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91" r:id="rId2"/>
    <p:sldId id="282" r:id="rId3"/>
    <p:sldId id="286" r:id="rId4"/>
    <p:sldId id="288" r:id="rId5"/>
    <p:sldId id="285" r:id="rId6"/>
    <p:sldId id="283" r:id="rId7"/>
    <p:sldId id="290" r:id="rId8"/>
    <p:sldId id="28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082"/>
    <a:srgbClr val="B7BC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EB045-FA01-4446-B250-A12E5CC680D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9D8737-6846-4B77-8B54-368DDBC60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55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7BE6E-8241-E132-2720-1A6EA944F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C203BB-1014-A822-B40C-0A948D445E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1D3CE-11A7-4F41-1FF9-3D5CD28FA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C0A513-CA65-2B1A-1C41-9835F623D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CFD47-11FE-CC0F-D9F6-FF4EB08AD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822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725F7-E22D-F033-1652-2BDF4C362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DF38FD-7B2D-ABDA-F501-5632C4493A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38A70-B5A9-A1E5-08F7-C6713A69D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62759-7833-960B-48BB-857846948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46817-682B-0104-B796-962D9FE56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384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5B38D6-5211-95B9-C93D-EA19350C6A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DD2B6C-D3E2-5029-A4DB-0B941F55FB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40A96-163A-12D3-995F-F2171D280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5C50A4-5E17-7F6B-30C3-066177964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27E10-31E8-242B-5BF3-4BFC269AB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14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88A59-A532-6BE7-1017-901AADCD3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38491-B2D7-56BF-F25B-00FFB9D63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08C3A4-6039-99D1-BED9-85976C51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20CD4-FCCB-B1E2-4B5B-FC4F0E46D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F94EB-8D93-D67E-38E1-171AD12CC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791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FC950-1578-57C4-FA07-56D7D39E7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2FB84-892B-623D-D30A-AA5EE77ABC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011F3F-A039-DAF8-8A36-0FBAF47CD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1BA662-D08B-5888-796B-6681A4D26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FBCB65-FB26-4BC6-7F7A-921E9F408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172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533AD-5AC2-D945-6693-DBFB76B62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4B949-9C36-6431-BE28-69A465646B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B7EB64-ADB5-9BDB-E978-03EF16DFD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5E0F20-8A18-30E8-9480-4CB1AADCE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DC1C57-66BA-A6E7-26FD-F6BB72404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B682DD-8DC8-0203-45AC-C4F883168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88668-30F9-3DBF-7E60-5CE94ACDB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B3C8A7-1E61-2F6A-48CE-64CB1600B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854DDF-5ABF-7CC9-1F75-1BACDE4F5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A78B9C-01A1-3834-FA42-F870C6584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230D26-86B4-6E0C-46F2-B35D4D9AE8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A4BB86-09D8-EF60-E90B-3CE60AE4F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4B2C8F-ACDD-D6F1-8FFC-3DF47C333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67ABF2-3171-BC59-2742-239FAFB4C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478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35AF1-5E6E-DBC5-6A7C-49B0DD392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612D83-884D-DEB5-9AD8-67B6D1117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90EF6-0152-12CB-9D08-77799FE0C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44419B-6134-AF9A-012F-F681C7305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50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F91C71-FF3B-82B5-1572-C2314FB3B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B9E398-80A7-3805-C2EF-839909413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3D0A8-4763-4A78-BA28-CDC0E2CDB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488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C165A-6103-7753-CE91-EA576ADE8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20DD4-03CD-46DB-7D46-C275A212F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23E23C-0D3E-0530-0568-08ED72D07B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3252AC-BFEC-924B-6EF3-23F7FA4AC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8E8683-2A4F-305C-315C-6AAC81029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0613DE-D280-EE7D-6AE9-D8E804475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74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1AA43-10F1-01B0-2D6F-213C8786E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A8B417-5E71-FE54-CC8A-4F8784BFF5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AAF3F9-037B-4C42-DA51-12264F37E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441CC3-78BD-CCAC-2168-F91989F51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2963E-CF2D-A53A-218E-4D109C4B1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4F58B-C1EC-C5D0-A03C-ADC14E345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258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686FB0-2E42-F31A-FEDA-C23C160F7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543EB0-118A-96CD-CB81-40065078E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FF0DF-7974-ADEB-BF5A-F24E74A7AA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7/28/2026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1B643-5CB9-0F48-0F33-725B8EAFDE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kh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C72A4-2DFC-6AC9-F390-8898D1F09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4DC866-0DF1-41B3-A291-22B65ED99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268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78CBF-F1BD-5B62-62F6-2C276164B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2EB50-F182-4784-1061-787ADBE64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0DFE0-BB88-84BA-68A3-604E100F5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F77371-A24B-2D11-04DA-D849B0006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213"/>
            <a:ext cx="12192000" cy="48882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06168C-FD3E-D22E-FCED-5BD58863F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24984"/>
            <a:ext cx="6498771" cy="2239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EDDC30F-0F7B-FE6F-9C11-3F263A64CAD0}"/>
              </a:ext>
            </a:extLst>
          </p:cNvPr>
          <p:cNvSpPr txBox="1"/>
          <p:nvPr/>
        </p:nvSpPr>
        <p:spPr>
          <a:xfrm rot="150019">
            <a:off x="3837214" y="4212772"/>
            <a:ext cx="2833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NEUTRON BEAM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76233C5-E386-874D-6892-3A1B28B552EA}"/>
              </a:ext>
            </a:extLst>
          </p:cNvPr>
          <p:cNvCxnSpPr/>
          <p:nvPr/>
        </p:nvCxnSpPr>
        <p:spPr>
          <a:xfrm flipH="1" flipV="1">
            <a:off x="996043" y="2294164"/>
            <a:ext cx="146957" cy="685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B4EC1A1-4B88-0358-6F83-E06735EC0E1A}"/>
              </a:ext>
            </a:extLst>
          </p:cNvPr>
          <p:cNvCxnSpPr>
            <a:cxnSpLocks/>
          </p:cNvCxnSpPr>
          <p:nvPr/>
        </p:nvCxnSpPr>
        <p:spPr>
          <a:xfrm flipV="1">
            <a:off x="1143000" y="2506436"/>
            <a:ext cx="996043" cy="4556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3DF456E-C8EE-899E-4CDF-27BFC87C0BCB}"/>
              </a:ext>
            </a:extLst>
          </p:cNvPr>
          <p:cNvSpPr txBox="1"/>
          <p:nvPr/>
        </p:nvSpPr>
        <p:spPr>
          <a:xfrm>
            <a:off x="555171" y="2989697"/>
            <a:ext cx="102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OMD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E50F697-F011-F312-7D61-8CF6625841FE}"/>
              </a:ext>
            </a:extLst>
          </p:cNvPr>
          <p:cNvCxnSpPr>
            <a:cxnSpLocks/>
          </p:cNvCxnSpPr>
          <p:nvPr/>
        </p:nvCxnSpPr>
        <p:spPr>
          <a:xfrm flipH="1" flipV="1">
            <a:off x="7127421" y="3731079"/>
            <a:ext cx="217715" cy="8936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A9107A0-5CCE-984D-0EFD-22A2ABCD134A}"/>
              </a:ext>
            </a:extLst>
          </p:cNvPr>
          <p:cNvCxnSpPr>
            <a:cxnSpLocks/>
          </p:cNvCxnSpPr>
          <p:nvPr/>
        </p:nvCxnSpPr>
        <p:spPr>
          <a:xfrm flipV="1">
            <a:off x="7345136" y="4024984"/>
            <a:ext cx="925285" cy="5818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DBB53EC-1EBD-58A8-A3C2-5E0A3E83AD24}"/>
              </a:ext>
            </a:extLst>
          </p:cNvPr>
          <p:cNvSpPr txBox="1"/>
          <p:nvPr/>
        </p:nvSpPr>
        <p:spPr>
          <a:xfrm>
            <a:off x="6757307" y="4634413"/>
            <a:ext cx="1028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Roman Pot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C3DB2B-56DF-CFD6-4920-5CE6C3A056CC}"/>
              </a:ext>
            </a:extLst>
          </p:cNvPr>
          <p:cNvSpPr txBox="1"/>
          <p:nvPr/>
        </p:nvSpPr>
        <p:spPr>
          <a:xfrm>
            <a:off x="9443357" y="97436"/>
            <a:ext cx="24030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Credit: Guna Kuppan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D683422-AC79-AC24-1FEF-DBDF7B232251}"/>
              </a:ext>
            </a:extLst>
          </p:cNvPr>
          <p:cNvSpPr txBox="1"/>
          <p:nvPr/>
        </p:nvSpPr>
        <p:spPr>
          <a:xfrm>
            <a:off x="2277835" y="66658"/>
            <a:ext cx="4849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FAR FORWARD DETECTORS</a:t>
            </a:r>
          </a:p>
        </p:txBody>
      </p:sp>
    </p:spTree>
    <p:extLst>
      <p:ext uri="{BB962C8B-B14F-4D97-AF65-F5344CB8AC3E}">
        <p14:creationId xmlns:p14="http://schemas.microsoft.com/office/powerpoint/2010/main" val="504415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0215EC-04EF-6793-12AF-52438133C6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82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FD586-83DE-3115-844E-C11414C89F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/>
                </a:solidFill>
              </a:rPr>
              <a:t>7/28/2026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51A68-17D3-71E5-CB96-C1B6ED719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kh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FBF7C-F589-85FD-8455-D041F27D7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E4DC866-0DF1-41B3-A291-22B65ED9998A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6F7E1F-50BE-D2D1-F03B-69F0F1BAFC1C}"/>
              </a:ext>
            </a:extLst>
          </p:cNvPr>
          <p:cNvSpPr txBox="1"/>
          <p:nvPr/>
        </p:nvSpPr>
        <p:spPr>
          <a:xfrm>
            <a:off x="7840639" y="6348636"/>
            <a:ext cx="3630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Off momentum particles envelope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41E99D-720D-A6FC-EB9E-F313A545EF7E}"/>
              </a:ext>
            </a:extLst>
          </p:cNvPr>
          <p:cNvCxnSpPr>
            <a:cxnSpLocks/>
            <a:stCxn id="2" idx="1"/>
          </p:cNvCxnSpPr>
          <p:nvPr/>
        </p:nvCxnSpPr>
        <p:spPr>
          <a:xfrm flipH="1" flipV="1">
            <a:off x="6987654" y="6286806"/>
            <a:ext cx="852985" cy="2464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613985B-A313-C7DC-C7F8-4B06BF9DFD79}"/>
              </a:ext>
            </a:extLst>
          </p:cNvPr>
          <p:cNvSpPr txBox="1"/>
          <p:nvPr/>
        </p:nvSpPr>
        <p:spPr>
          <a:xfrm>
            <a:off x="9137877" y="5983511"/>
            <a:ext cx="3006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275 GeV beam 10</a:t>
            </a:r>
            <a:r>
              <a:rPr lang="el-GR" dirty="0">
                <a:latin typeface="Aptos Narrow" panose="020B0004020202020204" pitchFamily="34" charset="0"/>
              </a:rPr>
              <a:t>σ</a:t>
            </a:r>
            <a:r>
              <a:rPr lang="en-US" dirty="0">
                <a:latin typeface="Aptos Narrow" panose="020B0004020202020204" pitchFamily="34" charset="0"/>
              </a:rPr>
              <a:t> </a:t>
            </a:r>
            <a:r>
              <a:rPr lang="en-US" dirty="0"/>
              <a:t>envelope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9C000E2-678A-E9D6-9943-F4860DB674FB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8082643" y="4833257"/>
            <a:ext cx="1055234" cy="13349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6BF767F-E2EC-E54B-7928-F106EA19682B}"/>
              </a:ext>
            </a:extLst>
          </p:cNvPr>
          <p:cNvSpPr txBox="1"/>
          <p:nvPr/>
        </p:nvSpPr>
        <p:spPr>
          <a:xfrm>
            <a:off x="11203032" y="5497620"/>
            <a:ext cx="1350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Neutron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C0DC9E8-4A5C-3A1A-7654-2711DE42D1F1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10682369" y="5494113"/>
            <a:ext cx="520663" cy="1881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A3D858F-39C9-2772-2F97-9A4AF98556EB}"/>
              </a:ext>
            </a:extLst>
          </p:cNvPr>
          <p:cNvSpPr txBox="1"/>
          <p:nvPr/>
        </p:nvSpPr>
        <p:spPr>
          <a:xfrm>
            <a:off x="8153400" y="136525"/>
            <a:ext cx="31283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Credit: Guna Kuppan</a:t>
            </a:r>
          </a:p>
        </p:txBody>
      </p:sp>
    </p:spTree>
    <p:extLst>
      <p:ext uri="{BB962C8B-B14F-4D97-AF65-F5344CB8AC3E}">
        <p14:creationId xmlns:p14="http://schemas.microsoft.com/office/powerpoint/2010/main" val="1071488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454CB-22AA-FC5A-B06B-1F7BB27A6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476D3-D5A3-7884-B8D9-917833ABA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483FE-71D2-B641-31EC-E836A0E06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3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FA60D7-94F6-9919-FAF2-CFFE545886FC}"/>
              </a:ext>
            </a:extLst>
          </p:cNvPr>
          <p:cNvSpPr/>
          <p:nvPr/>
        </p:nvSpPr>
        <p:spPr>
          <a:xfrm>
            <a:off x="5376472" y="1514007"/>
            <a:ext cx="1439055" cy="26982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059E3D1-E0DE-AE98-E394-9915BDE68C72}"/>
              </a:ext>
            </a:extLst>
          </p:cNvPr>
          <p:cNvSpPr/>
          <p:nvPr/>
        </p:nvSpPr>
        <p:spPr>
          <a:xfrm>
            <a:off x="5376472" y="4564506"/>
            <a:ext cx="1439055" cy="26982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E6AAA1-CF15-DA00-A3F9-5B8194CF495C}"/>
              </a:ext>
            </a:extLst>
          </p:cNvPr>
          <p:cNvSpPr/>
          <p:nvPr/>
        </p:nvSpPr>
        <p:spPr>
          <a:xfrm>
            <a:off x="7575653" y="4572000"/>
            <a:ext cx="1439055" cy="269823"/>
          </a:xfrm>
          <a:prstGeom prst="rect">
            <a:avLst/>
          </a:prstGeom>
          <a:solidFill>
            <a:srgbClr val="156082">
              <a:alpha val="65098"/>
            </a:srgb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607678-BE0B-C522-8ECC-3FBCB70EBE06}"/>
              </a:ext>
            </a:extLst>
          </p:cNvPr>
          <p:cNvSpPr/>
          <p:nvPr/>
        </p:nvSpPr>
        <p:spPr>
          <a:xfrm>
            <a:off x="7575652" y="1521501"/>
            <a:ext cx="1439055" cy="269823"/>
          </a:xfrm>
          <a:prstGeom prst="rect">
            <a:avLst/>
          </a:prstGeom>
          <a:solidFill>
            <a:srgbClr val="156082">
              <a:alpha val="65098"/>
            </a:srgb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EB86E10-2278-5EB7-C468-4FE66BC0F151}"/>
              </a:ext>
            </a:extLst>
          </p:cNvPr>
          <p:cNvSpPr/>
          <p:nvPr/>
        </p:nvSpPr>
        <p:spPr>
          <a:xfrm>
            <a:off x="3541425" y="4006122"/>
            <a:ext cx="2338727" cy="602621"/>
          </a:xfrm>
          <a:custGeom>
            <a:avLst/>
            <a:gdLst>
              <a:gd name="csX0" fmla="*/ 1828800 w 2338727"/>
              <a:gd name="csY0" fmla="*/ 749508 h 749508"/>
              <a:gd name="csX1" fmla="*/ 1678899 w 2338727"/>
              <a:gd name="csY1" fmla="*/ 742013 h 749508"/>
              <a:gd name="csX2" fmla="*/ 1356610 w 2338727"/>
              <a:gd name="csY2" fmla="*/ 727023 h 749508"/>
              <a:gd name="csX3" fmla="*/ 224853 w 2338727"/>
              <a:gd name="csY3" fmla="*/ 719527 h 749508"/>
              <a:gd name="csX4" fmla="*/ 164892 w 2338727"/>
              <a:gd name="csY4" fmla="*/ 704537 h 749508"/>
              <a:gd name="csX5" fmla="*/ 142407 w 2338727"/>
              <a:gd name="csY5" fmla="*/ 697042 h 749508"/>
              <a:gd name="csX6" fmla="*/ 112427 w 2338727"/>
              <a:gd name="csY6" fmla="*/ 674557 h 749508"/>
              <a:gd name="csX7" fmla="*/ 44971 w 2338727"/>
              <a:gd name="csY7" fmla="*/ 629586 h 749508"/>
              <a:gd name="csX8" fmla="*/ 14991 w 2338727"/>
              <a:gd name="csY8" fmla="*/ 584616 h 749508"/>
              <a:gd name="csX9" fmla="*/ 0 w 2338727"/>
              <a:gd name="csY9" fmla="*/ 517160 h 749508"/>
              <a:gd name="csX10" fmla="*/ 14991 w 2338727"/>
              <a:gd name="csY10" fmla="*/ 397239 h 749508"/>
              <a:gd name="csX11" fmla="*/ 37476 w 2338727"/>
              <a:gd name="csY11" fmla="*/ 374754 h 749508"/>
              <a:gd name="csX12" fmla="*/ 52466 w 2338727"/>
              <a:gd name="csY12" fmla="*/ 352268 h 749508"/>
              <a:gd name="csX13" fmla="*/ 74951 w 2338727"/>
              <a:gd name="csY13" fmla="*/ 337278 h 749508"/>
              <a:gd name="csX14" fmla="*/ 134912 w 2338727"/>
              <a:gd name="csY14" fmla="*/ 307298 h 749508"/>
              <a:gd name="csX15" fmla="*/ 224853 w 2338727"/>
              <a:gd name="csY15" fmla="*/ 277318 h 749508"/>
              <a:gd name="csX16" fmla="*/ 674558 w 2338727"/>
              <a:gd name="csY16" fmla="*/ 284813 h 749508"/>
              <a:gd name="csX17" fmla="*/ 786984 w 2338727"/>
              <a:gd name="csY17" fmla="*/ 307298 h 749508"/>
              <a:gd name="csX18" fmla="*/ 996846 w 2338727"/>
              <a:gd name="csY18" fmla="*/ 314793 h 749508"/>
              <a:gd name="csX19" fmla="*/ 1049312 w 2338727"/>
              <a:gd name="csY19" fmla="*/ 322288 h 749508"/>
              <a:gd name="csX20" fmla="*/ 1094282 w 2338727"/>
              <a:gd name="csY20" fmla="*/ 329783 h 749508"/>
              <a:gd name="csX21" fmla="*/ 1251679 w 2338727"/>
              <a:gd name="csY21" fmla="*/ 344773 h 749508"/>
              <a:gd name="csX22" fmla="*/ 1424066 w 2338727"/>
              <a:gd name="csY22" fmla="*/ 367259 h 749508"/>
              <a:gd name="csX23" fmla="*/ 1618938 w 2338727"/>
              <a:gd name="csY23" fmla="*/ 382249 h 749508"/>
              <a:gd name="csX24" fmla="*/ 2271010 w 2338727"/>
              <a:gd name="csY24" fmla="*/ 374754 h 749508"/>
              <a:gd name="csX25" fmla="*/ 2300991 w 2338727"/>
              <a:gd name="csY25" fmla="*/ 344773 h 749508"/>
              <a:gd name="csX26" fmla="*/ 2308486 w 2338727"/>
              <a:gd name="csY26" fmla="*/ 314793 h 749508"/>
              <a:gd name="csX27" fmla="*/ 2323476 w 2338727"/>
              <a:gd name="csY27" fmla="*/ 262327 h 749508"/>
              <a:gd name="csX28" fmla="*/ 2338466 w 2338727"/>
              <a:gd name="csY28" fmla="*/ 89941 h 749508"/>
              <a:gd name="csX29" fmla="*/ 2315981 w 2338727"/>
              <a:gd name="csY29" fmla="*/ 29980 h 749508"/>
              <a:gd name="csX30" fmla="*/ 2300991 w 2338727"/>
              <a:gd name="csY30" fmla="*/ 0 h 7495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2338727" h="749508">
                <a:moveTo>
                  <a:pt x="1828800" y="749508"/>
                </a:moveTo>
                <a:lnTo>
                  <a:pt x="1678899" y="742013"/>
                </a:lnTo>
                <a:cubicBezTo>
                  <a:pt x="1514633" y="732350"/>
                  <a:pt x="1582185" y="729530"/>
                  <a:pt x="1356610" y="727023"/>
                </a:cubicBezTo>
                <a:lnTo>
                  <a:pt x="224853" y="719527"/>
                </a:lnTo>
                <a:cubicBezTo>
                  <a:pt x="173456" y="702395"/>
                  <a:pt x="237248" y="722626"/>
                  <a:pt x="164892" y="704537"/>
                </a:cubicBezTo>
                <a:cubicBezTo>
                  <a:pt x="157227" y="702621"/>
                  <a:pt x="149902" y="699540"/>
                  <a:pt x="142407" y="697042"/>
                </a:cubicBezTo>
                <a:cubicBezTo>
                  <a:pt x="132414" y="689547"/>
                  <a:pt x="122698" y="681667"/>
                  <a:pt x="112427" y="674557"/>
                </a:cubicBezTo>
                <a:cubicBezTo>
                  <a:pt x="90208" y="659175"/>
                  <a:pt x="44971" y="629586"/>
                  <a:pt x="44971" y="629586"/>
                </a:cubicBezTo>
                <a:cubicBezTo>
                  <a:pt x="34978" y="614596"/>
                  <a:pt x="18525" y="602282"/>
                  <a:pt x="14991" y="584616"/>
                </a:cubicBezTo>
                <a:cubicBezTo>
                  <a:pt x="5475" y="537040"/>
                  <a:pt x="10585" y="559500"/>
                  <a:pt x="0" y="517160"/>
                </a:cubicBezTo>
                <a:cubicBezTo>
                  <a:pt x="4997" y="477186"/>
                  <a:pt x="4739" y="436197"/>
                  <a:pt x="14991" y="397239"/>
                </a:cubicBezTo>
                <a:cubicBezTo>
                  <a:pt x="17689" y="386988"/>
                  <a:pt x="30690" y="382897"/>
                  <a:pt x="37476" y="374754"/>
                </a:cubicBezTo>
                <a:cubicBezTo>
                  <a:pt x="43243" y="367834"/>
                  <a:pt x="46096" y="358638"/>
                  <a:pt x="52466" y="352268"/>
                </a:cubicBezTo>
                <a:cubicBezTo>
                  <a:pt x="58835" y="345898"/>
                  <a:pt x="67043" y="341591"/>
                  <a:pt x="74951" y="337278"/>
                </a:cubicBezTo>
                <a:cubicBezTo>
                  <a:pt x="94569" y="326578"/>
                  <a:pt x="113233" y="312718"/>
                  <a:pt x="134912" y="307298"/>
                </a:cubicBezTo>
                <a:cubicBezTo>
                  <a:pt x="205712" y="289598"/>
                  <a:pt x="176445" y="301521"/>
                  <a:pt x="224853" y="277318"/>
                </a:cubicBezTo>
                <a:cubicBezTo>
                  <a:pt x="374755" y="279816"/>
                  <a:pt x="524848" y="276829"/>
                  <a:pt x="674558" y="284813"/>
                </a:cubicBezTo>
                <a:cubicBezTo>
                  <a:pt x="712721" y="286848"/>
                  <a:pt x="748791" y="305934"/>
                  <a:pt x="786984" y="307298"/>
                </a:cubicBezTo>
                <a:lnTo>
                  <a:pt x="996846" y="314793"/>
                </a:lnTo>
                <a:lnTo>
                  <a:pt x="1049312" y="322288"/>
                </a:lnTo>
                <a:cubicBezTo>
                  <a:pt x="1064332" y="324599"/>
                  <a:pt x="1079219" y="327775"/>
                  <a:pt x="1094282" y="329783"/>
                </a:cubicBezTo>
                <a:cubicBezTo>
                  <a:pt x="1180648" y="341298"/>
                  <a:pt x="1153807" y="334471"/>
                  <a:pt x="1251679" y="344773"/>
                </a:cubicBezTo>
                <a:cubicBezTo>
                  <a:pt x="1337098" y="353764"/>
                  <a:pt x="1302412" y="359656"/>
                  <a:pt x="1424066" y="367259"/>
                </a:cubicBezTo>
                <a:cubicBezTo>
                  <a:pt x="1569046" y="376320"/>
                  <a:pt x="1504134" y="370769"/>
                  <a:pt x="1618938" y="382249"/>
                </a:cubicBezTo>
                <a:lnTo>
                  <a:pt x="2271010" y="374754"/>
                </a:lnTo>
                <a:cubicBezTo>
                  <a:pt x="2285122" y="373979"/>
                  <a:pt x="2293500" y="356758"/>
                  <a:pt x="2300991" y="344773"/>
                </a:cubicBezTo>
                <a:cubicBezTo>
                  <a:pt x="2306451" y="336038"/>
                  <a:pt x="2305776" y="324731"/>
                  <a:pt x="2308486" y="314793"/>
                </a:cubicBezTo>
                <a:cubicBezTo>
                  <a:pt x="2313272" y="297245"/>
                  <a:pt x="2318479" y="279816"/>
                  <a:pt x="2323476" y="262327"/>
                </a:cubicBezTo>
                <a:cubicBezTo>
                  <a:pt x="2327499" y="226119"/>
                  <a:pt x="2340743" y="114986"/>
                  <a:pt x="2338466" y="89941"/>
                </a:cubicBezTo>
                <a:cubicBezTo>
                  <a:pt x="2336533" y="68683"/>
                  <a:pt x="2324191" y="49684"/>
                  <a:pt x="2315981" y="29980"/>
                </a:cubicBezTo>
                <a:cubicBezTo>
                  <a:pt x="2311684" y="19667"/>
                  <a:pt x="2300991" y="0"/>
                  <a:pt x="2300991" y="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62E5E58-53CA-7113-B206-EC2CC375DE1D}"/>
              </a:ext>
            </a:extLst>
          </p:cNvPr>
          <p:cNvCxnSpPr>
            <a:cxnSpLocks/>
          </p:cNvCxnSpPr>
          <p:nvPr/>
        </p:nvCxnSpPr>
        <p:spPr>
          <a:xfrm flipH="1" flipV="1">
            <a:off x="2736953" y="3916181"/>
            <a:ext cx="4078574" cy="22486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BF5DE9D-2BDB-2A8B-B023-AF7ED7326F99}"/>
              </a:ext>
            </a:extLst>
          </p:cNvPr>
          <p:cNvCxnSpPr>
            <a:cxnSpLocks/>
          </p:cNvCxnSpPr>
          <p:nvPr/>
        </p:nvCxnSpPr>
        <p:spPr>
          <a:xfrm flipH="1" flipV="1">
            <a:off x="2736953" y="5304644"/>
            <a:ext cx="4078574" cy="4497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5D676B9-0FF2-B3C7-33B0-83E4EB968008}"/>
              </a:ext>
            </a:extLst>
          </p:cNvPr>
          <p:cNvCxnSpPr>
            <a:cxnSpLocks/>
          </p:cNvCxnSpPr>
          <p:nvPr/>
        </p:nvCxnSpPr>
        <p:spPr>
          <a:xfrm flipV="1">
            <a:off x="2736953" y="3904938"/>
            <a:ext cx="0" cy="1399706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9DF0DB9-0515-AE02-1C3A-54B9932E7C5C}"/>
              </a:ext>
            </a:extLst>
          </p:cNvPr>
          <p:cNvCxnSpPr>
            <a:cxnSpLocks/>
          </p:cNvCxnSpPr>
          <p:nvPr/>
        </p:nvCxnSpPr>
        <p:spPr>
          <a:xfrm flipV="1">
            <a:off x="6819274" y="3432748"/>
            <a:ext cx="0" cy="1011836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8BDAA3C-FD60-AD3E-7D69-D500AA3B32B0}"/>
              </a:ext>
            </a:extLst>
          </p:cNvPr>
          <p:cNvCxnSpPr>
            <a:cxnSpLocks/>
          </p:cNvCxnSpPr>
          <p:nvPr/>
        </p:nvCxnSpPr>
        <p:spPr>
          <a:xfrm flipV="1">
            <a:off x="6815527" y="4946754"/>
            <a:ext cx="0" cy="818212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4B464CB3-D276-0156-2166-DCC0824E4EA6}"/>
              </a:ext>
            </a:extLst>
          </p:cNvPr>
          <p:cNvSpPr/>
          <p:nvPr/>
        </p:nvSpPr>
        <p:spPr>
          <a:xfrm>
            <a:off x="5696263" y="3844978"/>
            <a:ext cx="307293" cy="17284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75D0E85-53EA-435B-0B73-A3BEDB722C3D}"/>
              </a:ext>
            </a:extLst>
          </p:cNvPr>
          <p:cNvCxnSpPr/>
          <p:nvPr/>
        </p:nvCxnSpPr>
        <p:spPr>
          <a:xfrm>
            <a:off x="2131101" y="846944"/>
            <a:ext cx="0" cy="1738859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F749DC5-9225-FA05-62B0-C5D3523C9572}"/>
              </a:ext>
            </a:extLst>
          </p:cNvPr>
          <p:cNvCxnSpPr>
            <a:cxnSpLocks/>
          </p:cNvCxnSpPr>
          <p:nvPr/>
        </p:nvCxnSpPr>
        <p:spPr>
          <a:xfrm>
            <a:off x="2256020" y="846944"/>
            <a:ext cx="0" cy="202988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A2D6D8D-059A-35A7-E17F-6ACBE09F9C7F}"/>
              </a:ext>
            </a:extLst>
          </p:cNvPr>
          <p:cNvCxnSpPr>
            <a:cxnSpLocks/>
          </p:cNvCxnSpPr>
          <p:nvPr/>
        </p:nvCxnSpPr>
        <p:spPr>
          <a:xfrm>
            <a:off x="2256020" y="2402174"/>
            <a:ext cx="0" cy="183629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2CAFA67-8097-EE66-6929-774C07AB82D0}"/>
              </a:ext>
            </a:extLst>
          </p:cNvPr>
          <p:cNvCxnSpPr>
            <a:cxnSpLocks/>
          </p:cNvCxnSpPr>
          <p:nvPr/>
        </p:nvCxnSpPr>
        <p:spPr>
          <a:xfrm flipH="1">
            <a:off x="2256020" y="1049932"/>
            <a:ext cx="4559507" cy="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CBD3D10-DA18-5E10-1E67-CBB2CE7086C5}"/>
              </a:ext>
            </a:extLst>
          </p:cNvPr>
          <p:cNvCxnSpPr>
            <a:cxnSpLocks/>
          </p:cNvCxnSpPr>
          <p:nvPr/>
        </p:nvCxnSpPr>
        <p:spPr>
          <a:xfrm flipH="1">
            <a:off x="2256020" y="2396552"/>
            <a:ext cx="4559507" cy="5622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B1FFD9B-D6C0-DF87-5444-DAFE44CB224D}"/>
              </a:ext>
            </a:extLst>
          </p:cNvPr>
          <p:cNvCxnSpPr>
            <a:cxnSpLocks/>
          </p:cNvCxnSpPr>
          <p:nvPr/>
        </p:nvCxnSpPr>
        <p:spPr>
          <a:xfrm flipV="1">
            <a:off x="6815527" y="622092"/>
            <a:ext cx="0" cy="742013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1ADC308-7360-842F-5468-BD142724D95D}"/>
              </a:ext>
            </a:extLst>
          </p:cNvPr>
          <p:cNvCxnSpPr>
            <a:cxnSpLocks/>
          </p:cNvCxnSpPr>
          <p:nvPr/>
        </p:nvCxnSpPr>
        <p:spPr>
          <a:xfrm flipV="1">
            <a:off x="6819274" y="1948721"/>
            <a:ext cx="0" cy="826332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B60F955F-1EAD-A65E-16B2-0DEC987D57D0}"/>
              </a:ext>
            </a:extLst>
          </p:cNvPr>
          <p:cNvSpPr/>
          <p:nvPr/>
        </p:nvSpPr>
        <p:spPr>
          <a:xfrm rot="16200000">
            <a:off x="1972118" y="1910493"/>
            <a:ext cx="307293" cy="154222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1E29041-FEED-AF97-5B7F-74F89DA2CE0A}"/>
              </a:ext>
            </a:extLst>
          </p:cNvPr>
          <p:cNvSpPr txBox="1"/>
          <p:nvPr/>
        </p:nvSpPr>
        <p:spPr>
          <a:xfrm>
            <a:off x="277318" y="134911"/>
            <a:ext cx="3635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Cable layout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347CE1FF-3D74-C215-B695-08F2D56F0A8B}"/>
              </a:ext>
            </a:extLst>
          </p:cNvPr>
          <p:cNvCxnSpPr/>
          <p:nvPr/>
        </p:nvCxnSpPr>
        <p:spPr>
          <a:xfrm>
            <a:off x="8030356" y="2121107"/>
            <a:ext cx="614596" cy="0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4544B6E3-CE3E-5D60-79AA-09C9498BECFE}"/>
              </a:ext>
            </a:extLst>
          </p:cNvPr>
          <p:cNvCxnSpPr/>
          <p:nvPr/>
        </p:nvCxnSpPr>
        <p:spPr>
          <a:xfrm>
            <a:off x="8030356" y="5074170"/>
            <a:ext cx="614596" cy="0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7A8DC58C-AFCE-67C3-BD02-3E13161215D0}"/>
              </a:ext>
            </a:extLst>
          </p:cNvPr>
          <p:cNvSpPr/>
          <p:nvPr/>
        </p:nvSpPr>
        <p:spPr>
          <a:xfrm>
            <a:off x="277318" y="1611753"/>
            <a:ext cx="5099154" cy="868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01236D36-CB1D-CEC4-D49F-DF39A93AA744}"/>
              </a:ext>
            </a:extLst>
          </p:cNvPr>
          <p:cNvSpPr/>
          <p:nvPr/>
        </p:nvSpPr>
        <p:spPr>
          <a:xfrm>
            <a:off x="2213550" y="1746354"/>
            <a:ext cx="3152929" cy="577121"/>
          </a:xfrm>
          <a:custGeom>
            <a:avLst/>
            <a:gdLst>
              <a:gd name="csX0" fmla="*/ 3230381 w 3230381"/>
              <a:gd name="csY0" fmla="*/ 0 h 577121"/>
              <a:gd name="csX1" fmla="*/ 2893102 w 3230381"/>
              <a:gd name="csY1" fmla="*/ 7495 h 577121"/>
              <a:gd name="csX2" fmla="*/ 2848132 w 3230381"/>
              <a:gd name="csY2" fmla="*/ 22485 h 577121"/>
              <a:gd name="csX3" fmla="*/ 2833141 w 3230381"/>
              <a:gd name="csY3" fmla="*/ 44971 h 577121"/>
              <a:gd name="csX4" fmla="*/ 2810656 w 3230381"/>
              <a:gd name="csY4" fmla="*/ 67456 h 577121"/>
              <a:gd name="csX5" fmla="*/ 2780676 w 3230381"/>
              <a:gd name="csY5" fmla="*/ 127416 h 577121"/>
              <a:gd name="csX6" fmla="*/ 2750695 w 3230381"/>
              <a:gd name="csY6" fmla="*/ 172387 h 577121"/>
              <a:gd name="csX7" fmla="*/ 2728210 w 3230381"/>
              <a:gd name="csY7" fmla="*/ 217357 h 577121"/>
              <a:gd name="csX8" fmla="*/ 2698230 w 3230381"/>
              <a:gd name="csY8" fmla="*/ 269823 h 577121"/>
              <a:gd name="csX9" fmla="*/ 2668250 w 3230381"/>
              <a:gd name="csY9" fmla="*/ 329784 h 577121"/>
              <a:gd name="csX10" fmla="*/ 2638269 w 3230381"/>
              <a:gd name="csY10" fmla="*/ 397239 h 577121"/>
              <a:gd name="csX11" fmla="*/ 2600794 w 3230381"/>
              <a:gd name="csY11" fmla="*/ 442210 h 577121"/>
              <a:gd name="csX12" fmla="*/ 2563318 w 3230381"/>
              <a:gd name="csY12" fmla="*/ 487180 h 577121"/>
              <a:gd name="csX13" fmla="*/ 2510853 w 3230381"/>
              <a:gd name="csY13" fmla="*/ 509666 h 577121"/>
              <a:gd name="csX14" fmla="*/ 2473377 w 3230381"/>
              <a:gd name="csY14" fmla="*/ 524656 h 577121"/>
              <a:gd name="csX15" fmla="*/ 2398427 w 3230381"/>
              <a:gd name="csY15" fmla="*/ 494676 h 577121"/>
              <a:gd name="csX16" fmla="*/ 2345961 w 3230381"/>
              <a:gd name="csY16" fmla="*/ 442210 h 577121"/>
              <a:gd name="csX17" fmla="*/ 2338466 w 3230381"/>
              <a:gd name="csY17" fmla="*/ 412230 h 577121"/>
              <a:gd name="csX18" fmla="*/ 2323476 w 3230381"/>
              <a:gd name="csY18" fmla="*/ 389744 h 577121"/>
              <a:gd name="csX19" fmla="*/ 2293495 w 3230381"/>
              <a:gd name="csY19" fmla="*/ 329784 h 577121"/>
              <a:gd name="csX20" fmla="*/ 2278505 w 3230381"/>
              <a:gd name="csY20" fmla="*/ 307298 h 577121"/>
              <a:gd name="csX21" fmla="*/ 2248525 w 3230381"/>
              <a:gd name="csY21" fmla="*/ 254833 h 577121"/>
              <a:gd name="csX22" fmla="*/ 2226040 w 3230381"/>
              <a:gd name="csY22" fmla="*/ 232348 h 577121"/>
              <a:gd name="csX23" fmla="*/ 2203554 w 3230381"/>
              <a:gd name="csY23" fmla="*/ 194872 h 577121"/>
              <a:gd name="csX24" fmla="*/ 2181069 w 3230381"/>
              <a:gd name="csY24" fmla="*/ 172387 h 577121"/>
              <a:gd name="csX25" fmla="*/ 2143594 w 3230381"/>
              <a:gd name="csY25" fmla="*/ 127416 h 577121"/>
              <a:gd name="csX26" fmla="*/ 2136099 w 3230381"/>
              <a:gd name="csY26" fmla="*/ 97436 h 577121"/>
              <a:gd name="csX27" fmla="*/ 2091128 w 3230381"/>
              <a:gd name="csY27" fmla="*/ 59961 h 577121"/>
              <a:gd name="csX28" fmla="*/ 2053653 w 3230381"/>
              <a:gd name="csY28" fmla="*/ 52466 h 577121"/>
              <a:gd name="csX29" fmla="*/ 1993692 w 3230381"/>
              <a:gd name="csY29" fmla="*/ 37476 h 577121"/>
              <a:gd name="csX30" fmla="*/ 1918741 w 3230381"/>
              <a:gd name="csY30" fmla="*/ 44971 h 577121"/>
              <a:gd name="csX31" fmla="*/ 1866276 w 3230381"/>
              <a:gd name="csY31" fmla="*/ 97436 h 577121"/>
              <a:gd name="csX32" fmla="*/ 1806315 w 3230381"/>
              <a:gd name="csY32" fmla="*/ 172387 h 577121"/>
              <a:gd name="csX33" fmla="*/ 1776335 w 3230381"/>
              <a:gd name="csY33" fmla="*/ 254833 h 577121"/>
              <a:gd name="csX34" fmla="*/ 1761345 w 3230381"/>
              <a:gd name="csY34" fmla="*/ 344774 h 577121"/>
              <a:gd name="csX35" fmla="*/ 1746354 w 3230381"/>
              <a:gd name="csY35" fmla="*/ 374754 h 577121"/>
              <a:gd name="csX36" fmla="*/ 1731364 w 3230381"/>
              <a:gd name="csY36" fmla="*/ 419725 h 577121"/>
              <a:gd name="csX37" fmla="*/ 1693889 w 3230381"/>
              <a:gd name="csY37" fmla="*/ 472190 h 577121"/>
              <a:gd name="csX38" fmla="*/ 1678899 w 3230381"/>
              <a:gd name="csY38" fmla="*/ 494676 h 577121"/>
              <a:gd name="csX39" fmla="*/ 1656413 w 3230381"/>
              <a:gd name="csY39" fmla="*/ 517161 h 577121"/>
              <a:gd name="csX40" fmla="*/ 1648918 w 3230381"/>
              <a:gd name="csY40" fmla="*/ 539646 h 577121"/>
              <a:gd name="csX41" fmla="*/ 1596453 w 3230381"/>
              <a:gd name="csY41" fmla="*/ 577121 h 577121"/>
              <a:gd name="csX42" fmla="*/ 1551482 w 3230381"/>
              <a:gd name="csY42" fmla="*/ 569626 h 577121"/>
              <a:gd name="csX43" fmla="*/ 1506512 w 3230381"/>
              <a:gd name="csY43" fmla="*/ 554636 h 577121"/>
              <a:gd name="csX44" fmla="*/ 1424066 w 3230381"/>
              <a:gd name="csY44" fmla="*/ 479685 h 577121"/>
              <a:gd name="csX45" fmla="*/ 1386591 w 3230381"/>
              <a:gd name="csY45" fmla="*/ 419725 h 577121"/>
              <a:gd name="csX46" fmla="*/ 1356610 w 3230381"/>
              <a:gd name="csY46" fmla="*/ 359764 h 577121"/>
              <a:gd name="csX47" fmla="*/ 1326630 w 3230381"/>
              <a:gd name="csY47" fmla="*/ 314794 h 577121"/>
              <a:gd name="csX48" fmla="*/ 1319135 w 3230381"/>
              <a:gd name="csY48" fmla="*/ 292308 h 577121"/>
              <a:gd name="csX49" fmla="*/ 1281659 w 3230381"/>
              <a:gd name="csY49" fmla="*/ 247338 h 577121"/>
              <a:gd name="csX50" fmla="*/ 1251679 w 3230381"/>
              <a:gd name="csY50" fmla="*/ 202367 h 577121"/>
              <a:gd name="csX51" fmla="*/ 1221699 w 3230381"/>
              <a:gd name="csY51" fmla="*/ 157397 h 577121"/>
              <a:gd name="csX52" fmla="*/ 1191718 w 3230381"/>
              <a:gd name="csY52" fmla="*/ 112426 h 577121"/>
              <a:gd name="csX53" fmla="*/ 1161738 w 3230381"/>
              <a:gd name="csY53" fmla="*/ 82446 h 577121"/>
              <a:gd name="csX54" fmla="*/ 1154243 w 3230381"/>
              <a:gd name="csY54" fmla="*/ 59961 h 577121"/>
              <a:gd name="csX55" fmla="*/ 1131758 w 3230381"/>
              <a:gd name="csY55" fmla="*/ 52466 h 577121"/>
              <a:gd name="csX56" fmla="*/ 1079292 w 3230381"/>
              <a:gd name="csY56" fmla="*/ 37476 h 577121"/>
              <a:gd name="csX57" fmla="*/ 996846 w 3230381"/>
              <a:gd name="csY57" fmla="*/ 44971 h 577121"/>
              <a:gd name="csX58" fmla="*/ 974361 w 3230381"/>
              <a:gd name="csY58" fmla="*/ 52466 h 577121"/>
              <a:gd name="csX59" fmla="*/ 869430 w 3230381"/>
              <a:gd name="csY59" fmla="*/ 134912 h 577121"/>
              <a:gd name="csX60" fmla="*/ 846945 w 3230381"/>
              <a:gd name="csY60" fmla="*/ 179882 h 577121"/>
              <a:gd name="csX61" fmla="*/ 839450 w 3230381"/>
              <a:gd name="csY61" fmla="*/ 202367 h 577121"/>
              <a:gd name="csX62" fmla="*/ 801974 w 3230381"/>
              <a:gd name="csY62" fmla="*/ 262328 h 577121"/>
              <a:gd name="csX63" fmla="*/ 771994 w 3230381"/>
              <a:gd name="csY63" fmla="*/ 367259 h 577121"/>
              <a:gd name="csX64" fmla="*/ 764499 w 3230381"/>
              <a:gd name="csY64" fmla="*/ 389744 h 577121"/>
              <a:gd name="csX65" fmla="*/ 742013 w 3230381"/>
              <a:gd name="csY65" fmla="*/ 434715 h 577121"/>
              <a:gd name="csX66" fmla="*/ 727023 w 3230381"/>
              <a:gd name="csY66" fmla="*/ 457200 h 577121"/>
              <a:gd name="csX67" fmla="*/ 682053 w 3230381"/>
              <a:gd name="csY67" fmla="*/ 532151 h 577121"/>
              <a:gd name="csX68" fmla="*/ 659568 w 3230381"/>
              <a:gd name="csY68" fmla="*/ 539646 h 577121"/>
              <a:gd name="csX69" fmla="*/ 644577 w 3230381"/>
              <a:gd name="csY69" fmla="*/ 554636 h 577121"/>
              <a:gd name="csX70" fmla="*/ 577122 w 3230381"/>
              <a:gd name="csY70" fmla="*/ 569626 h 577121"/>
              <a:gd name="csX71" fmla="*/ 487181 w 3230381"/>
              <a:gd name="csY71" fmla="*/ 539646 h 577121"/>
              <a:gd name="csX72" fmla="*/ 442210 w 3230381"/>
              <a:gd name="csY72" fmla="*/ 487180 h 577121"/>
              <a:gd name="csX73" fmla="*/ 427220 w 3230381"/>
              <a:gd name="csY73" fmla="*/ 457200 h 577121"/>
              <a:gd name="csX74" fmla="*/ 404735 w 3230381"/>
              <a:gd name="csY74" fmla="*/ 434715 h 577121"/>
              <a:gd name="csX75" fmla="*/ 389745 w 3230381"/>
              <a:gd name="csY75" fmla="*/ 404735 h 577121"/>
              <a:gd name="csX76" fmla="*/ 382250 w 3230381"/>
              <a:gd name="csY76" fmla="*/ 382249 h 577121"/>
              <a:gd name="csX77" fmla="*/ 337279 w 3230381"/>
              <a:gd name="csY77" fmla="*/ 352269 h 577121"/>
              <a:gd name="csX78" fmla="*/ 262328 w 3230381"/>
              <a:gd name="csY78" fmla="*/ 284813 h 577121"/>
              <a:gd name="csX79" fmla="*/ 232348 w 3230381"/>
              <a:gd name="csY79" fmla="*/ 269823 h 577121"/>
              <a:gd name="csX80" fmla="*/ 164892 w 3230381"/>
              <a:gd name="csY80" fmla="*/ 232348 h 577121"/>
              <a:gd name="csX81" fmla="*/ 142407 w 3230381"/>
              <a:gd name="csY81" fmla="*/ 217357 h 577121"/>
              <a:gd name="csX82" fmla="*/ 0 w 3230381"/>
              <a:gd name="csY82" fmla="*/ 209862 h 5771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</a:cxnLst>
            <a:rect l="l" t="t" r="r" b="b"/>
            <a:pathLst>
              <a:path w="3230381" h="577121">
                <a:moveTo>
                  <a:pt x="3230381" y="0"/>
                </a:moveTo>
                <a:cubicBezTo>
                  <a:pt x="3117955" y="2498"/>
                  <a:pt x="3005362" y="892"/>
                  <a:pt x="2893102" y="7495"/>
                </a:cubicBezTo>
                <a:cubicBezTo>
                  <a:pt x="2877328" y="8423"/>
                  <a:pt x="2848132" y="22485"/>
                  <a:pt x="2848132" y="22485"/>
                </a:cubicBezTo>
                <a:cubicBezTo>
                  <a:pt x="2843135" y="29980"/>
                  <a:pt x="2838908" y="38051"/>
                  <a:pt x="2833141" y="44971"/>
                </a:cubicBezTo>
                <a:cubicBezTo>
                  <a:pt x="2826355" y="53114"/>
                  <a:pt x="2816347" y="58514"/>
                  <a:pt x="2810656" y="67456"/>
                </a:cubicBezTo>
                <a:cubicBezTo>
                  <a:pt x="2798659" y="86308"/>
                  <a:pt x="2793071" y="108823"/>
                  <a:pt x="2780676" y="127416"/>
                </a:cubicBezTo>
                <a:lnTo>
                  <a:pt x="2750695" y="172387"/>
                </a:lnTo>
                <a:cubicBezTo>
                  <a:pt x="2731855" y="228907"/>
                  <a:pt x="2757270" y="159236"/>
                  <a:pt x="2728210" y="217357"/>
                </a:cubicBezTo>
                <a:cubicBezTo>
                  <a:pt x="2699597" y="274584"/>
                  <a:pt x="2752599" y="197331"/>
                  <a:pt x="2698230" y="269823"/>
                </a:cubicBezTo>
                <a:cubicBezTo>
                  <a:pt x="2684529" y="310925"/>
                  <a:pt x="2697748" y="276688"/>
                  <a:pt x="2668250" y="329784"/>
                </a:cubicBezTo>
                <a:cubicBezTo>
                  <a:pt x="2628509" y="401317"/>
                  <a:pt x="2679966" y="313845"/>
                  <a:pt x="2638269" y="397239"/>
                </a:cubicBezTo>
                <a:cubicBezTo>
                  <a:pt x="2624311" y="425155"/>
                  <a:pt x="2621516" y="417343"/>
                  <a:pt x="2600794" y="442210"/>
                </a:cubicBezTo>
                <a:cubicBezTo>
                  <a:pt x="2573992" y="474372"/>
                  <a:pt x="2599154" y="457316"/>
                  <a:pt x="2563318" y="487180"/>
                </a:cubicBezTo>
                <a:cubicBezTo>
                  <a:pt x="2536969" y="509138"/>
                  <a:pt x="2544190" y="498554"/>
                  <a:pt x="2510853" y="509666"/>
                </a:cubicBezTo>
                <a:cubicBezTo>
                  <a:pt x="2498089" y="513921"/>
                  <a:pt x="2485869" y="519659"/>
                  <a:pt x="2473377" y="524656"/>
                </a:cubicBezTo>
                <a:cubicBezTo>
                  <a:pt x="2441103" y="515435"/>
                  <a:pt x="2421756" y="515672"/>
                  <a:pt x="2398427" y="494676"/>
                </a:cubicBezTo>
                <a:cubicBezTo>
                  <a:pt x="2380043" y="478131"/>
                  <a:pt x="2345961" y="442210"/>
                  <a:pt x="2345961" y="442210"/>
                </a:cubicBezTo>
                <a:cubicBezTo>
                  <a:pt x="2343463" y="432217"/>
                  <a:pt x="2342524" y="421698"/>
                  <a:pt x="2338466" y="412230"/>
                </a:cubicBezTo>
                <a:cubicBezTo>
                  <a:pt x="2334918" y="403950"/>
                  <a:pt x="2327790" y="397652"/>
                  <a:pt x="2323476" y="389744"/>
                </a:cubicBezTo>
                <a:cubicBezTo>
                  <a:pt x="2312776" y="370127"/>
                  <a:pt x="2305890" y="348377"/>
                  <a:pt x="2293495" y="329784"/>
                </a:cubicBezTo>
                <a:cubicBezTo>
                  <a:pt x="2288498" y="322289"/>
                  <a:pt x="2282974" y="315119"/>
                  <a:pt x="2278505" y="307298"/>
                </a:cubicBezTo>
                <a:cubicBezTo>
                  <a:pt x="2265177" y="283974"/>
                  <a:pt x="2265125" y="274753"/>
                  <a:pt x="2248525" y="254833"/>
                </a:cubicBezTo>
                <a:cubicBezTo>
                  <a:pt x="2241739" y="246690"/>
                  <a:pt x="2232400" y="240828"/>
                  <a:pt x="2226040" y="232348"/>
                </a:cubicBezTo>
                <a:cubicBezTo>
                  <a:pt x="2217299" y="220694"/>
                  <a:pt x="2212295" y="206526"/>
                  <a:pt x="2203554" y="194872"/>
                </a:cubicBezTo>
                <a:cubicBezTo>
                  <a:pt x="2197194" y="186392"/>
                  <a:pt x="2187230" y="181012"/>
                  <a:pt x="2181069" y="172387"/>
                </a:cubicBezTo>
                <a:cubicBezTo>
                  <a:pt x="2146489" y="123975"/>
                  <a:pt x="2187922" y="156970"/>
                  <a:pt x="2143594" y="127416"/>
                </a:cubicBezTo>
                <a:cubicBezTo>
                  <a:pt x="2141096" y="117423"/>
                  <a:pt x="2141210" y="106380"/>
                  <a:pt x="2136099" y="97436"/>
                </a:cubicBezTo>
                <a:cubicBezTo>
                  <a:pt x="2130797" y="88158"/>
                  <a:pt x="2102416" y="64194"/>
                  <a:pt x="2091128" y="59961"/>
                </a:cubicBezTo>
                <a:cubicBezTo>
                  <a:pt x="2079200" y="55488"/>
                  <a:pt x="2066066" y="55330"/>
                  <a:pt x="2053653" y="52466"/>
                </a:cubicBezTo>
                <a:cubicBezTo>
                  <a:pt x="2033578" y="47833"/>
                  <a:pt x="1993692" y="37476"/>
                  <a:pt x="1993692" y="37476"/>
                </a:cubicBezTo>
                <a:cubicBezTo>
                  <a:pt x="1968708" y="39974"/>
                  <a:pt x="1942883" y="38073"/>
                  <a:pt x="1918741" y="44971"/>
                </a:cubicBezTo>
                <a:cubicBezTo>
                  <a:pt x="1893757" y="52109"/>
                  <a:pt x="1881266" y="80305"/>
                  <a:pt x="1866276" y="97436"/>
                </a:cubicBezTo>
                <a:cubicBezTo>
                  <a:pt x="1844231" y="122630"/>
                  <a:pt x="1817778" y="137997"/>
                  <a:pt x="1806315" y="172387"/>
                </a:cubicBezTo>
                <a:cubicBezTo>
                  <a:pt x="1787070" y="230121"/>
                  <a:pt x="1797193" y="202686"/>
                  <a:pt x="1776335" y="254833"/>
                </a:cubicBezTo>
                <a:cubicBezTo>
                  <a:pt x="1771338" y="284813"/>
                  <a:pt x="1774938" y="317589"/>
                  <a:pt x="1761345" y="344774"/>
                </a:cubicBezTo>
                <a:cubicBezTo>
                  <a:pt x="1756348" y="354767"/>
                  <a:pt x="1750504" y="364380"/>
                  <a:pt x="1746354" y="374754"/>
                </a:cubicBezTo>
                <a:cubicBezTo>
                  <a:pt x="1740485" y="389425"/>
                  <a:pt x="1740129" y="406578"/>
                  <a:pt x="1731364" y="419725"/>
                </a:cubicBezTo>
                <a:cubicBezTo>
                  <a:pt x="1696028" y="472729"/>
                  <a:pt x="1740384" y="407095"/>
                  <a:pt x="1693889" y="472190"/>
                </a:cubicBezTo>
                <a:cubicBezTo>
                  <a:pt x="1688653" y="479520"/>
                  <a:pt x="1684666" y="487756"/>
                  <a:pt x="1678899" y="494676"/>
                </a:cubicBezTo>
                <a:cubicBezTo>
                  <a:pt x="1672113" y="502819"/>
                  <a:pt x="1663908" y="509666"/>
                  <a:pt x="1656413" y="517161"/>
                </a:cubicBezTo>
                <a:cubicBezTo>
                  <a:pt x="1653915" y="524656"/>
                  <a:pt x="1653300" y="533072"/>
                  <a:pt x="1648918" y="539646"/>
                </a:cubicBezTo>
                <a:cubicBezTo>
                  <a:pt x="1633725" y="562435"/>
                  <a:pt x="1619899" y="565398"/>
                  <a:pt x="1596453" y="577121"/>
                </a:cubicBezTo>
                <a:cubicBezTo>
                  <a:pt x="1581463" y="574623"/>
                  <a:pt x="1566225" y="573312"/>
                  <a:pt x="1551482" y="569626"/>
                </a:cubicBezTo>
                <a:cubicBezTo>
                  <a:pt x="1536153" y="565794"/>
                  <a:pt x="1506512" y="554636"/>
                  <a:pt x="1506512" y="554636"/>
                </a:cubicBezTo>
                <a:cubicBezTo>
                  <a:pt x="1482816" y="535680"/>
                  <a:pt x="1440150" y="503810"/>
                  <a:pt x="1424066" y="479685"/>
                </a:cubicBezTo>
                <a:cubicBezTo>
                  <a:pt x="1409939" y="458494"/>
                  <a:pt x="1399247" y="443229"/>
                  <a:pt x="1386591" y="419725"/>
                </a:cubicBezTo>
                <a:cubicBezTo>
                  <a:pt x="1375997" y="400050"/>
                  <a:pt x="1369005" y="378357"/>
                  <a:pt x="1356610" y="359764"/>
                </a:cubicBezTo>
                <a:lnTo>
                  <a:pt x="1326630" y="314794"/>
                </a:lnTo>
                <a:cubicBezTo>
                  <a:pt x="1324132" y="307299"/>
                  <a:pt x="1323055" y="299168"/>
                  <a:pt x="1319135" y="292308"/>
                </a:cubicBezTo>
                <a:cubicBezTo>
                  <a:pt x="1285440" y="233341"/>
                  <a:pt x="1309426" y="284360"/>
                  <a:pt x="1281659" y="247338"/>
                </a:cubicBezTo>
                <a:cubicBezTo>
                  <a:pt x="1270849" y="232925"/>
                  <a:pt x="1261672" y="217357"/>
                  <a:pt x="1251679" y="202367"/>
                </a:cubicBezTo>
                <a:lnTo>
                  <a:pt x="1221699" y="157397"/>
                </a:lnTo>
                <a:cubicBezTo>
                  <a:pt x="1211705" y="142407"/>
                  <a:pt x="1204457" y="125165"/>
                  <a:pt x="1191718" y="112426"/>
                </a:cubicBezTo>
                <a:lnTo>
                  <a:pt x="1161738" y="82446"/>
                </a:lnTo>
                <a:cubicBezTo>
                  <a:pt x="1159240" y="74951"/>
                  <a:pt x="1159829" y="65547"/>
                  <a:pt x="1154243" y="59961"/>
                </a:cubicBezTo>
                <a:cubicBezTo>
                  <a:pt x="1148657" y="54375"/>
                  <a:pt x="1139354" y="54636"/>
                  <a:pt x="1131758" y="52466"/>
                </a:cubicBezTo>
                <a:cubicBezTo>
                  <a:pt x="1065879" y="33644"/>
                  <a:pt x="1133203" y="55446"/>
                  <a:pt x="1079292" y="37476"/>
                </a:cubicBezTo>
                <a:cubicBezTo>
                  <a:pt x="1051810" y="39974"/>
                  <a:pt x="1024164" y="41068"/>
                  <a:pt x="996846" y="44971"/>
                </a:cubicBezTo>
                <a:cubicBezTo>
                  <a:pt x="989025" y="46088"/>
                  <a:pt x="981026" y="48224"/>
                  <a:pt x="974361" y="52466"/>
                </a:cubicBezTo>
                <a:cubicBezTo>
                  <a:pt x="942380" y="72817"/>
                  <a:pt x="899548" y="109813"/>
                  <a:pt x="869430" y="134912"/>
                </a:cubicBezTo>
                <a:cubicBezTo>
                  <a:pt x="850591" y="191429"/>
                  <a:pt x="876004" y="121765"/>
                  <a:pt x="846945" y="179882"/>
                </a:cubicBezTo>
                <a:cubicBezTo>
                  <a:pt x="843412" y="186948"/>
                  <a:pt x="842562" y="195105"/>
                  <a:pt x="839450" y="202367"/>
                </a:cubicBezTo>
                <a:cubicBezTo>
                  <a:pt x="825732" y="234374"/>
                  <a:pt x="823494" y="233635"/>
                  <a:pt x="801974" y="262328"/>
                </a:cubicBezTo>
                <a:cubicBezTo>
                  <a:pt x="783152" y="337618"/>
                  <a:pt x="793499" y="302744"/>
                  <a:pt x="771994" y="367259"/>
                </a:cubicBezTo>
                <a:cubicBezTo>
                  <a:pt x="769496" y="374754"/>
                  <a:pt x="768881" y="383170"/>
                  <a:pt x="764499" y="389744"/>
                </a:cubicBezTo>
                <a:cubicBezTo>
                  <a:pt x="721536" y="454191"/>
                  <a:pt x="773048" y="372648"/>
                  <a:pt x="742013" y="434715"/>
                </a:cubicBezTo>
                <a:cubicBezTo>
                  <a:pt x="737984" y="442772"/>
                  <a:pt x="731492" y="449379"/>
                  <a:pt x="727023" y="457200"/>
                </a:cubicBezTo>
                <a:cubicBezTo>
                  <a:pt x="718386" y="472315"/>
                  <a:pt x="694995" y="527837"/>
                  <a:pt x="682053" y="532151"/>
                </a:cubicBezTo>
                <a:lnTo>
                  <a:pt x="659568" y="539646"/>
                </a:lnTo>
                <a:cubicBezTo>
                  <a:pt x="654571" y="544643"/>
                  <a:pt x="650898" y="551476"/>
                  <a:pt x="644577" y="554636"/>
                </a:cubicBezTo>
                <a:cubicBezTo>
                  <a:pt x="637520" y="558164"/>
                  <a:pt x="581065" y="568837"/>
                  <a:pt x="577122" y="569626"/>
                </a:cubicBezTo>
                <a:cubicBezTo>
                  <a:pt x="547517" y="562225"/>
                  <a:pt x="513247" y="558264"/>
                  <a:pt x="487181" y="539646"/>
                </a:cubicBezTo>
                <a:cubicBezTo>
                  <a:pt x="473331" y="529754"/>
                  <a:pt x="450467" y="500391"/>
                  <a:pt x="442210" y="487180"/>
                </a:cubicBezTo>
                <a:cubicBezTo>
                  <a:pt x="436288" y="477705"/>
                  <a:pt x="433714" y="466292"/>
                  <a:pt x="427220" y="457200"/>
                </a:cubicBezTo>
                <a:cubicBezTo>
                  <a:pt x="421059" y="448575"/>
                  <a:pt x="410896" y="443340"/>
                  <a:pt x="404735" y="434715"/>
                </a:cubicBezTo>
                <a:cubicBezTo>
                  <a:pt x="398241" y="425623"/>
                  <a:pt x="394146" y="415005"/>
                  <a:pt x="389745" y="404735"/>
                </a:cubicBezTo>
                <a:cubicBezTo>
                  <a:pt x="386633" y="397473"/>
                  <a:pt x="387837" y="387836"/>
                  <a:pt x="382250" y="382249"/>
                </a:cubicBezTo>
                <a:cubicBezTo>
                  <a:pt x="369511" y="369510"/>
                  <a:pt x="350018" y="365008"/>
                  <a:pt x="337279" y="352269"/>
                </a:cubicBezTo>
                <a:cubicBezTo>
                  <a:pt x="310024" y="325013"/>
                  <a:pt x="293625" y="304373"/>
                  <a:pt x="262328" y="284813"/>
                </a:cubicBezTo>
                <a:cubicBezTo>
                  <a:pt x="252853" y="278891"/>
                  <a:pt x="241286" y="276527"/>
                  <a:pt x="232348" y="269823"/>
                </a:cubicBezTo>
                <a:cubicBezTo>
                  <a:pt x="175638" y="227291"/>
                  <a:pt x="232201" y="245809"/>
                  <a:pt x="164892" y="232348"/>
                </a:cubicBezTo>
                <a:cubicBezTo>
                  <a:pt x="157397" y="227351"/>
                  <a:pt x="150841" y="220520"/>
                  <a:pt x="142407" y="217357"/>
                </a:cubicBezTo>
                <a:cubicBezTo>
                  <a:pt x="104130" y="203002"/>
                  <a:pt x="25702" y="209862"/>
                  <a:pt x="0" y="209862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7E5F7B1-05A5-1C3B-5522-F277C9DEC772}"/>
              </a:ext>
            </a:extLst>
          </p:cNvPr>
          <p:cNvSpPr/>
          <p:nvPr/>
        </p:nvSpPr>
        <p:spPr>
          <a:xfrm>
            <a:off x="277318" y="4665587"/>
            <a:ext cx="5099154" cy="868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00B708C-C1F2-F4B9-78DE-B0BAC83F0A85}"/>
              </a:ext>
            </a:extLst>
          </p:cNvPr>
          <p:cNvCxnSpPr>
            <a:cxnSpLocks/>
            <a:stCxn id="87" idx="3"/>
            <a:endCxn id="21" idx="10"/>
          </p:cNvCxnSpPr>
          <p:nvPr/>
        </p:nvCxnSpPr>
        <p:spPr>
          <a:xfrm>
            <a:off x="2916382" y="3399021"/>
            <a:ext cx="640034" cy="9264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6C69FE83-4AB2-A83F-E37C-FE233C05C86B}"/>
              </a:ext>
            </a:extLst>
          </p:cNvPr>
          <p:cNvSpPr txBox="1"/>
          <p:nvPr/>
        </p:nvSpPr>
        <p:spPr>
          <a:xfrm>
            <a:off x="1993239" y="3214355"/>
            <a:ext cx="92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Bend R</a:t>
            </a:r>
          </a:p>
        </p:txBody>
      </p:sp>
    </p:spTree>
    <p:extLst>
      <p:ext uri="{BB962C8B-B14F-4D97-AF65-F5344CB8AC3E}">
        <p14:creationId xmlns:p14="http://schemas.microsoft.com/office/powerpoint/2010/main" val="1641046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274B2-AA30-BFEA-5EA9-48A27DD68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F9A31C-E39D-B9EC-6703-7C497572F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784E0-D154-408F-8AC2-6436301E4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4DB6-3F1C-F84F-0F88-76BFD4DE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4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C5896B-E994-99BF-E79B-233ED18201E2}"/>
              </a:ext>
            </a:extLst>
          </p:cNvPr>
          <p:cNvSpPr/>
          <p:nvPr/>
        </p:nvSpPr>
        <p:spPr>
          <a:xfrm>
            <a:off x="5451423" y="1000593"/>
            <a:ext cx="1439055" cy="26982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2B42C7-AC88-891F-6AB3-BCA544949508}"/>
              </a:ext>
            </a:extLst>
          </p:cNvPr>
          <p:cNvSpPr/>
          <p:nvPr/>
        </p:nvSpPr>
        <p:spPr>
          <a:xfrm>
            <a:off x="7650604" y="1008087"/>
            <a:ext cx="1439055" cy="269823"/>
          </a:xfrm>
          <a:prstGeom prst="rect">
            <a:avLst/>
          </a:prstGeom>
          <a:solidFill>
            <a:srgbClr val="156082">
              <a:alpha val="65098"/>
            </a:srgb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DADCAC9-8188-25FE-1D85-E47ADE3C15CE}"/>
              </a:ext>
            </a:extLst>
          </p:cNvPr>
          <p:cNvCxnSpPr>
            <a:cxnSpLocks/>
          </p:cNvCxnSpPr>
          <p:nvPr/>
        </p:nvCxnSpPr>
        <p:spPr>
          <a:xfrm flipH="1" flipV="1">
            <a:off x="2811904" y="637384"/>
            <a:ext cx="4078574" cy="22486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A56F3C-8771-82F8-220E-C1FBE57ECF68}"/>
              </a:ext>
            </a:extLst>
          </p:cNvPr>
          <p:cNvCxnSpPr>
            <a:cxnSpLocks/>
          </p:cNvCxnSpPr>
          <p:nvPr/>
        </p:nvCxnSpPr>
        <p:spPr>
          <a:xfrm flipH="1" flipV="1">
            <a:off x="2811904" y="1607290"/>
            <a:ext cx="4078574" cy="4497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A362238-FA7C-0B19-1ED6-B9F08DAF3E88}"/>
              </a:ext>
            </a:extLst>
          </p:cNvPr>
          <p:cNvCxnSpPr>
            <a:cxnSpLocks/>
          </p:cNvCxnSpPr>
          <p:nvPr/>
        </p:nvCxnSpPr>
        <p:spPr>
          <a:xfrm flipV="1">
            <a:off x="2811904" y="637384"/>
            <a:ext cx="0" cy="969906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DA578D1-37DA-26D3-5E04-E186ADE49EB5}"/>
              </a:ext>
            </a:extLst>
          </p:cNvPr>
          <p:cNvCxnSpPr>
            <a:cxnSpLocks/>
          </p:cNvCxnSpPr>
          <p:nvPr/>
        </p:nvCxnSpPr>
        <p:spPr>
          <a:xfrm flipH="1" flipV="1">
            <a:off x="6882981" y="235825"/>
            <a:ext cx="13742" cy="57994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AB296AE-FAB1-CFD6-E273-60535C712F28}"/>
              </a:ext>
            </a:extLst>
          </p:cNvPr>
          <p:cNvCxnSpPr>
            <a:cxnSpLocks/>
          </p:cNvCxnSpPr>
          <p:nvPr/>
        </p:nvCxnSpPr>
        <p:spPr>
          <a:xfrm flipV="1">
            <a:off x="6890478" y="1439056"/>
            <a:ext cx="0" cy="524655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70710030-C56F-E25D-A86B-E32D797651D7}"/>
              </a:ext>
            </a:extLst>
          </p:cNvPr>
          <p:cNvSpPr txBox="1"/>
          <p:nvPr/>
        </p:nvSpPr>
        <p:spPr>
          <a:xfrm>
            <a:off x="164154" y="122484"/>
            <a:ext cx="5099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RF shielding options to consider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6512C02-B12E-F0F8-2D01-3D9458901335}"/>
              </a:ext>
            </a:extLst>
          </p:cNvPr>
          <p:cNvCxnSpPr/>
          <p:nvPr/>
        </p:nvCxnSpPr>
        <p:spPr>
          <a:xfrm>
            <a:off x="8105307" y="1510257"/>
            <a:ext cx="614596" cy="0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60985DDA-4F47-1702-BBD9-CFBCDD20B67B}"/>
              </a:ext>
            </a:extLst>
          </p:cNvPr>
          <p:cNvSpPr/>
          <p:nvPr/>
        </p:nvSpPr>
        <p:spPr>
          <a:xfrm>
            <a:off x="352269" y="1101674"/>
            <a:ext cx="5099154" cy="868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1613B78-C0BA-84B8-1BD9-FA576828FA7C}"/>
              </a:ext>
            </a:extLst>
          </p:cNvPr>
          <p:cNvSpPr/>
          <p:nvPr/>
        </p:nvSpPr>
        <p:spPr>
          <a:xfrm>
            <a:off x="6845513" y="376059"/>
            <a:ext cx="89930" cy="598543"/>
          </a:xfrm>
          <a:custGeom>
            <a:avLst/>
            <a:gdLst>
              <a:gd name="csX0" fmla="*/ 89941 w 89941"/>
              <a:gd name="csY0" fmla="*/ 0 h 771994"/>
              <a:gd name="csX1" fmla="*/ 89941 w 89941"/>
              <a:gd name="csY1" fmla="*/ 337279 h 771994"/>
              <a:gd name="csX2" fmla="*/ 82446 w 89941"/>
              <a:gd name="csY2" fmla="*/ 532151 h 771994"/>
              <a:gd name="csX3" fmla="*/ 67455 w 89941"/>
              <a:gd name="csY3" fmla="*/ 704538 h 771994"/>
              <a:gd name="csX4" fmla="*/ 52465 w 89941"/>
              <a:gd name="csY4" fmla="*/ 764499 h 771994"/>
              <a:gd name="csX5" fmla="*/ 29980 w 89941"/>
              <a:gd name="csY5" fmla="*/ 771994 h 771994"/>
              <a:gd name="csX6" fmla="*/ 14990 w 89941"/>
              <a:gd name="csY6" fmla="*/ 749508 h 771994"/>
              <a:gd name="csX7" fmla="*/ 7495 w 89941"/>
              <a:gd name="csY7" fmla="*/ 659568 h 771994"/>
              <a:gd name="csX8" fmla="*/ 0 w 89941"/>
              <a:gd name="csY8" fmla="*/ 637082 h 7719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9941" h="771994">
                <a:moveTo>
                  <a:pt x="89941" y="0"/>
                </a:moveTo>
                <a:cubicBezTo>
                  <a:pt x="72055" y="196748"/>
                  <a:pt x="89941" y="-36507"/>
                  <a:pt x="89941" y="337279"/>
                </a:cubicBezTo>
                <a:cubicBezTo>
                  <a:pt x="89941" y="402284"/>
                  <a:pt x="85538" y="467219"/>
                  <a:pt x="82446" y="532151"/>
                </a:cubicBezTo>
                <a:cubicBezTo>
                  <a:pt x="80264" y="577976"/>
                  <a:pt x="77786" y="652883"/>
                  <a:pt x="67455" y="704538"/>
                </a:cubicBezTo>
                <a:cubicBezTo>
                  <a:pt x="63414" y="724740"/>
                  <a:pt x="62470" y="746489"/>
                  <a:pt x="52465" y="764499"/>
                </a:cubicBezTo>
                <a:cubicBezTo>
                  <a:pt x="48628" y="771405"/>
                  <a:pt x="37475" y="769496"/>
                  <a:pt x="29980" y="771994"/>
                </a:cubicBezTo>
                <a:cubicBezTo>
                  <a:pt x="24983" y="764499"/>
                  <a:pt x="16757" y="758341"/>
                  <a:pt x="14990" y="749508"/>
                </a:cubicBezTo>
                <a:cubicBezTo>
                  <a:pt x="9090" y="720008"/>
                  <a:pt x="11471" y="689388"/>
                  <a:pt x="7495" y="659568"/>
                </a:cubicBezTo>
                <a:cubicBezTo>
                  <a:pt x="6451" y="651737"/>
                  <a:pt x="2498" y="644577"/>
                  <a:pt x="0" y="637082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68598F7-8633-3136-3FB7-A426EE379ECB}"/>
              </a:ext>
            </a:extLst>
          </p:cNvPr>
          <p:cNvSpPr/>
          <p:nvPr/>
        </p:nvSpPr>
        <p:spPr>
          <a:xfrm flipV="1">
            <a:off x="6828024" y="1306443"/>
            <a:ext cx="109915" cy="479884"/>
          </a:xfrm>
          <a:custGeom>
            <a:avLst/>
            <a:gdLst>
              <a:gd name="csX0" fmla="*/ 89941 w 89941"/>
              <a:gd name="csY0" fmla="*/ 0 h 771994"/>
              <a:gd name="csX1" fmla="*/ 89941 w 89941"/>
              <a:gd name="csY1" fmla="*/ 337279 h 771994"/>
              <a:gd name="csX2" fmla="*/ 82446 w 89941"/>
              <a:gd name="csY2" fmla="*/ 532151 h 771994"/>
              <a:gd name="csX3" fmla="*/ 67455 w 89941"/>
              <a:gd name="csY3" fmla="*/ 704538 h 771994"/>
              <a:gd name="csX4" fmla="*/ 52465 w 89941"/>
              <a:gd name="csY4" fmla="*/ 764499 h 771994"/>
              <a:gd name="csX5" fmla="*/ 29980 w 89941"/>
              <a:gd name="csY5" fmla="*/ 771994 h 771994"/>
              <a:gd name="csX6" fmla="*/ 14990 w 89941"/>
              <a:gd name="csY6" fmla="*/ 749508 h 771994"/>
              <a:gd name="csX7" fmla="*/ 7495 w 89941"/>
              <a:gd name="csY7" fmla="*/ 659568 h 771994"/>
              <a:gd name="csX8" fmla="*/ 0 w 89941"/>
              <a:gd name="csY8" fmla="*/ 637082 h 7719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9941" h="771994">
                <a:moveTo>
                  <a:pt x="89941" y="0"/>
                </a:moveTo>
                <a:cubicBezTo>
                  <a:pt x="72055" y="196748"/>
                  <a:pt x="89941" y="-36507"/>
                  <a:pt x="89941" y="337279"/>
                </a:cubicBezTo>
                <a:cubicBezTo>
                  <a:pt x="89941" y="402284"/>
                  <a:pt x="85538" y="467219"/>
                  <a:pt x="82446" y="532151"/>
                </a:cubicBezTo>
                <a:cubicBezTo>
                  <a:pt x="80264" y="577976"/>
                  <a:pt x="77786" y="652883"/>
                  <a:pt x="67455" y="704538"/>
                </a:cubicBezTo>
                <a:cubicBezTo>
                  <a:pt x="63414" y="724740"/>
                  <a:pt x="62470" y="746489"/>
                  <a:pt x="52465" y="764499"/>
                </a:cubicBezTo>
                <a:cubicBezTo>
                  <a:pt x="48628" y="771405"/>
                  <a:pt x="37475" y="769496"/>
                  <a:pt x="29980" y="771994"/>
                </a:cubicBezTo>
                <a:cubicBezTo>
                  <a:pt x="24983" y="764499"/>
                  <a:pt x="16757" y="758341"/>
                  <a:pt x="14990" y="749508"/>
                </a:cubicBezTo>
                <a:cubicBezTo>
                  <a:pt x="9090" y="720008"/>
                  <a:pt x="11471" y="689388"/>
                  <a:pt x="7495" y="659568"/>
                </a:cubicBezTo>
                <a:cubicBezTo>
                  <a:pt x="6451" y="651737"/>
                  <a:pt x="2498" y="644577"/>
                  <a:pt x="0" y="637082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3168E3-23FD-CC1A-9FF8-946E16A89E03}"/>
              </a:ext>
            </a:extLst>
          </p:cNvPr>
          <p:cNvSpPr/>
          <p:nvPr/>
        </p:nvSpPr>
        <p:spPr>
          <a:xfrm>
            <a:off x="5443926" y="2993559"/>
            <a:ext cx="1466537" cy="26982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0926A4-7136-2351-F774-D768042DF136}"/>
              </a:ext>
            </a:extLst>
          </p:cNvPr>
          <p:cNvSpPr/>
          <p:nvPr/>
        </p:nvSpPr>
        <p:spPr>
          <a:xfrm>
            <a:off x="7643107" y="3001053"/>
            <a:ext cx="1439055" cy="269823"/>
          </a:xfrm>
          <a:prstGeom prst="rect">
            <a:avLst/>
          </a:prstGeom>
          <a:solidFill>
            <a:srgbClr val="156082">
              <a:alpha val="65098"/>
            </a:srgb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631DE76-21D3-FB2B-D0D9-3F498A0F95C5}"/>
              </a:ext>
            </a:extLst>
          </p:cNvPr>
          <p:cNvCxnSpPr>
            <a:cxnSpLocks/>
          </p:cNvCxnSpPr>
          <p:nvPr/>
        </p:nvCxnSpPr>
        <p:spPr>
          <a:xfrm flipH="1" flipV="1">
            <a:off x="2804407" y="2668047"/>
            <a:ext cx="4078574" cy="22486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9027876-C138-542C-8207-001A5FE0ED6A}"/>
              </a:ext>
            </a:extLst>
          </p:cNvPr>
          <p:cNvCxnSpPr>
            <a:cxnSpLocks/>
          </p:cNvCxnSpPr>
          <p:nvPr/>
        </p:nvCxnSpPr>
        <p:spPr>
          <a:xfrm flipH="1" flipV="1">
            <a:off x="2818149" y="3546110"/>
            <a:ext cx="4078574" cy="4497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6C6330F-47EE-B2DF-C52F-BC991E24A229}"/>
              </a:ext>
            </a:extLst>
          </p:cNvPr>
          <p:cNvCxnSpPr>
            <a:cxnSpLocks/>
          </p:cNvCxnSpPr>
          <p:nvPr/>
        </p:nvCxnSpPr>
        <p:spPr>
          <a:xfrm flipV="1">
            <a:off x="2804407" y="2668047"/>
            <a:ext cx="0" cy="878063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7AC7C40-0BAF-07EA-CE63-0D327DB89F08}"/>
              </a:ext>
            </a:extLst>
          </p:cNvPr>
          <p:cNvCxnSpPr/>
          <p:nvPr/>
        </p:nvCxnSpPr>
        <p:spPr>
          <a:xfrm flipV="1">
            <a:off x="6875485" y="2392078"/>
            <a:ext cx="0" cy="494676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97AE660-7C4E-D5C8-10D9-8C1904F62346}"/>
              </a:ext>
            </a:extLst>
          </p:cNvPr>
          <p:cNvCxnSpPr>
            <a:cxnSpLocks/>
          </p:cNvCxnSpPr>
          <p:nvPr/>
        </p:nvCxnSpPr>
        <p:spPr>
          <a:xfrm flipV="1">
            <a:off x="6897960" y="3410362"/>
            <a:ext cx="0" cy="432427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D7093AB-E905-5583-319D-7FC4DBD2FE86}"/>
              </a:ext>
            </a:extLst>
          </p:cNvPr>
          <p:cNvCxnSpPr/>
          <p:nvPr/>
        </p:nvCxnSpPr>
        <p:spPr>
          <a:xfrm>
            <a:off x="8097810" y="3503223"/>
            <a:ext cx="614596" cy="0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04AAC996-70B8-C883-1BB6-D85C4282FA18}"/>
              </a:ext>
            </a:extLst>
          </p:cNvPr>
          <p:cNvSpPr/>
          <p:nvPr/>
        </p:nvSpPr>
        <p:spPr>
          <a:xfrm>
            <a:off x="344772" y="3094640"/>
            <a:ext cx="5099154" cy="868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46CC659-C025-23C4-A8D2-272244281A49}"/>
              </a:ext>
            </a:extLst>
          </p:cNvPr>
          <p:cNvCxnSpPr>
            <a:cxnSpLocks/>
          </p:cNvCxnSpPr>
          <p:nvPr/>
        </p:nvCxnSpPr>
        <p:spPr>
          <a:xfrm>
            <a:off x="6927946" y="2741015"/>
            <a:ext cx="0" cy="7481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84294DE-1288-01A2-ABCF-834DBC8DE9CE}"/>
              </a:ext>
            </a:extLst>
          </p:cNvPr>
          <p:cNvCxnSpPr>
            <a:cxnSpLocks/>
          </p:cNvCxnSpPr>
          <p:nvPr/>
        </p:nvCxnSpPr>
        <p:spPr>
          <a:xfrm>
            <a:off x="9082162" y="2851151"/>
            <a:ext cx="0" cy="5798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52167974-92C3-BEE3-E667-B659C4C72CC2}"/>
              </a:ext>
            </a:extLst>
          </p:cNvPr>
          <p:cNvSpPr/>
          <p:nvPr/>
        </p:nvSpPr>
        <p:spPr>
          <a:xfrm>
            <a:off x="1873771" y="547657"/>
            <a:ext cx="434199" cy="43419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C5128BD-3151-4D71-59FE-68799B6302F8}"/>
              </a:ext>
            </a:extLst>
          </p:cNvPr>
          <p:cNvSpPr/>
          <p:nvPr/>
        </p:nvSpPr>
        <p:spPr>
          <a:xfrm>
            <a:off x="1967972" y="2540623"/>
            <a:ext cx="434199" cy="43419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BEFD773-0CFB-898E-EB4E-9CE71DAB2A74}"/>
              </a:ext>
            </a:extLst>
          </p:cNvPr>
          <p:cNvSpPr/>
          <p:nvPr/>
        </p:nvSpPr>
        <p:spPr>
          <a:xfrm>
            <a:off x="5277783" y="5003185"/>
            <a:ext cx="1550240" cy="26982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7EC3BDB4-FB51-735B-8C5A-65CFD60CA4E8}"/>
              </a:ext>
            </a:extLst>
          </p:cNvPr>
          <p:cNvSpPr/>
          <p:nvPr/>
        </p:nvSpPr>
        <p:spPr>
          <a:xfrm>
            <a:off x="7656847" y="5008493"/>
            <a:ext cx="1439055" cy="269823"/>
          </a:xfrm>
          <a:prstGeom prst="rect">
            <a:avLst/>
          </a:prstGeom>
          <a:solidFill>
            <a:srgbClr val="156082">
              <a:alpha val="65098"/>
            </a:srgb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8533D476-7F61-6EB1-27E4-66FAEDCAE816}"/>
              </a:ext>
            </a:extLst>
          </p:cNvPr>
          <p:cNvCxnSpPr>
            <a:cxnSpLocks/>
          </p:cNvCxnSpPr>
          <p:nvPr/>
        </p:nvCxnSpPr>
        <p:spPr>
          <a:xfrm flipH="1" flipV="1">
            <a:off x="2818147" y="4675487"/>
            <a:ext cx="4078574" cy="22486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59D9EA2-2144-1905-8A37-52F258DA223F}"/>
              </a:ext>
            </a:extLst>
          </p:cNvPr>
          <p:cNvCxnSpPr>
            <a:cxnSpLocks/>
          </p:cNvCxnSpPr>
          <p:nvPr/>
        </p:nvCxnSpPr>
        <p:spPr>
          <a:xfrm flipH="1" flipV="1">
            <a:off x="2831889" y="5553550"/>
            <a:ext cx="4078574" cy="4497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4FF4A6F8-A78E-D873-E768-EB53643F95C9}"/>
              </a:ext>
            </a:extLst>
          </p:cNvPr>
          <p:cNvCxnSpPr>
            <a:cxnSpLocks/>
          </p:cNvCxnSpPr>
          <p:nvPr/>
        </p:nvCxnSpPr>
        <p:spPr>
          <a:xfrm flipV="1">
            <a:off x="2818147" y="4675487"/>
            <a:ext cx="0" cy="878063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ECDC7EF1-4BAC-0527-5809-741D5A47180D}"/>
              </a:ext>
            </a:extLst>
          </p:cNvPr>
          <p:cNvCxnSpPr/>
          <p:nvPr/>
        </p:nvCxnSpPr>
        <p:spPr>
          <a:xfrm flipV="1">
            <a:off x="6889225" y="4399518"/>
            <a:ext cx="0" cy="494676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1B5EE13-0A79-9B82-B782-F318C25217E8}"/>
              </a:ext>
            </a:extLst>
          </p:cNvPr>
          <p:cNvCxnSpPr>
            <a:cxnSpLocks/>
          </p:cNvCxnSpPr>
          <p:nvPr/>
        </p:nvCxnSpPr>
        <p:spPr>
          <a:xfrm flipV="1">
            <a:off x="6910463" y="5330544"/>
            <a:ext cx="0" cy="542171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5E0802C4-419F-AEEE-2F08-D24DF4E37FE1}"/>
              </a:ext>
            </a:extLst>
          </p:cNvPr>
          <p:cNvCxnSpPr/>
          <p:nvPr/>
        </p:nvCxnSpPr>
        <p:spPr>
          <a:xfrm>
            <a:off x="8111550" y="5510663"/>
            <a:ext cx="614596" cy="0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Rectangle 80">
            <a:extLst>
              <a:ext uri="{FF2B5EF4-FFF2-40B4-BE49-F238E27FC236}">
                <a16:creationId xmlns:a16="http://schemas.microsoft.com/office/drawing/2014/main" id="{D69D553E-3F53-DE94-C994-80862BEA7C4D}"/>
              </a:ext>
            </a:extLst>
          </p:cNvPr>
          <p:cNvSpPr/>
          <p:nvPr/>
        </p:nvSpPr>
        <p:spPr>
          <a:xfrm>
            <a:off x="358512" y="5102080"/>
            <a:ext cx="4919265" cy="868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C30FA5E7-7713-0D1C-7A59-7C9A00492A85}"/>
              </a:ext>
            </a:extLst>
          </p:cNvPr>
          <p:cNvSpPr/>
          <p:nvPr/>
        </p:nvSpPr>
        <p:spPr>
          <a:xfrm>
            <a:off x="1981712" y="4548063"/>
            <a:ext cx="434199" cy="43419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34DE7DE-9602-2A2A-5741-36E8B8BDE95E}"/>
              </a:ext>
            </a:extLst>
          </p:cNvPr>
          <p:cNvGrpSpPr/>
          <p:nvPr/>
        </p:nvGrpSpPr>
        <p:grpSpPr>
          <a:xfrm>
            <a:off x="6853677" y="4748455"/>
            <a:ext cx="95739" cy="787572"/>
            <a:chOff x="6853677" y="4748455"/>
            <a:chExt cx="95739" cy="787572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C3A04B7D-A293-989B-7534-478F8BAC476F}"/>
                </a:ext>
              </a:extLst>
            </p:cNvPr>
            <p:cNvCxnSpPr>
              <a:cxnSpLocks/>
            </p:cNvCxnSpPr>
            <p:nvPr/>
          </p:nvCxnSpPr>
          <p:spPr>
            <a:xfrm>
              <a:off x="6941686" y="4748455"/>
              <a:ext cx="0" cy="74814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1C71F2DD-1D6E-151B-F19D-3446DD36E86D}"/>
                </a:ext>
              </a:extLst>
            </p:cNvPr>
            <p:cNvSpPr/>
            <p:nvPr/>
          </p:nvSpPr>
          <p:spPr>
            <a:xfrm>
              <a:off x="6853677" y="5440288"/>
              <a:ext cx="95739" cy="9573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1573C964-8BC8-2E57-A11B-FB73E564AB8A}"/>
              </a:ext>
            </a:extLst>
          </p:cNvPr>
          <p:cNvGrpSpPr/>
          <p:nvPr/>
        </p:nvGrpSpPr>
        <p:grpSpPr>
          <a:xfrm rot="8612748">
            <a:off x="7070126" y="5388594"/>
            <a:ext cx="95739" cy="787572"/>
            <a:chOff x="6853677" y="4748455"/>
            <a:chExt cx="95739" cy="787572"/>
          </a:xfrm>
        </p:grpSpPr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B4D79737-8E1C-9180-AA6D-02AAFDE05697}"/>
                </a:ext>
              </a:extLst>
            </p:cNvPr>
            <p:cNvCxnSpPr>
              <a:cxnSpLocks/>
            </p:cNvCxnSpPr>
            <p:nvPr/>
          </p:nvCxnSpPr>
          <p:spPr>
            <a:xfrm>
              <a:off x="6941686" y="4748455"/>
              <a:ext cx="0" cy="748149"/>
            </a:xfrm>
            <a:prstGeom prst="line">
              <a:avLst/>
            </a:prstGeom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2F60DD09-6E90-BE1E-EC5A-5B5361D865D0}"/>
                </a:ext>
              </a:extLst>
            </p:cNvPr>
            <p:cNvSpPr/>
            <p:nvPr/>
          </p:nvSpPr>
          <p:spPr>
            <a:xfrm>
              <a:off x="6853677" y="5440288"/>
              <a:ext cx="95739" cy="9573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Arc 90">
            <a:extLst>
              <a:ext uri="{FF2B5EF4-FFF2-40B4-BE49-F238E27FC236}">
                <a16:creationId xmlns:a16="http://schemas.microsoft.com/office/drawing/2014/main" id="{0C2B5CDA-8A49-EE45-02CE-C5077D80F6A9}"/>
              </a:ext>
            </a:extLst>
          </p:cNvPr>
          <p:cNvSpPr/>
          <p:nvPr/>
        </p:nvSpPr>
        <p:spPr>
          <a:xfrm rot="21101972">
            <a:off x="6813134" y="5113748"/>
            <a:ext cx="614596" cy="601761"/>
          </a:xfrm>
          <a:prstGeom prst="arc">
            <a:avLst>
              <a:gd name="adj1" fmla="val 16200000"/>
              <a:gd name="adj2" fmla="val 4831892"/>
            </a:avLst>
          </a:prstGeom>
          <a:ln w="57150"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07EB71A5-0DC8-EC6B-A8FE-7EE8AE7698FD}"/>
              </a:ext>
            </a:extLst>
          </p:cNvPr>
          <p:cNvCxnSpPr>
            <a:cxnSpLocks/>
          </p:cNvCxnSpPr>
          <p:nvPr/>
        </p:nvCxnSpPr>
        <p:spPr>
          <a:xfrm>
            <a:off x="6654318" y="5496604"/>
            <a:ext cx="547255" cy="0"/>
          </a:xfrm>
          <a:prstGeom prst="line">
            <a:avLst/>
          </a:prstGeom>
          <a:ln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45E18078-8586-3247-5DBB-4C43386CFE83}"/>
              </a:ext>
            </a:extLst>
          </p:cNvPr>
          <p:cNvCxnSpPr>
            <a:cxnSpLocks/>
          </p:cNvCxnSpPr>
          <p:nvPr/>
        </p:nvCxnSpPr>
        <p:spPr>
          <a:xfrm>
            <a:off x="6908187" y="5240657"/>
            <a:ext cx="0" cy="473961"/>
          </a:xfrm>
          <a:prstGeom prst="line">
            <a:avLst/>
          </a:prstGeom>
          <a:ln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68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0959F59E-86AC-4677-BFB0-9CD55AB1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97ED08E-7CE7-4539-8E16-6A356378B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7324526" cy="5897880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1FF285F-D5DD-A7DF-D258-C02E1C85F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9520" y="650497"/>
            <a:ext cx="6522809" cy="5571066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39F96DC1-4B54-4B36-B945-425E4C04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69003" y="487090"/>
            <a:ext cx="3745983" cy="1856232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4F450A1-0760-4C39-82E4-515AA4FC9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69003" y="2511639"/>
            <a:ext cx="3745983" cy="1856232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118D87-E645-CD0F-8472-86C126490D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8" r="19604"/>
          <a:stretch>
            <a:fillRect/>
          </a:stretch>
        </p:blipFill>
        <p:spPr>
          <a:xfrm>
            <a:off x="8030812" y="2685221"/>
            <a:ext cx="3527270" cy="1487558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0185CD32-2E94-4663-81AE-CC54E44AC2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69003" y="4528738"/>
            <a:ext cx="3745983" cy="1856232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C84FB9-E1C0-C694-80C3-7F48E1673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9" r="16647"/>
          <a:stretch>
            <a:fillRect/>
          </a:stretch>
        </p:blipFill>
        <p:spPr>
          <a:xfrm>
            <a:off x="8257626" y="4528738"/>
            <a:ext cx="3060937" cy="179232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12544-A8D1-2FF1-8882-1BCD5B7D9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7012" y="6435478"/>
            <a:ext cx="732452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kh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6CB18-C4BA-3C78-94EE-6E747D6A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9003" y="6435478"/>
            <a:ext cx="2911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1">
                    <a:tint val="75000"/>
                  </a:schemeClr>
                </a:solidFill>
              </a:rPr>
              <a:t>7/28/2026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F68FBB-3B60-3113-6685-5757022B2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79009" y="6435478"/>
            <a:ext cx="63597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E4DC866-0DF1-41B3-A291-22B65ED9998A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C53AAB-5DA7-F226-25CA-6D377E1FCB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20" t="9877" r="41495" b="7964"/>
          <a:stretch>
            <a:fillRect/>
          </a:stretch>
        </p:blipFill>
        <p:spPr>
          <a:xfrm rot="16200000">
            <a:off x="9049959" y="-92851"/>
            <a:ext cx="1637989" cy="318080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F65F05B-6EBD-1A43-775F-3ACCCB86C875}"/>
              </a:ext>
            </a:extLst>
          </p:cNvPr>
          <p:cNvSpPr txBox="1"/>
          <p:nvPr/>
        </p:nvSpPr>
        <p:spPr>
          <a:xfrm>
            <a:off x="5309225" y="5456854"/>
            <a:ext cx="1587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RF shield</a:t>
            </a:r>
          </a:p>
          <a:p>
            <a:r>
              <a:rPr lang="en-US" dirty="0"/>
              <a:t>~.2mm </a:t>
            </a:r>
            <a:r>
              <a:rPr lang="en-US" dirty="0" err="1"/>
              <a:t>thk</a:t>
            </a:r>
            <a:r>
              <a:rPr lang="en-US" dirty="0"/>
              <a:t>.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5D637E6B-00D2-131F-2659-2EEA4770840B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6896647" y="4838700"/>
            <a:ext cx="250913" cy="941320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A146A8F-75D1-CC8A-9A8C-64EDD1885D0E}"/>
              </a:ext>
            </a:extLst>
          </p:cNvPr>
          <p:cNvSpPr txBox="1"/>
          <p:nvPr/>
        </p:nvSpPr>
        <p:spPr>
          <a:xfrm>
            <a:off x="4118225" y="5692819"/>
            <a:ext cx="1190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Kapton cables</a:t>
            </a:r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0099AAE0-980D-1B4E-CB7B-93717ED19E2F}"/>
              </a:ext>
            </a:extLst>
          </p:cNvPr>
          <p:cNvCxnSpPr>
            <a:cxnSpLocks/>
            <a:stCxn id="27" idx="0"/>
          </p:cNvCxnSpPr>
          <p:nvPr/>
        </p:nvCxnSpPr>
        <p:spPr>
          <a:xfrm rot="16200000" flipV="1">
            <a:off x="3954626" y="4933720"/>
            <a:ext cx="922699" cy="59550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7BBBDB4-3098-07DA-1286-38DCB6F0600B}"/>
              </a:ext>
            </a:extLst>
          </p:cNvPr>
          <p:cNvSpPr txBox="1"/>
          <p:nvPr/>
        </p:nvSpPr>
        <p:spPr>
          <a:xfrm>
            <a:off x="309548" y="1548401"/>
            <a:ext cx="1504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Connectors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F13C5DB4-620E-A412-73F9-065993AEF994}"/>
              </a:ext>
            </a:extLst>
          </p:cNvPr>
          <p:cNvCxnSpPr>
            <a:cxnSpLocks/>
            <a:stCxn id="35" idx="3"/>
          </p:cNvCxnSpPr>
          <p:nvPr/>
        </p:nvCxnSpPr>
        <p:spPr>
          <a:xfrm>
            <a:off x="1814512" y="1733067"/>
            <a:ext cx="799148" cy="51217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951B8C0-9801-AF5F-1817-5ABF110B3DEC}"/>
              </a:ext>
            </a:extLst>
          </p:cNvPr>
          <p:cNvSpPr txBox="1"/>
          <p:nvPr/>
        </p:nvSpPr>
        <p:spPr>
          <a:xfrm>
            <a:off x="7999907" y="1956133"/>
            <a:ext cx="3684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RF shield  at injection mode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65E25A-C907-4B27-08E8-3A200BF5731C}"/>
              </a:ext>
            </a:extLst>
          </p:cNvPr>
          <p:cNvSpPr txBox="1"/>
          <p:nvPr/>
        </p:nvSpPr>
        <p:spPr>
          <a:xfrm>
            <a:off x="3334889" y="468620"/>
            <a:ext cx="34491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0" i="0" u="none" strike="noStrike" baseline="0" dirty="0">
                <a:highlight>
                  <a:srgbClr val="FFFF00"/>
                </a:highlight>
              </a:rPr>
              <a:t>Cooling</a:t>
            </a:r>
          </a:p>
          <a:p>
            <a:pPr algn="l"/>
            <a:r>
              <a:rPr lang="en-US" sz="1200" dirty="0"/>
              <a:t>P</a:t>
            </a:r>
            <a:r>
              <a:rPr lang="en-US" sz="1200" b="0" i="0" u="none" strike="noStrike" baseline="0" dirty="0"/>
              <a:t>eltier preferred</a:t>
            </a:r>
          </a:p>
          <a:p>
            <a:pPr algn="l"/>
            <a:r>
              <a:rPr lang="en-US" sz="1200" dirty="0"/>
              <a:t>(other options </a:t>
            </a:r>
            <a:r>
              <a:rPr lang="en-US" sz="1200" b="0" i="0" u="none" strike="noStrike" baseline="0" dirty="0"/>
              <a:t>liquid/evaporative)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058FD4B-98E2-E8AE-6975-7670E8573178}"/>
              </a:ext>
            </a:extLst>
          </p:cNvPr>
          <p:cNvCxnSpPr>
            <a:cxnSpLocks/>
          </p:cNvCxnSpPr>
          <p:nvPr/>
        </p:nvCxnSpPr>
        <p:spPr>
          <a:xfrm>
            <a:off x="4398818" y="1114951"/>
            <a:ext cx="256309" cy="4334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3CE0111-2269-6FE2-EF5F-59EA906AE158}"/>
              </a:ext>
            </a:extLst>
          </p:cNvPr>
          <p:cNvSpPr txBox="1"/>
          <p:nvPr/>
        </p:nvSpPr>
        <p:spPr>
          <a:xfrm>
            <a:off x="658090" y="6102927"/>
            <a:ext cx="2911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(Electronic Liquid FC-40?)</a:t>
            </a:r>
          </a:p>
          <a:p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DD6052-0CBB-DC06-80FA-4D89A4299CFB}"/>
              </a:ext>
            </a:extLst>
          </p:cNvPr>
          <p:cNvSpPr txBox="1"/>
          <p:nvPr/>
        </p:nvSpPr>
        <p:spPr>
          <a:xfrm rot="19557869">
            <a:off x="1695364" y="840000"/>
            <a:ext cx="13740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concept</a:t>
            </a:r>
          </a:p>
        </p:txBody>
      </p:sp>
    </p:spTree>
    <p:extLst>
      <p:ext uri="{BB962C8B-B14F-4D97-AF65-F5344CB8AC3E}">
        <p14:creationId xmlns:p14="http://schemas.microsoft.com/office/powerpoint/2010/main" val="1719694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54714-ACE7-9340-A406-69BAA8DBF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B6C7A-E877-499B-AD23-FB24709BB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EB78A-7A97-0F78-298F-239E5CC88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FBA346-4014-725D-02C8-736E97A0C3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8F9FB"/>
              </a:clrFrom>
              <a:clrTo>
                <a:srgbClr val="F8F9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873" y="114187"/>
            <a:ext cx="6247114" cy="31980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1C7983-08BD-F7FE-8D13-D561770E472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F9FB"/>
              </a:clrFrom>
              <a:clrTo>
                <a:srgbClr val="F8F9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10" t="9471" r="27135" b="8178"/>
          <a:stretch>
            <a:fillRect/>
          </a:stretch>
        </p:blipFill>
        <p:spPr>
          <a:xfrm>
            <a:off x="9395460" y="3489961"/>
            <a:ext cx="2743200" cy="329946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D0452FC-AE11-59D5-23E1-63ADBF3D5C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250" t="19252" r="39062" b="19500"/>
          <a:stretch>
            <a:fillRect/>
          </a:stretch>
        </p:blipFill>
        <p:spPr>
          <a:xfrm>
            <a:off x="5668042" y="3574415"/>
            <a:ext cx="3106388" cy="31470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C0A2FF7-A716-103B-11EA-C08A15D4D7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3" y="185648"/>
            <a:ext cx="5212010" cy="660377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C25C00C-A008-8936-1E76-319415AD76E7}"/>
              </a:ext>
            </a:extLst>
          </p:cNvPr>
          <p:cNvSpPr txBox="1"/>
          <p:nvPr/>
        </p:nvSpPr>
        <p:spPr>
          <a:xfrm>
            <a:off x="3740801" y="6229971"/>
            <a:ext cx="2225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Separable detector module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70C6620-5911-D99D-828E-32151F656813}"/>
              </a:ext>
            </a:extLst>
          </p:cNvPr>
          <p:cNvCxnSpPr>
            <a:cxnSpLocks/>
          </p:cNvCxnSpPr>
          <p:nvPr/>
        </p:nvCxnSpPr>
        <p:spPr>
          <a:xfrm flipH="1">
            <a:off x="8001000" y="3283585"/>
            <a:ext cx="1615440" cy="16465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1CE5DF7-4F9C-2EF7-FB06-E4AAE18D4417}"/>
              </a:ext>
            </a:extLst>
          </p:cNvPr>
          <p:cNvCxnSpPr>
            <a:cxnSpLocks/>
          </p:cNvCxnSpPr>
          <p:nvPr/>
        </p:nvCxnSpPr>
        <p:spPr>
          <a:xfrm>
            <a:off x="9616440" y="3283585"/>
            <a:ext cx="552450" cy="18242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B58231F-6162-9C00-EAC5-65DFABA7E423}"/>
              </a:ext>
            </a:extLst>
          </p:cNvPr>
          <p:cNvSpPr txBox="1"/>
          <p:nvPr/>
        </p:nvSpPr>
        <p:spPr>
          <a:xfrm>
            <a:off x="9590413" y="2841203"/>
            <a:ext cx="2548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RF trap door </a:t>
            </a:r>
            <a:br>
              <a:rPr lang="en-US" dirty="0"/>
            </a:br>
            <a:r>
              <a:rPr lang="en-US" dirty="0"/>
              <a:t>(reliability concerns)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A291714-906B-D5AE-F9F5-DA9F8CD46ED8}"/>
              </a:ext>
            </a:extLst>
          </p:cNvPr>
          <p:cNvCxnSpPr>
            <a:cxnSpLocks/>
            <a:stCxn id="37" idx="2"/>
          </p:cNvCxnSpPr>
          <p:nvPr/>
        </p:nvCxnSpPr>
        <p:spPr>
          <a:xfrm>
            <a:off x="7395210" y="464820"/>
            <a:ext cx="681990" cy="12484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309630D-18CC-BE70-95AA-ED452B2319B9}"/>
              </a:ext>
            </a:extLst>
          </p:cNvPr>
          <p:cNvSpPr txBox="1"/>
          <p:nvPr/>
        </p:nvSpPr>
        <p:spPr>
          <a:xfrm>
            <a:off x="5783580" y="95488"/>
            <a:ext cx="3223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Sensors in extended position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DF0579E-EAD6-1E8C-1585-64DE75C12D8C}"/>
              </a:ext>
            </a:extLst>
          </p:cNvPr>
          <p:cNvCxnSpPr>
            <a:cxnSpLocks/>
            <a:stCxn id="40" idx="2"/>
          </p:cNvCxnSpPr>
          <p:nvPr/>
        </p:nvCxnSpPr>
        <p:spPr>
          <a:xfrm>
            <a:off x="3574423" y="505857"/>
            <a:ext cx="544117" cy="17420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F15CBC7-07ED-553E-A115-A66E2ED75815}"/>
              </a:ext>
            </a:extLst>
          </p:cNvPr>
          <p:cNvSpPr txBox="1"/>
          <p:nvPr/>
        </p:nvSpPr>
        <p:spPr>
          <a:xfrm>
            <a:off x="1962793" y="136525"/>
            <a:ext cx="3223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Cooling solution TBD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CE5717A-E9A6-B0C6-6EF4-4DC4F18E767F}"/>
              </a:ext>
            </a:extLst>
          </p:cNvPr>
          <p:cNvGrpSpPr/>
          <p:nvPr/>
        </p:nvGrpSpPr>
        <p:grpSpPr>
          <a:xfrm>
            <a:off x="1732746" y="4687980"/>
            <a:ext cx="712116" cy="1541991"/>
            <a:chOff x="1775709" y="4840413"/>
            <a:chExt cx="712116" cy="1541991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E7002A1E-DBAA-A467-E411-1E735ED27988}"/>
                </a:ext>
              </a:extLst>
            </p:cNvPr>
            <p:cNvSpPr/>
            <p:nvPr/>
          </p:nvSpPr>
          <p:spPr>
            <a:xfrm rot="823622">
              <a:off x="1811445" y="4840413"/>
              <a:ext cx="675861" cy="351527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9C2E341-CF74-BF5D-8D0F-E837B2613E7D}"/>
                </a:ext>
              </a:extLst>
            </p:cNvPr>
            <p:cNvCxnSpPr>
              <a:cxnSpLocks/>
              <a:stCxn id="2" idx="2"/>
            </p:cNvCxnSpPr>
            <p:nvPr/>
          </p:nvCxnSpPr>
          <p:spPr>
            <a:xfrm flipH="1">
              <a:off x="1779389" y="4935987"/>
              <a:ext cx="41708" cy="122084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4CC5809-13E2-AD92-E13A-57BAA477FB18}"/>
                </a:ext>
              </a:extLst>
            </p:cNvPr>
            <p:cNvCxnSpPr/>
            <p:nvPr/>
          </p:nvCxnSpPr>
          <p:spPr>
            <a:xfrm>
              <a:off x="2475941" y="5032022"/>
              <a:ext cx="0" cy="123744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051B3F2-8499-F66D-AEFB-43001AC13902}"/>
                </a:ext>
              </a:extLst>
            </p:cNvPr>
            <p:cNvSpPr/>
            <p:nvPr/>
          </p:nvSpPr>
          <p:spPr>
            <a:xfrm rot="823622">
              <a:off x="1775709" y="6030877"/>
              <a:ext cx="712116" cy="351527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2EFB575-C9FE-7295-A5FD-9FC798B57C89}"/>
              </a:ext>
            </a:extLst>
          </p:cNvPr>
          <p:cNvSpPr txBox="1"/>
          <p:nvPr/>
        </p:nvSpPr>
        <p:spPr>
          <a:xfrm>
            <a:off x="1507771" y="6229223"/>
            <a:ext cx="133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Pumping ?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B88E04C-4FF8-E2E7-CA01-72DBDD37BB2E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727334" y="3971422"/>
            <a:ext cx="1336135" cy="12703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22ABA75-DAD9-DBA4-D72E-ECD0E31C45F4}"/>
              </a:ext>
            </a:extLst>
          </p:cNvPr>
          <p:cNvSpPr txBox="1"/>
          <p:nvPr/>
        </p:nvSpPr>
        <p:spPr>
          <a:xfrm>
            <a:off x="57454" y="5241804"/>
            <a:ext cx="133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outgassing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2085533-6D42-9F36-2CB7-B3190C0B617B}"/>
              </a:ext>
            </a:extLst>
          </p:cNvPr>
          <p:cNvSpPr txBox="1"/>
          <p:nvPr/>
        </p:nvSpPr>
        <p:spPr>
          <a:xfrm rot="19557869">
            <a:off x="470331" y="990988"/>
            <a:ext cx="13740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concept</a:t>
            </a:r>
          </a:p>
        </p:txBody>
      </p:sp>
    </p:spTree>
    <p:extLst>
      <p:ext uri="{BB962C8B-B14F-4D97-AF65-F5344CB8AC3E}">
        <p14:creationId xmlns:p14="http://schemas.microsoft.com/office/powerpoint/2010/main" val="3935336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74AA7-11F1-BA3B-6CF3-024D16F18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B1BFE-7C28-7983-40BC-FD8B2CAB3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92BE3-4288-8D9F-13A5-BBC79EEE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377E1A-9666-D572-978D-9A3F359E4956}"/>
              </a:ext>
            </a:extLst>
          </p:cNvPr>
          <p:cNvSpPr txBox="1"/>
          <p:nvPr/>
        </p:nvSpPr>
        <p:spPr>
          <a:xfrm>
            <a:off x="838200" y="304747"/>
            <a:ext cx="6941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Status update</a:t>
            </a:r>
            <a:r>
              <a:rPr lang="en-US" dirty="0"/>
              <a:t>: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09C57FE-A452-135C-4ACE-96E69E000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58153"/>
              </p:ext>
            </p:extLst>
          </p:nvPr>
        </p:nvGraphicFramePr>
        <p:xfrm>
          <a:off x="685800" y="1749334"/>
          <a:ext cx="10474777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val="3420533118"/>
                    </a:ext>
                  </a:extLst>
                </a:gridCol>
                <a:gridCol w="2546312">
                  <a:extLst>
                    <a:ext uri="{9D8B030D-6E8A-4147-A177-3AD203B41FA5}">
                      <a16:colId xmlns:a16="http://schemas.microsoft.com/office/drawing/2014/main" val="538633174"/>
                    </a:ext>
                  </a:extLst>
                </a:gridCol>
                <a:gridCol w="4728447">
                  <a:extLst>
                    <a:ext uri="{9D8B030D-6E8A-4147-A177-3AD203B41FA5}">
                      <a16:colId xmlns:a16="http://schemas.microsoft.com/office/drawing/2014/main" val="1016360669"/>
                    </a:ext>
                  </a:extLst>
                </a:gridCol>
                <a:gridCol w="2361818">
                  <a:extLst>
                    <a:ext uri="{9D8B030D-6E8A-4147-A177-3AD203B41FA5}">
                      <a16:colId xmlns:a16="http://schemas.microsoft.com/office/drawing/2014/main" val="31124514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Person in charge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80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Stave (power/signal) 32 Kapton cables, </a:t>
                      </a:r>
                    </a:p>
                    <a:p>
                      <a:r>
                        <a:rPr lang="en-US" dirty="0"/>
                        <a:t># channels? Connectors?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Jack  (BNL)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7604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RF shield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Neutron transition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Brush seal – bristle – rf fingers – trap doors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Gang Wang / Alexei simulation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647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1.Peltier  2.Liquid (single phase)  3.Evaporative cooling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IJC lab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687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Vacuum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Vacuum Chambers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Guna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387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Mechanical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RF shields – motion – cable management -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Chang/Karim?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97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8940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1D7F1-BC3C-D507-D9CB-D2B896DCB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7/28/2026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65B7C-97CD-F78C-1B9E-96B6466D8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3C4B9-A2A1-0199-9890-3F4F45864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C866-0DF1-41B3-A291-22B65ED9998A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F86909-47B6-B940-ACF7-E7DA83703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628" y="0"/>
            <a:ext cx="775462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1F8BC9-CBF5-300A-76DC-A317631EA80A}"/>
              </a:ext>
            </a:extLst>
          </p:cNvPr>
          <p:cNvSpPr txBox="1"/>
          <p:nvPr/>
        </p:nvSpPr>
        <p:spPr>
          <a:xfrm>
            <a:off x="163286" y="253093"/>
            <a:ext cx="2055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Reference: </a:t>
            </a:r>
          </a:p>
          <a:p>
            <a:endParaRPr lang="en-US" dirty="0"/>
          </a:p>
          <a:p>
            <a:r>
              <a:rPr lang="en-US" dirty="0"/>
              <a:t>TOTEM </a:t>
            </a:r>
            <a:r>
              <a:rPr lang="en-US" dirty="0" err="1"/>
              <a:t>RomanPot</a:t>
            </a:r>
            <a:endParaRPr lang="en-US" dirty="0"/>
          </a:p>
          <a:p>
            <a:r>
              <a:rPr lang="en-US" dirty="0"/>
              <a:t>CERN</a:t>
            </a:r>
          </a:p>
        </p:txBody>
      </p:sp>
    </p:spTree>
    <p:extLst>
      <p:ext uri="{BB962C8B-B14F-4D97-AF65-F5344CB8AC3E}">
        <p14:creationId xmlns:p14="http://schemas.microsoft.com/office/powerpoint/2010/main" val="1496143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10625</TotalTime>
  <Words>206</Words>
  <Application>Microsoft Office PowerPoint</Application>
  <PresentationFormat>Widescreen</PresentationFormat>
  <Paragraphs>85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Aptos Narrow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Hamdi, Karim</dc:creator>
  <cp:lastModifiedBy>Hamdi, Karim</cp:lastModifiedBy>
  <cp:revision>135</cp:revision>
  <dcterms:created xsi:type="dcterms:W3CDTF">2025-12-02T15:30:36Z</dcterms:created>
  <dcterms:modified xsi:type="dcterms:W3CDTF">2026-07-28T17:38:13Z</dcterms:modified>
</cp:coreProperties>
</file>