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3940" r:id="rId3"/>
    <p:sldId id="3941" r:id="rId4"/>
    <p:sldId id="3942" r:id="rId5"/>
    <p:sldId id="3950" r:id="rId6"/>
    <p:sldId id="3943" r:id="rId7"/>
    <p:sldId id="3949" r:id="rId8"/>
    <p:sldId id="3951" r:id="rId9"/>
    <p:sldId id="3944" r:id="rId10"/>
    <p:sldId id="3945" r:id="rId11"/>
    <p:sldId id="3952" r:id="rId12"/>
    <p:sldId id="395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ke-Caroline Aschenauer" initials="EA" lastIdx="6" clrIdx="0">
    <p:extLst>
      <p:ext uri="{19B8F6BF-5375-455C-9EA6-DF929625EA0E}">
        <p15:presenceInfo xmlns:p15="http://schemas.microsoft.com/office/powerpoint/2012/main" userId="Elke-Caroline Aschenau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519D"/>
    <a:srgbClr val="4EA5DB"/>
    <a:srgbClr val="2440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44"/>
    <p:restoredTop sz="94646"/>
  </p:normalViewPr>
  <p:slideViewPr>
    <p:cSldViewPr snapToGrid="0" snapToObjects="1">
      <p:cViewPr varScale="1">
        <p:scale>
          <a:sx n="103" d="100"/>
          <a:sy n="103" d="100"/>
        </p:scale>
        <p:origin x="208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BE8BB-2150-784A-8D31-25ED64C6F97F}" type="datetimeFigureOut">
              <a:rPr lang="en-US" smtClean="0"/>
              <a:t>9/22/24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B1E34-5706-5E4C-B13B-21600068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2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8247" y="2790092"/>
            <a:ext cx="6322645" cy="1774948"/>
          </a:xfrm>
        </p:spPr>
        <p:txBody>
          <a:bodyPr anchor="b">
            <a:normAutofit/>
          </a:bodyPr>
          <a:lstStyle>
            <a:lvl1pPr algn="r">
              <a:defRPr sz="44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8247" y="4642339"/>
            <a:ext cx="6322645" cy="58029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0519D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400" y="6468112"/>
            <a:ext cx="2743200" cy="365125"/>
          </a:xfrm>
        </p:spPr>
        <p:txBody>
          <a:bodyPr/>
          <a:lstStyle/>
          <a:p>
            <a:fld id="{C9726E5E-0656-184F-A95D-E96764036614}" type="datetime1">
              <a:rPr lang="en-US" smtClean="0"/>
              <a:t>9/22/24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4067" y="646811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97349" y="6468112"/>
            <a:ext cx="2743200" cy="365125"/>
          </a:xfrm>
        </p:spPr>
        <p:txBody>
          <a:bodyPr/>
          <a:lstStyle/>
          <a:p>
            <a:fld id="{893C5830-40F3-F04E-B2E3-10E6672BA8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5400" y="6478272"/>
            <a:ext cx="2743200" cy="365125"/>
          </a:xfrm>
        </p:spPr>
        <p:txBody>
          <a:bodyPr/>
          <a:lstStyle/>
          <a:p>
            <a:fld id="{402C465A-3795-5344-875B-4D1E97B23653}" type="datetime1">
              <a:rPr lang="en-US" smtClean="0"/>
              <a:t>9/22/24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7827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24443" y="6478272"/>
            <a:ext cx="2743200" cy="365125"/>
          </a:xfrm>
        </p:spPr>
        <p:txBody>
          <a:bodyPr/>
          <a:lstStyle/>
          <a:p>
            <a:fld id="{893C5830-40F3-F04E-B2E3-10E6672BA8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8947" y="6478272"/>
            <a:ext cx="2743200" cy="365125"/>
          </a:xfrm>
        </p:spPr>
        <p:txBody>
          <a:bodyPr/>
          <a:lstStyle/>
          <a:p>
            <a:fld id="{56BD0848-DEA4-324E-B239-3647B93F170F}" type="datetime1">
              <a:rPr lang="en-US" smtClean="0"/>
              <a:t>9/22/24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7827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24443" y="6478272"/>
            <a:ext cx="2743200" cy="365125"/>
          </a:xfrm>
        </p:spPr>
        <p:txBody>
          <a:bodyPr/>
          <a:lstStyle/>
          <a:p>
            <a:fld id="{893C5830-40F3-F04E-B2E3-10E6672BA8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8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8AC77C61-A26D-5744-9A5F-6CAE06BAFFEC}" type="datetime1">
              <a:rPr lang="en-US" smtClean="0"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616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36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0519D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ajentsch@bnl.go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0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hyperlink" Target="https://indico.bnl.gov/event/21074/contributions/82988/attachments/50847/86922/23_11_07%20ZDC%20Update.pdf" TargetMode="External"/><Relationship Id="rId3" Type="http://schemas.openxmlformats.org/officeDocument/2006/relationships/hyperlink" Target="https://arxiv.org/abs/2108.08314" TargetMode="External"/><Relationship Id="rId7" Type="http://schemas.openxmlformats.org/officeDocument/2006/relationships/hyperlink" Target="https://arxiv.org/pdf/2102.11788.pdf" TargetMode="External"/><Relationship Id="rId12" Type="http://schemas.openxmlformats.org/officeDocument/2006/relationships/hyperlink" Target="https://arxiv.org/pdf/2308.10478.pdf" TargetMode="External"/><Relationship Id="rId2" Type="http://schemas.openxmlformats.org/officeDocument/2006/relationships/hyperlink" Target="https://arxiv.org/pdf/2005.1470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dico.bnl.gov/event/21074/contributions/82988/attachments/50847/86922/23_11_07%20ZDC%20Update.pdf" TargetMode="External"/><Relationship Id="rId11" Type="http://schemas.openxmlformats.org/officeDocument/2006/relationships/hyperlink" Target="https://arxiv.org/abs/2108.01694" TargetMode="External"/><Relationship Id="rId5" Type="http://schemas.openxmlformats.org/officeDocument/2006/relationships/hyperlink" Target="https://arxiv.org/pdf/2308.10478.pdf" TargetMode="External"/><Relationship Id="rId10" Type="http://schemas.openxmlformats.org/officeDocument/2006/relationships/hyperlink" Target="https://arxiv.org/abs/2108.08314" TargetMode="External"/><Relationship Id="rId4" Type="http://schemas.openxmlformats.org/officeDocument/2006/relationships/hyperlink" Target="https://arxiv.org/abs/2108.01694" TargetMode="External"/><Relationship Id="rId9" Type="http://schemas.openxmlformats.org/officeDocument/2006/relationships/hyperlink" Target="https://arxiv.org/pdf/2005.14706.pdf" TargetMode="External"/><Relationship Id="rId14" Type="http://schemas.openxmlformats.org/officeDocument/2006/relationships/hyperlink" Target="https://arxiv.org/pdf/2102.11788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308.10478.pd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arxiv.org/pdf/2102.11788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1591" y="1988643"/>
            <a:ext cx="8782964" cy="1592267"/>
          </a:xfrm>
        </p:spPr>
        <p:txBody>
          <a:bodyPr>
            <a:normAutofit/>
          </a:bodyPr>
          <a:lstStyle/>
          <a:p>
            <a:r>
              <a:rPr lang="en-US" dirty="0"/>
              <a:t>Overview of ZDC Requirements for the EIC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7716" y="3871186"/>
            <a:ext cx="5597203" cy="209712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/>
              <a:t>Alex Jentsch, </a:t>
            </a:r>
            <a:r>
              <a:rPr lang="en-US" i="1" dirty="0"/>
              <a:t>Brookhaven National Lab</a:t>
            </a:r>
          </a:p>
          <a:p>
            <a:pPr algn="l"/>
            <a:r>
              <a:rPr lang="en-US" i="1" dirty="0">
                <a:hlinkClick r:id="rId2"/>
              </a:rPr>
              <a:t>ajentsch@bnl.gov</a:t>
            </a:r>
            <a:endParaRPr lang="en-US" i="1" dirty="0"/>
          </a:p>
          <a:p>
            <a:pPr algn="l"/>
            <a:endParaRPr lang="en-US" i="1" dirty="0"/>
          </a:p>
          <a:p>
            <a:pPr algn="l"/>
            <a:r>
              <a:rPr lang="en-US" i="1" dirty="0" err="1"/>
              <a:t>ePIC</a:t>
            </a:r>
            <a:r>
              <a:rPr lang="en-US" i="1" dirty="0"/>
              <a:t> TIC Meeting</a:t>
            </a:r>
          </a:p>
          <a:p>
            <a:pPr algn="l"/>
            <a:r>
              <a:rPr lang="en-US" i="1" dirty="0"/>
              <a:t>Sept. 23</a:t>
            </a:r>
            <a:r>
              <a:rPr lang="en-US" i="1" baseline="30000" dirty="0"/>
              <a:t>rd</a:t>
            </a:r>
            <a:r>
              <a:rPr lang="en-US" i="1" dirty="0"/>
              <a:t>,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D90543-3436-7CE7-2FCA-F13CDB2CB9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85" t="1" r="435" b="6300"/>
          <a:stretch/>
        </p:blipFill>
        <p:spPr>
          <a:xfrm>
            <a:off x="6658155" y="6256325"/>
            <a:ext cx="5486400" cy="51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42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6FDCF-B72B-C9B3-2969-33858D52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24846"/>
          </a:xfrm>
        </p:spPr>
        <p:txBody>
          <a:bodyPr/>
          <a:lstStyle/>
          <a:p>
            <a:r>
              <a:rPr lang="en-US" dirty="0"/>
              <a:t>Single Neutrons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AB25B-5257-6B25-6AAD-E0BAE802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417C7-A0B1-4533-59B0-07703DF02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6519" y="1739968"/>
            <a:ext cx="4216954" cy="43871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9FC03F-336C-53A1-EEC1-843570DE4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26668" y="1739930"/>
            <a:ext cx="4218820" cy="4389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F60FAD-8AE3-1078-86AC-734E660AE935}"/>
              </a:ext>
            </a:extLst>
          </p:cNvPr>
          <p:cNvSpPr txBox="1"/>
          <p:nvPr/>
        </p:nvSpPr>
        <p:spPr>
          <a:xfrm>
            <a:off x="5999967" y="18255"/>
            <a:ext cx="6192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From: A. Jentsch, Z. Tu, and C. Weiss, Phys. Rev. C 104, 065205, (2021)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809653B-9963-5481-F356-55CFD080B6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1" y="919105"/>
                <a:ext cx="11440633" cy="106398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e+d spectator tagging to study neutron structure functions </a:t>
                </a:r>
                <a:r>
                  <a:rPr lang="en-US" dirty="0">
                    <a:sym typeface="Wingdings" pitchFamily="2" charset="2"/>
                  </a:rPr>
                  <a:t></a:t>
                </a:r>
                <a:r>
                  <a:rPr lang="en-US" dirty="0"/>
                  <a:t> focus on very small angle neutrons near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𝑚𝑟𝑎𝑑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809653B-9963-5481-F356-55CFD080B6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919105"/>
                <a:ext cx="11440633" cy="1063984"/>
              </a:xfrm>
              <a:blipFill>
                <a:blip r:embed="rId4"/>
                <a:stretch>
                  <a:fillRect l="-999" t="-9524" r="-1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5776C0A-F657-E894-C541-21CBD53988D5}"/>
              </a:ext>
            </a:extLst>
          </p:cNvPr>
          <p:cNvSpPr txBox="1"/>
          <p:nvPr/>
        </p:nvSpPr>
        <p:spPr>
          <a:xfrm>
            <a:off x="580372" y="6041308"/>
            <a:ext cx="34571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Proton spectator from OMD.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7B91809-4B07-FC3C-BAA1-D2138A9CC4B0}"/>
                  </a:ext>
                </a:extLst>
              </p:cNvPr>
              <p:cNvSpPr txBox="1"/>
              <p:nvPr/>
            </p:nvSpPr>
            <p:spPr>
              <a:xfrm>
                <a:off x="5004148" y="5970233"/>
                <a:ext cx="4878888" cy="78495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Neutron spectator from ZDC.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Assuming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3 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𝑚𝑟𝑎𝑑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7B91809-4B07-FC3C-BAA1-D2138A9CC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148" y="5970233"/>
                <a:ext cx="4878888" cy="784958"/>
              </a:xfrm>
              <a:prstGeom prst="rect">
                <a:avLst/>
              </a:prstGeom>
              <a:blipFill>
                <a:blip r:embed="rId5"/>
                <a:stretch>
                  <a:fillRect l="-1299" t="-1587" b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8066B9B-4BFD-168C-3BC5-76CFDA296574}"/>
              </a:ext>
            </a:extLst>
          </p:cNvPr>
          <p:cNvSpPr txBox="1"/>
          <p:nvPr/>
        </p:nvSpPr>
        <p:spPr>
          <a:xfrm>
            <a:off x="9330638" y="2696245"/>
            <a:ext cx="28099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Baseline ZDC assumption is problematic here – would benefit from improved neutron energy and angular resolution.</a:t>
            </a:r>
          </a:p>
        </p:txBody>
      </p:sp>
    </p:spTree>
    <p:extLst>
      <p:ext uri="{BB962C8B-B14F-4D97-AF65-F5344CB8AC3E}">
        <p14:creationId xmlns:p14="http://schemas.microsoft.com/office/powerpoint/2010/main" val="88185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263A32B-A17A-7DD3-3659-D48870642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14542" y="-138730"/>
            <a:ext cx="4242391" cy="58812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39F730-A7C8-1AD1-CFA5-F788E4D5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49354" y="-219849"/>
            <a:ext cx="4397291" cy="609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34847-2AD0-75C3-19FB-1B227681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89515"/>
          </a:xfrm>
        </p:spPr>
        <p:txBody>
          <a:bodyPr/>
          <a:lstStyle/>
          <a:p>
            <a:r>
              <a:rPr lang="en-US" dirty="0"/>
              <a:t>Single Neutrons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AE6BB-B248-822C-246F-B1A238E0D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5954BB-51A3-5444-FEF1-F4967119A3C3}"/>
                  </a:ext>
                </a:extLst>
              </p:cNvPr>
              <p:cNvSpPr txBox="1"/>
              <p:nvPr/>
            </p:nvSpPr>
            <p:spPr>
              <a:xfrm>
                <a:off x="244548" y="5063913"/>
                <a:ext cx="5199321" cy="133895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If energy resolution is too poor, better spatial/angular resolution does very little to improve </a:t>
                </a:r>
                <a:r>
                  <a:rPr lang="en-US" dirty="0" err="1"/>
                  <a:t>pT</a:t>
                </a:r>
                <a:r>
                  <a:rPr lang="en-US" dirty="0"/>
                  <a:t>-resolution.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US" b="1" dirty="0">
                    <a:solidFill>
                      <a:srgbClr val="FF0000"/>
                    </a:solidFill>
                  </a:rPr>
                  <a:t>Need minimum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5954BB-51A3-5444-FEF1-F4967119A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48" y="5063913"/>
                <a:ext cx="5199321" cy="1338956"/>
              </a:xfrm>
              <a:prstGeom prst="rect">
                <a:avLst/>
              </a:prstGeom>
              <a:blipFill>
                <a:blip r:embed="rId4"/>
                <a:stretch>
                  <a:fillRect l="-484" t="-91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A91983-45D3-8E0E-A4A8-848B02CEE2A7}"/>
                  </a:ext>
                </a:extLst>
              </p:cNvPr>
              <p:cNvSpPr txBox="1"/>
              <p:nvPr/>
            </p:nvSpPr>
            <p:spPr>
              <a:xfrm>
                <a:off x="5613990" y="5063913"/>
                <a:ext cx="5865629" cy="78636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To get </a:t>
                </a:r>
                <a:r>
                  <a:rPr lang="en-US" b="1" dirty="0" err="1">
                    <a:solidFill>
                      <a:srgbClr val="FF0000"/>
                    </a:solidFill>
                  </a:rPr>
                  <a:t>pT</a:t>
                </a:r>
                <a:r>
                  <a:rPr lang="en-US" b="1" dirty="0">
                    <a:solidFill>
                      <a:srgbClr val="FF0000"/>
                    </a:solidFill>
                  </a:rPr>
                  <a:t> resolution competitive with the tagged-proton case would require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sub>
                        </m:sSub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𝒎𝒓𝒂𝒅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A91983-45D3-8E0E-A4A8-848B02CEE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990" y="5063913"/>
                <a:ext cx="5865629" cy="786369"/>
              </a:xfrm>
              <a:prstGeom prst="rect">
                <a:avLst/>
              </a:prstGeom>
              <a:blipFill>
                <a:blip r:embed="rId5"/>
                <a:stretch>
                  <a:fillRect l="-645" t="-151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F0DC8-16EE-4BD1-D5DE-8550264ED50F}"/>
                  </a:ext>
                </a:extLst>
              </p:cNvPr>
              <p:cNvSpPr txBox="1"/>
              <p:nvPr/>
            </p:nvSpPr>
            <p:spPr>
              <a:xfrm>
                <a:off x="5613990" y="5931849"/>
                <a:ext cx="5865629" cy="92615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Very little difference between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 Improved constant term has small effect.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F0DC8-16EE-4BD1-D5DE-8550264ED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990" y="5931849"/>
                <a:ext cx="5865629" cy="926151"/>
              </a:xfrm>
              <a:prstGeom prst="rect">
                <a:avLst/>
              </a:prstGeom>
              <a:blipFill>
                <a:blip r:embed="rId6"/>
                <a:stretch>
                  <a:fillRect l="-64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242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AC45F1-8DA3-698C-8198-5C9D303AE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0392" y="-219456"/>
            <a:ext cx="4399489" cy="6099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B40F48-2C27-859B-5E78-FE70544BA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14032" y="-137160"/>
            <a:ext cx="4241187" cy="58795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34847-2AD0-75C3-19FB-1B227681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89515"/>
          </a:xfrm>
        </p:spPr>
        <p:txBody>
          <a:bodyPr/>
          <a:lstStyle/>
          <a:p>
            <a:r>
              <a:rPr lang="en-US" dirty="0"/>
              <a:t>Single Neutrons (better constant term)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AE6BB-B248-822C-246F-B1A238E0D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5954BB-51A3-5444-FEF1-F4967119A3C3}"/>
                  </a:ext>
                </a:extLst>
              </p:cNvPr>
              <p:cNvSpPr txBox="1"/>
              <p:nvPr/>
            </p:nvSpPr>
            <p:spPr>
              <a:xfrm>
                <a:off x="244548" y="5063913"/>
                <a:ext cx="5199321" cy="133895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If energy resolution is too poor, better spatial/angular resolution does very little to improve </a:t>
                </a:r>
                <a:r>
                  <a:rPr lang="en-US" dirty="0" err="1"/>
                  <a:t>pT</a:t>
                </a:r>
                <a:r>
                  <a:rPr lang="en-US" dirty="0"/>
                  <a:t>-resolution.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US" b="1" dirty="0">
                    <a:solidFill>
                      <a:srgbClr val="FF0000"/>
                    </a:solidFill>
                  </a:rPr>
                  <a:t>Need minimum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5954BB-51A3-5444-FEF1-F4967119A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48" y="5063913"/>
                <a:ext cx="5199321" cy="1338956"/>
              </a:xfrm>
              <a:prstGeom prst="rect">
                <a:avLst/>
              </a:prstGeom>
              <a:blipFill>
                <a:blip r:embed="rId4"/>
                <a:stretch>
                  <a:fillRect l="-484" t="-91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A91983-45D3-8E0E-A4A8-848B02CEE2A7}"/>
                  </a:ext>
                </a:extLst>
              </p:cNvPr>
              <p:cNvSpPr txBox="1"/>
              <p:nvPr/>
            </p:nvSpPr>
            <p:spPr>
              <a:xfrm>
                <a:off x="5613990" y="5063913"/>
                <a:ext cx="5865629" cy="78636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To get </a:t>
                </a:r>
                <a:r>
                  <a:rPr lang="en-US" b="1" dirty="0" err="1">
                    <a:solidFill>
                      <a:srgbClr val="FF0000"/>
                    </a:solidFill>
                  </a:rPr>
                  <a:t>pT</a:t>
                </a:r>
                <a:r>
                  <a:rPr lang="en-US" b="1" dirty="0">
                    <a:solidFill>
                      <a:srgbClr val="FF0000"/>
                    </a:solidFill>
                  </a:rPr>
                  <a:t> resolution competitive with the tagged-proton case would require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sub>
                        </m:sSub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𝒎𝒓𝒂𝒅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A91983-45D3-8E0E-A4A8-848B02CEE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990" y="5063913"/>
                <a:ext cx="5865629" cy="786369"/>
              </a:xfrm>
              <a:prstGeom prst="rect">
                <a:avLst/>
              </a:prstGeom>
              <a:blipFill>
                <a:blip r:embed="rId5"/>
                <a:stretch>
                  <a:fillRect l="-645" t="-151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F0DC8-16EE-4BD1-D5DE-8550264ED50F}"/>
                  </a:ext>
                </a:extLst>
              </p:cNvPr>
              <p:cNvSpPr txBox="1"/>
              <p:nvPr/>
            </p:nvSpPr>
            <p:spPr>
              <a:xfrm>
                <a:off x="5613990" y="5931849"/>
                <a:ext cx="5865629" cy="92615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Very little difference between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 Improved constant term has small effect.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F0DC8-16EE-4BD1-D5DE-8550264ED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990" y="5931849"/>
                <a:ext cx="5865629" cy="926151"/>
              </a:xfrm>
              <a:prstGeom prst="rect">
                <a:avLst/>
              </a:prstGeom>
              <a:blipFill>
                <a:blip r:embed="rId6"/>
                <a:stretch>
                  <a:fillRect l="-64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8208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C5A48-5902-00A2-1CAF-0FE05DDE8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39244"/>
          </a:xfrm>
        </p:spPr>
        <p:txBody>
          <a:bodyPr/>
          <a:lstStyle/>
          <a:p>
            <a:r>
              <a:rPr lang="en-US" dirty="0"/>
              <a:t>Basic “Requirements”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1B7D96-81E5-6556-5283-EBB988DC89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065440"/>
                <a:ext cx="12192000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ZDC requirements were put together prior to the Yellow Report, and before any comprehensive study of the physics was really put together.</a:t>
                </a:r>
              </a:p>
              <a:p>
                <a:pPr lvl="1"/>
                <a:r>
                  <a:rPr lang="en-US" dirty="0"/>
                  <a:t>Hadronic energy resolution: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EM energy resolution: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2%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 dirty="0">
                    <a:ea typeface="Cambria Math" panose="02040503050406030204" pitchFamily="18" charset="0"/>
                  </a:rPr>
                  <a:t>Soft photon sensitivity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100 </m:t>
                    </m:r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MeV</a:t>
                </a:r>
              </a:p>
              <a:p>
                <a:pPr lvl="1"/>
                <a:r>
                  <a:rPr lang="en-US" dirty="0">
                    <a:ea typeface="Cambria Math" panose="02040503050406030204" pitchFamily="18" charset="0"/>
                  </a:rPr>
                  <a:t>Sufficient dynamic range for energy deposits from breakup of heavy nuclei (several neutrons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110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eV)</a:t>
                </a:r>
              </a:p>
              <a:p>
                <a:pPr lvl="1"/>
                <a:r>
                  <a:rPr lang="en-US" dirty="0">
                    <a:ea typeface="Cambria Math" panose="02040503050406030204" pitchFamily="18" charset="0"/>
                  </a:rPr>
                  <a:t>Sufficient granularity to provide angular resolution for </a:t>
                </a:r>
                <a:r>
                  <a:rPr lang="en-US" dirty="0" err="1">
                    <a:ea typeface="Cambria Math" panose="02040503050406030204" pitchFamily="18" charset="0"/>
                  </a:rPr>
                  <a:t>pT</a:t>
                </a:r>
                <a:r>
                  <a:rPr lang="en-US" dirty="0">
                    <a:ea typeface="Cambria Math" panose="02040503050406030204" pitchFamily="18" charset="0"/>
                  </a:rPr>
                  <a:t> reconstruction: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𝑚𝑟𝑎𝑑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>
                    <a:ea typeface="Cambria Math" panose="02040503050406030204" pitchFamily="18" charset="0"/>
                  </a:rPr>
                  <a:t>ZDC acceptance: 𝜃 &lt; 5mrad (not 𝜙-symmetric) – driven by aperture, not detector.</a:t>
                </a:r>
                <a:endParaRPr lang="en-US" b="0" dirty="0">
                  <a:ea typeface="Cambria Math" panose="02040503050406030204" pitchFamily="18" charset="0"/>
                </a:endParaRPr>
              </a:p>
              <a:p>
                <a:pPr lvl="1"/>
                <a:endParaRPr lang="en-US" b="0" dirty="0"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1B7D96-81E5-6556-5283-EBB988DC89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65440"/>
                <a:ext cx="12192000" cy="4351338"/>
              </a:xfrm>
              <a:blipFill>
                <a:blip r:embed="rId2"/>
                <a:stretch>
                  <a:fillRect l="-937" t="-3499" r="-1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32763-7B71-413B-D607-83AB0AF7C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1920D-EEF9-257B-2EAF-CCB3D50C9C33}"/>
              </a:ext>
            </a:extLst>
          </p:cNvPr>
          <p:cNvSpPr txBox="1"/>
          <p:nvPr/>
        </p:nvSpPr>
        <p:spPr>
          <a:xfrm>
            <a:off x="665828" y="5398801"/>
            <a:ext cx="10547497" cy="92333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General NB:</a:t>
            </a:r>
            <a:r>
              <a:rPr lang="en-US" dirty="0">
                <a:solidFill>
                  <a:srgbClr val="FF0000"/>
                </a:solidFill>
              </a:rPr>
              <a:t> Previous and current studies and extracted resolutions all assume “perfect” ZDC performance, except for transverse and longitudinal leakage. They do not include effects of backgrounds, electronics, light collection, etc. 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64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C22E-34BB-9568-AF10-C47693F8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63"/>
            <a:ext cx="10515600" cy="852059"/>
          </a:xfrm>
        </p:spPr>
        <p:txBody>
          <a:bodyPr/>
          <a:lstStyle/>
          <a:p>
            <a:r>
              <a:rPr lang="en-US" dirty="0"/>
              <a:t>(some) Physics channels relying on ZDC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13E13-0AD3-0983-61C5-85605B05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3</a:t>
            </a:fld>
            <a:endParaRPr lang="en-US"/>
          </a:p>
        </p:txBody>
      </p:sp>
      <p:pic>
        <p:nvPicPr>
          <p:cNvPr id="5" name="Google Shape;528;p45">
            <a:extLst>
              <a:ext uri="{FF2B5EF4-FFF2-40B4-BE49-F238E27FC236}">
                <a16:creationId xmlns:a16="http://schemas.microsoft.com/office/drawing/2014/main" id="{6DA6625E-4E30-4DC6-A954-323A2FDA56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4520" y="1366911"/>
            <a:ext cx="2745247" cy="20125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oogle Shape;531;p45">
            <a:extLst>
              <a:ext uri="{FF2B5EF4-FFF2-40B4-BE49-F238E27FC236}">
                <a16:creationId xmlns:a16="http://schemas.microsoft.com/office/drawing/2014/main" id="{3E65A48F-36BA-D3EA-45F2-1036C407E123}"/>
              </a:ext>
            </a:extLst>
          </p:cNvPr>
          <p:cNvGrpSpPr/>
          <p:nvPr/>
        </p:nvGrpSpPr>
        <p:grpSpPr>
          <a:xfrm>
            <a:off x="9358125" y="1501365"/>
            <a:ext cx="2546683" cy="1649817"/>
            <a:chOff x="312737" y="1733550"/>
            <a:chExt cx="2556948" cy="1238535"/>
          </a:xfrm>
        </p:grpSpPr>
        <p:pic>
          <p:nvPicPr>
            <p:cNvPr id="7" name="Google Shape;532;p45">
              <a:extLst>
                <a:ext uri="{FF2B5EF4-FFF2-40B4-BE49-F238E27FC236}">
                  <a16:creationId xmlns:a16="http://schemas.microsoft.com/office/drawing/2014/main" id="{5BF6E425-8303-5856-9766-6CD43BF6C26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54979" t="19098" b="18323"/>
            <a:stretch/>
          </p:blipFill>
          <p:spPr>
            <a:xfrm>
              <a:off x="312737" y="1733550"/>
              <a:ext cx="2068408" cy="12385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533;p45">
              <a:extLst>
                <a:ext uri="{FF2B5EF4-FFF2-40B4-BE49-F238E27FC236}">
                  <a16:creationId xmlns:a16="http://schemas.microsoft.com/office/drawing/2014/main" id="{EED93951-2F95-5851-A263-31C5EDFF3C8F}"/>
                </a:ext>
              </a:extLst>
            </p:cNvPr>
            <p:cNvSpPr/>
            <p:nvPr/>
          </p:nvSpPr>
          <p:spPr>
            <a:xfrm>
              <a:off x="2395537" y="1828800"/>
              <a:ext cx="271463" cy="22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534;p45">
              <a:extLst>
                <a:ext uri="{FF2B5EF4-FFF2-40B4-BE49-F238E27FC236}">
                  <a16:creationId xmlns:a16="http://schemas.microsoft.com/office/drawing/2014/main" id="{020EA736-8A70-2287-7911-DDED01389298}"/>
                </a:ext>
              </a:extLst>
            </p:cNvPr>
            <p:cNvSpPr txBox="1"/>
            <p:nvPr/>
          </p:nvSpPr>
          <p:spPr>
            <a:xfrm>
              <a:off x="2107684" y="1828800"/>
              <a:ext cx="762001" cy="1925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r>
                <a:rPr lang="en" sz="1067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J/</a:t>
              </a:r>
              <a:r>
                <a:rPr lang="en" sz="1067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Ψ</a:t>
              </a:r>
              <a:endParaRPr sz="10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535;p45">
            <a:extLst>
              <a:ext uri="{FF2B5EF4-FFF2-40B4-BE49-F238E27FC236}">
                <a16:creationId xmlns:a16="http://schemas.microsoft.com/office/drawing/2014/main" id="{B47F5EF9-CA34-BB90-82FA-46EAE6931063}"/>
              </a:ext>
            </a:extLst>
          </p:cNvPr>
          <p:cNvSpPr/>
          <p:nvPr/>
        </p:nvSpPr>
        <p:spPr>
          <a:xfrm>
            <a:off x="9328910" y="949100"/>
            <a:ext cx="2783309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817" t="-3845" b="-15382"/>
            </a:stretch>
          </a:blip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67"/>
          </a:p>
        </p:txBody>
      </p:sp>
      <p:sp>
        <p:nvSpPr>
          <p:cNvPr id="11" name="Google Shape;537;p45">
            <a:extLst>
              <a:ext uri="{FF2B5EF4-FFF2-40B4-BE49-F238E27FC236}">
                <a16:creationId xmlns:a16="http://schemas.microsoft.com/office/drawing/2014/main" id="{FB13B23C-9051-26F7-50FF-4C9C27CE1D60}"/>
              </a:ext>
            </a:extLst>
          </p:cNvPr>
          <p:cNvSpPr/>
          <p:nvPr/>
        </p:nvSpPr>
        <p:spPr>
          <a:xfrm>
            <a:off x="74862" y="874863"/>
            <a:ext cx="2684983" cy="2841287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38;p45">
            <a:extLst>
              <a:ext uri="{FF2B5EF4-FFF2-40B4-BE49-F238E27FC236}">
                <a16:creationId xmlns:a16="http://schemas.microsoft.com/office/drawing/2014/main" id="{912788D7-F41B-AB49-DC1F-C0F63B57C312}"/>
              </a:ext>
            </a:extLst>
          </p:cNvPr>
          <p:cNvSpPr/>
          <p:nvPr/>
        </p:nvSpPr>
        <p:spPr>
          <a:xfrm>
            <a:off x="9198585" y="842111"/>
            <a:ext cx="2807575" cy="2362012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39;p45">
            <a:extLst>
              <a:ext uri="{FF2B5EF4-FFF2-40B4-BE49-F238E27FC236}">
                <a16:creationId xmlns:a16="http://schemas.microsoft.com/office/drawing/2014/main" id="{1A44A43E-B310-A96E-75A9-AC3C6593152E}"/>
              </a:ext>
            </a:extLst>
          </p:cNvPr>
          <p:cNvSpPr/>
          <p:nvPr/>
        </p:nvSpPr>
        <p:spPr>
          <a:xfrm>
            <a:off x="6247338" y="910331"/>
            <a:ext cx="2829017" cy="2591555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540;p45">
            <a:extLst>
              <a:ext uri="{FF2B5EF4-FFF2-40B4-BE49-F238E27FC236}">
                <a16:creationId xmlns:a16="http://schemas.microsoft.com/office/drawing/2014/main" id="{F4B8BB1D-1928-CF94-0BC7-8F5F71FE0F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4389" y="1579399"/>
            <a:ext cx="2478644" cy="182768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41;p45">
            <a:extLst>
              <a:ext uri="{FF2B5EF4-FFF2-40B4-BE49-F238E27FC236}">
                <a16:creationId xmlns:a16="http://schemas.microsoft.com/office/drawing/2014/main" id="{8699F424-BF74-C963-0E42-C984115CF73D}"/>
              </a:ext>
            </a:extLst>
          </p:cNvPr>
          <p:cNvSpPr/>
          <p:nvPr/>
        </p:nvSpPr>
        <p:spPr>
          <a:xfrm>
            <a:off x="2963439" y="887319"/>
            <a:ext cx="3209703" cy="70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e+d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exclusive J/Psi with </a:t>
            </a:r>
            <a:r>
              <a:rPr lang="en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p/n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67" dirty="0"/>
          </a:p>
          <a:p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tagging</a:t>
            </a:r>
            <a:endParaRPr sz="1467" dirty="0"/>
          </a:p>
        </p:txBody>
      </p:sp>
      <p:sp>
        <p:nvSpPr>
          <p:cNvPr id="16" name="Google Shape;542;p45">
            <a:extLst>
              <a:ext uri="{FF2B5EF4-FFF2-40B4-BE49-F238E27FC236}">
                <a16:creationId xmlns:a16="http://schemas.microsoft.com/office/drawing/2014/main" id="{B2A35A58-915B-281E-8B32-DCDCADA2139D}"/>
              </a:ext>
            </a:extLst>
          </p:cNvPr>
          <p:cNvSpPr/>
          <p:nvPr/>
        </p:nvSpPr>
        <p:spPr>
          <a:xfrm>
            <a:off x="2865867" y="889311"/>
            <a:ext cx="3259241" cy="2612575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30519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44;p45">
            <a:extLst>
              <a:ext uri="{FF2B5EF4-FFF2-40B4-BE49-F238E27FC236}">
                <a16:creationId xmlns:a16="http://schemas.microsoft.com/office/drawing/2014/main" id="{178DBB1E-5D81-3CF2-BC4F-7D444CA83C58}"/>
              </a:ext>
            </a:extLst>
          </p:cNvPr>
          <p:cNvSpPr/>
          <p:nvPr/>
        </p:nvSpPr>
        <p:spPr>
          <a:xfrm>
            <a:off x="6322554" y="991241"/>
            <a:ext cx="2653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spectator tagging in light nuclei</a:t>
            </a:r>
            <a:endParaRPr sz="1467" dirty="0"/>
          </a:p>
        </p:txBody>
      </p:sp>
      <p:pic>
        <p:nvPicPr>
          <p:cNvPr id="18" name="Google Shape;545;p45">
            <a:extLst>
              <a:ext uri="{FF2B5EF4-FFF2-40B4-BE49-F238E27FC236}">
                <a16:creationId xmlns:a16="http://schemas.microsoft.com/office/drawing/2014/main" id="{902B8633-7F65-AF8B-C46E-9A1BBEDE352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7287" y="4226318"/>
            <a:ext cx="2181023" cy="1691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546;p45">
            <a:extLst>
              <a:ext uri="{FF2B5EF4-FFF2-40B4-BE49-F238E27FC236}">
                <a16:creationId xmlns:a16="http://schemas.microsoft.com/office/drawing/2014/main" id="{86B22B1C-4235-F6C1-8B79-3F2D5B9EE554}"/>
              </a:ext>
            </a:extLst>
          </p:cNvPr>
          <p:cNvSpPr/>
          <p:nvPr/>
        </p:nvSpPr>
        <p:spPr>
          <a:xfrm>
            <a:off x="47246" y="3831734"/>
            <a:ext cx="2870948" cy="2163392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47;p45">
            <a:extLst>
              <a:ext uri="{FF2B5EF4-FFF2-40B4-BE49-F238E27FC236}">
                <a16:creationId xmlns:a16="http://schemas.microsoft.com/office/drawing/2014/main" id="{4D354057-73F1-EE1E-101D-A64F837EF8E0}"/>
              </a:ext>
            </a:extLst>
          </p:cNvPr>
          <p:cNvSpPr/>
          <p:nvPr/>
        </p:nvSpPr>
        <p:spPr>
          <a:xfrm>
            <a:off x="156929" y="3831370"/>
            <a:ext cx="30634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Quasi-elastic electron scattering</a:t>
            </a:r>
            <a:endParaRPr sz="1467" dirty="0"/>
          </a:p>
        </p:txBody>
      </p:sp>
      <p:pic>
        <p:nvPicPr>
          <p:cNvPr id="21" name="Google Shape;548;p45">
            <a:extLst>
              <a:ext uri="{FF2B5EF4-FFF2-40B4-BE49-F238E27FC236}">
                <a16:creationId xmlns:a16="http://schemas.microsoft.com/office/drawing/2014/main" id="{2671AE8F-A868-C65C-1F13-C185899017C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69888" y="3944822"/>
            <a:ext cx="2157700" cy="204916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549;p45">
            <a:extLst>
              <a:ext uri="{FF2B5EF4-FFF2-40B4-BE49-F238E27FC236}">
                <a16:creationId xmlns:a16="http://schemas.microsoft.com/office/drawing/2014/main" id="{DD63134E-DEE9-FA63-9298-70410C11AEB1}"/>
              </a:ext>
            </a:extLst>
          </p:cNvPr>
          <p:cNvSpPr/>
          <p:nvPr/>
        </p:nvSpPr>
        <p:spPr>
          <a:xfrm>
            <a:off x="9139569" y="3302342"/>
            <a:ext cx="2977569" cy="2841285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50;p45">
            <a:extLst>
              <a:ext uri="{FF2B5EF4-FFF2-40B4-BE49-F238E27FC236}">
                <a16:creationId xmlns:a16="http://schemas.microsoft.com/office/drawing/2014/main" id="{B79164A5-8997-A554-EADD-2B3A13D8DE22}"/>
              </a:ext>
            </a:extLst>
          </p:cNvPr>
          <p:cNvSpPr/>
          <p:nvPr/>
        </p:nvSpPr>
        <p:spPr>
          <a:xfrm>
            <a:off x="9180932" y="3361550"/>
            <a:ext cx="300089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u-channel backward exclusive electroproduction</a:t>
            </a:r>
            <a:endParaRPr sz="1467" dirty="0"/>
          </a:p>
        </p:txBody>
      </p:sp>
      <p:pic>
        <p:nvPicPr>
          <p:cNvPr id="24" name="Google Shape;553;p45">
            <a:extLst>
              <a:ext uri="{FF2B5EF4-FFF2-40B4-BE49-F238E27FC236}">
                <a16:creationId xmlns:a16="http://schemas.microsoft.com/office/drawing/2014/main" id="{EFBD9488-BE2A-5E5D-8118-52A6BF9ADE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99" y="1621660"/>
            <a:ext cx="2444640" cy="162450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554;p45">
            <a:extLst>
              <a:ext uri="{FF2B5EF4-FFF2-40B4-BE49-F238E27FC236}">
                <a16:creationId xmlns:a16="http://schemas.microsoft.com/office/drawing/2014/main" id="{3CE15F20-565C-4EE6-83D9-117B5C922CE5}"/>
              </a:ext>
            </a:extLst>
          </p:cNvPr>
          <p:cNvSpPr/>
          <p:nvPr/>
        </p:nvSpPr>
        <p:spPr>
          <a:xfrm>
            <a:off x="259038" y="964931"/>
            <a:ext cx="21731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Sullivan process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45133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C22E-34BB-9568-AF10-C47693F8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63"/>
            <a:ext cx="10515600" cy="852059"/>
          </a:xfrm>
        </p:spPr>
        <p:txBody>
          <a:bodyPr/>
          <a:lstStyle/>
          <a:p>
            <a:r>
              <a:rPr lang="en-US" dirty="0"/>
              <a:t>(some) Physics channels relying on ZDC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13E13-0AD3-0983-61C5-85605B05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4</a:t>
            </a:fld>
            <a:endParaRPr lang="en-US"/>
          </a:p>
        </p:txBody>
      </p:sp>
      <p:pic>
        <p:nvPicPr>
          <p:cNvPr id="5" name="Google Shape;528;p45">
            <a:extLst>
              <a:ext uri="{FF2B5EF4-FFF2-40B4-BE49-F238E27FC236}">
                <a16:creationId xmlns:a16="http://schemas.microsoft.com/office/drawing/2014/main" id="{6DA6625E-4E30-4DC6-A954-323A2FDA56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4520" y="1366911"/>
            <a:ext cx="2745247" cy="20125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oogle Shape;531;p45">
            <a:extLst>
              <a:ext uri="{FF2B5EF4-FFF2-40B4-BE49-F238E27FC236}">
                <a16:creationId xmlns:a16="http://schemas.microsoft.com/office/drawing/2014/main" id="{3E65A48F-36BA-D3EA-45F2-1036C407E123}"/>
              </a:ext>
            </a:extLst>
          </p:cNvPr>
          <p:cNvGrpSpPr/>
          <p:nvPr/>
        </p:nvGrpSpPr>
        <p:grpSpPr>
          <a:xfrm>
            <a:off x="9358125" y="1501365"/>
            <a:ext cx="2546683" cy="1649817"/>
            <a:chOff x="312737" y="1733550"/>
            <a:chExt cx="2556948" cy="1238535"/>
          </a:xfrm>
        </p:grpSpPr>
        <p:pic>
          <p:nvPicPr>
            <p:cNvPr id="7" name="Google Shape;532;p45">
              <a:extLst>
                <a:ext uri="{FF2B5EF4-FFF2-40B4-BE49-F238E27FC236}">
                  <a16:creationId xmlns:a16="http://schemas.microsoft.com/office/drawing/2014/main" id="{5BF6E425-8303-5856-9766-6CD43BF6C26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54979" t="19098" b="18323"/>
            <a:stretch/>
          </p:blipFill>
          <p:spPr>
            <a:xfrm>
              <a:off x="312737" y="1733550"/>
              <a:ext cx="2068408" cy="12385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533;p45">
              <a:extLst>
                <a:ext uri="{FF2B5EF4-FFF2-40B4-BE49-F238E27FC236}">
                  <a16:creationId xmlns:a16="http://schemas.microsoft.com/office/drawing/2014/main" id="{EED93951-2F95-5851-A263-31C5EDFF3C8F}"/>
                </a:ext>
              </a:extLst>
            </p:cNvPr>
            <p:cNvSpPr/>
            <p:nvPr/>
          </p:nvSpPr>
          <p:spPr>
            <a:xfrm>
              <a:off x="2395537" y="1828800"/>
              <a:ext cx="271463" cy="22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534;p45">
              <a:extLst>
                <a:ext uri="{FF2B5EF4-FFF2-40B4-BE49-F238E27FC236}">
                  <a16:creationId xmlns:a16="http://schemas.microsoft.com/office/drawing/2014/main" id="{020EA736-8A70-2287-7911-DDED01389298}"/>
                </a:ext>
              </a:extLst>
            </p:cNvPr>
            <p:cNvSpPr txBox="1"/>
            <p:nvPr/>
          </p:nvSpPr>
          <p:spPr>
            <a:xfrm>
              <a:off x="2107684" y="1828800"/>
              <a:ext cx="762001" cy="1925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r>
                <a:rPr lang="en" sz="1067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J/</a:t>
              </a:r>
              <a:r>
                <a:rPr lang="en" sz="1067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Ψ</a:t>
              </a:r>
              <a:endParaRPr sz="10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535;p45">
            <a:extLst>
              <a:ext uri="{FF2B5EF4-FFF2-40B4-BE49-F238E27FC236}">
                <a16:creationId xmlns:a16="http://schemas.microsoft.com/office/drawing/2014/main" id="{B47F5EF9-CA34-BB90-82FA-46EAE6931063}"/>
              </a:ext>
            </a:extLst>
          </p:cNvPr>
          <p:cNvSpPr/>
          <p:nvPr/>
        </p:nvSpPr>
        <p:spPr>
          <a:xfrm>
            <a:off x="9328910" y="949100"/>
            <a:ext cx="2783309" cy="6463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817" t="-3845" b="-15382"/>
            </a:stretch>
          </a:blip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67"/>
          </a:p>
        </p:txBody>
      </p:sp>
      <p:sp>
        <p:nvSpPr>
          <p:cNvPr id="11" name="Google Shape;537;p45">
            <a:extLst>
              <a:ext uri="{FF2B5EF4-FFF2-40B4-BE49-F238E27FC236}">
                <a16:creationId xmlns:a16="http://schemas.microsoft.com/office/drawing/2014/main" id="{FB13B23C-9051-26F7-50FF-4C9C27CE1D60}"/>
              </a:ext>
            </a:extLst>
          </p:cNvPr>
          <p:cNvSpPr/>
          <p:nvPr/>
        </p:nvSpPr>
        <p:spPr>
          <a:xfrm>
            <a:off x="74862" y="874863"/>
            <a:ext cx="2684983" cy="2841287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38;p45">
            <a:extLst>
              <a:ext uri="{FF2B5EF4-FFF2-40B4-BE49-F238E27FC236}">
                <a16:creationId xmlns:a16="http://schemas.microsoft.com/office/drawing/2014/main" id="{912788D7-F41B-AB49-DC1F-C0F63B57C312}"/>
              </a:ext>
            </a:extLst>
          </p:cNvPr>
          <p:cNvSpPr/>
          <p:nvPr/>
        </p:nvSpPr>
        <p:spPr>
          <a:xfrm>
            <a:off x="9198585" y="842111"/>
            <a:ext cx="2807575" cy="2362012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39;p45">
            <a:extLst>
              <a:ext uri="{FF2B5EF4-FFF2-40B4-BE49-F238E27FC236}">
                <a16:creationId xmlns:a16="http://schemas.microsoft.com/office/drawing/2014/main" id="{1A44A43E-B310-A96E-75A9-AC3C6593152E}"/>
              </a:ext>
            </a:extLst>
          </p:cNvPr>
          <p:cNvSpPr/>
          <p:nvPr/>
        </p:nvSpPr>
        <p:spPr>
          <a:xfrm>
            <a:off x="6247338" y="910331"/>
            <a:ext cx="2829017" cy="2591555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540;p45">
            <a:extLst>
              <a:ext uri="{FF2B5EF4-FFF2-40B4-BE49-F238E27FC236}">
                <a16:creationId xmlns:a16="http://schemas.microsoft.com/office/drawing/2014/main" id="{F4B8BB1D-1928-CF94-0BC7-8F5F71FE0F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4389" y="1579399"/>
            <a:ext cx="2478644" cy="182768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41;p45">
            <a:extLst>
              <a:ext uri="{FF2B5EF4-FFF2-40B4-BE49-F238E27FC236}">
                <a16:creationId xmlns:a16="http://schemas.microsoft.com/office/drawing/2014/main" id="{8699F424-BF74-C963-0E42-C984115CF73D}"/>
              </a:ext>
            </a:extLst>
          </p:cNvPr>
          <p:cNvSpPr/>
          <p:nvPr/>
        </p:nvSpPr>
        <p:spPr>
          <a:xfrm>
            <a:off x="2963439" y="887319"/>
            <a:ext cx="3209703" cy="70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e+d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exclusive J/Psi with </a:t>
            </a:r>
            <a:r>
              <a:rPr lang="en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p/n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67" dirty="0"/>
          </a:p>
          <a:p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tagging</a:t>
            </a:r>
            <a:endParaRPr sz="1467" dirty="0"/>
          </a:p>
        </p:txBody>
      </p:sp>
      <p:sp>
        <p:nvSpPr>
          <p:cNvPr id="16" name="Google Shape;542;p45">
            <a:extLst>
              <a:ext uri="{FF2B5EF4-FFF2-40B4-BE49-F238E27FC236}">
                <a16:creationId xmlns:a16="http://schemas.microsoft.com/office/drawing/2014/main" id="{B2A35A58-915B-281E-8B32-DCDCADA2139D}"/>
              </a:ext>
            </a:extLst>
          </p:cNvPr>
          <p:cNvSpPr/>
          <p:nvPr/>
        </p:nvSpPr>
        <p:spPr>
          <a:xfrm>
            <a:off x="2865867" y="889311"/>
            <a:ext cx="3259241" cy="2612575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30519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44;p45">
            <a:extLst>
              <a:ext uri="{FF2B5EF4-FFF2-40B4-BE49-F238E27FC236}">
                <a16:creationId xmlns:a16="http://schemas.microsoft.com/office/drawing/2014/main" id="{178DBB1E-5D81-3CF2-BC4F-7D444CA83C58}"/>
              </a:ext>
            </a:extLst>
          </p:cNvPr>
          <p:cNvSpPr/>
          <p:nvPr/>
        </p:nvSpPr>
        <p:spPr>
          <a:xfrm>
            <a:off x="6322554" y="991241"/>
            <a:ext cx="2653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spectator tagging in light nuclei</a:t>
            </a:r>
            <a:endParaRPr sz="1467" dirty="0"/>
          </a:p>
        </p:txBody>
      </p:sp>
      <p:pic>
        <p:nvPicPr>
          <p:cNvPr id="18" name="Google Shape;545;p45">
            <a:extLst>
              <a:ext uri="{FF2B5EF4-FFF2-40B4-BE49-F238E27FC236}">
                <a16:creationId xmlns:a16="http://schemas.microsoft.com/office/drawing/2014/main" id="{902B8633-7F65-AF8B-C46E-9A1BBEDE352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7287" y="4226318"/>
            <a:ext cx="2181023" cy="1691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546;p45">
            <a:extLst>
              <a:ext uri="{FF2B5EF4-FFF2-40B4-BE49-F238E27FC236}">
                <a16:creationId xmlns:a16="http://schemas.microsoft.com/office/drawing/2014/main" id="{86B22B1C-4235-F6C1-8B79-3F2D5B9EE554}"/>
              </a:ext>
            </a:extLst>
          </p:cNvPr>
          <p:cNvSpPr/>
          <p:nvPr/>
        </p:nvSpPr>
        <p:spPr>
          <a:xfrm>
            <a:off x="47246" y="3831734"/>
            <a:ext cx="2870948" cy="2163392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47;p45">
            <a:extLst>
              <a:ext uri="{FF2B5EF4-FFF2-40B4-BE49-F238E27FC236}">
                <a16:creationId xmlns:a16="http://schemas.microsoft.com/office/drawing/2014/main" id="{4D354057-73F1-EE1E-101D-A64F837EF8E0}"/>
              </a:ext>
            </a:extLst>
          </p:cNvPr>
          <p:cNvSpPr/>
          <p:nvPr/>
        </p:nvSpPr>
        <p:spPr>
          <a:xfrm>
            <a:off x="156929" y="3831370"/>
            <a:ext cx="30634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Quasi-elastic electron scattering</a:t>
            </a:r>
            <a:endParaRPr sz="1467" dirty="0"/>
          </a:p>
        </p:txBody>
      </p:sp>
      <p:pic>
        <p:nvPicPr>
          <p:cNvPr id="21" name="Google Shape;548;p45">
            <a:extLst>
              <a:ext uri="{FF2B5EF4-FFF2-40B4-BE49-F238E27FC236}">
                <a16:creationId xmlns:a16="http://schemas.microsoft.com/office/drawing/2014/main" id="{2671AE8F-A868-C65C-1F13-C185899017C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69888" y="3944822"/>
            <a:ext cx="2157700" cy="204916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549;p45">
            <a:extLst>
              <a:ext uri="{FF2B5EF4-FFF2-40B4-BE49-F238E27FC236}">
                <a16:creationId xmlns:a16="http://schemas.microsoft.com/office/drawing/2014/main" id="{DD63134E-DEE9-FA63-9298-70410C11AEB1}"/>
              </a:ext>
            </a:extLst>
          </p:cNvPr>
          <p:cNvSpPr/>
          <p:nvPr/>
        </p:nvSpPr>
        <p:spPr>
          <a:xfrm>
            <a:off x="9139569" y="3302342"/>
            <a:ext cx="2977569" cy="2841285"/>
          </a:xfrm>
          <a:prstGeom prst="roundRect">
            <a:avLst>
              <a:gd name="adj" fmla="val 7271"/>
            </a:avLst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50;p45">
            <a:extLst>
              <a:ext uri="{FF2B5EF4-FFF2-40B4-BE49-F238E27FC236}">
                <a16:creationId xmlns:a16="http://schemas.microsoft.com/office/drawing/2014/main" id="{B79164A5-8997-A554-EADD-2B3A13D8DE22}"/>
              </a:ext>
            </a:extLst>
          </p:cNvPr>
          <p:cNvSpPr/>
          <p:nvPr/>
        </p:nvSpPr>
        <p:spPr>
          <a:xfrm>
            <a:off x="9180932" y="3361550"/>
            <a:ext cx="300089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u-channel backward exclusive electroproduction</a:t>
            </a:r>
            <a:endParaRPr sz="1467" dirty="0"/>
          </a:p>
        </p:txBody>
      </p:sp>
      <p:pic>
        <p:nvPicPr>
          <p:cNvPr id="24" name="Google Shape;553;p45">
            <a:extLst>
              <a:ext uri="{FF2B5EF4-FFF2-40B4-BE49-F238E27FC236}">
                <a16:creationId xmlns:a16="http://schemas.microsoft.com/office/drawing/2014/main" id="{EFBD9488-BE2A-5E5D-8118-52A6BF9ADE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99" y="1621660"/>
            <a:ext cx="2444640" cy="162450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554;p45">
            <a:extLst>
              <a:ext uri="{FF2B5EF4-FFF2-40B4-BE49-F238E27FC236}">
                <a16:creationId xmlns:a16="http://schemas.microsoft.com/office/drawing/2014/main" id="{3CE15F20-565C-4EE6-83D9-117B5C922CE5}"/>
              </a:ext>
            </a:extLst>
          </p:cNvPr>
          <p:cNvSpPr/>
          <p:nvPr/>
        </p:nvSpPr>
        <p:spPr>
          <a:xfrm>
            <a:off x="259038" y="964931"/>
            <a:ext cx="21731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en"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Sullivan process</a:t>
            </a:r>
            <a:endParaRPr sz="14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Google Shape;590;p46">
                <a:extLst>
                  <a:ext uri="{FF2B5EF4-FFF2-40B4-BE49-F238E27FC236}">
                    <a16:creationId xmlns:a16="http://schemas.microsoft.com/office/drawing/2014/main" id="{36B95AFE-C4AC-F210-84A6-E0AB46CA35BB}"/>
                  </a:ext>
                </a:extLst>
              </p:cNvPr>
              <p:cNvSpPr txBox="1"/>
              <p:nvPr/>
            </p:nvSpPr>
            <p:spPr>
              <a:xfrm rot="-1480456">
                <a:off x="448367" y="1872120"/>
                <a:ext cx="1761522" cy="954260"/>
              </a:xfrm>
              <a:prstGeom prst="rect">
                <a:avLst/>
              </a:prstGeom>
              <a:solidFill>
                <a:schemeClr val="lt1"/>
              </a:solidFill>
              <a:ln w="28575">
                <a:solidFill>
                  <a:srgbClr val="FF0000"/>
                </a:solidFill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r>
                  <a:rPr lang="en" sz="1867" b="1" dirty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High-energy single neutrons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𝝅</m:t>
                        </m:r>
                      </m:e>
                      <m:sup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𝟎</m:t>
                        </m:r>
                      </m:sup>
                    </m:sSup>
                    <m:r>
                      <a:rPr lang="en-US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𝜸𝜸</m:t>
                    </m:r>
                    <m:r>
                      <a:rPr lang="en-US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 </m:t>
                    </m:r>
                  </m:oMath>
                </a14:m>
                <a:endParaRPr sz="1467" dirty="0"/>
              </a:p>
            </p:txBody>
          </p:sp>
        </mc:Choice>
        <mc:Fallback xmlns="">
          <p:sp>
            <p:nvSpPr>
              <p:cNvPr id="28" name="Google Shape;590;p46">
                <a:extLst>
                  <a:ext uri="{FF2B5EF4-FFF2-40B4-BE49-F238E27FC236}">
                    <a16:creationId xmlns:a16="http://schemas.microsoft.com/office/drawing/2014/main" id="{36B95AFE-C4AC-F210-84A6-E0AB46CA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480456">
                <a:off x="448367" y="1872120"/>
                <a:ext cx="1761522" cy="954260"/>
              </a:xfrm>
              <a:prstGeom prst="rect">
                <a:avLst/>
              </a:prstGeom>
              <a:blipFill>
                <a:blip r:embed="rId9"/>
                <a:stretch>
                  <a:fillRect l="-1863" b="-461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Google Shape;592;p46">
                <a:extLst>
                  <a:ext uri="{FF2B5EF4-FFF2-40B4-BE49-F238E27FC236}">
                    <a16:creationId xmlns:a16="http://schemas.microsoft.com/office/drawing/2014/main" id="{F7106084-1D26-2D53-05CB-A5C7972DF91E}"/>
                  </a:ext>
                </a:extLst>
              </p:cNvPr>
              <p:cNvSpPr txBox="1"/>
              <p:nvPr/>
            </p:nvSpPr>
            <p:spPr>
              <a:xfrm rot="-1480456">
                <a:off x="9409808" y="4462807"/>
                <a:ext cx="2385127" cy="966827"/>
              </a:xfrm>
              <a:prstGeom prst="rect">
                <a:avLst/>
              </a:prstGeom>
              <a:solidFill>
                <a:schemeClr val="lt1"/>
              </a:solidFill>
              <a:ln w="28575">
                <a:solidFill>
                  <a:srgbClr val="FF0000"/>
                </a:solidFill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r>
                  <a:rPr lang="en-US" sz="1867" b="1" dirty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H</a:t>
                </a:r>
                <a:r>
                  <a:rPr lang="en" sz="1867" b="1" dirty="0" err="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igh</a:t>
                </a:r>
                <a:r>
                  <a:rPr lang="en" sz="1867" b="1" dirty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energy photons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sz="1867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867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𝝅</m:t>
                        </m:r>
                      </m:e>
                      <m:sup>
                        <m:r>
                          <a:rPr lang="en-US" sz="1867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𝟎</m:t>
                        </m:r>
                      </m:sup>
                    </m:sSup>
                    <m:r>
                      <a:rPr lang="en-US" sz="1867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867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𝜸𝜸</m:t>
                    </m:r>
                  </m:oMath>
                </a14:m>
                <a:r>
                  <a:rPr lang="en-US" sz="1467" dirty="0"/>
                  <a:t>  </a:t>
                </a:r>
                <a:r>
                  <a:rPr lang="en" sz="1867" b="1" dirty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1867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𝛚</m:t>
                    </m:r>
                    <m:r>
                      <a:rPr lang="en-US" sz="1867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867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</m:t>
                    </m:r>
                    <m:sSup>
                      <m:sSupPr>
                        <m:ctrlPr>
                          <a:rPr lang="en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𝝅</m:t>
                        </m:r>
                      </m:e>
                      <m:sup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𝟎</m:t>
                        </m:r>
                      </m:sup>
                    </m:sSup>
                    <m:r>
                      <a:rPr lang="en-US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𝜸𝜸𝜸</m:t>
                    </m:r>
                  </m:oMath>
                </a14:m>
                <a:endParaRPr sz="1467" dirty="0"/>
              </a:p>
            </p:txBody>
          </p:sp>
        </mc:Choice>
        <mc:Fallback xmlns="">
          <p:sp>
            <p:nvSpPr>
              <p:cNvPr id="29" name="Google Shape;592;p46">
                <a:extLst>
                  <a:ext uri="{FF2B5EF4-FFF2-40B4-BE49-F238E27FC236}">
                    <a16:creationId xmlns:a16="http://schemas.microsoft.com/office/drawing/2014/main" id="{F7106084-1D26-2D53-05CB-A5C7972DF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480456">
                <a:off x="9409808" y="4462807"/>
                <a:ext cx="2385127" cy="966827"/>
              </a:xfrm>
              <a:prstGeom prst="rect">
                <a:avLst/>
              </a:prstGeom>
              <a:blipFill>
                <a:blip r:embed="rId10"/>
                <a:stretch>
                  <a:fillRect l="-1456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Google Shape;590;p46">
            <a:extLst>
              <a:ext uri="{FF2B5EF4-FFF2-40B4-BE49-F238E27FC236}">
                <a16:creationId xmlns:a16="http://schemas.microsoft.com/office/drawing/2014/main" id="{4DF9308A-5EF8-53C2-0E9C-69E1A44C90A5}"/>
              </a:ext>
            </a:extLst>
          </p:cNvPr>
          <p:cNvSpPr txBox="1"/>
          <p:nvPr/>
        </p:nvSpPr>
        <p:spPr>
          <a:xfrm rot="-1480456">
            <a:off x="3596934" y="1858840"/>
            <a:ext cx="1761522" cy="666937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867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High-energy single neutrons</a:t>
            </a:r>
            <a:endParaRPr sz="1467" dirty="0"/>
          </a:p>
        </p:txBody>
      </p:sp>
      <p:sp>
        <p:nvSpPr>
          <p:cNvPr id="32" name="Google Shape;590;p46">
            <a:extLst>
              <a:ext uri="{FF2B5EF4-FFF2-40B4-BE49-F238E27FC236}">
                <a16:creationId xmlns:a16="http://schemas.microsoft.com/office/drawing/2014/main" id="{395B7B93-3CDE-7B12-21A1-5F92EA0CA24A}"/>
              </a:ext>
            </a:extLst>
          </p:cNvPr>
          <p:cNvSpPr txBox="1"/>
          <p:nvPr/>
        </p:nvSpPr>
        <p:spPr>
          <a:xfrm rot="-1480456">
            <a:off x="6561875" y="1831229"/>
            <a:ext cx="1761522" cy="666937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867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High-energy single neutrons</a:t>
            </a:r>
            <a:endParaRPr sz="1467" dirty="0"/>
          </a:p>
        </p:txBody>
      </p:sp>
      <p:sp>
        <p:nvSpPr>
          <p:cNvPr id="33" name="Google Shape;590;p46">
            <a:extLst>
              <a:ext uri="{FF2B5EF4-FFF2-40B4-BE49-F238E27FC236}">
                <a16:creationId xmlns:a16="http://schemas.microsoft.com/office/drawing/2014/main" id="{E5D454F5-ACE7-EFC7-80EB-17ED1A4365AA}"/>
              </a:ext>
            </a:extLst>
          </p:cNvPr>
          <p:cNvSpPr txBox="1"/>
          <p:nvPr/>
        </p:nvSpPr>
        <p:spPr>
          <a:xfrm rot="-1480456">
            <a:off x="9519066" y="1771660"/>
            <a:ext cx="2024979" cy="954260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867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 high-energy neutrons; soft photons</a:t>
            </a:r>
            <a:endParaRPr sz="1467" dirty="0"/>
          </a:p>
        </p:txBody>
      </p:sp>
      <p:sp>
        <p:nvSpPr>
          <p:cNvPr id="34" name="Google Shape;590;p46">
            <a:extLst>
              <a:ext uri="{FF2B5EF4-FFF2-40B4-BE49-F238E27FC236}">
                <a16:creationId xmlns:a16="http://schemas.microsoft.com/office/drawing/2014/main" id="{3D3B2D00-43F9-DF50-5637-0318E3DC9508}"/>
              </a:ext>
            </a:extLst>
          </p:cNvPr>
          <p:cNvSpPr txBox="1"/>
          <p:nvPr/>
        </p:nvSpPr>
        <p:spPr>
          <a:xfrm rot="-1480456">
            <a:off x="504113" y="4501774"/>
            <a:ext cx="1761522" cy="666937"/>
          </a:xfrm>
          <a:prstGeom prst="rect">
            <a:avLst/>
          </a:prstGeom>
          <a:solidFill>
            <a:schemeClr val="lt1"/>
          </a:solidFill>
          <a:ln w="28575">
            <a:solidFill>
              <a:srgbClr val="FF0000"/>
            </a:solidFill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867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High-energy single neutrons</a:t>
            </a:r>
            <a:endParaRPr sz="1467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3E361D-93C9-19D7-12C7-E8CF33F49FB4}"/>
              </a:ext>
            </a:extLst>
          </p:cNvPr>
          <p:cNvSpPr txBox="1"/>
          <p:nvPr/>
        </p:nvSpPr>
        <p:spPr>
          <a:xfrm>
            <a:off x="3264593" y="4188103"/>
            <a:ext cx="5260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every case, we will only have *one* of the possible final state options (e.g. either neutrons or photons, not both).</a:t>
            </a:r>
          </a:p>
        </p:txBody>
      </p:sp>
    </p:spTree>
    <p:extLst>
      <p:ext uri="{BB962C8B-B14F-4D97-AF65-F5344CB8AC3E}">
        <p14:creationId xmlns:p14="http://schemas.microsoft.com/office/powerpoint/2010/main" val="415041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AB6BA-AF48-B15E-ED23-23AB668CF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78882"/>
          </a:xfrm>
        </p:spPr>
        <p:txBody>
          <a:bodyPr/>
          <a:lstStyle/>
          <a:p>
            <a:r>
              <a:rPr lang="en-US" dirty="0"/>
              <a:t>Top-level Summary of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2ABA-DF0C-7F06-0DF9-825756E99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C1FB6F6D-E15A-BEC7-FD3C-68F7CCCDBC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9660025"/>
                  </p:ext>
                </p:extLst>
              </p:nvPr>
            </p:nvGraphicFramePr>
            <p:xfrm>
              <a:off x="135564" y="1495724"/>
              <a:ext cx="11920871" cy="471434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79290">
                      <a:extLst>
                        <a:ext uri="{9D8B030D-6E8A-4147-A177-3AD203B41FA5}">
                          <a16:colId xmlns:a16="http://schemas.microsoft.com/office/drawing/2014/main" val="3600714234"/>
                        </a:ext>
                      </a:extLst>
                    </a:gridCol>
                    <a:gridCol w="1282989">
                      <a:extLst>
                        <a:ext uri="{9D8B030D-6E8A-4147-A177-3AD203B41FA5}">
                          <a16:colId xmlns:a16="http://schemas.microsoft.com/office/drawing/2014/main" val="1528818985"/>
                        </a:ext>
                      </a:extLst>
                    </a:gridCol>
                    <a:gridCol w="2268638">
                      <a:extLst>
                        <a:ext uri="{9D8B030D-6E8A-4147-A177-3AD203B41FA5}">
                          <a16:colId xmlns:a16="http://schemas.microsoft.com/office/drawing/2014/main" val="1676829914"/>
                        </a:ext>
                      </a:extLst>
                    </a:gridCol>
                    <a:gridCol w="1296365">
                      <a:extLst>
                        <a:ext uri="{9D8B030D-6E8A-4147-A177-3AD203B41FA5}">
                          <a16:colId xmlns:a16="http://schemas.microsoft.com/office/drawing/2014/main" val="3487519770"/>
                        </a:ext>
                      </a:extLst>
                    </a:gridCol>
                    <a:gridCol w="2406493">
                      <a:extLst>
                        <a:ext uri="{9D8B030D-6E8A-4147-A177-3AD203B41FA5}">
                          <a16:colId xmlns:a16="http://schemas.microsoft.com/office/drawing/2014/main" val="3412226746"/>
                        </a:ext>
                      </a:extLst>
                    </a:gridCol>
                    <a:gridCol w="976045">
                      <a:extLst>
                        <a:ext uri="{9D8B030D-6E8A-4147-A177-3AD203B41FA5}">
                          <a16:colId xmlns:a16="http://schemas.microsoft.com/office/drawing/2014/main" val="1080059131"/>
                        </a:ext>
                      </a:extLst>
                    </a:gridCol>
                    <a:gridCol w="2111051">
                      <a:extLst>
                        <a:ext uri="{9D8B030D-6E8A-4147-A177-3AD203B41FA5}">
                          <a16:colId xmlns:a16="http://schemas.microsoft.com/office/drawing/2014/main" val="3848641575"/>
                        </a:ext>
                      </a:extLst>
                    </a:gridCol>
                  </a:tblGrid>
                  <a:tr h="41176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Physics process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Final State particles (for ZDC)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HCAL E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HCAL angular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EMCAL E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EMCAL spatial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Notes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825356"/>
                      </a:ext>
                    </a:extLst>
                  </a:tr>
                  <a:tr h="84778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Spectator tagged </a:t>
                          </a:r>
                          <a:r>
                            <a:rPr lang="en-US" sz="1100" u="none" strike="noStrike" dirty="0" err="1">
                              <a:effectLst/>
                            </a:rPr>
                            <a:t>e+d</a:t>
                          </a:r>
                          <a:r>
                            <a:rPr lang="en-US" sz="1100" u="none" strike="noStrike" dirty="0">
                              <a:effectLst/>
                            </a:rPr>
                            <a:t> breakup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Neutrons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lvl="1"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  <m:r>
                                  <a:rPr lang="en-US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50%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5%</m:t>
                                </m:r>
                              </m:oMath>
                            </m:oMathPara>
                          </a14:m>
                          <a:endParaRPr lang="en-US" b="0" dirty="0">
                            <a:ea typeface="Cambria Math" panose="02040503050406030204" pitchFamily="18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1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  <m:r>
                                  <a:rPr lang="en-US" sz="1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US" sz="11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2 </m:t>
                                    </m:r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𝑚𝑟𝑎𝑑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1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N/A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N/A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2"/>
                            </a:rPr>
                            <a:t>https://arxiv.org/pdf/2005.14706.pdf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3"/>
                            </a:rPr>
                            <a:t>https://arxiv.org/abs/2108.08314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1247151677"/>
                      </a:ext>
                    </a:extLst>
                  </a:tr>
                  <a:tr h="84778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Exclusive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1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sz="11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production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Neutrons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lvl="1" algn="ctr"/>
                          <a:endParaRPr lang="en-US" b="0" dirty="0">
                            <a:ea typeface="Cambria Math" panose="02040503050406030204" pitchFamily="18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N/A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N/A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936461506"/>
                      </a:ext>
                    </a:extLst>
                  </a:tr>
                  <a:tr h="80251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Incoherent vetoing of </a:t>
                          </a:r>
                          <a:r>
                            <a:rPr lang="en-US" sz="1100" u="none" strike="noStrike" dirty="0" err="1">
                              <a:effectLst/>
                            </a:rPr>
                            <a:t>e+A</a:t>
                          </a:r>
                          <a:r>
                            <a:rPr lang="en-US" sz="1100" u="none" strike="noStrike" dirty="0">
                              <a:effectLst/>
                            </a:rPr>
                            <a:t> events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Neutrons/photons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1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1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  <m:r>
                                  <a:rPr lang="en-US" sz="1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US" sz="11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1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N/A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100 MeV photon sensitivity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N/A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4"/>
                            </a:rPr>
                            <a:t>https://arxiv.org/abs/2108.01694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1188038079"/>
                      </a:ext>
                    </a:extLst>
                  </a:tr>
                  <a:tr h="546238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u-channel backward VCS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Photons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N/A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N/A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lvl="1"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  <m:r>
                                  <a:rPr lang="en-US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3%</m:t>
                                </m:r>
                              </m:oMath>
                            </m:oMathPara>
                          </a14:m>
                          <a:endParaRPr lang="en-US" b="0" dirty="0">
                            <a:ea typeface="Cambria Math" panose="02040503050406030204" pitchFamily="18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&lt; 1-2cm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50" dirty="0">
                              <a:ea typeface="Cambria Math" panose="02040503050406030204" pitchFamily="18" charset="0"/>
                              <a:hlinkClick r:id="rId5"/>
                            </a:rPr>
                            <a:t>https://arxiv.org/pdf/2308.10478.pdf</a:t>
                          </a:r>
                          <a:endParaRPr lang="en-US" sz="1050" dirty="0">
                            <a:ea typeface="Cambria Math" panose="02040503050406030204" pitchFamily="18" charset="0"/>
                          </a:endParaRPr>
                        </a:p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hlinkClick r:id="rId6"/>
                          </a:endParaRPr>
                        </a:p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6"/>
                            </a:rPr>
                            <a:t>https://indico.bnl.gov/event/21074/contributions/82988/attachments/50847/86922/23_11_07%20ZDC%20Update.pdf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4171979311"/>
                      </a:ext>
                    </a:extLst>
                  </a:tr>
                  <a:tr h="58096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Kaon structure functions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1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1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Λ</m:t>
                                    </m:r>
                                  </m:e>
                                  <m:sup>
                                    <m:r>
                                      <a:rPr lang="en-US" sz="11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100" i="1" u="none" strike="noStrike" dirty="0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⟶</m:t>
                                </m:r>
                                <m:r>
                                  <a:rPr lang="en-US" sz="11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11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11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1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sz="11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lvl="1"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~</m:t>
                                </m:r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35−50%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3−5%</m:t>
                                </m:r>
                              </m:oMath>
                            </m:oMathPara>
                          </a14:m>
                          <a:endParaRPr lang="en-US" b="0" dirty="0">
                            <a:ea typeface="Cambria Math" panose="02040503050406030204" pitchFamily="18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1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den>
                                </m:f>
                                <m:r>
                                  <a:rPr lang="en-US" sz="1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US" sz="11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2 </m:t>
                                    </m:r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𝑚𝑟𝑎𝑑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1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lvl="1"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  <m:r>
                                  <a:rPr lang="en-US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ctrlP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2−5</m:t>
                                        </m:r>
                                      </m:e>
                                    </m:d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2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(1−3)%</m:t>
                                </m:r>
                              </m:oMath>
                            </m:oMathPara>
                          </a14:m>
                          <a:endParaRPr lang="en-US" b="0" dirty="0">
                            <a:ea typeface="Cambria Math" panose="02040503050406030204" pitchFamily="18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&lt; 1-2cm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50" dirty="0">
                              <a:ea typeface="Cambria Math" panose="02040503050406030204" pitchFamily="18" charset="0"/>
                              <a:hlinkClick r:id="rId7"/>
                            </a:rPr>
                            <a:t>https://arxiv.org/pdf/2102.11788.pdf</a:t>
                          </a:r>
                          <a:endParaRPr lang="en-US" sz="1050" dirty="0">
                            <a:ea typeface="Cambria Math" panose="02040503050406030204" pitchFamily="18" charset="0"/>
                          </a:endParaRPr>
                        </a:p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33952393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C1FB6F6D-E15A-BEC7-FD3C-68F7CCCDBC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9660025"/>
                  </p:ext>
                </p:extLst>
              </p:nvPr>
            </p:nvGraphicFramePr>
            <p:xfrm>
              <a:off x="135564" y="1495724"/>
              <a:ext cx="11920871" cy="471434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79290">
                      <a:extLst>
                        <a:ext uri="{9D8B030D-6E8A-4147-A177-3AD203B41FA5}">
                          <a16:colId xmlns:a16="http://schemas.microsoft.com/office/drawing/2014/main" val="3600714234"/>
                        </a:ext>
                      </a:extLst>
                    </a:gridCol>
                    <a:gridCol w="1282989">
                      <a:extLst>
                        <a:ext uri="{9D8B030D-6E8A-4147-A177-3AD203B41FA5}">
                          <a16:colId xmlns:a16="http://schemas.microsoft.com/office/drawing/2014/main" val="1528818985"/>
                        </a:ext>
                      </a:extLst>
                    </a:gridCol>
                    <a:gridCol w="2268638">
                      <a:extLst>
                        <a:ext uri="{9D8B030D-6E8A-4147-A177-3AD203B41FA5}">
                          <a16:colId xmlns:a16="http://schemas.microsoft.com/office/drawing/2014/main" val="1676829914"/>
                        </a:ext>
                      </a:extLst>
                    </a:gridCol>
                    <a:gridCol w="1296365">
                      <a:extLst>
                        <a:ext uri="{9D8B030D-6E8A-4147-A177-3AD203B41FA5}">
                          <a16:colId xmlns:a16="http://schemas.microsoft.com/office/drawing/2014/main" val="3487519770"/>
                        </a:ext>
                      </a:extLst>
                    </a:gridCol>
                    <a:gridCol w="2406493">
                      <a:extLst>
                        <a:ext uri="{9D8B030D-6E8A-4147-A177-3AD203B41FA5}">
                          <a16:colId xmlns:a16="http://schemas.microsoft.com/office/drawing/2014/main" val="3412226746"/>
                        </a:ext>
                      </a:extLst>
                    </a:gridCol>
                    <a:gridCol w="976045">
                      <a:extLst>
                        <a:ext uri="{9D8B030D-6E8A-4147-A177-3AD203B41FA5}">
                          <a16:colId xmlns:a16="http://schemas.microsoft.com/office/drawing/2014/main" val="1080059131"/>
                        </a:ext>
                      </a:extLst>
                    </a:gridCol>
                    <a:gridCol w="2111051">
                      <a:extLst>
                        <a:ext uri="{9D8B030D-6E8A-4147-A177-3AD203B41FA5}">
                          <a16:colId xmlns:a16="http://schemas.microsoft.com/office/drawing/2014/main" val="3848641575"/>
                        </a:ext>
                      </a:extLst>
                    </a:gridCol>
                  </a:tblGrid>
                  <a:tr h="50903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Physics process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Final State particles (for ZDC)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HCAL E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HCAL angular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EMCAL E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Required EMCAL spatial resolution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1" u="none" strike="noStrike" dirty="0">
                              <a:effectLst/>
                            </a:rPr>
                            <a:t>Notes</a:t>
                          </a:r>
                          <a:endParaRPr lang="en-US" sz="11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825356"/>
                      </a:ext>
                    </a:extLst>
                  </a:tr>
                  <a:tr h="84778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Spectator tagged </a:t>
                          </a:r>
                          <a:r>
                            <a:rPr lang="en-US" sz="1100" u="none" strike="noStrike" dirty="0" err="1">
                              <a:effectLst/>
                            </a:rPr>
                            <a:t>e+d</a:t>
                          </a:r>
                          <a:r>
                            <a:rPr lang="en-US" sz="1100" u="none" strike="noStrike" dirty="0">
                              <a:effectLst/>
                            </a:rPr>
                            <a:t> breakup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Neutrons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126257" t="-64179" r="-299441" b="-3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397059" t="-64179" r="-425490" b="-3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N/A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N/A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9"/>
                            </a:rPr>
                            <a:t>https://arxiv.org/pdf/2005.14706.pdf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10"/>
                            </a:rPr>
                            <a:t>https://arxiv.org/abs/2108.08314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1247151677"/>
                      </a:ext>
                    </a:extLst>
                  </a:tr>
                  <a:tr h="8477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t="-164179" r="-652800" b="-2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Neutrons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lvl="1" algn="ctr"/>
                          <a:endParaRPr lang="en-US" b="0" dirty="0">
                            <a:ea typeface="Cambria Math" panose="02040503050406030204" pitchFamily="18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N/A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N/A</a:t>
                          </a: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936461506"/>
                      </a:ext>
                    </a:extLst>
                  </a:tr>
                  <a:tr h="80251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Incoherent vetoing of </a:t>
                          </a:r>
                          <a:r>
                            <a:rPr lang="en-US" sz="1100" u="none" strike="noStrike" dirty="0" err="1">
                              <a:effectLst/>
                            </a:rPr>
                            <a:t>e+A</a:t>
                          </a:r>
                          <a:r>
                            <a:rPr lang="en-US" sz="1100" u="none" strike="noStrike" dirty="0">
                              <a:effectLst/>
                            </a:rPr>
                            <a:t> events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Neutrons/photons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126257" t="-280952" r="-299441" b="-2174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N/A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100 MeV photon sensitivity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N/A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11"/>
                            </a:rPr>
                            <a:t>https://arxiv.org/abs/2108.01694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1188038079"/>
                      </a:ext>
                    </a:extLst>
                  </a:tr>
                  <a:tr h="11262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u-channel backward VCS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Photons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N/A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N/A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266842" t="-269663" r="-128421" b="-539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&lt; 1-2cm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50" dirty="0">
                              <a:ea typeface="Cambria Math" panose="02040503050406030204" pitchFamily="18" charset="0"/>
                              <a:hlinkClick r:id="rId12"/>
                            </a:rPr>
                            <a:t>https://arxiv.org/pdf/2308.10478.pdf</a:t>
                          </a:r>
                          <a:endParaRPr lang="en-US" sz="1050" dirty="0">
                            <a:ea typeface="Cambria Math" panose="02040503050406030204" pitchFamily="18" charset="0"/>
                          </a:endParaRPr>
                        </a:p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hlinkClick r:id="rId13"/>
                          </a:endParaRPr>
                        </a:p>
                        <a:p>
                          <a:pPr algn="ctr" fontAlgn="b"/>
                          <a:r>
                            <a:rPr lang="en-US" sz="105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hlinkClick r:id="rId13"/>
                            </a:rPr>
                            <a:t>https://indico.bnl.gov/event/21074/contributions/82988/attachments/50847/86922/23_11_07%20ZDC%20Update.pdf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4171979311"/>
                      </a:ext>
                    </a:extLst>
                  </a:tr>
                  <a:tr h="58096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Kaon structure functions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123762" t="-715217" r="-707921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126257" t="-715217" r="-299441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397059" t="-715217" r="-425490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114" marR="6114" marT="6114" marB="0" anchor="ctr">
                        <a:blipFill>
                          <a:blip r:embed="rId8"/>
                          <a:stretch>
                            <a:fillRect l="-266842" t="-715217" r="-128421" b="-43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&lt; 1-2cm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50" dirty="0">
                              <a:ea typeface="Cambria Math" panose="02040503050406030204" pitchFamily="18" charset="0"/>
                              <a:hlinkClick r:id="rId14"/>
                            </a:rPr>
                            <a:t>https://arxiv.org/pdf/2102.11788.pdf</a:t>
                          </a:r>
                          <a:endParaRPr lang="en-US" sz="1050" dirty="0">
                            <a:ea typeface="Cambria Math" panose="02040503050406030204" pitchFamily="18" charset="0"/>
                          </a:endParaRPr>
                        </a:p>
                        <a:p>
                          <a:pPr algn="ctr" fontAlgn="b"/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6114" marR="6114" marT="6114" marB="0" anchor="ctr"/>
                    </a:tc>
                    <a:extLst>
                      <a:ext uri="{0D108BD9-81ED-4DB2-BD59-A6C34878D82A}">
                        <a16:rowId xmlns:a16="http://schemas.microsoft.com/office/drawing/2014/main" val="33952393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88869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6FDCF-B72B-C9B3-2969-33858D52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24846"/>
          </a:xfrm>
        </p:spPr>
        <p:txBody>
          <a:bodyPr/>
          <a:lstStyle/>
          <a:p>
            <a:r>
              <a:rPr lang="en-US" dirty="0"/>
              <a:t>Photons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B2A8A-B0B9-61AB-158B-AEF3E894C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9105"/>
            <a:ext cx="5110619" cy="106398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Soft photon tagging important for vetoing of incoherent </a:t>
            </a:r>
            <a:r>
              <a:rPr lang="en-US" dirty="0" err="1"/>
              <a:t>e+A</a:t>
            </a:r>
            <a:r>
              <a:rPr lang="en-US" dirty="0"/>
              <a:t> events (</a:t>
            </a:r>
            <a:r>
              <a:rPr lang="en-US" dirty="0">
                <a:solidFill>
                  <a:srgbClr val="FF0000"/>
                </a:solidFill>
              </a:rPr>
              <a:t>about 3.25% of events produce *only* soft photon</a:t>
            </a:r>
            <a:r>
              <a:rPr lang="en-US" dirty="0"/>
              <a:t>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AB25B-5257-6B25-6AAD-E0BAE802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24E04-A918-F5FD-592B-5D384D6D2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0" y="2078176"/>
            <a:ext cx="4066697" cy="38274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FF4FE09-579C-BB5D-EB93-2B43850CCE1C}"/>
              </a:ext>
            </a:extLst>
          </p:cNvPr>
          <p:cNvCxnSpPr/>
          <p:nvPr/>
        </p:nvCxnSpPr>
        <p:spPr>
          <a:xfrm>
            <a:off x="864296" y="4308953"/>
            <a:ext cx="26805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07761B-7872-63F9-91B4-4C9FDECF44A2}"/>
              </a:ext>
            </a:extLst>
          </p:cNvPr>
          <p:cNvSpPr txBox="1"/>
          <p:nvPr/>
        </p:nvSpPr>
        <p:spPr>
          <a:xfrm>
            <a:off x="167100" y="5905655"/>
            <a:ext cx="4066697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from: W. Chang, E.C.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Aschenauer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M. D. Baker, A. Jentsch, J.H. Lee, Z. Tu, Z. Yin, and </a:t>
            </a: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L.Zheng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Phys. Rev. D 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104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114030 (2021)</a:t>
            </a:r>
            <a:endParaRPr lang="en-US" sz="20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886E71E-4044-D3FF-D703-43CB32C89A97}"/>
              </a:ext>
            </a:extLst>
          </p:cNvPr>
          <p:cNvSpPr txBox="1">
            <a:spLocks/>
          </p:cNvSpPr>
          <p:nvPr/>
        </p:nvSpPr>
        <p:spPr>
          <a:xfrm>
            <a:off x="6202430" y="1209192"/>
            <a:ext cx="5110619" cy="48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Backward u-channel 𝜔 production.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6B8F34-3CC7-683D-D8C7-991752DC6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03435" y="1703661"/>
            <a:ext cx="3155896" cy="330756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A76FC-9CA4-EBDE-78F8-750F15645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33575" y="1703662"/>
            <a:ext cx="3155897" cy="33075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FDC3A9-8D78-9D18-10F0-8D4F8FBB7A2E}"/>
                  </a:ext>
                </a:extLst>
              </p:cNvPr>
              <p:cNvSpPr txBox="1"/>
              <p:nvPr/>
            </p:nvSpPr>
            <p:spPr>
              <a:xfrm>
                <a:off x="5699342" y="5223353"/>
                <a:ext cx="6150280" cy="1362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Study performed with STARLIGHT events using EICROOT.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Final state: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𝜔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𝛾</m:t>
                    </m:r>
                    <m:sSup>
                      <m:sSupPr>
                        <m:ctrlPr>
                          <a:rPr lang="en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𝜋</m:t>
                        </m:r>
                      </m:e>
                      <m:sup>
                        <m:r>
                          <a:rPr lang="en-US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0</m:t>
                        </m:r>
                      </m:sup>
                    </m:sSup>
                    <m: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𝛾𝛾𝛾</m:t>
                    </m:r>
                  </m:oMath>
                </a14:m>
                <a:r>
                  <a:rPr lang="en-US" dirty="0"/>
                  <a:t> (ZDC acceptance ~ 16%)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Study assumed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3%</m:t>
                    </m:r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𝑚𝑟𝑎𝑑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FDC3A9-8D78-9D18-10F0-8D4F8FBB7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342" y="5223353"/>
                <a:ext cx="6150280" cy="1362617"/>
              </a:xfrm>
              <a:prstGeom prst="rect">
                <a:avLst/>
              </a:prstGeom>
              <a:blipFill>
                <a:blip r:embed="rId5"/>
                <a:stretch>
                  <a:fillRect l="-617" t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493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15EC60-0AD9-DEF3-96AF-A0867C7889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543"/>
          <a:stretch/>
        </p:blipFill>
        <p:spPr>
          <a:xfrm>
            <a:off x="0" y="5497032"/>
            <a:ext cx="8516848" cy="8825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081EB-F08C-3ECF-CFFB-45E89A82D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01913"/>
          </a:xfrm>
        </p:spPr>
        <p:txBody>
          <a:bodyPr/>
          <a:lstStyle/>
          <a:p>
            <a:r>
              <a:rPr lang="en-US" dirty="0"/>
              <a:t>Photons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40DB0-6A02-D6CF-B834-46A4ED45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86A60C-9ECB-EF8F-32BE-6C4B933DE3CD}"/>
                  </a:ext>
                </a:extLst>
              </p:cNvPr>
              <p:cNvSpPr txBox="1"/>
              <p:nvPr/>
            </p:nvSpPr>
            <p:spPr>
              <a:xfrm>
                <a:off x="7612912" y="2106202"/>
                <a:ext cx="4579089" cy="2447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Calculation of missing energy requires precise knowledge of the photon energy from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𝝅</m:t>
                        </m:r>
                      </m:e>
                      <m:sup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𝟎</m:t>
                        </m:r>
                      </m:sup>
                    </m:sSup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𝜸𝜸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decay.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Reference for the study implies need for </a:t>
                </a:r>
                <a:r>
                  <a:rPr lang="en-US" sz="1600" b="1" dirty="0">
                    <a:solidFill>
                      <a:srgbClr val="FF0000"/>
                    </a:solidFill>
                  </a:rPr>
                  <a:t>1-2cm spatial resolution</a:t>
                </a:r>
                <a:r>
                  <a:rPr lang="en-US" sz="1600" dirty="0"/>
                  <a:t> to resolve decay photons and separate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𝝅</m:t>
                        </m:r>
                      </m:e>
                      <m:sup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𝟎</m:t>
                        </m:r>
                      </m:sup>
                    </m:sSup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𝜸𝜸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from desired Compton photon, and implies need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num>
                      <m:den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US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16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.</a:t>
                </a:r>
                <a:endParaRPr lang="en-US" sz="1600" b="1" dirty="0"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US" sz="1600" dirty="0">
                    <a:ea typeface="Cambria Math" panose="02040503050406030204" pitchFamily="18" charset="0"/>
                    <a:hlinkClick r:id="rId3"/>
                  </a:rPr>
                  <a:t>https://arxiv.org/pdf/2308.10478.pdf</a:t>
                </a:r>
                <a:endParaRPr lang="en-US" sz="1600" dirty="0">
                  <a:ea typeface="Cambria Math" panose="02040503050406030204" pitchFamily="18" charset="0"/>
                </a:endParaRPr>
              </a:p>
              <a:p>
                <a:pPr lvl="1"/>
                <a:endParaRPr lang="en-US" sz="1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86A60C-9ECB-EF8F-32BE-6C4B933DE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912" y="2106202"/>
                <a:ext cx="4579089" cy="2447401"/>
              </a:xfrm>
              <a:prstGeom prst="rect">
                <a:avLst/>
              </a:prstGeom>
              <a:blipFill>
                <a:blip r:embed="rId4"/>
                <a:stretch>
                  <a:fillRect l="-552" t="-1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B45C1F75-9DA0-78E1-581B-21BCC421D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36" y="801913"/>
            <a:ext cx="7100776" cy="469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03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081EB-F08C-3ECF-CFFB-45E89A82D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01913"/>
          </a:xfrm>
        </p:spPr>
        <p:txBody>
          <a:bodyPr/>
          <a:lstStyle/>
          <a:p>
            <a:r>
              <a:rPr lang="en-US" dirty="0"/>
              <a:t>Photons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40DB0-6A02-D6CF-B834-46A4ED45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86A60C-9ECB-EF8F-32BE-6C4B933DE3CD}"/>
                  </a:ext>
                </a:extLst>
              </p:cNvPr>
              <p:cNvSpPr txBox="1"/>
              <p:nvPr/>
            </p:nvSpPr>
            <p:spPr>
              <a:xfrm>
                <a:off x="7868093" y="1910868"/>
                <a:ext cx="4132522" cy="268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Requires precise knowledge of the photon energy from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𝝅</m:t>
                        </m:r>
                      </m:e>
                      <m:sup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𝟎</m:t>
                        </m:r>
                      </m:sup>
                    </m:sSup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→</m:t>
                    </m:r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𝜸𝜸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decay.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 dirty="0">
                    <a:solidFill>
                      <a:srgbClr val="FF0000"/>
                    </a:solidFill>
                  </a:rPr>
                  <a:t>1-2cm spatial resolution required </a:t>
                </a:r>
                <a:r>
                  <a:rPr lang="en-US" sz="1600" dirty="0"/>
                  <a:t>for separation of neutron and gamma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u="none" strike="noStrike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1600" i="1" u="none" strike="noStrike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sz="1600" b="0" i="1" u="none" strike="noStrike" dirty="0" smtClean="0">
                            <a:effectLst/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1600" i="1" u="none" strike="noStrike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a:rPr lang="en-US" sz="1600" b="0" i="1" u="none" strike="noStrike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1600" b="0" i="1" u="none" strike="noStrike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600" b="0" i="1" u="none" strike="noStrike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u="none" strike="noStrike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00" b="0" i="1" u="none" strike="noStrike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Depends on the decay vertex for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u="none" strike="noStrike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1600" i="1" u="none" strike="noStrike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sz="1600" b="0" i="1" u="none" strike="noStrike" dirty="0" smtClean="0">
                            <a:effectLst/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along the beamline!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Reference for the study implies need </a:t>
                </a:r>
                <a:r>
                  <a:rPr lang="en-US" sz="1600" dirty="0">
                    <a:solidFill>
                      <a:schemeClr val="tx1"/>
                    </a:solidFill>
                  </a:rPr>
                  <a:t>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2−5</m:t>
                            </m:r>
                          </m:e>
                        </m:d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(1−3)</m:t>
                    </m:r>
                    <m:r>
                      <a:rPr 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16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.</a:t>
                </a:r>
                <a:endParaRPr lang="en-US" sz="1600" dirty="0"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US" sz="1600" dirty="0">
                    <a:ea typeface="Cambria Math" panose="02040503050406030204" pitchFamily="18" charset="0"/>
                    <a:hlinkClick r:id="rId2"/>
                  </a:rPr>
                  <a:t>https://arxiv.org/pdf/2102.11788.pdf</a:t>
                </a:r>
                <a:endParaRPr lang="en-US" sz="1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86A60C-9ECB-EF8F-32BE-6C4B933DE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093" y="1910868"/>
                <a:ext cx="4132522" cy="2688044"/>
              </a:xfrm>
              <a:prstGeom prst="rect">
                <a:avLst/>
              </a:prstGeom>
              <a:blipFill>
                <a:blip r:embed="rId3"/>
                <a:stretch>
                  <a:fillRect l="-612" t="-472" b="-2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37AF91B4-CB05-F218-9F3D-B2414293A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3" y="1474941"/>
            <a:ext cx="7772400" cy="373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3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6FDCF-B72B-C9B3-2969-33858D52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24846"/>
          </a:xfrm>
        </p:spPr>
        <p:txBody>
          <a:bodyPr/>
          <a:lstStyle/>
          <a:p>
            <a:r>
              <a:rPr lang="en-US" dirty="0"/>
              <a:t>Single Neutrons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B2A8A-B0B9-61AB-158B-AEF3E894C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9105"/>
            <a:ext cx="9883036" cy="1063984"/>
          </a:xfrm>
        </p:spPr>
        <p:txBody>
          <a:bodyPr>
            <a:normAutofit/>
          </a:bodyPr>
          <a:lstStyle/>
          <a:p>
            <a:r>
              <a:rPr lang="en-US" dirty="0" err="1"/>
              <a:t>e+d</a:t>
            </a:r>
            <a:r>
              <a:rPr lang="en-US" dirty="0"/>
              <a:t> spectator tagging to study short-range correlations.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AB25B-5257-6B25-6AAD-E0BAE802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t>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AA8510-A23C-C02D-9439-1947B2852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97261" y="1365854"/>
            <a:ext cx="4223406" cy="43938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8789EF-2FD6-B5F5-BA2B-D75B9AE03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941" y="1477126"/>
            <a:ext cx="4269955" cy="41973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5E5F90-907A-D083-4334-70343ADBF2C4}"/>
              </a:ext>
            </a:extLst>
          </p:cNvPr>
          <p:cNvSpPr txBox="1"/>
          <p:nvPr/>
        </p:nvSpPr>
        <p:spPr>
          <a:xfrm>
            <a:off x="580372" y="5674503"/>
            <a:ext cx="34571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Proton spectator from OMD.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46BCB4-A8A2-9065-1C5B-3925EEAC07EA}"/>
                  </a:ext>
                </a:extLst>
              </p:cNvPr>
              <p:cNvSpPr txBox="1"/>
              <p:nvPr/>
            </p:nvSpPr>
            <p:spPr>
              <a:xfrm>
                <a:off x="5636712" y="5613253"/>
                <a:ext cx="4878888" cy="78495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Neutron spectator from ZDC.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Assuming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3 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𝑚𝑟𝑎𝑑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rad>
                      </m:den>
                    </m:f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46BCB4-A8A2-9065-1C5B-3925EEAC0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712" y="5613253"/>
                <a:ext cx="4878888" cy="784958"/>
              </a:xfrm>
              <a:prstGeom prst="rect">
                <a:avLst/>
              </a:prstGeom>
              <a:blipFill>
                <a:blip r:embed="rId4"/>
                <a:stretch>
                  <a:fillRect l="-1299" t="-4762"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Subtitle 2">
            <a:extLst>
              <a:ext uri="{FF2B5EF4-FFF2-40B4-BE49-F238E27FC236}">
                <a16:creationId xmlns:a16="http://schemas.microsoft.com/office/drawing/2014/main" id="{7A7E0A13-9F8C-3C36-9B9F-B4B97687551C}"/>
              </a:ext>
            </a:extLst>
          </p:cNvPr>
          <p:cNvSpPr txBox="1">
            <a:spLocks/>
          </p:cNvSpPr>
          <p:nvPr/>
        </p:nvSpPr>
        <p:spPr>
          <a:xfrm>
            <a:off x="7102258" y="24763"/>
            <a:ext cx="5089742" cy="2727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>
                <a:solidFill>
                  <a:srgbClr val="FF0000"/>
                </a:solidFill>
              </a:rPr>
              <a:t>From: Z. Tu, A. Jentsch </a:t>
            </a:r>
            <a:r>
              <a:rPr lang="en-US" sz="1400" b="1" i="1" dirty="0">
                <a:solidFill>
                  <a:srgbClr val="FF0000"/>
                </a:solidFill>
              </a:rPr>
              <a:t>et al., </a:t>
            </a:r>
            <a:r>
              <a:rPr lang="en-US" sz="1400" b="1" dirty="0">
                <a:solidFill>
                  <a:srgbClr val="FF0000"/>
                </a:solidFill>
                <a:latin typeface="Lucida Grande" panose="020B0600040502020204" pitchFamily="34" charset="0"/>
              </a:rPr>
              <a:t>Phys. Lett. B, 811 (2020) 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31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EditableTextLogos" id="{00FAD509-D349-8A47-998B-D6A9B09DAFE7}" vid="{C82AAD2E-8960-DB40-8700-990D4EEA0A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70593</TotalTime>
  <Words>1076</Words>
  <Application>Microsoft Macintosh PowerPoint</Application>
  <PresentationFormat>Widescreen</PresentationFormat>
  <Paragraphs>134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Lucida Grande</vt:lpstr>
      <vt:lpstr>Times New Roman</vt:lpstr>
      <vt:lpstr>Wingdings</vt:lpstr>
      <vt:lpstr>Office Theme</vt:lpstr>
      <vt:lpstr>Overview of ZDC Requirements for the EIC</vt:lpstr>
      <vt:lpstr>Basic “Requirements”</vt:lpstr>
      <vt:lpstr>(some) Physics channels relying on ZDC</vt:lpstr>
      <vt:lpstr>(some) Physics channels relying on ZDC</vt:lpstr>
      <vt:lpstr>Top-level Summary of Requirements</vt:lpstr>
      <vt:lpstr>Photons</vt:lpstr>
      <vt:lpstr>Photons</vt:lpstr>
      <vt:lpstr>Photons</vt:lpstr>
      <vt:lpstr>Single Neutrons</vt:lpstr>
      <vt:lpstr>Single Neutrons</vt:lpstr>
      <vt:lpstr>Single Neutrons</vt:lpstr>
      <vt:lpstr>Single Neutrons (better constant term)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Aschenauer, Elke</dc:creator>
  <cp:lastModifiedBy>Jentsch, Alexander</cp:lastModifiedBy>
  <cp:revision>361</cp:revision>
  <dcterms:created xsi:type="dcterms:W3CDTF">2019-10-28T15:25:16Z</dcterms:created>
  <dcterms:modified xsi:type="dcterms:W3CDTF">2024-09-23T02:01:24Z</dcterms:modified>
</cp:coreProperties>
</file>