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79" r:id="rId3"/>
    <p:sldId id="267" r:id="rId4"/>
    <p:sldId id="280" r:id="rId5"/>
    <p:sldId id="281" r:id="rId6"/>
    <p:sldId id="266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64" r:id="rId19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Col>
    <a:la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lastRow>
    <a:fir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4EFCD"/>
          </a:solidFill>
        </a:fill>
      </a:tcStyle>
    </a:wholeTbl>
    <a:band2H>
      <a:tcTxStyle/>
      <a:tcStyle>
        <a:tcBdr/>
        <a:fill>
          <a:solidFill>
            <a:srgbClr val="F2F7E7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5CBD2"/>
          </a:solidFill>
        </a:fill>
      </a:tcStyle>
    </a:wholeTbl>
    <a:band2H>
      <a:tcTxStyle/>
      <a:tcStyle>
        <a:tcBdr/>
        <a:fill>
          <a:solidFill>
            <a:srgbClr val="F2E7E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CEDE"/>
          </a:solidFill>
        </a:fill>
      </a:tcStyle>
    </a:wholeTbl>
    <a:band2H>
      <a:tcTxStyle/>
      <a:tcStyle>
        <a:tcBdr/>
        <a:fill>
          <a:solidFill>
            <a:srgbClr val="E8E8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24"/>
    <p:restoredTop sz="94658"/>
  </p:normalViewPr>
  <p:slideViewPr>
    <p:cSldViewPr snapToGrid="0">
      <p:cViewPr varScale="1">
        <p:scale>
          <a:sx n="116" d="100"/>
          <a:sy n="116" d="100"/>
        </p:scale>
        <p:origin x="73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94" name="Shape 9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ick To Edit Master Title Style"/>
          <p:cNvSpPr txBox="1">
            <a:spLocks noGrp="1"/>
          </p:cNvSpPr>
          <p:nvPr>
            <p:ph type="title" hasCustomPrompt="1"/>
          </p:nvPr>
        </p:nvSpPr>
        <p:spPr>
          <a:xfrm>
            <a:off x="813174" y="1481539"/>
            <a:ext cx="10334626" cy="1947461"/>
          </a:xfrm>
          <a:prstGeom prst="rect">
            <a:avLst/>
          </a:prstGeom>
        </p:spPr>
        <p:txBody>
          <a:bodyPr anchor="t"/>
          <a:lstStyle>
            <a:lvl1pPr>
              <a:defRPr sz="6000">
                <a:solidFill>
                  <a:srgbClr val="FFFFFF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1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13174" y="4712963"/>
            <a:ext cx="10334626" cy="746187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800">
                <a:solidFill>
                  <a:srgbClr val="FFFFFF"/>
                </a:solidFill>
              </a:defRPr>
            </a:lvl1pPr>
            <a:lvl2pPr marL="0" indent="0">
              <a:buSzTx/>
              <a:buFontTx/>
              <a:buNone/>
              <a:defRPr sz="1800">
                <a:solidFill>
                  <a:srgbClr val="FFFFFF"/>
                </a:solidFill>
              </a:defRPr>
            </a:lvl2pPr>
            <a:lvl3pPr marL="0" indent="0">
              <a:buSzTx/>
              <a:buFontTx/>
              <a:buNone/>
              <a:defRPr sz="1800">
                <a:solidFill>
                  <a:srgbClr val="FFFFFF"/>
                </a:solidFill>
              </a:defRPr>
            </a:lvl3pPr>
            <a:lvl4pPr marL="0" indent="0">
              <a:buSzTx/>
              <a:buFontTx/>
              <a:buNone/>
              <a:defRPr sz="1800">
                <a:solidFill>
                  <a:srgbClr val="FFFFFF"/>
                </a:solidFill>
              </a:defRPr>
            </a:lvl4pPr>
            <a:lvl5pPr marL="0" indent="0">
              <a:buSzTx/>
              <a:buFontTx/>
              <a:buNone/>
              <a:defRPr sz="18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813174" y="3441177"/>
            <a:ext cx="10334626" cy="1259609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pic>
        <p:nvPicPr>
          <p:cNvPr id="13" name="Picture 7" descr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3307" y="450530"/>
            <a:ext cx="1787238" cy="4572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Picture 9" descr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5553" y="457965"/>
            <a:ext cx="1825606" cy="4572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Picture 6" descr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94996" y="480267"/>
            <a:ext cx="2309708" cy="408250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60618" y="6288577"/>
            <a:ext cx="153964" cy="135546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9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1 - Bulle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lide Title [Layout: Content 1 – Bulleted]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Slide Title [Layout: Content 1 – Bulleted]</a:t>
            </a:r>
          </a:p>
        </p:txBody>
      </p:sp>
      <p:sp>
        <p:nvSpPr>
          <p:cNvPr id="32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461962" y="930274"/>
            <a:ext cx="11521442" cy="5212080"/>
          </a:xfrm>
          <a:prstGeom prst="rect">
            <a:avLst/>
          </a:prstGeom>
        </p:spPr>
        <p:txBody>
          <a:bodyPr/>
          <a:lstStyle>
            <a:lvl2pPr marL="561655"/>
            <a:lvl3pPr marL="801157" indent="-226482"/>
            <a:lvl4pPr marL="1058069" indent="-254792"/>
            <a:lvl5pPr marL="1323067" indent="-291192"/>
          </a:lstStyle>
          <a:p>
            <a:r>
              <a:t>Level 1 – Arial 24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660618" y="6288577"/>
            <a:ext cx="153964" cy="135546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Slide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lick To Edit Master Title Style"/>
          <p:cNvSpPr txBox="1">
            <a:spLocks noGrp="1"/>
          </p:cNvSpPr>
          <p:nvPr>
            <p:ph type="title" hasCustomPrompt="1"/>
          </p:nvPr>
        </p:nvSpPr>
        <p:spPr>
          <a:xfrm>
            <a:off x="813174" y="1481539"/>
            <a:ext cx="10334626" cy="1947461"/>
          </a:xfrm>
          <a:prstGeom prst="rect">
            <a:avLst/>
          </a:prstGeom>
        </p:spPr>
        <p:txBody>
          <a:bodyPr lIns="45719" tIns="45719" rIns="45719" bIns="45719" anchor="t"/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t>Click To Edit Master Title Style</a:t>
            </a:r>
          </a:p>
        </p:txBody>
      </p:sp>
      <p:sp>
        <p:nvSpPr>
          <p:cNvPr id="5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13174" y="4712963"/>
            <a:ext cx="10334626" cy="746186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>
              <a:lnSpc>
                <a:spcPct val="100000"/>
              </a:lnSpc>
              <a:buSzTx/>
              <a:buFontTx/>
              <a:buNone/>
              <a:defRPr sz="1800">
                <a:solidFill>
                  <a:srgbClr val="FFFFFF"/>
                </a:solidFill>
              </a:defRPr>
            </a:lvl1pPr>
            <a:lvl2pPr marL="0" indent="457200">
              <a:lnSpc>
                <a:spcPct val="100000"/>
              </a:lnSpc>
              <a:buSzTx/>
              <a:buFontTx/>
              <a:buNone/>
              <a:defRPr sz="1800">
                <a:solidFill>
                  <a:srgbClr val="FFFFFF"/>
                </a:solidFill>
              </a:defRPr>
            </a:lvl2pPr>
            <a:lvl3pPr marL="0" indent="914400">
              <a:lnSpc>
                <a:spcPct val="100000"/>
              </a:lnSpc>
              <a:buSzTx/>
              <a:buFontTx/>
              <a:buNone/>
              <a:defRPr sz="1800">
                <a:solidFill>
                  <a:srgbClr val="FFFFFF"/>
                </a:solidFill>
              </a:defRPr>
            </a:lvl3pPr>
            <a:lvl4pPr marL="0" indent="1371600">
              <a:lnSpc>
                <a:spcPct val="100000"/>
              </a:lnSpc>
              <a:buSzTx/>
              <a:buFontTx/>
              <a:buNone/>
              <a:defRPr sz="1800">
                <a:solidFill>
                  <a:srgbClr val="FFFFFF"/>
                </a:solidFill>
              </a:defRPr>
            </a:lvl4pPr>
            <a:lvl5pPr marL="0" indent="1828800">
              <a:lnSpc>
                <a:spcPct val="100000"/>
              </a:lnSpc>
              <a:buSzTx/>
              <a:buFontTx/>
              <a:buNone/>
              <a:defRPr sz="18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813174" y="3441177"/>
            <a:ext cx="10334626" cy="1259608"/>
          </a:xfrm>
          <a:prstGeom prst="rect">
            <a:avLst/>
          </a:prstGeom>
        </p:spPr>
        <p:txBody>
          <a:bodyPr lIns="45719" tIns="45719" rIns="45719" bIns="45719"/>
          <a:lstStyle/>
          <a:p>
            <a:pPr marL="0" indent="0">
              <a:lnSpc>
                <a:spcPct val="100000"/>
              </a:lnSpc>
              <a:buSzTx/>
              <a:buFontTx/>
              <a:buNone/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58" name="Picture 3" descr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1664" y="450530"/>
            <a:ext cx="1787237" cy="457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59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3909" y="457965"/>
            <a:ext cx="1825605" cy="457201"/>
          </a:xfrm>
          <a:prstGeom prst="rect">
            <a:avLst/>
          </a:prstGeom>
          <a:ln w="12700">
            <a:miter lim="400000"/>
          </a:ln>
        </p:spPr>
      </p:pic>
      <p:pic>
        <p:nvPicPr>
          <p:cNvPr id="60" name="Picture 8" descr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3351" y="480267"/>
            <a:ext cx="2309707" cy="408249"/>
          </a:xfrm>
          <a:prstGeom prst="rect">
            <a:avLst/>
          </a:prstGeom>
          <a:ln w="12700">
            <a:miter lim="400000"/>
          </a:ln>
        </p:spPr>
      </p:pic>
      <p:sp>
        <p:nvSpPr>
          <p:cNvPr id="6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3152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traight Connector 4"/>
          <p:cNvSpPr/>
          <p:nvPr/>
        </p:nvSpPr>
        <p:spPr>
          <a:xfrm>
            <a:off x="462577" y="674988"/>
            <a:ext cx="11499927" cy="1"/>
          </a:xfrm>
          <a:prstGeom prst="line">
            <a:avLst/>
          </a:prstGeom>
          <a:ln w="25400">
            <a:solidFill>
              <a:srgbClr val="6D7180"/>
            </a:solidFill>
            <a:miter/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71" name="Straight Connector 5"/>
          <p:cNvSpPr/>
          <p:nvPr/>
        </p:nvSpPr>
        <p:spPr>
          <a:xfrm>
            <a:off x="462577" y="6255079"/>
            <a:ext cx="11499927" cy="1"/>
          </a:xfrm>
          <a:prstGeom prst="line">
            <a:avLst/>
          </a:prstGeom>
          <a:ln w="6350">
            <a:solidFill>
              <a:srgbClr val="000000"/>
            </a:solidFill>
            <a:miter/>
          </a:ln>
        </p:spPr>
        <p:txBody>
          <a:bodyPr lIns="45719" rIns="45719"/>
          <a:lstStyle/>
          <a:p>
            <a:pPr>
              <a:defRPr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72" name="Text Placeholder 2"/>
          <p:cNvSpPr txBox="1"/>
          <p:nvPr/>
        </p:nvSpPr>
        <p:spPr>
          <a:xfrm>
            <a:off x="397139" y="6534374"/>
            <a:ext cx="7924927" cy="286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Incremental Preliminary Design and Safety Review of the EIC Auxiliary Detectors, April 20</a:t>
            </a:r>
            <a:r>
              <a:rPr lang="en-US" baseline="30000" dirty="0"/>
              <a:t>th</a:t>
            </a:r>
            <a:r>
              <a:rPr lang="en-US" dirty="0"/>
              <a:t> 2026</a:t>
            </a:r>
          </a:p>
        </p:txBody>
      </p:sp>
      <p:sp>
        <p:nvSpPr>
          <p:cNvPr id="73" name="Text Placeholder 2"/>
          <p:cNvSpPr txBox="1"/>
          <p:nvPr/>
        </p:nvSpPr>
        <p:spPr>
          <a:xfrm>
            <a:off x="8213809" y="6534374"/>
            <a:ext cx="3059576" cy="286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ctr" defTabSz="914400" rtl="0" eaLnBrk="1" fontAlgn="auto" latinLnBrk="0" hangingPunct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Sean </a:t>
            </a:r>
            <a:r>
              <a:rPr lang="en-US" dirty="0" err="1"/>
              <a:t>Preins</a:t>
            </a:r>
            <a:r>
              <a:rPr dirty="0"/>
              <a:t> </a:t>
            </a:r>
          </a:p>
        </p:txBody>
      </p:sp>
      <p:sp>
        <p:nvSpPr>
          <p:cNvPr id="7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75" name="Title Text"/>
          <p:cNvSpPr txBox="1">
            <a:spLocks noGrp="1"/>
          </p:cNvSpPr>
          <p:nvPr>
            <p:ph type="title"/>
          </p:nvPr>
        </p:nvSpPr>
        <p:spPr>
          <a:xfrm>
            <a:off x="452303" y="19866"/>
            <a:ext cx="11499927" cy="698645"/>
          </a:xfrm>
          <a:prstGeom prst="rect">
            <a:avLst/>
          </a:prstGeom>
        </p:spPr>
        <p:txBody>
          <a:bodyPr lIns="45719" tIns="45719" rIns="45719" bIns="45719"/>
          <a:lstStyle/>
          <a:p>
            <a:r>
              <a:t>Title Text</a:t>
            </a:r>
          </a:p>
        </p:txBody>
      </p:sp>
      <p:sp>
        <p:nvSpPr>
          <p:cNvPr id="76" name="Body Level One…"/>
          <p:cNvSpPr txBox="1">
            <a:spLocks noGrp="1"/>
          </p:cNvSpPr>
          <p:nvPr>
            <p:ph type="body" idx="1"/>
          </p:nvPr>
        </p:nvSpPr>
        <p:spPr>
          <a:xfrm>
            <a:off x="452303" y="1067832"/>
            <a:ext cx="11499927" cy="4865859"/>
          </a:xfrm>
          <a:prstGeom prst="rect">
            <a:avLst/>
          </a:prstGeom>
        </p:spPr>
        <p:txBody>
          <a:bodyPr lIns="45719" tIns="45719" rIns="45719" bIns="45719"/>
          <a:lstStyle>
            <a:lvl1pPr>
              <a:lnSpc>
                <a:spcPct val="100000"/>
              </a:lnSpc>
            </a:lvl1pPr>
            <a:lvl2pPr marL="731519" indent="-274319">
              <a:lnSpc>
                <a:spcPct val="100000"/>
              </a:lnSpc>
            </a:lvl2pPr>
            <a:lvl3pPr>
              <a:lnSpc>
                <a:spcPct val="100000"/>
              </a:lnSpc>
            </a:lvl3pPr>
            <a:lvl4pPr>
              <a:lnSpc>
                <a:spcPct val="100000"/>
              </a:lnSpc>
            </a:lvl4pPr>
            <a:lvl5pPr marL="2220685" indent="-391885">
              <a:lnSpc>
                <a:spcPct val="100000"/>
              </a:lnSpc>
            </a:lvl5pPr>
          </a:lstStyle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raight Connector 5"/>
          <p:cNvSpPr/>
          <p:nvPr/>
        </p:nvSpPr>
        <p:spPr>
          <a:xfrm>
            <a:off x="462576" y="6241871"/>
            <a:ext cx="11499930" cy="1"/>
          </a:xfrm>
          <a:prstGeom prst="line">
            <a:avLst/>
          </a:prstGeom>
          <a:ln w="6350">
            <a:solidFill>
              <a:srgbClr val="000000"/>
            </a:solidFill>
            <a:miter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3" name="Text Placeholder 2"/>
          <p:cNvSpPr txBox="1"/>
          <p:nvPr/>
        </p:nvSpPr>
        <p:spPr>
          <a:xfrm>
            <a:off x="8261081" y="6517509"/>
            <a:ext cx="3059578" cy="288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lnSpc>
                <a:spcPct val="90000"/>
              </a:lnSpc>
              <a:spcBef>
                <a:spcPts val="1000"/>
              </a:spcBef>
              <a:defRPr sz="1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dirty="0"/>
              <a:t>Sean </a:t>
            </a:r>
            <a:r>
              <a:rPr lang="en-US" dirty="0" err="1"/>
              <a:t>Preins</a:t>
            </a:r>
            <a:endParaRPr dirty="0"/>
          </a:p>
        </p:txBody>
      </p:sp>
      <p:sp>
        <p:nvSpPr>
          <p:cNvPr id="4" name="Straight Connector 8"/>
          <p:cNvSpPr/>
          <p:nvPr/>
        </p:nvSpPr>
        <p:spPr>
          <a:xfrm>
            <a:off x="450702" y="682676"/>
            <a:ext cx="11499929" cy="1"/>
          </a:xfrm>
          <a:prstGeom prst="line">
            <a:avLst/>
          </a:prstGeom>
          <a:ln w="25400">
            <a:solidFill>
              <a:srgbClr val="97443C"/>
            </a:solidFill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5" name="Title Text"/>
          <p:cNvSpPr txBox="1">
            <a:spLocks noGrp="1"/>
          </p:cNvSpPr>
          <p:nvPr>
            <p:ph type="title"/>
          </p:nvPr>
        </p:nvSpPr>
        <p:spPr>
          <a:xfrm>
            <a:off x="462578" y="47501"/>
            <a:ext cx="11499927" cy="53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6" name="Body Level One…"/>
          <p:cNvSpPr txBox="1">
            <a:spLocks noGrp="1"/>
          </p:cNvSpPr>
          <p:nvPr>
            <p:ph type="body" idx="1"/>
          </p:nvPr>
        </p:nvSpPr>
        <p:spPr>
          <a:xfrm>
            <a:off x="462578" y="975364"/>
            <a:ext cx="11499927" cy="48658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" name="Text Placeholder 2"/>
          <p:cNvSpPr txBox="1"/>
          <p:nvPr/>
        </p:nvSpPr>
        <p:spPr>
          <a:xfrm>
            <a:off x="397139" y="6534374"/>
            <a:ext cx="7750267" cy="2862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1400"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Incremental Preliminary Design and Safety Review of the EIC Auxiliary Detectors, April 20</a:t>
            </a:r>
            <a:r>
              <a:rPr lang="en-US" baseline="30000" dirty="0"/>
              <a:t>th</a:t>
            </a:r>
            <a:r>
              <a:rPr lang="en-US" dirty="0"/>
              <a:t> 2026</a:t>
            </a:r>
          </a:p>
        </p:txBody>
      </p:sp>
      <p:sp>
        <p:nvSpPr>
          <p:cNvPr id="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590911" y="6612971"/>
            <a:ext cx="153963" cy="135546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ctr">
              <a:defRPr sz="1000">
                <a:latin typeface="Arial"/>
                <a:ea typeface="Arial"/>
                <a:cs typeface="Arial"/>
                <a:sym typeface="Arial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8" r:id="rId4"/>
    <p:sldLayoutId id="2147483660" r:id="rId5"/>
  </p:sldLayoutIdLst>
  <p:transition spd="med"/>
  <p:hf hdr="0" ftr="0" dt="0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1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L="731519" marR="0" indent="-27431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L="12192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L="2220684" marR="0" indent="-391884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L="25908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L="30480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L="35052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L="39624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hyperlink" Target="https://arxiv.org/abs/2603.1416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arxiv.org/abs/2512.20852" TargetMode="External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ic.jlab.org/Requirements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ncedirect.com/science/article/pii/S0168900225004140" TargetMode="External"/><Relationship Id="rId2" Type="http://schemas.openxmlformats.org/officeDocument/2006/relationships/hyperlink" Target="http://dx.doi.org/https:/doi.org/10.1016/j.nima.2025.170613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2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3390/instruments7040043" TargetMode="External"/><Relationship Id="rId7" Type="http://schemas.openxmlformats.org/officeDocument/2006/relationships/hyperlink" Target="https://arxiv.org/abs/2603.14167" TargetMode="External"/><Relationship Id="rId2" Type="http://schemas.openxmlformats.org/officeDocument/2006/relationships/hyperlink" Target="http://dx.doi.org/10.1088/1748-0221/18/05/P05045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arxiv.org/abs/2512.20852" TargetMode="External"/><Relationship Id="rId5" Type="http://schemas.openxmlformats.org/officeDocument/2006/relationships/hyperlink" Target="https://arxiv.org/abs/2503.14622" TargetMode="External"/><Relationship Id="rId4" Type="http://schemas.openxmlformats.org/officeDocument/2006/relationships/hyperlink" Target="http://dx.doi.org/10.1088/1748-0221/20/06/P06029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dx.doi.org/10.3390/instruments7040043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dx.doi.org/10.1088/1748-0221/20/06/P06029" TargetMode="External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tle 1"/>
          <p:cNvSpPr txBox="1">
            <a:spLocks noGrp="1"/>
          </p:cNvSpPr>
          <p:nvPr>
            <p:ph type="title"/>
          </p:nvPr>
        </p:nvSpPr>
        <p:spPr>
          <a:xfrm>
            <a:off x="658938" y="2068237"/>
            <a:ext cx="10334626" cy="96420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/>
            </a:lvl1pPr>
          </a:lstStyle>
          <a:p>
            <a:pPr>
              <a:spcAft>
                <a:spcPts val="600"/>
              </a:spcAft>
            </a:pPr>
            <a:r>
              <a:rPr lang="en-US" sz="4800" dirty="0"/>
              <a:t>ePIC ZDC HCAL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4A2D966-FFDA-F83A-9CEA-0F45EECC6ED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</a:t>
            </a:fld>
            <a:endParaRPr lang="en-US"/>
          </a:p>
        </p:txBody>
      </p:sp>
      <p:sp>
        <p:nvSpPr>
          <p:cNvPr id="97" name="Text Placeholder 37"/>
          <p:cNvSpPr txBox="1"/>
          <p:nvPr/>
        </p:nvSpPr>
        <p:spPr>
          <a:xfrm>
            <a:off x="627846" y="3188760"/>
            <a:ext cx="5851791" cy="4862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defRPr sz="28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lang="en-US" dirty="0"/>
              <a:t>Sean Preins</a:t>
            </a:r>
            <a:r>
              <a:rPr dirty="0"/>
              <a:t> (</a:t>
            </a:r>
            <a:r>
              <a:rPr lang="en-US" dirty="0"/>
              <a:t>UCR</a:t>
            </a:r>
            <a:r>
              <a:rPr dirty="0"/>
              <a:t>) </a:t>
            </a:r>
          </a:p>
        </p:txBody>
      </p:sp>
      <p:sp>
        <p:nvSpPr>
          <p:cNvPr id="99" name="Text Placeholder 37"/>
          <p:cNvSpPr txBox="1"/>
          <p:nvPr/>
        </p:nvSpPr>
        <p:spPr>
          <a:xfrm>
            <a:off x="627846" y="4124047"/>
            <a:ext cx="11468676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Incremental Preliminary Design and Safety Review of the EIC Auxiliary Detectors</a:t>
            </a:r>
          </a:p>
          <a:p>
            <a:endParaRPr lang="en-US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April 20</a:t>
            </a:r>
            <a:r>
              <a:rPr lang="en-US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lang="en-US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2026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12544AB-8C2B-61C0-49C6-D9B585A55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6132" y="311471"/>
            <a:ext cx="2806670" cy="85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C5006-2ADC-E91F-5883-716887AC73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Generation III Engineering Test Module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937D6-D764-321E-9E25-C68013702F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370/563 channel SiPM-on-tile calorimeter mimicking the final ZDC design</a:t>
            </a:r>
          </a:p>
          <a:p>
            <a:r>
              <a:rPr lang="en-US" dirty="0"/>
              <a:t>5x5 grid of 4 mm thick tiles per layer, with staggered layers</a:t>
            </a:r>
          </a:p>
          <a:p>
            <a:r>
              <a:rPr lang="en-US" dirty="0"/>
              <a:t>Tested with 5.3 GeV positrons at Jefferson Lab, and irradiated at NSRL</a:t>
            </a:r>
          </a:p>
          <a:p>
            <a:r>
              <a:rPr lang="en-US" dirty="0"/>
              <a:t>Provided valuable insight into the design, construction, operation, and calibration for the full ZDC</a:t>
            </a:r>
          </a:p>
          <a:p>
            <a:endParaRPr lang="en-US" dirty="0"/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9BA84486-22D9-1F3B-53CF-D9E6AE983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339" y="3500761"/>
            <a:ext cx="5440994" cy="25788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F3AB2B-F0A5-DCA9-38C6-F9250766C0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0670" y="2973090"/>
            <a:ext cx="5260368" cy="3106475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C4FA4B-53B4-30E9-E056-A44121306CB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69280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493DD-6AEB-A620-6400-0B0643532E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44BBC-C3D8-4E26-F8E4-854D4FE0E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Generation III Engineering Test Module (JLab)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14E3E-26B2-5FE5-C735-6A3BAAFCB7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Measured EM response and compared to simulation, energy and position resolution</a:t>
            </a:r>
          </a:p>
          <a:p>
            <a:r>
              <a:rPr lang="en-US" dirty="0"/>
              <a:t>Differences may be attributed to detector effects not included in simulation (electrical cross-talk, non-ideal equalization)</a:t>
            </a:r>
          </a:p>
          <a:p>
            <a:r>
              <a:rPr lang="en-US" dirty="0"/>
              <a:t>Design, QA procedures, and operation were refined for the final ZDC design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5176D1-D17E-ECCC-00E7-6783A9DC59C9}"/>
              </a:ext>
            </a:extLst>
          </p:cNvPr>
          <p:cNvSpPr txBox="1"/>
          <p:nvPr/>
        </p:nvSpPr>
        <p:spPr>
          <a:xfrm>
            <a:off x="462578" y="5513304"/>
            <a:ext cx="7567212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400" dirty="0"/>
              <a:t>S. Preins, W. Zhang, R. Tsiao, M. Macias, B. Saunders, L. Preet, and M. Arratia, “Beam test of a sipm-on-tile zdc prototype with 5.3 gev positrons at Jefferson laboratory,” </a:t>
            </a:r>
            <a:r>
              <a:rPr lang="en-US" sz="1400" dirty="0">
                <a:hlinkClick r:id="rId2"/>
              </a:rPr>
              <a:t>arXiv:2603.14167 [phys.ins-det]</a:t>
            </a:r>
            <a:r>
              <a:rPr lang="en-US" sz="1400" dirty="0"/>
              <a:t>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AD6220-9116-085F-C31B-A11F98B12D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8933" y="2961056"/>
            <a:ext cx="4891908" cy="248788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A3FB0B8-D7C3-668B-A927-00942FE78F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9786" y="2981036"/>
            <a:ext cx="2704748" cy="246790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9C00C6-2025-4C3E-382A-78FE08BDBEF6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380988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48A01-C771-42C6-B895-28C1FBCE0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Generation III Engineering Test Module (NSRL)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F76600C9-2E28-4D26-4D2C-5E1053615095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At NSRL, the detector was exposed to up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10.8</m:t>
                        </m:r>
                      </m:sup>
                    </m:sSup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𝑀𝑒𝑉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𝑒𝑞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𝑐𝑚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, exceeding the expected radiation fluence for the ZDC after 1 year of operation at the EIC</a:t>
                </a:r>
              </a:p>
              <a:p>
                <a:r>
                  <a:rPr lang="en-US" dirty="0"/>
                  <a:t>The MIP signal-to-noise ratio reduced from ~60 to ~5, but MIP calibration could still be performed.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F76600C9-2E28-4D26-4D2C-5E10536150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 l="-1104" t="-10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FC2870D4-03E2-E400-7C54-D2457E2F1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642" y="2765157"/>
            <a:ext cx="5633089" cy="272362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C4D47A7-249A-750A-9D4B-3B0405BC34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5731" y="2597381"/>
            <a:ext cx="6246269" cy="272362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924B3BC-66E8-50F1-A9B1-BE80CA13316F}"/>
              </a:ext>
            </a:extLst>
          </p:cNvPr>
          <p:cNvSpPr txBox="1"/>
          <p:nvPr/>
        </p:nvSpPr>
        <p:spPr>
          <a:xfrm>
            <a:off x="462578" y="5584915"/>
            <a:ext cx="84782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600" dirty="0"/>
              <a:t>W. Zhang, X. Liang, S. Preins, and M. Arratia, “Calibration of an Irradiated Prototype for the EIC Zero-Degree Calorimeter,” </a:t>
            </a:r>
            <a:r>
              <a:rPr lang="en-US" sz="1600" dirty="0">
                <a:hlinkClick r:id="rId5"/>
              </a:rPr>
              <a:t>arXiv:2512.20852 [physics.ins-det]</a:t>
            </a:r>
            <a:r>
              <a:rPr lang="en-US" sz="1600" dirty="0"/>
              <a:t>. Accepted in JINST.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C755A1-E187-ADB5-D86F-6667A7961C8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4764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D8B0F9-B648-E23F-0B41-715FE35171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Construction, QA, and Assembly: Foils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7936B7-7938-1037-1FD1-827E7E79FC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ESR foil sheets are cut for individual tiles using a 400 cm x 400 cm CNC 500 mW laser cutter, able to cut for 16 tiles at a time</a:t>
            </a:r>
          </a:p>
          <a:p>
            <a:r>
              <a:rPr lang="en-US" dirty="0"/>
              <a:t>Foils are folded around tiles using a 3D-printed frame, and secured with a sticker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DCA42AA-6FF3-EA6F-9BE9-3EFBCF1205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931" y="2538941"/>
            <a:ext cx="3088618" cy="301977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6F49A9F-A929-5DF6-5AE3-3F10E6B982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798" y="2838538"/>
            <a:ext cx="4985580" cy="234749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BF472A-B7B3-73AA-07F2-95E43563BC62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465649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822EA8-EA01-2CB2-C41D-598B1ED7D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Construction, QA, and Assembly: Layers (SiPMs)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D2FEF6-2DB9-C454-9945-B30F088314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PCB is first tested for continuity with a multimeter</a:t>
            </a:r>
          </a:p>
          <a:p>
            <a:r>
              <a:rPr lang="en-US" dirty="0"/>
              <a:t>Solder SiPMs and card connectors to pad locations with solder paste + stencil using an IR oven / hot plate</a:t>
            </a:r>
          </a:p>
          <a:p>
            <a:r>
              <a:rPr lang="en-US" dirty="0"/>
              <a:t>Perform an IV scan on each channel using a Keithley 2450 unit</a:t>
            </a:r>
          </a:p>
          <a:p>
            <a:r>
              <a:rPr lang="en-US" dirty="0"/>
              <a:t>Perform a short cosmic ray test with tiles placed on board, but not affixed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1164D3-7192-6B4E-7041-CF8178747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9200" y="3225726"/>
            <a:ext cx="4515556" cy="265691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96A8F0-AB8E-A136-2EB8-B0B34065CAC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11961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57994-F7A3-4A7C-A67F-5839DCB30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Construction, QA, and Assembly: Layers (Tiles)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0D5BCE-331C-57A9-3580-8AADE81271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Place tiles on the board and align them to the printed grid, and use masking tape to hold them in place relative to each other</a:t>
            </a:r>
          </a:p>
          <a:p>
            <a:r>
              <a:rPr lang="en-US" dirty="0"/>
              <a:t>Fold a row of tiles down, and affix them to the board with double-sided tape</a:t>
            </a:r>
          </a:p>
          <a:p>
            <a:r>
              <a:rPr lang="en-US" dirty="0"/>
              <a:t>Place a sheet of polyimide film on the front and back as a protective coating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E8E67E-EF01-6A52-4B50-F1636264B4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1444" y="3224536"/>
            <a:ext cx="5729111" cy="243578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4427E1-5EC2-EB9D-8773-6E6C9E842023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865883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09378-1334-470B-54D8-9CF4082C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Construction, QA, and Assembly: Cables and Iron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BA2F9-F941-52AE-1D1A-5883F933AD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28 AWG shielded ribbon cables are soldered to custom edge card connector PCBs, tested via multimeter</a:t>
            </a:r>
          </a:p>
          <a:p>
            <a:r>
              <a:rPr lang="en-US" dirty="0"/>
              <a:t>Iron layers consist of blocks recycled from the STAR FMS</a:t>
            </a:r>
          </a:p>
          <a:p>
            <a:r>
              <a:rPr lang="en-US" dirty="0"/>
              <a:t>Iron is stacked together like LEGO blocks, and active layers can be slid in after construction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C105B6-4031-E7F9-C3A6-5926F946B2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145" y="3282369"/>
            <a:ext cx="5449330" cy="25588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12B3D25-BB49-843D-8C11-AF2E827C50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181" t="34906" r="30737"/>
          <a:stretch>
            <a:fillRect/>
          </a:stretch>
        </p:blipFill>
        <p:spPr>
          <a:xfrm>
            <a:off x="6784108" y="3017367"/>
            <a:ext cx="4313350" cy="308885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9DCA8-09E2-D0BE-024B-73143A5E806A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64434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536761-D2AE-5792-BBFE-CC183D9BF5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Time Estimates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D67662D-7604-0960-19F7-BB88D60EE1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5315535"/>
              </p:ext>
            </p:extLst>
          </p:nvPr>
        </p:nvGraphicFramePr>
        <p:xfrm>
          <a:off x="2226963" y="1567134"/>
          <a:ext cx="8825469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859">
                  <a:extLst>
                    <a:ext uri="{9D8B030D-6E8A-4147-A177-3AD203B41FA5}">
                      <a16:colId xmlns:a16="http://schemas.microsoft.com/office/drawing/2014/main" val="3245556749"/>
                    </a:ext>
                  </a:extLst>
                </a:gridCol>
                <a:gridCol w="2935111">
                  <a:extLst>
                    <a:ext uri="{9D8B030D-6E8A-4147-A177-3AD203B41FA5}">
                      <a16:colId xmlns:a16="http://schemas.microsoft.com/office/drawing/2014/main" val="2946764887"/>
                    </a:ext>
                  </a:extLst>
                </a:gridCol>
                <a:gridCol w="2145499">
                  <a:extLst>
                    <a:ext uri="{9D8B030D-6E8A-4147-A177-3AD203B41FA5}">
                      <a16:colId xmlns:a16="http://schemas.microsoft.com/office/drawing/2014/main" val="3681774097"/>
                    </a:ext>
                  </a:extLst>
                </a:gridCol>
              </a:tblGrid>
              <a:tr h="386171">
                <a:tc>
                  <a:txBody>
                    <a:bodyPr/>
                    <a:lstStyle/>
                    <a:p>
                      <a:r>
                        <a:rPr lang="en-US" sz="2000" dirty="0"/>
                        <a:t>Assembly/QA Step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Time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Total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25147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SiPM Solder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 min/ch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135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40158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Reflow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10 min/board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32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99691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IV scan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30 s/ch + 4 min/board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80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6642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Cable making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130 s/ch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290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5487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Cosmic QA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10 min/board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3.5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9220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Foil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5 min/ch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675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66322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Iron assembly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10 layers/hour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6.5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758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/>
                        <a:t>Contingency/Troubleshooting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248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93339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/>
                        <a:t>1488 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318092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0FF9710D-47AF-1EA7-3113-300A3213DEFC}"/>
              </a:ext>
            </a:extLst>
          </p:cNvPr>
          <p:cNvSpPr txBox="1"/>
          <p:nvPr/>
        </p:nvSpPr>
        <p:spPr>
          <a:xfrm>
            <a:off x="462578" y="2828834"/>
            <a:ext cx="152888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126.5 ch/layer</a:t>
            </a:r>
          </a:p>
          <a:p>
            <a:r>
              <a:rPr lang="en-US" dirty="0"/>
              <a:t>64 layers</a:t>
            </a:r>
          </a:p>
          <a:p>
            <a:r>
              <a:rPr lang="en-US" dirty="0"/>
              <a:t>192 boards</a:t>
            </a:r>
          </a:p>
          <a:p>
            <a:r>
              <a:rPr lang="en-US" dirty="0"/>
              <a:t>8096 channels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DCE62A4-15D1-BF26-8244-C048F1DD899C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647282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604392" y="6612971"/>
            <a:ext cx="127001" cy="135546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/>
          <a:lstStyle/>
          <a:p>
            <a:fld id="{86CB4B4D-7CA3-9044-876B-883B54F8677D}" type="slidenum">
              <a:rPr/>
              <a:t>18</a:t>
            </a:fld>
            <a:endParaRPr/>
          </a:p>
        </p:txBody>
      </p:sp>
      <p:sp>
        <p:nvSpPr>
          <p:cNvPr id="154" name="Double-click to edi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Summary and To-Do</a:t>
            </a:r>
            <a:endParaRPr dirty="0"/>
          </a:p>
        </p:txBody>
      </p:sp>
      <p:sp>
        <p:nvSpPr>
          <p:cNvPr id="155" name="Double-click to edit"/>
          <p:cNvSpPr txBox="1">
            <a:spLocks noGrp="1"/>
          </p:cNvSpPr>
          <p:nvPr>
            <p:ph type="body" idx="1"/>
          </p:nvPr>
        </p:nvSpPr>
        <p:spPr>
          <a:xfrm>
            <a:off x="452303" y="1067832"/>
            <a:ext cx="10768853" cy="4865859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Summary</a:t>
            </a:r>
          </a:p>
          <a:p>
            <a:r>
              <a:rPr lang="en-US" dirty="0"/>
              <a:t>The ZDC HCAL has reached a stage of development nearing completeness for the final design</a:t>
            </a:r>
          </a:p>
          <a:p>
            <a:r>
              <a:rPr lang="en-US" dirty="0"/>
              <a:t>Simulation studies demonstrate that the final ZDC design is likely to achieve the technical performance requirements outlined in the EIC Yellow Report</a:t>
            </a:r>
          </a:p>
          <a:p>
            <a:r>
              <a:rPr lang="en-US" dirty="0"/>
              <a:t>Performance studies have informed the design, fabrication methods, QA tests, and operation of the ZDC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To-Do</a:t>
            </a:r>
          </a:p>
          <a:p>
            <a:r>
              <a:rPr lang="en-US" dirty="0"/>
              <a:t>Perform a GNN reconstruction on the updated square tile ZDC design</a:t>
            </a:r>
          </a:p>
          <a:p>
            <a:r>
              <a:rPr lang="en-US" dirty="0"/>
              <a:t>Design final printed circuit boards</a:t>
            </a:r>
            <a:endParaRPr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0B2B47D-BE79-010C-12CB-42F2AE402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Outline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3CAFC-CA76-BB1D-395C-E29222F74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1962" y="930274"/>
            <a:ext cx="6142038" cy="5212080"/>
          </a:xfrm>
        </p:spPr>
        <p:txBody>
          <a:bodyPr/>
          <a:lstStyle/>
          <a:p>
            <a:r>
              <a:rPr lang="en-US" dirty="0"/>
              <a:t>ZDC HCAL Requirements</a:t>
            </a:r>
          </a:p>
          <a:p>
            <a:r>
              <a:rPr lang="en-US" dirty="0"/>
              <a:t>Detector Overview</a:t>
            </a:r>
          </a:p>
          <a:p>
            <a:r>
              <a:rPr lang="en-US" dirty="0"/>
              <a:t>SiPM-on-tile Performance Studies</a:t>
            </a:r>
          </a:p>
          <a:p>
            <a:pPr lvl="1"/>
            <a:r>
              <a:rPr lang="en-US" dirty="0"/>
              <a:t>Generation I Prototype (Jefferson Lab)</a:t>
            </a:r>
          </a:p>
          <a:p>
            <a:pPr lvl="1"/>
            <a:r>
              <a:rPr lang="en-US" dirty="0"/>
              <a:t>Generation II Prototype (STAR)</a:t>
            </a:r>
          </a:p>
          <a:p>
            <a:pPr lvl="1"/>
            <a:r>
              <a:rPr lang="en-US" dirty="0"/>
              <a:t>Generation III Engineering Test Module (Jefferson Lab, NSRL)</a:t>
            </a:r>
          </a:p>
          <a:p>
            <a:r>
              <a:rPr lang="en-US" dirty="0"/>
              <a:t>Summary and To-Do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72E9D8-7DF1-A0D9-85F6-EAFA92DDA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000" y="930274"/>
            <a:ext cx="5424110" cy="356729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285E48A-0E96-F1E0-9787-B2A67A1C7ACB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>
          <a:xfrm>
            <a:off x="11425858" y="6586033"/>
            <a:ext cx="153964" cy="135546"/>
          </a:xfrm>
        </p:spPr>
        <p:txBody>
          <a:bodyPr/>
          <a:lstStyle/>
          <a:p>
            <a:fld id="{86CB4B4D-7CA3-9044-876B-883B54F8677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672497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DC7A7B-3815-9A7E-4666-F22BBD1A1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ZDC HCAL Requirements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72E07D74-8571-C482-7603-C5C424E4FD21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>
                  <a:buFont typeface="Wingdings" pitchFamily="2" charset="2"/>
                  <a:buChar char="ü"/>
                </a:pPr>
                <a:r>
                  <a:rPr lang="en-US" dirty="0"/>
                  <a:t> The Zero Degree Calorimeter should provide measurements of neutral particles (</a:t>
                </a:r>
                <a:r>
                  <a:rPr lang="en-US" b="1" dirty="0"/>
                  <a:t>neutrons</a:t>
                </a:r>
                <a:r>
                  <a:rPr lang="en-US" dirty="0"/>
                  <a:t> and photons)</a:t>
                </a:r>
              </a:p>
              <a:p>
                <a:pPr>
                  <a:buFont typeface="Wingdings" pitchFamily="2" charset="2"/>
                  <a:buChar char="ü"/>
                </a:pPr>
                <a:r>
                  <a:rPr lang="en-US" dirty="0"/>
                  <a:t>ZDC will provide theta coverage in the range 0 &lt; </a:t>
                </a:r>
                <a:r>
                  <a:rPr lang="el-GR" dirty="0"/>
                  <a:t>θ &lt; 4 </a:t>
                </a:r>
                <a:r>
                  <a:rPr lang="en-US" dirty="0"/>
                  <a:t>mrad (aperture limit, symmetric in phi).</a:t>
                </a:r>
              </a:p>
              <a:p>
                <a:pPr>
                  <a:buFont typeface="Wingdings" pitchFamily="2" charset="2"/>
                  <a:buChar char="ü"/>
                </a:pPr>
                <a:r>
                  <a:rPr lang="en-US" dirty="0"/>
                  <a:t>ZDC system active area will have dimensions 60 [cm] in X and 60 [cm] in Y and &lt;200 [cm] in Z</a:t>
                </a:r>
              </a:p>
              <a:p>
                <a:pPr>
                  <a:buFont typeface="Wingdings" pitchFamily="2" charset="2"/>
                  <a:buChar char="ü"/>
                </a:pPr>
                <a:r>
                  <a:rPr lang="en-US" dirty="0"/>
                  <a:t>ZDC will provide good PT ( or t) -measurements of far-forward neutral particles (photons and </a:t>
                </a:r>
                <a:r>
                  <a:rPr lang="en-US" b="1" dirty="0"/>
                  <a:t>neutrons</a:t>
                </a:r>
                <a:r>
                  <a:rPr lang="en-US" dirty="0"/>
                  <a:t> )</a:t>
                </a:r>
              </a:p>
              <a:p>
                <a:r>
                  <a:rPr lang="en-US" dirty="0"/>
                  <a:t>Neutrons</a:t>
                </a:r>
              </a:p>
              <a:p>
                <a:pPr lvl="1">
                  <a:buFont typeface="Wingdings" pitchFamily="2" charset="2"/>
                  <a:buChar char="ü"/>
                </a:pPr>
                <a:r>
                  <a:rPr lang="en-US" dirty="0"/>
                  <a:t>Angular resolution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&lt; 3mrad /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rad>
                  </m:oMath>
                </a14:m>
                <a:endParaRPr lang="en-US" dirty="0"/>
              </a:p>
              <a:p>
                <a:pPr lvl="1">
                  <a:buFont typeface="Wingdings" pitchFamily="2" charset="2"/>
                  <a:buChar char="ü"/>
                </a:pPr>
                <a:r>
                  <a:rPr lang="en-US" dirty="0"/>
                  <a:t>Energy measurements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𝜎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𝐸</m:t>
                    </m:r>
                    <m:r>
                      <a:rPr lang="en-US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/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&lt;50%</m:t>
                    </m:r>
                  </m:oMath>
                </a14:m>
                <a:r>
                  <a:rPr lang="en-US" dirty="0"/>
                  <a:t>/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</m:rad>
                    <m:r>
                      <a:rPr lang="en-US" i="1" dirty="0">
                        <a:latin typeface="Cambria Math" panose="02040503050406030204" pitchFamily="18" charset="0"/>
                      </a:rPr>
                      <m:t>+5%</m:t>
                    </m:r>
                  </m:oMath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72E07D74-8571-C482-7603-C5C424E4FD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 l="-1103" t="-18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18A8E396-8508-E0D0-F6D6-1EE20627E639}"/>
              </a:ext>
            </a:extLst>
          </p:cNvPr>
          <p:cNvSpPr txBox="1"/>
          <p:nvPr/>
        </p:nvSpPr>
        <p:spPr>
          <a:xfrm>
            <a:off x="8307732" y="5913680"/>
            <a:ext cx="34319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/>
              </a:rPr>
              <a:t>https://</a:t>
            </a:r>
            <a:r>
              <a:rPr lang="en-US" dirty="0" err="1">
                <a:hlinkClick r:id="rId3"/>
              </a:rPr>
              <a:t>eic.jlab.org</a:t>
            </a:r>
            <a:r>
              <a:rPr lang="en-US" dirty="0">
                <a:hlinkClick r:id="rId3"/>
              </a:rPr>
              <a:t>/Requirements/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6EC005-5A73-C23F-A0E3-DEBA778D124D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69365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2400E-A1E1-DD13-FC65-C05E8CF60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ZDC HCAL Requirements, Angular Resolution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4C370A-D2AD-664A-BA04-74055390B4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2303" y="1067832"/>
            <a:ext cx="3814897" cy="4865859"/>
          </a:xfrm>
        </p:spPr>
        <p:txBody>
          <a:bodyPr/>
          <a:lstStyle/>
          <a:p>
            <a:r>
              <a:rPr lang="en-US" dirty="0"/>
              <a:t>Simulation was updated from using hexagonal tiles to square tiles</a:t>
            </a:r>
          </a:p>
          <a:p>
            <a:r>
              <a:rPr lang="en-US" dirty="0"/>
              <a:t>Updated model shows angular resolution is still well below the YR requirement</a:t>
            </a:r>
          </a:p>
          <a:p>
            <a:r>
              <a:rPr lang="en-US" dirty="0"/>
              <a:t>Angular resolution can likely be improved further via GNN reconstruction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C6971D-F9C9-AFF4-8914-509DCF834A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47" y="1148291"/>
            <a:ext cx="6167550" cy="456141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292ED2-17A2-E5AC-52CD-31541E425D0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95066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C7F6A-B146-F75E-9811-4AD8456276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ZDC HCAL Requirements, Energy Resolution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FB7661-5F76-C2DC-C95E-D0DBF2FA7C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2304" y="1067832"/>
            <a:ext cx="10904318" cy="4865859"/>
          </a:xfrm>
        </p:spPr>
        <p:txBody>
          <a:bodyPr/>
          <a:lstStyle/>
          <a:p>
            <a:r>
              <a:rPr lang="en-US" sz="1800" dirty="0"/>
              <a:t>Updated simulation has a comparable resolution to the strawman reconstruction when using hexagonal tiles</a:t>
            </a:r>
          </a:p>
          <a:p>
            <a:r>
              <a:rPr lang="en-US" sz="1800" dirty="0"/>
              <a:t>As before, the energy resolution is expected to go below the YR requirement after a GNN reconstruction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6B11E7-C99D-EAA8-9008-7BAE24C5FBD3}"/>
              </a:ext>
            </a:extLst>
          </p:cNvPr>
          <p:cNvSpPr txBox="1"/>
          <p:nvPr/>
        </p:nvSpPr>
        <p:spPr>
          <a:xfrm>
            <a:off x="5643696" y="5347832"/>
            <a:ext cx="6096000" cy="9387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100" dirty="0"/>
              <a:t>R. Milton, S. J. Paul, B. Schmookler, M. Arratia, P. </a:t>
            </a:r>
            <a:r>
              <a:rPr lang="en-US" sz="1100" dirty="0" err="1"/>
              <a:t>Karande</a:t>
            </a:r>
            <a:r>
              <a:rPr lang="en-US" sz="1100" dirty="0"/>
              <a:t>, A. </a:t>
            </a:r>
            <a:r>
              <a:rPr lang="en-US" sz="1100" dirty="0" err="1"/>
              <a:t>Angerami</a:t>
            </a:r>
            <a:r>
              <a:rPr lang="en-US" sz="1100" dirty="0"/>
              <a:t>, F. Torales Acosta, and B. Nachman, “Design and simulation of a sipm-on-tile zdc for the future </a:t>
            </a:r>
            <a:r>
              <a:rPr lang="en-US" sz="1100" dirty="0" err="1"/>
              <a:t>eic</a:t>
            </a:r>
            <a:r>
              <a:rPr lang="en-US" sz="1100" dirty="0"/>
              <a:t>, and its performance with graph neural networks,” </a:t>
            </a:r>
            <a:r>
              <a:rPr lang="en-US" sz="1100" dirty="0">
                <a:hlinkClick r:id="rId2"/>
              </a:rPr>
              <a:t>Nuclear Instruments and Methods in Physics Research Section A: Accelerators, Spectrometers, Detectors and Associated Equipment 1079 (2025) 170613. </a:t>
            </a:r>
            <a:r>
              <a:rPr lang="en-US" sz="1100" dirty="0">
                <a:hlinkClick r:id="rId3"/>
              </a:rPr>
              <a:t>https://www.sciencedirect.com/science/article/pii/S0168900225004140.</a:t>
            </a:r>
            <a:endParaRPr lang="en-US" sz="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2E7A67-41CB-1874-F544-3ED7BB52E068}"/>
              </a:ext>
            </a:extLst>
          </p:cNvPr>
          <p:cNvSpPr txBox="1"/>
          <p:nvPr/>
        </p:nvSpPr>
        <p:spPr>
          <a:xfrm>
            <a:off x="10017805" y="4584707"/>
            <a:ext cx="1746628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Hexagonal Tiles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7108C1-8138-D30D-848C-367B029BA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9266" y="2174435"/>
            <a:ext cx="3163938" cy="316393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BF623F1-EC21-7EB6-A13F-63EF7BD418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856" y="2384114"/>
            <a:ext cx="3835993" cy="27445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D6151CE-0585-8BEA-A705-BC4C1FB74180}"/>
              </a:ext>
            </a:extLst>
          </p:cNvPr>
          <p:cNvSpPr txBox="1"/>
          <p:nvPr/>
        </p:nvSpPr>
        <p:spPr>
          <a:xfrm>
            <a:off x="2540000" y="5153709"/>
            <a:ext cx="1387555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Square Tiles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D244BC-8444-C306-E7D1-79AF2DA02405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301633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0787D-E766-CBFC-DA3C-58DB3C2F4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ZDC HCAL Design Overview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B6740A-E105-F46C-F6B1-ED68D1A05C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2303" y="1067832"/>
            <a:ext cx="6761297" cy="486585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64-layer SiPM-on-tile sampling calorimeter</a:t>
            </a:r>
          </a:p>
          <a:p>
            <a:r>
              <a:rPr lang="en-US" dirty="0"/>
              <a:t>ASIC-away-of-SiPM readout to reduce cooling and space requirements</a:t>
            </a:r>
          </a:p>
          <a:p>
            <a:r>
              <a:rPr lang="en-US" dirty="0"/>
              <a:t>1.3 mm SiPMs, 48.8mm x 48.8mm tiles same as forward HCAL</a:t>
            </a:r>
          </a:p>
          <a:p>
            <a:r>
              <a:rPr lang="en-US" dirty="0"/>
              <a:t>576 mm x 600 mm x 1755 mm</a:t>
            </a:r>
          </a:p>
          <a:p>
            <a:r>
              <a:rPr lang="en-US" dirty="0"/>
              <a:t>121 / 132 channels per layer, 8096 channels</a:t>
            </a:r>
          </a:p>
          <a:p>
            <a:r>
              <a:rPr lang="en-US" dirty="0"/>
              <a:t>Every second layer is offset by half a cell width in each direction to increase effective granularity</a:t>
            </a:r>
          </a:p>
          <a:p>
            <a:r>
              <a:rPr lang="en-US" dirty="0"/>
              <a:t>Layers are removable to allow for SiPM annealing to mitigate radiation damage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45928F-2EB2-837D-7885-0B15E07E14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7116" y="718511"/>
            <a:ext cx="3030849" cy="23475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1B975E2-9163-3B2F-ABBF-215BB089A7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7427" y="3139524"/>
            <a:ext cx="2861506" cy="2999965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A39386-D041-CBDC-EE20-8D41A906A119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32435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D40322-6B78-F54A-5F28-3D07B46A3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Studies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F27767-433C-63AA-1923-9BBC8B118E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M. Arratia, L. Garabito Ruiz, J. Huang, S. J. Paul, S. Preins, and M. Rodriguez,  “Studies of time resolution, light yield, and crosstalk using sipm-on-tile calorimetry for the future electron-ion collider,”  </a:t>
            </a:r>
            <a:r>
              <a:rPr lang="en-US" dirty="0">
                <a:hlinkClick r:id="rId2"/>
              </a:rPr>
              <a:t>Journal of Instrumentation 18 no. 05, (May, 2023) P05045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M. Arratia, B. Bagby, P. Carney, J. Huang, R. Milton, S. J. Paul, S. Preins, M. Rodriguez, and W. Zhang, “Beam Test of the First Prototype of SiPM-on-Tile Calorimeter Insert for the EIC Using 4 GeV Positrons at Jefferson Laboratory,” </a:t>
            </a:r>
            <a:r>
              <a:rPr lang="en-US" dirty="0">
                <a:hlinkClick r:id="rId3"/>
              </a:rPr>
              <a:t>Instruments 7 no. 4, (2023) 43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W. Zhang, S. Preins, J. Huang, S. J. Paul, R. Milton, M. Rodriguez, P. Carney, R. Tsiao, Y. Abdelkadous, and M. Arratia, “First-ever deployment of a sipm-on-tile calorimeter in a collider: a parasitic test with 200 gev p p collisions at rhic.,” </a:t>
            </a:r>
            <a:r>
              <a:rPr lang="en-US" dirty="0">
                <a:hlinkClick r:id="rId4"/>
              </a:rPr>
              <a:t>Journal of Instrumentation 20 no. 06, (Jun, 2025)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J. Huang, S. Preins, R. Tsiao, M. Rodriguez, B. Schmookler, and M. Arratia, “Measurement of sipm dark currents and annealing recovery for fluences expected in epic calorimeters at the electron-ion collider,” 2025. </a:t>
            </a:r>
            <a:r>
              <a:rPr lang="en-US" dirty="0">
                <a:hlinkClick r:id="rId5"/>
              </a:rPr>
              <a:t>https://arxiv.org/abs/2503.14622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W. Zhang, X. Liang, S. Preins, and M. Arratia, “Calibration of an Irradiated Prototype for the EIC Zero-Degree Calorimeter,” </a:t>
            </a:r>
            <a:r>
              <a:rPr lang="en-US" dirty="0">
                <a:hlinkClick r:id="rId6"/>
              </a:rPr>
              <a:t>arXiv:2512.20852 [physics.ins-det]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S. Preins, W. Zhang, R. Tsiao, M. Macias, B. Saunders, L. Preet, and M. Arratia, “Beam test of a sipm-on-tile zdc prototype with 5.3 gev positrons at Jefferson laboratory,” </a:t>
            </a:r>
            <a:r>
              <a:rPr lang="en-US" dirty="0">
                <a:hlinkClick r:id="rId7"/>
              </a:rPr>
              <a:t>arXiv:2603.14167 [phys.ins-det]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69F613-EEEA-82EB-D86D-3D2E05A391BE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903973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1B5D8-7D92-A9CA-DEE4-E3DB81184D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Generation I Prototype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7F61E5-00FF-42C4-50AD-8F9670590E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40 channel, 10-layer SiPM-on-tile prototype tested at Jefferson Lab in Jan 2023</a:t>
            </a:r>
          </a:p>
          <a:p>
            <a:r>
              <a:rPr lang="en-US" dirty="0"/>
              <a:t>Detector response showed good match with GEANT4 simulations</a:t>
            </a:r>
          </a:p>
          <a:p>
            <a:r>
              <a:rPr lang="en-US" dirty="0"/>
              <a:t>Prototype employed large square tiles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39ADF2-99DF-E6AC-CD52-41DFA26D4D28}"/>
              </a:ext>
            </a:extLst>
          </p:cNvPr>
          <p:cNvSpPr txBox="1"/>
          <p:nvPr/>
        </p:nvSpPr>
        <p:spPr>
          <a:xfrm>
            <a:off x="452303" y="5313114"/>
            <a:ext cx="622049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400" dirty="0"/>
              <a:t>M. Arratia, B. Bagby, P. Carney, J. Huang, R. Milton, S. J. Paul, S. Preins, M. Rodriguez, and W. Zhang, “Beam Test of the First Prototype of SiPM-on-Tile Calorimeter Insert for the EIC Using 4 GeV Positrons at Jefferson Laboratory,” </a:t>
            </a:r>
            <a:r>
              <a:rPr lang="en-US" sz="1400" dirty="0">
                <a:hlinkClick r:id="rId2"/>
              </a:rPr>
              <a:t>Instruments 7 no. 4, (2023) 43</a:t>
            </a:r>
            <a:r>
              <a:rPr lang="en-US" sz="1400" dirty="0"/>
              <a:t>.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E41A8CA6-140E-98BE-1450-69735FA4CB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303" y="2671456"/>
            <a:ext cx="6478406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783B8B6D-E160-0D36-D29F-6B2C7533D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2198" y="3738873"/>
            <a:ext cx="3058541" cy="237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0000CA82-C2EA-4A50-B314-AABCB4719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1425" y="2126712"/>
            <a:ext cx="4380089" cy="164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2F9B65-7AFE-5C38-F015-8CC776CCDA60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857823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03F0E-21B5-8579-91B4-89023DB170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Generation II Prototype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7EF1EB64-0762-CF44-0CC2-A3D4D23EFE20}"/>
                  </a:ext>
                </a:extLst>
              </p:cNvPr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dirty="0"/>
                  <a:t>192 channel, 14-layer prototype tested in the STAR experiment hall with 200 GeV pp collisions</a:t>
                </a:r>
              </a:p>
              <a:p>
                <a:r>
                  <a:rPr lang="en-US" dirty="0"/>
                  <a:t>Maintained stable operation after being exposed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10</m:t>
                        </m:r>
                      </m:sup>
                    </m:sSup>
                  </m:oMath>
                </a14:m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1−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𝑀𝑒𝑉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𝑒𝑞</m:t>
                            </m:r>
                          </m:sub>
                        </m:sSub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𝑐𝑚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dirty="0"/>
                  <a:t>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Text Placeholder 2">
                <a:extLst>
                  <a:ext uri="{FF2B5EF4-FFF2-40B4-BE49-F238E27FC236}">
                    <a16:creationId xmlns:a16="http://schemas.microsoft.com/office/drawing/2014/main" id="{7EF1EB64-0762-CF44-0CC2-A3D4D23EFE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blipFill>
                <a:blip r:embed="rId2"/>
                <a:stretch>
                  <a:fillRect l="-1103" t="-1042" r="-3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96EE7486-EFBD-80A6-3A6C-F43AE9DB0DBB}"/>
              </a:ext>
            </a:extLst>
          </p:cNvPr>
          <p:cNvSpPr txBox="1"/>
          <p:nvPr/>
        </p:nvSpPr>
        <p:spPr>
          <a:xfrm>
            <a:off x="452303" y="5234039"/>
            <a:ext cx="649746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400" dirty="0"/>
              <a:t>W. Zhang, S. Preins, J. Huang, S. J. Paul, R. Milton, M. Rodriguez, P. Carney, R. Tsiao, Y. Abdelkadous, and M. Arratia, “First-ever deployment of a sipm-on-tile calorimeter in a collider: a parasitic test with 200 gev p p collisions at rhic.,” </a:t>
            </a:r>
            <a:r>
              <a:rPr lang="en-US" sz="1400" dirty="0">
                <a:hlinkClick r:id="rId3"/>
              </a:rPr>
              <a:t>Journal of Instrumentation 20 no. 06, (Jun, 2025)</a:t>
            </a:r>
            <a:r>
              <a:rPr lang="en-US" sz="1400" dirty="0"/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2E9C373-F962-B386-85CB-79008FE0AA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2303" y="2672672"/>
            <a:ext cx="3561440" cy="2534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96D9B7C-285B-D290-44D7-A89C32DEB5B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0586"/>
          <a:stretch>
            <a:fillRect/>
          </a:stretch>
        </p:blipFill>
        <p:spPr>
          <a:xfrm>
            <a:off x="4026504" y="2547282"/>
            <a:ext cx="3433809" cy="26883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3F8C8EA-6CC2-EE4E-156B-8B3E8175EC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1341" y="2882226"/>
            <a:ext cx="4397898" cy="20884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B59DC1E-D6F1-001C-105F-0B8CA44F1450}"/>
              </a:ext>
            </a:extLst>
          </p:cNvPr>
          <p:cNvSpPr txBox="1"/>
          <p:nvPr/>
        </p:nvSpPr>
        <p:spPr>
          <a:xfrm>
            <a:off x="8210530" y="5049375"/>
            <a:ext cx="3529167" cy="3693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45718" tIns="45718" rIns="45718" bIns="45718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"/>
              </a:rPr>
              <a:t>Mix of square and hexagonal tiles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8917BF-CE59-826E-8196-E9C2194E515F}"/>
              </a:ext>
            </a:extLst>
          </p:cNvPr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394477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BNL">
  <a:themeElements>
    <a:clrScheme name="BNL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2D33A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0000FF"/>
      </a:hlink>
      <a:folHlink>
        <a:srgbClr val="FF00FF"/>
      </a:folHlink>
    </a:clrScheme>
    <a:fontScheme name="BNL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BNL">
      <a:fillStyleLst>
        <a:solidFill>
          <a:srgbClr val="FFFFFF"/>
        </a:solidFill>
        <a:solidFill>
          <a:srgbClr val="FFFFFF"/>
        </a:solidFill>
        <a:solidFill>
          <a:srgbClr val="FFFFFF"/>
        </a:solidFill>
      </a:fillStyleLst>
      <a:lnStyleLst>
        <a:ln>
          <a:solidFill>
            <a:srgbClr val="000000"/>
          </a:solidFill>
        </a:ln>
        <a:ln>
          <a:solidFill>
            <a:srgbClr val="000000"/>
          </a:solidFill>
        </a:ln>
        <a:ln>
          <a:solidFill>
            <a:srgbClr val="000000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rgbClr val="FFFFFF"/>
        </a:solidFill>
        <a:solidFill>
          <a:srgbClr val="FFFFFF"/>
        </a:solidFill>
        <a:solidFill>
          <a:srgbClr val="FFFFFF"/>
        </a:soli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NL">
  <a:themeElements>
    <a:clrScheme name="BNL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B2D33A"/>
      </a:accent1>
      <a:accent2>
        <a:srgbClr val="F68A1F"/>
      </a:accent2>
      <a:accent3>
        <a:srgbClr val="B62466"/>
      </a:accent3>
      <a:accent4>
        <a:srgbClr val="FFCC33"/>
      </a:accent4>
      <a:accent5>
        <a:srgbClr val="DA3525"/>
      </a:accent5>
      <a:accent6>
        <a:srgbClr val="50489D"/>
      </a:accent6>
      <a:hlink>
        <a:srgbClr val="0000FF"/>
      </a:hlink>
      <a:folHlink>
        <a:srgbClr val="FF00FF"/>
      </a:folHlink>
    </a:clrScheme>
    <a:fontScheme name="BNL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BNL">
      <a:fillStyleLst>
        <a:solidFill>
          <a:srgbClr val="FFFFFF"/>
        </a:solidFill>
        <a:solidFill>
          <a:srgbClr val="FFFFFF"/>
        </a:solidFill>
        <a:solidFill>
          <a:srgbClr val="FFFFFF"/>
        </a:solidFill>
      </a:fillStyleLst>
      <a:lnStyleLst>
        <a:ln>
          <a:solidFill>
            <a:srgbClr val="000000"/>
          </a:solidFill>
        </a:ln>
        <a:ln>
          <a:solidFill>
            <a:srgbClr val="000000"/>
          </a:solidFill>
        </a:ln>
        <a:ln>
          <a:solidFill>
            <a:srgbClr val="000000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rgbClr val="FFFFFF"/>
        </a:solidFill>
        <a:solidFill>
          <a:srgbClr val="FFFFFF"/>
        </a:solidFill>
        <a:solidFill>
          <a:srgbClr val="FFFFFF"/>
        </a:soli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1695</Words>
  <Application>Microsoft Macintosh PowerPoint</Application>
  <PresentationFormat>Widescreen</PresentationFormat>
  <Paragraphs>153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Cambria Math</vt:lpstr>
      <vt:lpstr>Helvetica</vt:lpstr>
      <vt:lpstr>Wingdings</vt:lpstr>
      <vt:lpstr>BNL</vt:lpstr>
      <vt:lpstr>ePIC ZDC HCAL</vt:lpstr>
      <vt:lpstr>Outline</vt:lpstr>
      <vt:lpstr>ZDC HCAL Requirements</vt:lpstr>
      <vt:lpstr>ZDC HCAL Requirements, Angular Resolution</vt:lpstr>
      <vt:lpstr>ZDC HCAL Requirements, Energy Resolution</vt:lpstr>
      <vt:lpstr>ZDC HCAL Design Overview</vt:lpstr>
      <vt:lpstr>Performance Studies</vt:lpstr>
      <vt:lpstr>Generation I Prototype</vt:lpstr>
      <vt:lpstr>Generation II Prototype</vt:lpstr>
      <vt:lpstr>Generation III Engineering Test Module</vt:lpstr>
      <vt:lpstr>Generation III Engineering Test Module (JLab)</vt:lpstr>
      <vt:lpstr>Generation III Engineering Test Module (NSRL)</vt:lpstr>
      <vt:lpstr>Construction, QA, and Assembly: Foils</vt:lpstr>
      <vt:lpstr>Construction, QA, and Assembly: Layers (SiPMs)</vt:lpstr>
      <vt:lpstr>Construction, QA, and Assembly: Layers (Tiles)</vt:lpstr>
      <vt:lpstr>Construction, QA, and Assembly: Cables and Iron</vt:lpstr>
      <vt:lpstr>Time Estimates</vt:lpstr>
      <vt:lpstr>Summary and To-Do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Elke-Caroline Aschenauer</cp:lastModifiedBy>
  <cp:revision>5</cp:revision>
  <dcterms:modified xsi:type="dcterms:W3CDTF">2026-04-10T22:57:12Z</dcterms:modified>
</cp:coreProperties>
</file>