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5"/>
  </p:notesMasterIdLst>
  <p:handoutMasterIdLst>
    <p:handoutMasterId r:id="rId46"/>
  </p:handoutMasterIdLst>
  <p:sldIdLst>
    <p:sldId id="256" r:id="rId2"/>
    <p:sldId id="257" r:id="rId3"/>
    <p:sldId id="302" r:id="rId4"/>
    <p:sldId id="258" r:id="rId5"/>
    <p:sldId id="268" r:id="rId6"/>
    <p:sldId id="261" r:id="rId7"/>
    <p:sldId id="265" r:id="rId8"/>
    <p:sldId id="267" r:id="rId9"/>
    <p:sldId id="269" r:id="rId10"/>
    <p:sldId id="270" r:id="rId11"/>
    <p:sldId id="271" r:id="rId12"/>
    <p:sldId id="264" r:id="rId13"/>
    <p:sldId id="303" r:id="rId14"/>
    <p:sldId id="279" r:id="rId15"/>
    <p:sldId id="280" r:id="rId16"/>
    <p:sldId id="281" r:id="rId17"/>
    <p:sldId id="282" r:id="rId18"/>
    <p:sldId id="283" r:id="rId19"/>
    <p:sldId id="272" r:id="rId20"/>
    <p:sldId id="273" r:id="rId21"/>
    <p:sldId id="274" r:id="rId22"/>
    <p:sldId id="275" r:id="rId23"/>
    <p:sldId id="276" r:id="rId24"/>
    <p:sldId id="277" r:id="rId25"/>
    <p:sldId id="305" r:id="rId26"/>
    <p:sldId id="306" r:id="rId27"/>
    <p:sldId id="290" r:id="rId28"/>
    <p:sldId id="291" r:id="rId29"/>
    <p:sldId id="292" r:id="rId30"/>
    <p:sldId id="293" r:id="rId31"/>
    <p:sldId id="294" r:id="rId32"/>
    <p:sldId id="288" r:id="rId33"/>
    <p:sldId id="298" r:id="rId34"/>
    <p:sldId id="289" r:id="rId35"/>
    <p:sldId id="299" r:id="rId36"/>
    <p:sldId id="284" r:id="rId37"/>
    <p:sldId id="295" r:id="rId38"/>
    <p:sldId id="285" r:id="rId39"/>
    <p:sldId id="296" r:id="rId40"/>
    <p:sldId id="286" r:id="rId41"/>
    <p:sldId id="297" r:id="rId42"/>
    <p:sldId id="287" r:id="rId43"/>
    <p:sldId id="304"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9" d="100"/>
          <a:sy n="109" d="100"/>
        </p:scale>
        <p:origin x="-84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3F467A9-4684-A042-A2FE-F8EE4D3072C6}" type="datetimeFigureOut">
              <a:rPr lang="en-US" smtClean="0"/>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4DC436-B0A2-2543-BFE5-5DDC89DFDECF}" type="slidenum">
              <a:rPr lang="en-US" smtClean="0"/>
              <a:t>‹#›</a:t>
            </a:fld>
            <a:endParaRPr lang="en-US"/>
          </a:p>
        </p:txBody>
      </p:sp>
    </p:spTree>
    <p:extLst>
      <p:ext uri="{BB962C8B-B14F-4D97-AF65-F5344CB8AC3E}">
        <p14:creationId xmlns:p14="http://schemas.microsoft.com/office/powerpoint/2010/main" val="3013553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7D307B-E131-3945-A37D-FBC0C9D9F8E3}" type="datetimeFigureOut">
              <a:rPr lang="en-US" smtClean="0"/>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879AFB-BFEA-D34A-9955-5C23453356E9}" type="slidenum">
              <a:rPr lang="en-US" smtClean="0"/>
              <a:t>‹#›</a:t>
            </a:fld>
            <a:endParaRPr lang="en-US"/>
          </a:p>
        </p:txBody>
      </p:sp>
    </p:spTree>
    <p:extLst>
      <p:ext uri="{BB962C8B-B14F-4D97-AF65-F5344CB8AC3E}">
        <p14:creationId xmlns:p14="http://schemas.microsoft.com/office/powerpoint/2010/main" val="18908021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Concern about being BNL centric, myopic</a:t>
            </a:r>
            <a:endParaRPr lang="en-US" dirty="0"/>
          </a:p>
        </p:txBody>
      </p:sp>
      <p:sp>
        <p:nvSpPr>
          <p:cNvPr id="4" name="Slide Number Placeholder 3"/>
          <p:cNvSpPr>
            <a:spLocks noGrp="1"/>
          </p:cNvSpPr>
          <p:nvPr>
            <p:ph type="sldNum" sz="quarter" idx="10"/>
          </p:nvPr>
        </p:nvSpPr>
        <p:spPr/>
        <p:txBody>
          <a:bodyPr/>
          <a:lstStyle/>
          <a:p>
            <a:fld id="{DC879AFB-BFEA-D34A-9955-5C23453356E9}" type="slidenum">
              <a:rPr lang="en-US" smtClean="0"/>
              <a:t>8</a:t>
            </a:fld>
            <a:endParaRPr lang="en-US"/>
          </a:p>
        </p:txBody>
      </p:sp>
    </p:spTree>
    <p:extLst>
      <p:ext uri="{BB962C8B-B14F-4D97-AF65-F5344CB8AC3E}">
        <p14:creationId xmlns:p14="http://schemas.microsoft.com/office/powerpoint/2010/main" val="1709645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E1BB7E-ED92-0249-93B9-9568CBE37A21}" type="datetime1">
              <a:rPr lang="en-US" smtClean="0"/>
              <a:t>8/4/2017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2270607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CD7011-BAB0-AA4B-BECA-21AEE73874E1}" type="datetime1">
              <a:rPr lang="en-US" smtClean="0"/>
              <a:t>8/4/2017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2642101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73D37D-6E7A-0645-B2DF-0CF64943FD0A}" type="datetime1">
              <a:rPr lang="en-US" smtClean="0"/>
              <a:t>8/4/2017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96997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7"/>
            <a:ext cx="8520600" cy="7636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lIns="91425" tIns="91425" rIns="91425" bIns="91425" anchor="t" anchorCtr="0"/>
          <a:lstStyle>
            <a:lvl1pPr lvl="0">
              <a:spcBef>
                <a:spcPts val="0"/>
              </a:spcBef>
              <a:buChar char="●"/>
              <a:defRPr/>
            </a:lvl1pPr>
            <a:lvl2pPr lvl="1">
              <a:spcBef>
                <a:spcPts val="0"/>
              </a:spcBef>
              <a:buChar char="○"/>
              <a:defRPr/>
            </a:lvl2pPr>
            <a:lvl3pPr lvl="2">
              <a:spcBef>
                <a:spcPts val="0"/>
              </a:spcBef>
              <a:buChar char="■"/>
              <a:defRPr/>
            </a:lvl3pPr>
            <a:lvl4pPr lvl="3">
              <a:spcBef>
                <a:spcPts val="0"/>
              </a:spcBef>
              <a:buChar char="●"/>
              <a:defRPr/>
            </a:lvl4pPr>
            <a:lvl5pPr lvl="4">
              <a:spcBef>
                <a:spcPts val="0"/>
              </a:spcBef>
              <a:buChar char="○"/>
              <a:defRPr/>
            </a:lvl5pPr>
            <a:lvl6pPr lvl="5">
              <a:spcBef>
                <a:spcPts val="0"/>
              </a:spcBef>
              <a:buChar char="■"/>
              <a:defRPr/>
            </a:lvl6pPr>
            <a:lvl7pPr lvl="6">
              <a:spcBef>
                <a:spcPts val="0"/>
              </a:spcBef>
              <a:buChar char="●"/>
              <a:defRPr/>
            </a:lvl7pPr>
            <a:lvl8pPr lvl="7">
              <a:spcBef>
                <a:spcPts val="0"/>
              </a:spcBef>
              <a:buChar char="○"/>
              <a:defRPr/>
            </a:lvl8pPr>
            <a:lvl9pPr lvl="8">
              <a:spcBef>
                <a:spcPts val="0"/>
              </a:spcBef>
              <a:buChar char="■"/>
              <a:defRPr/>
            </a:lvl9pPr>
          </a:lstStyle>
          <a:p>
            <a:endParaRPr/>
          </a:p>
        </p:txBody>
      </p:sp>
      <p:sp>
        <p:nvSpPr>
          <p:cNvPr id="19" name="Shape 19"/>
          <p:cNvSpPr txBox="1">
            <a:spLocks noGrp="1"/>
          </p:cNvSpPr>
          <p:nvPr>
            <p:ph type="sldNum" idx="12"/>
          </p:nvPr>
        </p:nvSpPr>
        <p:spPr>
          <a:xfrm>
            <a:off x="8472457" y="6217621"/>
            <a:ext cx="548700" cy="5248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640667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1FF581-6F96-5444-8715-E9AE690DB997}" type="datetime1">
              <a:rPr lang="en-US" smtClean="0"/>
              <a:t>8/4/2017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3422566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2B0773-2C8C-3347-A79D-ED663FB5F17E}" type="datetime1">
              <a:rPr lang="en-US" smtClean="0"/>
              <a:t>8/4/2017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3693690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9F881F-F5EA-544D-982D-B7F1C5B92731}" type="datetime1">
              <a:rPr lang="en-US" smtClean="0"/>
              <a:t>8/4/2017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2735601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130BAF-982B-0347-AD5F-6216EAFB1746}" type="datetime1">
              <a:rPr lang="en-US" smtClean="0"/>
              <a:t>8/4/2017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83178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6F0503-DC84-054B-B9A1-7B456A0F3749}" type="datetime1">
              <a:rPr lang="en-US" smtClean="0"/>
              <a:t>8/4/2017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385236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D5070-4715-8D47-8A33-DA52DFE2BE56}" type="datetime1">
              <a:rPr lang="en-US" smtClean="0"/>
              <a:t>8/4/2017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162615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08270D-0AB5-9346-95CC-28AA13F61510}" type="datetime1">
              <a:rPr lang="en-US" smtClean="0"/>
              <a:t>8/4/2017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1348801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BFDFE2-74C4-8546-AFBE-3866CEA743CC}" type="datetime1">
              <a:rPr lang="en-US" smtClean="0"/>
              <a:t>8/4/2017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E787AA-A822-484D-874E-D3E3ABC26C0B}" type="slidenum">
              <a:rPr lang="en-US" smtClean="0"/>
              <a:t>‹#›</a:t>
            </a:fld>
            <a:endParaRPr lang="en-US" dirty="0"/>
          </a:p>
        </p:txBody>
      </p:sp>
    </p:spTree>
    <p:extLst>
      <p:ext uri="{BB962C8B-B14F-4D97-AF65-F5344CB8AC3E}">
        <p14:creationId xmlns:p14="http://schemas.microsoft.com/office/powerpoint/2010/main" val="2239779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EE5B0-E4A2-4B47-9F62-0D14CF2ECBAB}" type="datetime1">
              <a:rPr lang="en-US" smtClean="0"/>
              <a:t>8/4/2017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787AA-A822-484D-874E-D3E3ABC26C0B}" type="slidenum">
              <a:rPr lang="en-US" smtClean="0"/>
              <a:t>‹#›</a:t>
            </a:fld>
            <a:endParaRPr lang="en-US" dirty="0"/>
          </a:p>
        </p:txBody>
      </p:sp>
    </p:spTree>
    <p:extLst>
      <p:ext uri="{BB962C8B-B14F-4D97-AF65-F5344CB8AC3E}">
        <p14:creationId xmlns:p14="http://schemas.microsoft.com/office/powerpoint/2010/main" val="3582163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S-PHENIX Director’s Cost and Schedule Review</a:t>
            </a:r>
            <a:br>
              <a:rPr lang="en-US" dirty="0" smtClean="0"/>
            </a:br>
            <a:r>
              <a:rPr lang="en-US" dirty="0" smtClean="0"/>
              <a:t>Closeout</a:t>
            </a:r>
            <a:endParaRPr lang="en-US" dirty="0"/>
          </a:p>
        </p:txBody>
      </p:sp>
      <p:sp>
        <p:nvSpPr>
          <p:cNvPr id="3" name="Subtitle 2"/>
          <p:cNvSpPr>
            <a:spLocks noGrp="1"/>
          </p:cNvSpPr>
          <p:nvPr>
            <p:ph type="subTitle" idx="1"/>
          </p:nvPr>
        </p:nvSpPr>
        <p:spPr/>
        <p:txBody>
          <a:bodyPr/>
          <a:lstStyle/>
          <a:p>
            <a:r>
              <a:rPr lang="en-US" dirty="0" smtClean="0"/>
              <a:t>August 4, 2017</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1</a:t>
            </a:fld>
            <a:endParaRPr lang="en-US" dirty="0"/>
          </a:p>
        </p:txBody>
      </p:sp>
    </p:spTree>
    <p:extLst>
      <p:ext uri="{BB962C8B-B14F-4D97-AF65-F5344CB8AC3E}">
        <p14:creationId xmlns:p14="http://schemas.microsoft.com/office/powerpoint/2010/main" val="266660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553148"/>
            <a:ext cx="8229600" cy="6304852"/>
          </a:xfrm>
        </p:spPr>
        <p:txBody>
          <a:bodyPr>
            <a:normAutofit fontScale="85000" lnSpcReduction="10000"/>
          </a:bodyPr>
          <a:lstStyle/>
          <a:p>
            <a:r>
              <a:rPr lang="en-US" dirty="0"/>
              <a:t>T</a:t>
            </a:r>
            <a:r>
              <a:rPr lang="en-US" dirty="0" smtClean="0"/>
              <a:t>he current schedule doesn’t have time to map the magnet volume. The project states that they will investigate whether this mapping is required and, if so, the schedule would be extended to accommodate it. It is also not clear that the project has a clear idea about how to do the mapping if needed. </a:t>
            </a:r>
          </a:p>
          <a:p>
            <a:r>
              <a:rPr lang="en-US" u="sng" dirty="0" smtClean="0"/>
              <a:t>Recommendation</a:t>
            </a:r>
            <a:r>
              <a:rPr lang="en-US" dirty="0" smtClean="0"/>
              <a:t>– Well before the CD1 review the project must decide whether mapping of the field volume is needed, and if so the schedule must be modified to accommodate this and solid plans made to do the mapping. Alternatively, if the issue can’t be settled before CD-1, schedule time for mapping should be added to the project and if later it is determined not to be needed, then there would be additional schedule contingency.</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10</a:t>
            </a:fld>
            <a:endParaRPr lang="en-US" dirty="0"/>
          </a:p>
        </p:txBody>
      </p:sp>
    </p:spTree>
    <p:extLst>
      <p:ext uri="{BB962C8B-B14F-4D97-AF65-F5344CB8AC3E}">
        <p14:creationId xmlns:p14="http://schemas.microsoft.com/office/powerpoint/2010/main" val="263403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704192"/>
            <a:ext cx="8229600" cy="5421972"/>
          </a:xfrm>
        </p:spPr>
        <p:txBody>
          <a:bodyPr>
            <a:normAutofit/>
          </a:bodyPr>
          <a:lstStyle/>
          <a:p>
            <a:r>
              <a:rPr lang="en-US" dirty="0"/>
              <a:t>The </a:t>
            </a:r>
            <a:r>
              <a:rPr lang="en-US" dirty="0" smtClean="0"/>
              <a:t>s-PHENIX </a:t>
            </a:r>
            <a:r>
              <a:rPr lang="en-US" dirty="0"/>
              <a:t>project </a:t>
            </a:r>
            <a:r>
              <a:rPr lang="en-US" dirty="0" smtClean="0"/>
              <a:t>seems </a:t>
            </a:r>
            <a:r>
              <a:rPr lang="en-US" dirty="0"/>
              <a:t>not yet </a:t>
            </a:r>
            <a:r>
              <a:rPr lang="en-US" dirty="0" smtClean="0"/>
              <a:t>to have fully </a:t>
            </a:r>
            <a:r>
              <a:rPr lang="en-US" dirty="0"/>
              <a:t>explored </a:t>
            </a:r>
            <a:r>
              <a:rPr lang="en-US" dirty="0" smtClean="0"/>
              <a:t>their </a:t>
            </a:r>
            <a:r>
              <a:rPr lang="en-US" dirty="0"/>
              <a:t>schedule and cost risks. A number of risks </a:t>
            </a:r>
            <a:r>
              <a:rPr lang="en-US" dirty="0" smtClean="0"/>
              <a:t>surfaced during </a:t>
            </a:r>
            <a:r>
              <a:rPr lang="en-US" dirty="0"/>
              <a:t>this review that should have </a:t>
            </a:r>
            <a:r>
              <a:rPr lang="en-US" dirty="0" smtClean="0"/>
              <a:t>been </a:t>
            </a:r>
            <a:r>
              <a:rPr lang="en-US" dirty="0"/>
              <a:t>identified </a:t>
            </a:r>
            <a:r>
              <a:rPr lang="en-US" dirty="0" smtClean="0"/>
              <a:t>at this point.</a:t>
            </a:r>
          </a:p>
          <a:p>
            <a:r>
              <a:rPr lang="en-US" u="sng" dirty="0" smtClean="0"/>
              <a:t>Recommendation</a:t>
            </a:r>
            <a:r>
              <a:rPr lang="en-US" dirty="0" smtClean="0"/>
              <a:t>– By the end of September the project should reassess and update their risk register with special attention to schedule and cost risk. It might be useful to have a few knowledgeable BNL people from outside s-PHENIX look over the resulting set of risks.</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11</a:t>
            </a:fld>
            <a:endParaRPr lang="en-US" dirty="0"/>
          </a:p>
        </p:txBody>
      </p:sp>
    </p:spTree>
    <p:extLst>
      <p:ext uri="{BB962C8B-B14F-4D97-AF65-F5344CB8AC3E}">
        <p14:creationId xmlns:p14="http://schemas.microsoft.com/office/powerpoint/2010/main" val="307420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Closeout talks from </a:t>
            </a:r>
            <a:r>
              <a:rPr lang="en-US" sz="3200" smtClean="0"/>
              <a:t>breakout areas including responses </a:t>
            </a:r>
            <a:r>
              <a:rPr lang="en-US" sz="3200" dirty="0" smtClean="0"/>
              <a:t>to relevant charge items</a:t>
            </a:r>
            <a:endParaRPr lang="en-US" sz="3200" dirty="0"/>
          </a:p>
        </p:txBody>
      </p:sp>
      <p:sp>
        <p:nvSpPr>
          <p:cNvPr id="3" name="Content Placeholder 2"/>
          <p:cNvSpPr>
            <a:spLocks noGrp="1"/>
          </p:cNvSpPr>
          <p:nvPr>
            <p:ph idx="1"/>
          </p:nvPr>
        </p:nvSpPr>
        <p:spPr>
          <a:xfrm>
            <a:off x="457200" y="1596189"/>
            <a:ext cx="8229600" cy="4525963"/>
          </a:xfrm>
        </p:spPr>
        <p:txBody>
          <a:bodyPr/>
          <a:lstStyle/>
          <a:p>
            <a:pPr marL="0" indent="0">
              <a:buNone/>
            </a:pPr>
            <a:endParaRPr lang="en-US" dirty="0"/>
          </a:p>
          <a:p>
            <a:r>
              <a:rPr lang="en-US" dirty="0" smtClean="0"/>
              <a:t>Calorimeter etc.– Howard Gordon</a:t>
            </a:r>
          </a:p>
          <a:p>
            <a:r>
              <a:rPr lang="en-US" dirty="0" smtClean="0"/>
              <a:t>Tracking etc.– Helen Caines</a:t>
            </a:r>
          </a:p>
          <a:p>
            <a:r>
              <a:rPr lang="en-US" dirty="0" smtClean="0"/>
              <a:t>Management– Bill Edwards</a:t>
            </a:r>
          </a:p>
          <a:p>
            <a:r>
              <a:rPr lang="en-US" dirty="0" smtClean="0"/>
              <a:t>Infrastructure and facility upgrade– Yousef Makdisi</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12</a:t>
            </a:fld>
            <a:endParaRPr lang="en-US" dirty="0"/>
          </a:p>
        </p:txBody>
      </p:sp>
    </p:spTree>
    <p:extLst>
      <p:ext uri="{BB962C8B-B14F-4D97-AF65-F5344CB8AC3E}">
        <p14:creationId xmlns:p14="http://schemas.microsoft.com/office/powerpoint/2010/main" val="1606176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body" idx="1"/>
          </p:nvPr>
        </p:nvSpPr>
        <p:spPr>
          <a:xfrm>
            <a:off x="311700" y="394067"/>
            <a:ext cx="8520600" cy="5697600"/>
          </a:xfrm>
          <a:prstGeom prst="rect">
            <a:avLst/>
          </a:prstGeom>
        </p:spPr>
        <p:txBody>
          <a:bodyPr lIns="91425" tIns="91425" rIns="91425" bIns="91425" anchor="t" anchorCtr="0">
            <a:noAutofit/>
          </a:bodyPr>
          <a:lstStyle/>
          <a:p>
            <a:pPr marL="285750" indent="-285750">
              <a:spcBef>
                <a:spcPts val="600"/>
              </a:spcBef>
              <a:spcAft>
                <a:spcPts val="0"/>
              </a:spcAft>
              <a:buClr>
                <a:schemeClr val="dk1"/>
              </a:buClr>
              <a:buSzPct val="44000"/>
            </a:pPr>
            <a:r>
              <a:rPr lang="en" sz="2000" dirty="0" smtClean="0">
                <a:solidFill>
                  <a:srgbClr val="4F81BD"/>
                </a:solidFill>
                <a:latin typeface="Calibri"/>
                <a:ea typeface="Calibri"/>
                <a:cs typeface="Calibri"/>
                <a:sym typeface="Calibri"/>
              </a:rPr>
              <a:t>Answer to Charge Questions: Calorimeters and Electronics</a:t>
            </a:r>
            <a:endParaRPr lang="en" sz="2000" dirty="0">
              <a:solidFill>
                <a:srgbClr val="4F81BD"/>
              </a:solidFill>
              <a:latin typeface="Calibri"/>
              <a:ea typeface="Calibri"/>
              <a:cs typeface="Calibri"/>
              <a:sym typeface="Calibri"/>
            </a:endParaRPr>
          </a:p>
          <a:p>
            <a:pPr>
              <a:spcBef>
                <a:spcPts val="600"/>
              </a:spcBef>
              <a:spcAft>
                <a:spcPts val="0"/>
              </a:spcAft>
              <a:buClr>
                <a:schemeClr val="dk1"/>
              </a:buClr>
              <a:buSzPct val="44000"/>
              <a:buNone/>
            </a:pPr>
            <a:r>
              <a:rPr lang="en" sz="2000" dirty="0" smtClean="0">
                <a:solidFill>
                  <a:srgbClr val="4F81BD"/>
                </a:solidFill>
                <a:latin typeface="Calibri"/>
                <a:ea typeface="Calibri"/>
                <a:cs typeface="Calibri"/>
                <a:sym typeface="Calibri"/>
              </a:rPr>
              <a:t>1	Is </a:t>
            </a:r>
            <a:r>
              <a:rPr lang="en" sz="2000" dirty="0">
                <a:solidFill>
                  <a:srgbClr val="4F81BD"/>
                </a:solidFill>
                <a:latin typeface="Calibri"/>
                <a:ea typeface="Calibri"/>
                <a:cs typeface="Calibri"/>
                <a:sym typeface="Calibri"/>
              </a:rPr>
              <a:t>the conceptual design technically sound and likely to meet the objectives of its scientific case? </a:t>
            </a:r>
            <a:r>
              <a:rPr lang="en" sz="2000" dirty="0">
                <a:solidFill>
                  <a:schemeClr val="dk1"/>
                </a:solidFill>
                <a:latin typeface="Calibri"/>
                <a:ea typeface="Calibri"/>
                <a:cs typeface="Calibri"/>
                <a:sym typeface="Calibri"/>
              </a:rPr>
              <a:t> </a:t>
            </a:r>
          </a:p>
          <a:p>
            <a:pPr lvl="0">
              <a:spcBef>
                <a:spcPts val="500"/>
              </a:spcBef>
              <a:spcAft>
                <a:spcPts val="0"/>
              </a:spcAft>
              <a:buClr>
                <a:schemeClr val="dk1"/>
              </a:buClr>
              <a:buSzPct val="68750"/>
              <a:buNone/>
            </a:pPr>
            <a:r>
              <a:rPr lang="en" sz="2000" dirty="0">
                <a:solidFill>
                  <a:schemeClr val="dk1"/>
                </a:solidFill>
              </a:rPr>
              <a:t>–</a:t>
            </a:r>
            <a:r>
              <a:rPr lang="en" sz="2000" b="1" dirty="0" smtClean="0">
                <a:solidFill>
                  <a:schemeClr val="dk1"/>
                </a:solidFill>
                <a:latin typeface="Calibri"/>
                <a:ea typeface="Calibri"/>
                <a:cs typeface="Calibri"/>
                <a:sym typeface="Calibri"/>
              </a:rPr>
              <a:t>We </a:t>
            </a:r>
            <a:r>
              <a:rPr lang="en" sz="2000" b="1" dirty="0">
                <a:solidFill>
                  <a:schemeClr val="dk1"/>
                </a:solidFill>
                <a:latin typeface="Calibri"/>
                <a:ea typeface="Calibri"/>
                <a:cs typeface="Calibri"/>
                <a:sym typeface="Calibri"/>
              </a:rPr>
              <a:t>find that the conceptual design has been backed up by significant R&amp;D efforts in recent years, and the design should meet the scientific objectives of sPHENIX.</a:t>
            </a:r>
          </a:p>
          <a:p>
            <a:pPr>
              <a:spcBef>
                <a:spcPts val="600"/>
              </a:spcBef>
              <a:spcAft>
                <a:spcPts val="0"/>
              </a:spcAft>
              <a:buClr>
                <a:schemeClr val="dk1"/>
              </a:buClr>
              <a:buSzPct val="68750"/>
              <a:buNone/>
            </a:pPr>
            <a:r>
              <a:rPr lang="en" sz="2000" dirty="0" smtClean="0">
                <a:solidFill>
                  <a:srgbClr val="4F81BD"/>
                </a:solidFill>
                <a:latin typeface="Calibri"/>
                <a:ea typeface="Calibri"/>
                <a:cs typeface="Calibri"/>
                <a:sym typeface="Calibri"/>
              </a:rPr>
              <a:t>3	Are </a:t>
            </a:r>
            <a:r>
              <a:rPr lang="en" sz="2000" dirty="0">
                <a:solidFill>
                  <a:srgbClr val="4F81BD"/>
                </a:solidFill>
                <a:latin typeface="Calibri"/>
                <a:ea typeface="Calibri"/>
                <a:cs typeface="Calibri"/>
                <a:sym typeface="Calibri"/>
              </a:rPr>
              <a:t>the resources, including (wo)men-power adequate and likely to be provided?</a:t>
            </a:r>
          </a:p>
          <a:p>
            <a:pPr lvl="0" rtl="0">
              <a:spcBef>
                <a:spcPts val="500"/>
              </a:spcBef>
              <a:spcAft>
                <a:spcPts val="0"/>
              </a:spcAft>
              <a:buClr>
                <a:schemeClr val="dk1"/>
              </a:buClr>
              <a:buSzPct val="68750"/>
              <a:buFont typeface="Arial"/>
              <a:buNone/>
            </a:pPr>
            <a:r>
              <a:rPr lang="en" sz="2000" dirty="0">
                <a:solidFill>
                  <a:schemeClr val="dk1"/>
                </a:solidFill>
              </a:rPr>
              <a:t>–</a:t>
            </a:r>
            <a:r>
              <a:rPr lang="en" sz="2000" b="1" dirty="0">
                <a:solidFill>
                  <a:schemeClr val="dk1"/>
                </a:solidFill>
                <a:latin typeface="Calibri"/>
                <a:ea typeface="Calibri"/>
                <a:cs typeface="Calibri"/>
                <a:sym typeface="Calibri"/>
              </a:rPr>
              <a:t>The groups for building calorimeters and electronics are experienced and strong, and detailed estimates of the needed resources are documented.   The costs for the calorimeters have risen significantly, leading to the total project cost exceeding the envelop.  Significant efforts need to be made for reducing the cost, including investigation of descoping.  The resources for labor cost, both on MIE through university contracts, or off-project with BNL </a:t>
            </a:r>
            <a:r>
              <a:rPr lang="en" sz="2000" b="1" dirty="0" smtClean="0">
                <a:solidFill>
                  <a:schemeClr val="dk1"/>
                </a:solidFill>
                <a:latin typeface="Calibri"/>
                <a:ea typeface="Calibri"/>
                <a:cs typeface="Calibri"/>
                <a:sym typeface="Calibri"/>
              </a:rPr>
              <a:t>funding have been estimated but should be formalized through agreements with the relevant departments. </a:t>
            </a:r>
            <a:endParaRPr lang="en" sz="2000" b="1" dirty="0">
              <a:solidFill>
                <a:schemeClr val="dk1"/>
              </a:solidFill>
              <a:latin typeface="Calibri"/>
              <a:ea typeface="Calibri"/>
              <a:cs typeface="Calibri"/>
              <a:sym typeface="Calibri"/>
            </a:endParaRPr>
          </a:p>
          <a:p>
            <a:pPr>
              <a:spcBef>
                <a:spcPts val="600"/>
              </a:spcBef>
              <a:spcAft>
                <a:spcPts val="0"/>
              </a:spcAft>
              <a:buClr>
                <a:schemeClr val="dk1"/>
              </a:buClr>
              <a:buSzPct val="68750"/>
              <a:buNone/>
            </a:pPr>
            <a:r>
              <a:rPr lang="en-US" sz="2000" dirty="0">
                <a:solidFill>
                  <a:srgbClr val="4F81BD"/>
                </a:solidFill>
                <a:latin typeface="Calibri"/>
                <a:ea typeface="Calibri"/>
                <a:cs typeface="Calibri"/>
                <a:sym typeface="Calibri"/>
              </a:rPr>
              <a:t>3</a:t>
            </a:r>
            <a:r>
              <a:rPr lang="en" sz="2000" dirty="0" smtClean="0">
                <a:solidFill>
                  <a:srgbClr val="4F81BD"/>
                </a:solidFill>
                <a:latin typeface="Calibri"/>
                <a:ea typeface="Calibri"/>
                <a:cs typeface="Calibri"/>
                <a:sym typeface="Calibri"/>
              </a:rPr>
              <a:t>	Are </a:t>
            </a:r>
            <a:r>
              <a:rPr lang="en" sz="2000" dirty="0">
                <a:solidFill>
                  <a:srgbClr val="4F81BD"/>
                </a:solidFill>
                <a:latin typeface="Calibri"/>
                <a:ea typeface="Calibri"/>
                <a:cs typeface="Calibri"/>
                <a:sym typeface="Calibri"/>
              </a:rPr>
              <a:t>the EH&amp;S aspects being properly addressed?</a:t>
            </a:r>
          </a:p>
          <a:p>
            <a:pPr lvl="0" rtl="0">
              <a:spcBef>
                <a:spcPts val="500"/>
              </a:spcBef>
              <a:spcAft>
                <a:spcPts val="0"/>
              </a:spcAft>
              <a:buClr>
                <a:schemeClr val="dk1"/>
              </a:buClr>
              <a:buSzPct val="68750"/>
              <a:buFont typeface="Arial"/>
              <a:buNone/>
            </a:pPr>
            <a:r>
              <a:rPr lang="en" sz="2000" dirty="0">
                <a:solidFill>
                  <a:schemeClr val="dk1"/>
                </a:solidFill>
              </a:rPr>
              <a:t>–</a:t>
            </a:r>
            <a:r>
              <a:rPr lang="en" sz="2000" b="1" dirty="0">
                <a:solidFill>
                  <a:schemeClr val="dk1"/>
                </a:solidFill>
                <a:latin typeface="Calibri"/>
                <a:ea typeface="Calibri"/>
                <a:cs typeface="Calibri"/>
                <a:sym typeface="Calibri"/>
              </a:rPr>
              <a:t>ES&amp;H needs to address safety </a:t>
            </a:r>
            <a:r>
              <a:rPr lang="en" sz="2000" b="1" dirty="0" smtClean="0">
                <a:solidFill>
                  <a:schemeClr val="dk1"/>
                </a:solidFill>
                <a:latin typeface="Calibri"/>
                <a:ea typeface="Calibri"/>
                <a:cs typeface="Calibri"/>
                <a:sym typeface="Calibri"/>
              </a:rPr>
              <a:t>issues </a:t>
            </a:r>
            <a:r>
              <a:rPr lang="en" sz="2000" b="1" dirty="0">
                <a:solidFill>
                  <a:schemeClr val="dk1"/>
                </a:solidFill>
                <a:latin typeface="Calibri"/>
                <a:ea typeface="Calibri"/>
                <a:cs typeface="Calibri"/>
                <a:sym typeface="Calibri"/>
              </a:rPr>
              <a:t>outside BNL, and document procedures concerning safety in all relevant departments at BNL. </a:t>
            </a:r>
          </a:p>
          <a:p>
            <a:pPr lvl="0">
              <a:spcBef>
                <a:spcPts val="0"/>
              </a:spcBef>
              <a:buNone/>
            </a:pPr>
            <a:endParaRPr sz="1600" dirty="0"/>
          </a:p>
        </p:txBody>
      </p:sp>
    </p:spTree>
    <p:extLst>
      <p:ext uri="{BB962C8B-B14F-4D97-AF65-F5344CB8AC3E}">
        <p14:creationId xmlns:p14="http://schemas.microsoft.com/office/powerpoint/2010/main" val="1400469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Calorimeter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Finding: </a:t>
            </a:r>
            <a:r>
              <a:rPr lang="en-US" dirty="0" err="1" smtClean="0"/>
              <a:t>SiPM’s</a:t>
            </a:r>
            <a:r>
              <a:rPr lang="en-US" dirty="0" smtClean="0"/>
              <a:t> are susceptible to radiation damage from low energy neutrons.  </a:t>
            </a:r>
            <a:r>
              <a:rPr lang="en-US" dirty="0" err="1" smtClean="0"/>
              <a:t>sPHENIX</a:t>
            </a:r>
            <a:r>
              <a:rPr lang="en-US" dirty="0" smtClean="0"/>
              <a:t> has calculated that the amount of exposure should lead to an acceptable excess leakage current after five years of heavy ion running at RHIC.</a:t>
            </a:r>
          </a:p>
          <a:p>
            <a:r>
              <a:rPr lang="en-US" dirty="0" smtClean="0"/>
              <a:t>Comment:  Since the </a:t>
            </a:r>
            <a:r>
              <a:rPr lang="en-US" dirty="0" err="1" smtClean="0"/>
              <a:t>SiPM’s</a:t>
            </a:r>
            <a:r>
              <a:rPr lang="en-US" dirty="0" smtClean="0"/>
              <a:t> are so critical to the physics performance it is important to carryout further study of the radiation damage.</a:t>
            </a:r>
          </a:p>
          <a:p>
            <a:r>
              <a:rPr lang="en-US" u="sng" dirty="0" smtClean="0"/>
              <a:t>Recommendation</a:t>
            </a:r>
            <a:r>
              <a:rPr lang="en-US" dirty="0" smtClean="0"/>
              <a:t>: </a:t>
            </a:r>
            <a:r>
              <a:rPr lang="en-US" dirty="0"/>
              <a:t>C</a:t>
            </a:r>
            <a:r>
              <a:rPr lang="en-US" dirty="0" smtClean="0"/>
              <a:t>ontinue studying neutron radiation damage to </a:t>
            </a:r>
            <a:r>
              <a:rPr lang="en-US" dirty="0" err="1" smtClean="0"/>
              <a:t>SiPM’s</a:t>
            </a:r>
            <a:r>
              <a:rPr lang="en-US" dirty="0" smtClean="0"/>
              <a:t>. </a:t>
            </a:r>
            <a:endParaRPr lang="en-US" dirty="0"/>
          </a:p>
        </p:txBody>
      </p:sp>
      <p:sp>
        <p:nvSpPr>
          <p:cNvPr id="4" name="Slide Number Placeholder 3"/>
          <p:cNvSpPr>
            <a:spLocks noGrp="1"/>
          </p:cNvSpPr>
          <p:nvPr>
            <p:ph type="sldNum" sz="quarter" idx="12"/>
          </p:nvPr>
        </p:nvSpPr>
        <p:spPr/>
        <p:txBody>
          <a:bodyPr/>
          <a:lstStyle/>
          <a:p>
            <a:fld id="{4238778B-BFBA-4605-A46B-A304EEF88702}" type="slidenum">
              <a:rPr lang="en-US" smtClean="0"/>
              <a:t>14</a:t>
            </a:fld>
            <a:endParaRPr lang="en-US" dirty="0"/>
          </a:p>
        </p:txBody>
      </p:sp>
    </p:spTree>
    <p:extLst>
      <p:ext uri="{BB962C8B-B14F-4D97-AF65-F5344CB8AC3E}">
        <p14:creationId xmlns:p14="http://schemas.microsoft.com/office/powerpoint/2010/main" val="1424607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Calorimeter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Findings: The Collaboration has worked very successfully with a firm in Russia on </a:t>
            </a:r>
            <a:r>
              <a:rPr lang="en-US" dirty="0" err="1" smtClean="0"/>
              <a:t>HCal</a:t>
            </a:r>
            <a:r>
              <a:rPr lang="en-US" dirty="0" smtClean="0"/>
              <a:t>.  The firm has given a proposal to supply scintillators with grooves machined and wavelength fibers inserted.</a:t>
            </a:r>
            <a:endParaRPr lang="en-US" dirty="0"/>
          </a:p>
          <a:p>
            <a:r>
              <a:rPr lang="en-US" dirty="0" smtClean="0"/>
              <a:t>Comment:  We worry that in the current climate conditions may occur where business relations with Russia may become impossible.</a:t>
            </a:r>
          </a:p>
          <a:p>
            <a:r>
              <a:rPr lang="en-US" u="sng" dirty="0" smtClean="0"/>
              <a:t>Recommendation</a:t>
            </a:r>
            <a:r>
              <a:rPr lang="en-US" dirty="0" smtClean="0"/>
              <a:t>: Identify and quantify the cost and schedule for an alternate source for the </a:t>
            </a:r>
            <a:r>
              <a:rPr lang="en-US" dirty="0" err="1" smtClean="0"/>
              <a:t>HCal</a:t>
            </a:r>
            <a:r>
              <a:rPr lang="en-US" dirty="0" smtClean="0"/>
              <a:t> scintillator.</a:t>
            </a:r>
            <a:endParaRPr lang="en-US" dirty="0"/>
          </a:p>
        </p:txBody>
      </p:sp>
      <p:sp>
        <p:nvSpPr>
          <p:cNvPr id="4" name="Slide Number Placeholder 3"/>
          <p:cNvSpPr>
            <a:spLocks noGrp="1"/>
          </p:cNvSpPr>
          <p:nvPr>
            <p:ph type="sldNum" sz="quarter" idx="12"/>
          </p:nvPr>
        </p:nvSpPr>
        <p:spPr/>
        <p:txBody>
          <a:bodyPr/>
          <a:lstStyle/>
          <a:p>
            <a:fld id="{4238778B-BFBA-4605-A46B-A304EEF88702}" type="slidenum">
              <a:rPr lang="en-US" smtClean="0"/>
              <a:t>15</a:t>
            </a:fld>
            <a:endParaRPr lang="en-US"/>
          </a:p>
        </p:txBody>
      </p:sp>
    </p:spTree>
    <p:extLst>
      <p:ext uri="{BB962C8B-B14F-4D97-AF65-F5344CB8AC3E}">
        <p14:creationId xmlns:p14="http://schemas.microsoft.com/office/powerpoint/2010/main" val="743798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Calorimeter</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Findings: The University of Illinois at Urbana Champaign has shown great leadership in the development of </a:t>
            </a:r>
            <a:r>
              <a:rPr lang="en-US" dirty="0" err="1" smtClean="0"/>
              <a:t>EMCal</a:t>
            </a:r>
            <a:r>
              <a:rPr lang="en-US" dirty="0" smtClean="0"/>
              <a:t> scintillating fiber blocks filled with tungsten powder/epoxy.  </a:t>
            </a:r>
            <a:endParaRPr lang="en-US" dirty="0"/>
          </a:p>
          <a:p>
            <a:r>
              <a:rPr lang="en-US" dirty="0" smtClean="0"/>
              <a:t>Comment:  This is a sole source for the </a:t>
            </a:r>
            <a:r>
              <a:rPr lang="en-US" dirty="0" err="1" smtClean="0"/>
              <a:t>EMCal</a:t>
            </a:r>
            <a:r>
              <a:rPr lang="en-US" dirty="0" smtClean="0"/>
              <a:t> and the fabrication of these blocks is on the critical path.</a:t>
            </a:r>
          </a:p>
          <a:p>
            <a:r>
              <a:rPr lang="en-US" u="sng" dirty="0" smtClean="0"/>
              <a:t>Recommendation</a:t>
            </a:r>
            <a:r>
              <a:rPr lang="en-US" dirty="0" smtClean="0"/>
              <a:t>: Quantify the cost and schedule impact and mitigation of the risk should Illinois not be able to deliver.</a:t>
            </a:r>
          </a:p>
          <a:p>
            <a:r>
              <a:rPr lang="en-US" u="sng" dirty="0" smtClean="0"/>
              <a:t>Recommendation</a:t>
            </a:r>
            <a:r>
              <a:rPr lang="en-US" dirty="0" smtClean="0"/>
              <a:t>-Advance the R&amp;D to mitigate the risk of production delays</a:t>
            </a:r>
            <a:endParaRPr lang="en-US" dirty="0"/>
          </a:p>
        </p:txBody>
      </p:sp>
      <p:sp>
        <p:nvSpPr>
          <p:cNvPr id="4" name="Slide Number Placeholder 3"/>
          <p:cNvSpPr>
            <a:spLocks noGrp="1"/>
          </p:cNvSpPr>
          <p:nvPr>
            <p:ph type="sldNum" sz="quarter" idx="12"/>
          </p:nvPr>
        </p:nvSpPr>
        <p:spPr/>
        <p:txBody>
          <a:bodyPr/>
          <a:lstStyle/>
          <a:p>
            <a:fld id="{4238778B-BFBA-4605-A46B-A304EEF88702}" type="slidenum">
              <a:rPr lang="en-US" smtClean="0"/>
              <a:t>16</a:t>
            </a:fld>
            <a:endParaRPr lang="en-US" dirty="0"/>
          </a:p>
        </p:txBody>
      </p:sp>
    </p:spTree>
    <p:extLst>
      <p:ext uri="{BB962C8B-B14F-4D97-AF65-F5344CB8AC3E}">
        <p14:creationId xmlns:p14="http://schemas.microsoft.com/office/powerpoint/2010/main" val="3375659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Calorimeter</a:t>
            </a:r>
            <a:endParaRPr lang="en-US" dirty="0"/>
          </a:p>
        </p:txBody>
      </p:sp>
      <p:sp>
        <p:nvSpPr>
          <p:cNvPr id="3" name="Content Placeholder 2"/>
          <p:cNvSpPr>
            <a:spLocks noGrp="1"/>
          </p:cNvSpPr>
          <p:nvPr>
            <p:ph idx="1"/>
          </p:nvPr>
        </p:nvSpPr>
        <p:spPr/>
        <p:txBody>
          <a:bodyPr>
            <a:normAutofit lnSpcReduction="10000"/>
          </a:bodyPr>
          <a:lstStyle/>
          <a:p>
            <a:r>
              <a:rPr lang="en-US" dirty="0" smtClean="0"/>
              <a:t>Finding: The schedule for the MIE was moved out by one year due to the funding uncertainties in FY18.</a:t>
            </a:r>
          </a:p>
          <a:p>
            <a:r>
              <a:rPr lang="en-US" dirty="0" smtClean="0"/>
              <a:t>Comment: Perhaps some of this time could be used productively by moving other tasks earlier.</a:t>
            </a:r>
          </a:p>
          <a:p>
            <a:r>
              <a:rPr lang="en-US" u="sng" dirty="0" smtClean="0"/>
              <a:t>Recommendation</a:t>
            </a:r>
            <a:r>
              <a:rPr lang="en-US" dirty="0" smtClean="0"/>
              <a:t>:  Move tasks funded by non-MIE sources such as tooling and installation fixtures earlier in the schedule.</a:t>
            </a:r>
            <a:endParaRPr lang="en-US" dirty="0"/>
          </a:p>
        </p:txBody>
      </p:sp>
      <p:sp>
        <p:nvSpPr>
          <p:cNvPr id="4" name="Slide Number Placeholder 3"/>
          <p:cNvSpPr>
            <a:spLocks noGrp="1"/>
          </p:cNvSpPr>
          <p:nvPr>
            <p:ph type="sldNum" sz="quarter" idx="12"/>
          </p:nvPr>
        </p:nvSpPr>
        <p:spPr/>
        <p:txBody>
          <a:bodyPr/>
          <a:lstStyle/>
          <a:p>
            <a:fld id="{4238778B-BFBA-4605-A46B-A304EEF88702}" type="slidenum">
              <a:rPr lang="en-US" smtClean="0"/>
              <a:t>17</a:t>
            </a:fld>
            <a:endParaRPr lang="en-US"/>
          </a:p>
        </p:txBody>
      </p:sp>
    </p:spTree>
    <p:extLst>
      <p:ext uri="{BB962C8B-B14F-4D97-AF65-F5344CB8AC3E}">
        <p14:creationId xmlns:p14="http://schemas.microsoft.com/office/powerpoint/2010/main" val="1430951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Calorimeter</a:t>
            </a:r>
            <a:endParaRPr lang="en-US" dirty="0"/>
          </a:p>
        </p:txBody>
      </p:sp>
      <p:sp>
        <p:nvSpPr>
          <p:cNvPr id="3" name="Content Placeholder 2"/>
          <p:cNvSpPr>
            <a:spLocks noGrp="1"/>
          </p:cNvSpPr>
          <p:nvPr>
            <p:ph idx="1"/>
          </p:nvPr>
        </p:nvSpPr>
        <p:spPr/>
        <p:txBody>
          <a:bodyPr/>
          <a:lstStyle/>
          <a:p>
            <a:r>
              <a:rPr lang="en-US" dirty="0" smtClean="0"/>
              <a:t>Finding: Plans for water cooling the </a:t>
            </a:r>
            <a:r>
              <a:rPr lang="en-US" dirty="0" err="1" smtClean="0"/>
              <a:t>EMCal</a:t>
            </a:r>
            <a:r>
              <a:rPr lang="en-US" dirty="0" smtClean="0"/>
              <a:t> are being finalized.  The calorimeter electronics are also close to final design.</a:t>
            </a:r>
          </a:p>
          <a:p>
            <a:r>
              <a:rPr lang="en-US" dirty="0" smtClean="0"/>
              <a:t>Comment: It is always best to test complete systems.</a:t>
            </a:r>
          </a:p>
          <a:p>
            <a:r>
              <a:rPr lang="en-US" u="sng" dirty="0" smtClean="0"/>
              <a:t>Recommendation</a:t>
            </a:r>
            <a:r>
              <a:rPr lang="en-US" dirty="0" smtClean="0"/>
              <a:t>: Test the full electronics system including the water cooling in the February 2018 beam test.</a:t>
            </a:r>
            <a:endParaRPr lang="en-US" dirty="0"/>
          </a:p>
        </p:txBody>
      </p:sp>
      <p:sp>
        <p:nvSpPr>
          <p:cNvPr id="4" name="Slide Number Placeholder 3"/>
          <p:cNvSpPr>
            <a:spLocks noGrp="1"/>
          </p:cNvSpPr>
          <p:nvPr>
            <p:ph type="sldNum" sz="quarter" idx="12"/>
          </p:nvPr>
        </p:nvSpPr>
        <p:spPr/>
        <p:txBody>
          <a:bodyPr/>
          <a:lstStyle/>
          <a:p>
            <a:fld id="{4238778B-BFBA-4605-A46B-A304EEF88702}" type="slidenum">
              <a:rPr lang="en-US" smtClean="0"/>
              <a:t>18</a:t>
            </a:fld>
            <a:endParaRPr lang="en-US"/>
          </a:p>
        </p:txBody>
      </p:sp>
    </p:spTree>
    <p:extLst>
      <p:ext uri="{BB962C8B-B14F-4D97-AF65-F5344CB8AC3E}">
        <p14:creationId xmlns:p14="http://schemas.microsoft.com/office/powerpoint/2010/main" val="3487116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1046"/>
          </a:xfrm>
        </p:spPr>
        <p:txBody>
          <a:bodyPr>
            <a:normAutofit fontScale="90000"/>
          </a:bodyPr>
          <a:lstStyle/>
          <a:p>
            <a:r>
              <a:rPr lang="en-US" sz="3200" dirty="0"/>
              <a:t>Tracking/DAQ/</a:t>
            </a:r>
            <a:r>
              <a:rPr lang="en-US" sz="3200" dirty="0" smtClean="0"/>
              <a:t>Trigger</a:t>
            </a:r>
            <a:br>
              <a:rPr lang="en-US" sz="3200" dirty="0" smtClean="0"/>
            </a:br>
            <a:r>
              <a:rPr lang="en-US" sz="3200" dirty="0" smtClean="0"/>
              <a:t>-response to charge-</a:t>
            </a:r>
            <a:endParaRPr lang="en-US" sz="3200" dirty="0"/>
          </a:p>
        </p:txBody>
      </p:sp>
      <p:sp>
        <p:nvSpPr>
          <p:cNvPr id="3" name="Content Placeholder 2"/>
          <p:cNvSpPr>
            <a:spLocks noGrp="1"/>
          </p:cNvSpPr>
          <p:nvPr>
            <p:ph idx="1"/>
          </p:nvPr>
        </p:nvSpPr>
        <p:spPr>
          <a:xfrm>
            <a:off x="5" y="1172494"/>
            <a:ext cx="8967019" cy="6054213"/>
          </a:xfrm>
        </p:spPr>
        <p:txBody>
          <a:bodyPr>
            <a:normAutofit fontScale="92500" lnSpcReduction="20000"/>
          </a:bodyPr>
          <a:lstStyle/>
          <a:p>
            <a:r>
              <a:rPr lang="en-US" dirty="0">
                <a:solidFill>
                  <a:srgbClr val="000000"/>
                </a:solidFill>
              </a:rPr>
              <a:t>Is the conceptual design technically sound and likely to meet the objectives of its scientific </a:t>
            </a:r>
            <a:r>
              <a:rPr lang="en-US" dirty="0" smtClean="0">
                <a:solidFill>
                  <a:srgbClr val="000000"/>
                </a:solidFill>
              </a:rPr>
              <a:t>case? </a:t>
            </a:r>
            <a:r>
              <a:rPr lang="en-US" dirty="0"/>
              <a:t> </a:t>
            </a:r>
            <a:endParaRPr lang="en-US" dirty="0" smtClean="0"/>
          </a:p>
          <a:p>
            <a:pPr lvl="1"/>
            <a:r>
              <a:rPr lang="en-US" b="1" dirty="0" smtClean="0"/>
              <a:t>We </a:t>
            </a:r>
            <a:r>
              <a:rPr lang="en-US" b="1" dirty="0"/>
              <a:t>find that the conceptual designs of  the TPC, trigger, DAQ and tracking approach to be technically sound and likely to meet the requirements for the success of the </a:t>
            </a:r>
            <a:r>
              <a:rPr lang="en-US" b="1" dirty="0" err="1"/>
              <a:t>sPHENIX</a:t>
            </a:r>
            <a:r>
              <a:rPr lang="en-US" b="1" dirty="0"/>
              <a:t> physics program</a:t>
            </a:r>
          </a:p>
          <a:p>
            <a:pPr lvl="0"/>
            <a:endParaRPr lang="en-US" sz="1400" b="1" dirty="0" smtClean="0">
              <a:solidFill>
                <a:srgbClr val="FF0000"/>
              </a:solidFill>
            </a:endParaRPr>
          </a:p>
          <a:p>
            <a:pPr lvl="0"/>
            <a:r>
              <a:rPr lang="en-US" dirty="0" smtClean="0">
                <a:solidFill>
                  <a:srgbClr val="000000"/>
                </a:solidFill>
              </a:rPr>
              <a:t>Are the resources, including (wo)men-power adequate and likely to be provided? </a:t>
            </a:r>
          </a:p>
          <a:p>
            <a:pPr lvl="1"/>
            <a:r>
              <a:rPr lang="en-US" b="1" dirty="0"/>
              <a:t>An adequate workforce is identified with the groups involved having a solid reputation in supplying the promised  personnel on schedule. I</a:t>
            </a:r>
            <a:r>
              <a:rPr lang="en-US" b="1" dirty="0" smtClean="0"/>
              <a:t>t is not entirely clear how the resources are funded</a:t>
            </a:r>
          </a:p>
          <a:p>
            <a:endParaRPr lang="en-US" sz="1300" dirty="0" smtClean="0"/>
          </a:p>
          <a:p>
            <a:pPr lvl="0"/>
            <a:r>
              <a:rPr lang="en-US" dirty="0" smtClean="0">
                <a:solidFill>
                  <a:srgbClr val="000000"/>
                </a:solidFill>
              </a:rPr>
              <a:t>Are </a:t>
            </a:r>
            <a:r>
              <a:rPr lang="en-US" dirty="0">
                <a:solidFill>
                  <a:srgbClr val="000000"/>
                </a:solidFill>
              </a:rPr>
              <a:t>the EH&amp;S aspects being properly addressed? </a:t>
            </a:r>
            <a:endParaRPr lang="en-US" dirty="0" smtClean="0">
              <a:solidFill>
                <a:srgbClr val="000000"/>
              </a:solidFill>
            </a:endParaRPr>
          </a:p>
          <a:p>
            <a:pPr lvl="1"/>
            <a:r>
              <a:rPr lang="en-US" b="1" dirty="0" smtClean="0"/>
              <a:t>ES&amp;H needs to address safety issue outside BNL</a:t>
            </a:r>
            <a:endParaRPr lang="en-US" dirty="0"/>
          </a:p>
          <a:p>
            <a:endParaRPr lang="en-US" dirty="0"/>
          </a:p>
        </p:txBody>
      </p:sp>
    </p:spTree>
    <p:extLst>
      <p:ext uri="{BB962C8B-B14F-4D97-AF65-F5344CB8AC3E}">
        <p14:creationId xmlns:p14="http://schemas.microsoft.com/office/powerpoint/2010/main" val="28898011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788738"/>
            <a:ext cx="8229600" cy="5337426"/>
          </a:xfrm>
        </p:spPr>
        <p:txBody>
          <a:bodyPr>
            <a:normAutofit lnSpcReduction="10000"/>
          </a:bodyPr>
          <a:lstStyle/>
          <a:p>
            <a:r>
              <a:rPr lang="en-US" dirty="0" smtClean="0"/>
              <a:t>Thanks</a:t>
            </a:r>
            <a:r>
              <a:rPr lang="is-IS" dirty="0" smtClean="0"/>
              <a:t>….........</a:t>
            </a:r>
            <a:endParaRPr lang="en-US" dirty="0" smtClean="0"/>
          </a:p>
          <a:p>
            <a:r>
              <a:rPr lang="en-US" dirty="0" smtClean="0"/>
              <a:t>Our focus is to advise you about what to do to be ready for a successful CD-1 review in spring 2018. Tough love if/when needed.</a:t>
            </a:r>
          </a:p>
          <a:p>
            <a:r>
              <a:rPr lang="en-US" dirty="0" smtClean="0"/>
              <a:t>In closeout and report we separate evaluation of MIE and “infrastructure and facilities upgrades”</a:t>
            </a:r>
          </a:p>
          <a:p>
            <a:r>
              <a:rPr lang="en-US" dirty="0" smtClean="0"/>
              <a:t>Committee subgroups from breakouts will present closeout material</a:t>
            </a:r>
          </a:p>
          <a:p>
            <a:r>
              <a:rPr lang="en-US" dirty="0" smtClean="0"/>
              <a:t>But first</a:t>
            </a:r>
            <a:r>
              <a:rPr lang="is-IS" dirty="0" smtClean="0"/>
              <a:t> some high level comments &amp; recommendations</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2</a:t>
            </a:fld>
            <a:endParaRPr lang="en-US" dirty="0"/>
          </a:p>
        </p:txBody>
      </p:sp>
    </p:spTree>
    <p:extLst>
      <p:ext uri="{BB962C8B-B14F-4D97-AF65-F5344CB8AC3E}">
        <p14:creationId xmlns:p14="http://schemas.microsoft.com/office/powerpoint/2010/main" val="1070942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a:t>
            </a:r>
            <a:endParaRPr lang="en-US" dirty="0"/>
          </a:p>
        </p:txBody>
      </p:sp>
      <p:sp>
        <p:nvSpPr>
          <p:cNvPr id="3" name="Content Placeholder 2"/>
          <p:cNvSpPr>
            <a:spLocks noGrp="1"/>
          </p:cNvSpPr>
          <p:nvPr>
            <p:ph idx="1"/>
          </p:nvPr>
        </p:nvSpPr>
        <p:spPr>
          <a:xfrm>
            <a:off x="339213" y="1246238"/>
            <a:ext cx="8554064" cy="5611762"/>
          </a:xfrm>
        </p:spPr>
        <p:txBody>
          <a:bodyPr>
            <a:normAutofit lnSpcReduction="10000"/>
          </a:bodyPr>
          <a:lstStyle/>
          <a:p>
            <a:r>
              <a:rPr lang="en-US" dirty="0" smtClean="0">
                <a:solidFill>
                  <a:srgbClr val="000000"/>
                </a:solidFill>
              </a:rPr>
              <a:t>Comments:</a:t>
            </a:r>
          </a:p>
          <a:p>
            <a:endParaRPr lang="en-US" sz="1500" dirty="0">
              <a:solidFill>
                <a:schemeClr val="accent1"/>
              </a:solidFill>
            </a:endParaRPr>
          </a:p>
          <a:p>
            <a:pPr lvl="1"/>
            <a:r>
              <a:rPr lang="en-US" dirty="0" smtClean="0"/>
              <a:t>Mechanical </a:t>
            </a:r>
            <a:r>
              <a:rPr lang="en-US" dirty="0"/>
              <a:t>requirements or corrections </a:t>
            </a:r>
            <a:r>
              <a:rPr lang="en-US" dirty="0" smtClean="0"/>
              <a:t>should be developed  </a:t>
            </a:r>
            <a:r>
              <a:rPr lang="en-US" dirty="0"/>
              <a:t>based on </a:t>
            </a:r>
            <a:r>
              <a:rPr lang="en-US" dirty="0" smtClean="0"/>
              <a:t>the tracking </a:t>
            </a:r>
            <a:r>
              <a:rPr lang="en-US" dirty="0"/>
              <a:t>precision required for </a:t>
            </a:r>
            <a:r>
              <a:rPr lang="en-US" dirty="0" smtClean="0"/>
              <a:t>good Upsilon </a:t>
            </a:r>
            <a:r>
              <a:rPr lang="en-US" dirty="0"/>
              <a:t>resolution.   This includes field cage precision, space charge corrections and </a:t>
            </a:r>
            <a:r>
              <a:rPr lang="en-US" dirty="0" smtClean="0"/>
              <a:t>the B </a:t>
            </a:r>
            <a:r>
              <a:rPr lang="en-US" dirty="0"/>
              <a:t>field map.  It is likely that a </a:t>
            </a:r>
            <a:r>
              <a:rPr lang="en-US" dirty="0" err="1"/>
              <a:t>sagitta</a:t>
            </a:r>
            <a:r>
              <a:rPr lang="en-US" dirty="0"/>
              <a:t> resolution of 70 µm will be required.</a:t>
            </a:r>
          </a:p>
          <a:p>
            <a:endParaRPr lang="en-US" sz="1500" dirty="0"/>
          </a:p>
          <a:p>
            <a:pPr lvl="1"/>
            <a:r>
              <a:rPr lang="en-US" dirty="0"/>
              <a:t>More on interfacing of the inner detectors would be desirable.  For example how will </a:t>
            </a:r>
            <a:r>
              <a:rPr lang="en-US" dirty="0" err="1"/>
              <a:t>beampipe</a:t>
            </a:r>
            <a:r>
              <a:rPr lang="en-US" dirty="0"/>
              <a:t> bake out be done in the presence of inner detectors</a:t>
            </a:r>
            <a:r>
              <a:rPr lang="en-US" dirty="0" smtClean="0"/>
              <a:t>.</a:t>
            </a:r>
          </a:p>
          <a:p>
            <a:pPr lvl="1"/>
            <a:endParaRPr lang="en-US" sz="1500" dirty="0" smtClean="0"/>
          </a:p>
          <a:p>
            <a:pPr lvl="1"/>
            <a:r>
              <a:rPr lang="en-US" dirty="0" smtClean="0"/>
              <a:t>An integrated </a:t>
            </a:r>
            <a:r>
              <a:rPr lang="en-US" dirty="0"/>
              <a:t>detector cooling plan </a:t>
            </a:r>
            <a:r>
              <a:rPr lang="en-US" dirty="0" smtClean="0"/>
              <a:t>is desired</a:t>
            </a:r>
            <a:endParaRPr lang="en-US" dirty="0"/>
          </a:p>
          <a:p>
            <a:pPr lvl="1"/>
            <a:endParaRPr lang="en-US" dirty="0"/>
          </a:p>
          <a:p>
            <a:endParaRPr lang="en-US" dirty="0"/>
          </a:p>
        </p:txBody>
      </p:sp>
    </p:spTree>
    <p:extLst>
      <p:ext uri="{BB962C8B-B14F-4D97-AF65-F5344CB8AC3E}">
        <p14:creationId xmlns:p14="http://schemas.microsoft.com/office/powerpoint/2010/main" val="706629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TPC</a:t>
            </a:r>
            <a:endParaRPr lang="en-US" dirty="0"/>
          </a:p>
        </p:txBody>
      </p:sp>
      <p:sp>
        <p:nvSpPr>
          <p:cNvPr id="3" name="Content Placeholder 2"/>
          <p:cNvSpPr>
            <a:spLocks noGrp="1"/>
          </p:cNvSpPr>
          <p:nvPr>
            <p:ph idx="1"/>
          </p:nvPr>
        </p:nvSpPr>
        <p:spPr>
          <a:xfrm>
            <a:off x="280219" y="1039761"/>
            <a:ext cx="8731046" cy="6880123"/>
          </a:xfrm>
        </p:spPr>
        <p:txBody>
          <a:bodyPr>
            <a:normAutofit/>
          </a:bodyPr>
          <a:lstStyle/>
          <a:p>
            <a:r>
              <a:rPr lang="en-US" dirty="0">
                <a:solidFill>
                  <a:srgbClr val="000000"/>
                </a:solidFill>
              </a:rPr>
              <a:t>Comments:</a:t>
            </a:r>
          </a:p>
          <a:p>
            <a:endParaRPr lang="en-US" sz="1400" dirty="0">
              <a:solidFill>
                <a:schemeClr val="accent1"/>
              </a:solidFill>
            </a:endParaRPr>
          </a:p>
          <a:p>
            <a:pPr lvl="1"/>
            <a:r>
              <a:rPr lang="en-US" dirty="0"/>
              <a:t>T</a:t>
            </a:r>
            <a:r>
              <a:rPr lang="en-US" dirty="0" smtClean="0"/>
              <a:t>he GEM </a:t>
            </a:r>
            <a:r>
              <a:rPr lang="en-US" dirty="0"/>
              <a:t>schedule drives module production schedule </a:t>
            </a:r>
            <a:r>
              <a:rPr lang="en-US" dirty="0" smtClean="0"/>
              <a:t>and hence the TPC’s </a:t>
            </a:r>
            <a:r>
              <a:rPr lang="en-US" dirty="0"/>
              <a:t>overall </a:t>
            </a:r>
            <a:r>
              <a:rPr lang="en-US" dirty="0" smtClean="0"/>
              <a:t>schedule. Since CERN </a:t>
            </a:r>
            <a:r>
              <a:rPr lang="en-US" dirty="0"/>
              <a:t>is the sole source of GEM production, a formal agreement with CERN </a:t>
            </a:r>
            <a:r>
              <a:rPr lang="en-US" dirty="0" smtClean="0"/>
              <a:t>should </a:t>
            </a:r>
            <a:r>
              <a:rPr lang="en-US" dirty="0"/>
              <a:t>be </a:t>
            </a:r>
            <a:r>
              <a:rPr lang="en-US" dirty="0" smtClean="0"/>
              <a:t>obtained as soon as possible</a:t>
            </a:r>
          </a:p>
          <a:p>
            <a:pPr lvl="1"/>
            <a:endParaRPr lang="en-US" dirty="0" smtClean="0"/>
          </a:p>
          <a:p>
            <a:pPr lvl="1"/>
            <a:r>
              <a:rPr lang="en-US" dirty="0" smtClean="0"/>
              <a:t>The bench </a:t>
            </a:r>
            <a:r>
              <a:rPr lang="en-US" dirty="0"/>
              <a:t>tests required to confirm the stability issues of IBF </a:t>
            </a:r>
            <a:r>
              <a:rPr lang="en-US" dirty="0" smtClean="0"/>
              <a:t>should be addressed as soon as possible</a:t>
            </a:r>
            <a:endParaRPr lang="en-US" dirty="0"/>
          </a:p>
          <a:p>
            <a:endParaRPr lang="en-US" dirty="0"/>
          </a:p>
          <a:p>
            <a:endParaRPr lang="en-US" dirty="0" smtClean="0"/>
          </a:p>
          <a:p>
            <a:endParaRPr lang="en-US" dirty="0" smtClean="0"/>
          </a:p>
          <a:p>
            <a:endParaRPr lang="en-US" dirty="0"/>
          </a:p>
          <a:p>
            <a:endParaRPr lang="en-US" dirty="0"/>
          </a:p>
          <a:p>
            <a:pPr lvl="1"/>
            <a:endParaRPr lang="en-US" dirty="0" smtClean="0"/>
          </a:p>
          <a:p>
            <a:endParaRPr lang="en-US" dirty="0"/>
          </a:p>
        </p:txBody>
      </p:sp>
    </p:spTree>
    <p:extLst>
      <p:ext uri="{BB962C8B-B14F-4D97-AF65-F5344CB8AC3E}">
        <p14:creationId xmlns:p14="http://schemas.microsoft.com/office/powerpoint/2010/main" val="3523832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TPC Electronics</a:t>
            </a:r>
            <a:endParaRPr lang="en-US" dirty="0"/>
          </a:p>
        </p:txBody>
      </p:sp>
      <p:sp>
        <p:nvSpPr>
          <p:cNvPr id="3" name="Content Placeholder 2"/>
          <p:cNvSpPr>
            <a:spLocks noGrp="1"/>
          </p:cNvSpPr>
          <p:nvPr>
            <p:ph idx="1"/>
          </p:nvPr>
        </p:nvSpPr>
        <p:spPr/>
        <p:txBody>
          <a:bodyPr>
            <a:normAutofit/>
          </a:bodyPr>
          <a:lstStyle/>
          <a:p>
            <a:r>
              <a:rPr lang="en-US" dirty="0">
                <a:solidFill>
                  <a:srgbClr val="000000"/>
                </a:solidFill>
              </a:rPr>
              <a:t>Comments</a:t>
            </a:r>
            <a:r>
              <a:rPr lang="en-US" dirty="0" smtClean="0">
                <a:solidFill>
                  <a:srgbClr val="000000"/>
                </a:solidFill>
              </a:rPr>
              <a:t>:</a:t>
            </a:r>
          </a:p>
          <a:p>
            <a:pPr marL="0" indent="0">
              <a:buNone/>
            </a:pPr>
            <a:endParaRPr lang="en-US" sz="1400" dirty="0" smtClean="0">
              <a:solidFill>
                <a:srgbClr val="000000"/>
              </a:solidFill>
            </a:endParaRPr>
          </a:p>
          <a:p>
            <a:pPr lvl="1"/>
            <a:r>
              <a:rPr lang="en-US" dirty="0"/>
              <a:t>SAMPA chip </a:t>
            </a:r>
            <a:r>
              <a:rPr lang="en-US" dirty="0" smtClean="0"/>
              <a:t>is a significant fraction of the cost </a:t>
            </a:r>
            <a:r>
              <a:rPr lang="en-US" dirty="0"/>
              <a:t>estimate </a:t>
            </a:r>
            <a:r>
              <a:rPr lang="en-US" dirty="0" smtClean="0"/>
              <a:t>of the TPC electronics. Better sources for the cost estimates should be obtained.</a:t>
            </a:r>
          </a:p>
          <a:p>
            <a:pPr lvl="1"/>
            <a:endParaRPr lang="en-US" sz="1400" dirty="0" smtClean="0"/>
          </a:p>
          <a:p>
            <a:pPr lvl="1"/>
            <a:r>
              <a:rPr lang="en-US" dirty="0" smtClean="0"/>
              <a:t> A summary of </a:t>
            </a:r>
            <a:r>
              <a:rPr lang="en-US" dirty="0"/>
              <a:t>the radiation tolerance requirements of TPC </a:t>
            </a:r>
            <a:r>
              <a:rPr lang="en-US" dirty="0" smtClean="0"/>
              <a:t>FEE should be documented and </a:t>
            </a:r>
            <a:r>
              <a:rPr lang="en-US" dirty="0"/>
              <a:t>used to justify the design </a:t>
            </a:r>
            <a:r>
              <a:rPr lang="en-US" dirty="0" smtClean="0"/>
              <a:t>choice.</a:t>
            </a:r>
            <a:endParaRPr lang="en-US" dirty="0"/>
          </a:p>
          <a:p>
            <a:pPr lvl="1"/>
            <a:endParaRPr lang="en-US" dirty="0" smtClean="0"/>
          </a:p>
          <a:p>
            <a:endParaRPr lang="en-US" dirty="0"/>
          </a:p>
          <a:p>
            <a:endParaRPr lang="en-US" dirty="0"/>
          </a:p>
          <a:p>
            <a:pPr lvl="1"/>
            <a:endParaRPr lang="en-US" dirty="0" smtClean="0"/>
          </a:p>
          <a:p>
            <a:endParaRPr lang="en-US" dirty="0"/>
          </a:p>
        </p:txBody>
      </p:sp>
    </p:spTree>
    <p:extLst>
      <p:ext uri="{BB962C8B-B14F-4D97-AF65-F5344CB8AC3E}">
        <p14:creationId xmlns:p14="http://schemas.microsoft.com/office/powerpoint/2010/main" val="5527451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TPC </a:t>
            </a:r>
            <a:r>
              <a:rPr lang="en-US" dirty="0"/>
              <a:t>Support</a:t>
            </a:r>
          </a:p>
        </p:txBody>
      </p:sp>
      <p:sp>
        <p:nvSpPr>
          <p:cNvPr id="3" name="Content Placeholder 2"/>
          <p:cNvSpPr>
            <a:spLocks noGrp="1"/>
          </p:cNvSpPr>
          <p:nvPr>
            <p:ph idx="1"/>
          </p:nvPr>
        </p:nvSpPr>
        <p:spPr/>
        <p:txBody>
          <a:bodyPr>
            <a:normAutofit/>
          </a:bodyPr>
          <a:lstStyle/>
          <a:p>
            <a:r>
              <a:rPr lang="en-US" dirty="0" smtClean="0"/>
              <a:t>The cooling plate of the FEE scope is not covered by either TPC FEE WBS or TPC support WBS</a:t>
            </a:r>
          </a:p>
          <a:p>
            <a:endParaRPr lang="en-US" dirty="0"/>
          </a:p>
          <a:p>
            <a:r>
              <a:rPr lang="en-US" u="sng" dirty="0" smtClean="0">
                <a:solidFill>
                  <a:srgbClr val="000000"/>
                </a:solidFill>
              </a:rPr>
              <a:t>Recommendation</a:t>
            </a:r>
          </a:p>
          <a:p>
            <a:pPr lvl="1"/>
            <a:r>
              <a:rPr lang="en-US" dirty="0" smtClean="0"/>
              <a:t>A BOE should be developed and included in </a:t>
            </a:r>
            <a:r>
              <a:rPr lang="en-US" dirty="0"/>
              <a:t>an appropriate WBS</a:t>
            </a:r>
          </a:p>
          <a:p>
            <a:pPr lvl="2"/>
            <a:endParaRPr lang="en-US" dirty="0"/>
          </a:p>
          <a:p>
            <a:pPr lvl="1"/>
            <a:endParaRPr lang="en-US" dirty="0" smtClean="0"/>
          </a:p>
          <a:p>
            <a:endParaRPr lang="en-US" dirty="0" smtClean="0"/>
          </a:p>
          <a:p>
            <a:endParaRPr lang="en-US" dirty="0"/>
          </a:p>
          <a:p>
            <a:endParaRPr lang="en-US" dirty="0"/>
          </a:p>
          <a:p>
            <a:pPr lvl="1"/>
            <a:endParaRPr lang="en-US" dirty="0" smtClean="0"/>
          </a:p>
          <a:p>
            <a:endParaRPr lang="en-US" dirty="0"/>
          </a:p>
        </p:txBody>
      </p:sp>
    </p:spTree>
    <p:extLst>
      <p:ext uri="{BB962C8B-B14F-4D97-AF65-F5344CB8AC3E}">
        <p14:creationId xmlns:p14="http://schemas.microsoft.com/office/powerpoint/2010/main" val="30070990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DAQ/Trigger</a:t>
            </a:r>
            <a:endParaRPr lang="en-US" dirty="0"/>
          </a:p>
        </p:txBody>
      </p:sp>
      <p:sp>
        <p:nvSpPr>
          <p:cNvPr id="3" name="Content Placeholder 2"/>
          <p:cNvSpPr>
            <a:spLocks noGrp="1"/>
          </p:cNvSpPr>
          <p:nvPr>
            <p:ph idx="1"/>
          </p:nvPr>
        </p:nvSpPr>
        <p:spPr>
          <a:xfrm>
            <a:off x="0" y="1417638"/>
            <a:ext cx="8908026" cy="5027873"/>
          </a:xfrm>
        </p:spPr>
        <p:txBody>
          <a:bodyPr>
            <a:normAutofit/>
          </a:bodyPr>
          <a:lstStyle/>
          <a:p>
            <a:r>
              <a:rPr lang="en-US" dirty="0" smtClean="0">
                <a:solidFill>
                  <a:srgbClr val="000000"/>
                </a:solidFill>
              </a:rPr>
              <a:t>Comment:</a:t>
            </a:r>
            <a:endParaRPr lang="en-US" dirty="0">
              <a:solidFill>
                <a:srgbClr val="000000"/>
              </a:solidFill>
            </a:endParaRPr>
          </a:p>
          <a:p>
            <a:pPr marL="742950" lvl="2" indent="-342900"/>
            <a:r>
              <a:rPr lang="en-US" sz="2800" i="1" dirty="0" smtClean="0"/>
              <a:t>The </a:t>
            </a:r>
            <a:r>
              <a:rPr lang="en-US" sz="2800" i="1" dirty="0" err="1" smtClean="0"/>
              <a:t>sPHENIX</a:t>
            </a:r>
            <a:r>
              <a:rPr lang="en-US" sz="2800" i="1" dirty="0" smtClean="0"/>
              <a:t> </a:t>
            </a:r>
            <a:r>
              <a:rPr lang="en-US" sz="2800" i="1" dirty="0"/>
              <a:t>raw data will be sent to RACF at an estimated rate of </a:t>
            </a:r>
            <a:r>
              <a:rPr lang="en-US" sz="2800" i="1" dirty="0" smtClean="0"/>
              <a:t>20-30 </a:t>
            </a:r>
            <a:r>
              <a:rPr lang="en-US" sz="2800" i="1" dirty="0" err="1" smtClean="0"/>
              <a:t>PBytes</a:t>
            </a:r>
            <a:r>
              <a:rPr lang="en-US" sz="2800" i="1" dirty="0" smtClean="0"/>
              <a:t>/year. </a:t>
            </a:r>
            <a:r>
              <a:rPr lang="en-US" sz="2800" i="1" dirty="0"/>
              <a:t>It is estimated that it will </a:t>
            </a:r>
            <a:r>
              <a:rPr lang="en-US" sz="2800" dirty="0"/>
              <a:t>take ~350 weeks to reconstruct with </a:t>
            </a:r>
            <a:r>
              <a:rPr lang="en-US" sz="2800" dirty="0" smtClean="0"/>
              <a:t>computing power available for RHIC at BNL today.  While</a:t>
            </a:r>
            <a:r>
              <a:rPr lang="en-US" sz="2800" i="1" dirty="0"/>
              <a:t> </a:t>
            </a:r>
            <a:r>
              <a:rPr lang="en-US" sz="2800" i="1" dirty="0" smtClean="0"/>
              <a:t>this is not technical </a:t>
            </a:r>
            <a:r>
              <a:rPr lang="en-US" sz="2800" i="1" dirty="0"/>
              <a:t>issue w</a:t>
            </a:r>
            <a:r>
              <a:rPr lang="en-US" sz="2800" dirty="0"/>
              <a:t>e suggest that </a:t>
            </a:r>
            <a:r>
              <a:rPr lang="en-US" sz="2800" dirty="0" err="1"/>
              <a:t>sPHENIX</a:t>
            </a:r>
            <a:r>
              <a:rPr lang="en-US" sz="2800" dirty="0"/>
              <a:t> continues discussions with RACF and BNL management to ensure </a:t>
            </a:r>
            <a:r>
              <a:rPr lang="en-US" sz="2800" dirty="0" smtClean="0"/>
              <a:t>adequate computing </a:t>
            </a:r>
            <a:r>
              <a:rPr lang="en-US" sz="2800" dirty="0"/>
              <a:t>requirements for reconstruction and simulations/embedding are available for quick publication of first data.</a:t>
            </a:r>
          </a:p>
          <a:p>
            <a:endParaRPr lang="en-US" dirty="0" smtClean="0"/>
          </a:p>
          <a:p>
            <a:endParaRPr lang="en-US" dirty="0"/>
          </a:p>
          <a:p>
            <a:endParaRPr lang="en-US" dirty="0"/>
          </a:p>
          <a:p>
            <a:pPr lvl="1"/>
            <a:endParaRPr lang="en-US" dirty="0" smtClean="0"/>
          </a:p>
          <a:p>
            <a:endParaRPr lang="en-US" dirty="0"/>
          </a:p>
        </p:txBody>
      </p:sp>
    </p:spTree>
    <p:extLst>
      <p:ext uri="{BB962C8B-B14F-4D97-AF65-F5344CB8AC3E}">
        <p14:creationId xmlns:p14="http://schemas.microsoft.com/office/powerpoint/2010/main" val="9707754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68740"/>
          </a:xfrm>
        </p:spPr>
        <p:txBody>
          <a:bodyPr>
            <a:normAutofit fontScale="90000"/>
          </a:bodyPr>
          <a:lstStyle/>
          <a:p>
            <a:r>
              <a:rPr lang="en-US" sz="2800" dirty="0" smtClean="0"/>
              <a:t>Response to Charge – Infrastructure &amp; Facility Upgrades </a:t>
            </a:r>
            <a:endParaRPr lang="en-US" sz="2800" dirty="0"/>
          </a:p>
        </p:txBody>
      </p:sp>
      <p:sp>
        <p:nvSpPr>
          <p:cNvPr id="4" name="Slide Number Placeholder 3"/>
          <p:cNvSpPr>
            <a:spLocks noGrp="1"/>
          </p:cNvSpPr>
          <p:nvPr>
            <p:ph type="sldNum" sz="quarter" idx="12"/>
          </p:nvPr>
        </p:nvSpPr>
        <p:spPr/>
        <p:txBody>
          <a:bodyPr/>
          <a:lstStyle/>
          <a:p>
            <a:fld id="{72E787AA-A822-484D-874E-D3E3ABC26C0B}" type="slidenum">
              <a:rPr lang="en-US" smtClean="0"/>
              <a:t>25</a:t>
            </a:fld>
            <a:endParaRPr lang="en-US" dirty="0"/>
          </a:p>
        </p:txBody>
      </p:sp>
      <p:sp>
        <p:nvSpPr>
          <p:cNvPr id="5" name="TextBox 4"/>
          <p:cNvSpPr txBox="1"/>
          <p:nvPr/>
        </p:nvSpPr>
        <p:spPr>
          <a:xfrm>
            <a:off x="532655" y="1296115"/>
            <a:ext cx="5004640" cy="369332"/>
          </a:xfrm>
          <a:prstGeom prst="rect">
            <a:avLst/>
          </a:prstGeom>
          <a:noFill/>
        </p:spPr>
        <p:txBody>
          <a:bodyPr wrap="none" rtlCol="0">
            <a:spAutoFit/>
          </a:bodyPr>
          <a:lstStyle/>
          <a:p>
            <a:r>
              <a:rPr lang="en-US" dirty="0" smtClean="0"/>
              <a:t>Answer 1- Basically yes , but see recommendations </a:t>
            </a:r>
          </a:p>
        </p:txBody>
      </p:sp>
      <p:sp>
        <p:nvSpPr>
          <p:cNvPr id="15" name="TextBox 14"/>
          <p:cNvSpPr txBox="1"/>
          <p:nvPr/>
        </p:nvSpPr>
        <p:spPr>
          <a:xfrm>
            <a:off x="543007" y="1926447"/>
            <a:ext cx="8297152" cy="646331"/>
          </a:xfrm>
          <a:prstGeom prst="rect">
            <a:avLst/>
          </a:prstGeom>
          <a:noFill/>
        </p:spPr>
        <p:txBody>
          <a:bodyPr wrap="square" rtlCol="0">
            <a:spAutoFit/>
          </a:bodyPr>
          <a:lstStyle/>
          <a:p>
            <a:r>
              <a:rPr lang="en-US" dirty="0" smtClean="0"/>
              <a:t>Answer 2 -The BOE were thorough and the MS project was reasonable for this state of the project. </a:t>
            </a:r>
          </a:p>
        </p:txBody>
      </p:sp>
      <p:sp>
        <p:nvSpPr>
          <p:cNvPr id="16" name="TextBox 15"/>
          <p:cNvSpPr txBox="1"/>
          <p:nvPr/>
        </p:nvSpPr>
        <p:spPr>
          <a:xfrm>
            <a:off x="526725" y="2808323"/>
            <a:ext cx="1480983" cy="369332"/>
          </a:xfrm>
          <a:prstGeom prst="rect">
            <a:avLst/>
          </a:prstGeom>
          <a:noFill/>
        </p:spPr>
        <p:txBody>
          <a:bodyPr wrap="none" rtlCol="0">
            <a:spAutoFit/>
          </a:bodyPr>
          <a:lstStyle/>
          <a:p>
            <a:r>
              <a:rPr lang="en-US" dirty="0" smtClean="0"/>
              <a:t>Answer 3- Yes</a:t>
            </a:r>
          </a:p>
        </p:txBody>
      </p:sp>
      <p:sp>
        <p:nvSpPr>
          <p:cNvPr id="17" name="TextBox 16"/>
          <p:cNvSpPr txBox="1"/>
          <p:nvPr/>
        </p:nvSpPr>
        <p:spPr>
          <a:xfrm>
            <a:off x="535604" y="3367637"/>
            <a:ext cx="8475232" cy="646331"/>
          </a:xfrm>
          <a:prstGeom prst="rect">
            <a:avLst/>
          </a:prstGeom>
          <a:noFill/>
        </p:spPr>
        <p:txBody>
          <a:bodyPr wrap="square" rtlCol="0">
            <a:spAutoFit/>
          </a:bodyPr>
          <a:lstStyle/>
          <a:p>
            <a:r>
              <a:rPr lang="en-US" dirty="0" smtClean="0"/>
              <a:t>Answer 4- Many other BNL groups are used for project. Need to get commitments from respective organizations.</a:t>
            </a:r>
          </a:p>
        </p:txBody>
      </p:sp>
      <p:sp>
        <p:nvSpPr>
          <p:cNvPr id="18" name="TextBox 17"/>
          <p:cNvSpPr txBox="1"/>
          <p:nvPr/>
        </p:nvSpPr>
        <p:spPr>
          <a:xfrm>
            <a:off x="473457" y="4974555"/>
            <a:ext cx="8674169" cy="1200329"/>
          </a:xfrm>
          <a:prstGeom prst="rect">
            <a:avLst/>
          </a:prstGeom>
          <a:noFill/>
        </p:spPr>
        <p:txBody>
          <a:bodyPr wrap="none" rtlCol="0">
            <a:spAutoFit/>
          </a:bodyPr>
          <a:lstStyle/>
          <a:p>
            <a:r>
              <a:rPr lang="en-US" dirty="0" smtClean="0"/>
              <a:t>Answer 5- The assumptions and dependencies appear in the risk registry. The major risk of </a:t>
            </a:r>
          </a:p>
          <a:p>
            <a:r>
              <a:rPr lang="en-US" dirty="0" smtClean="0"/>
              <a:t>the magnet is being addressed in the high current test. ESH risk at outside institutions </a:t>
            </a:r>
          </a:p>
          <a:p>
            <a:r>
              <a:rPr lang="en-US" dirty="0" smtClean="0"/>
              <a:t>need to be addressed. The risk of insufficient available labor should be addressed with </a:t>
            </a:r>
          </a:p>
          <a:p>
            <a:r>
              <a:rPr lang="en-US" dirty="0"/>
              <a:t>m</a:t>
            </a:r>
            <a:r>
              <a:rPr lang="en-US" dirty="0" smtClean="0"/>
              <a:t>utual agreements between the project and the outside organizations.</a:t>
            </a:r>
          </a:p>
        </p:txBody>
      </p:sp>
      <p:sp>
        <p:nvSpPr>
          <p:cNvPr id="7" name="TextBox 6"/>
          <p:cNvSpPr txBox="1"/>
          <p:nvPr/>
        </p:nvSpPr>
        <p:spPr>
          <a:xfrm>
            <a:off x="372848" y="953416"/>
            <a:ext cx="6058390" cy="369332"/>
          </a:xfrm>
          <a:prstGeom prst="rect">
            <a:avLst/>
          </a:prstGeom>
          <a:noFill/>
        </p:spPr>
        <p:txBody>
          <a:bodyPr wrap="none" rtlCol="0">
            <a:spAutoFit/>
          </a:bodyPr>
          <a:lstStyle/>
          <a:p>
            <a:r>
              <a:rPr lang="en-US" dirty="0" smtClean="0"/>
              <a:t>1. Is the scope adequate to support the scientific goals of MIE?</a:t>
            </a:r>
            <a:endParaRPr lang="en-US" dirty="0"/>
          </a:p>
        </p:txBody>
      </p:sp>
      <p:sp>
        <p:nvSpPr>
          <p:cNvPr id="9" name="TextBox 8"/>
          <p:cNvSpPr txBox="1"/>
          <p:nvPr/>
        </p:nvSpPr>
        <p:spPr>
          <a:xfrm>
            <a:off x="383203" y="1619260"/>
            <a:ext cx="7403245" cy="369332"/>
          </a:xfrm>
          <a:prstGeom prst="rect">
            <a:avLst/>
          </a:prstGeom>
          <a:noFill/>
        </p:spPr>
        <p:txBody>
          <a:bodyPr wrap="none" rtlCol="0">
            <a:spAutoFit/>
          </a:bodyPr>
          <a:lstStyle/>
          <a:p>
            <a:r>
              <a:rPr lang="en-US" dirty="0" smtClean="0"/>
              <a:t>2. Are the cost and schedule estimates properly justified and documented?</a:t>
            </a:r>
            <a:endParaRPr lang="en-US" dirty="0"/>
          </a:p>
        </p:txBody>
      </p:sp>
      <p:sp>
        <p:nvSpPr>
          <p:cNvPr id="10" name="TextBox 9"/>
          <p:cNvSpPr txBox="1"/>
          <p:nvPr/>
        </p:nvSpPr>
        <p:spPr>
          <a:xfrm>
            <a:off x="408364" y="2481594"/>
            <a:ext cx="6381170" cy="369332"/>
          </a:xfrm>
          <a:prstGeom prst="rect">
            <a:avLst/>
          </a:prstGeom>
          <a:noFill/>
        </p:spPr>
        <p:txBody>
          <a:bodyPr wrap="none" rtlCol="0">
            <a:spAutoFit/>
          </a:bodyPr>
          <a:lstStyle/>
          <a:p>
            <a:r>
              <a:rPr lang="en-US" dirty="0" smtClean="0"/>
              <a:t>3. Are the technical risks of this scope reasonable and acceptable?</a:t>
            </a:r>
            <a:endParaRPr lang="en-US" dirty="0"/>
          </a:p>
        </p:txBody>
      </p:sp>
      <p:sp>
        <p:nvSpPr>
          <p:cNvPr id="11" name="TextBox 10"/>
          <p:cNvSpPr txBox="1"/>
          <p:nvPr/>
        </p:nvSpPr>
        <p:spPr>
          <a:xfrm>
            <a:off x="417238" y="3089430"/>
            <a:ext cx="8776890" cy="369332"/>
          </a:xfrm>
          <a:prstGeom prst="rect">
            <a:avLst/>
          </a:prstGeom>
          <a:noFill/>
        </p:spPr>
        <p:txBody>
          <a:bodyPr wrap="none" rtlCol="0">
            <a:spAutoFit/>
          </a:bodyPr>
          <a:lstStyle/>
          <a:p>
            <a:r>
              <a:rPr lang="en-US" dirty="0" smtClean="0"/>
              <a:t>4. Are the resources needed, including (wo)men-power adequate and likely to be provided?</a:t>
            </a:r>
            <a:endParaRPr lang="en-US" dirty="0"/>
          </a:p>
        </p:txBody>
      </p:sp>
      <p:sp>
        <p:nvSpPr>
          <p:cNvPr id="12" name="TextBox 11"/>
          <p:cNvSpPr txBox="1"/>
          <p:nvPr/>
        </p:nvSpPr>
        <p:spPr>
          <a:xfrm>
            <a:off x="443875" y="4013968"/>
            <a:ext cx="8229600" cy="923330"/>
          </a:xfrm>
          <a:prstGeom prst="rect">
            <a:avLst/>
          </a:prstGeom>
          <a:noFill/>
        </p:spPr>
        <p:txBody>
          <a:bodyPr wrap="square" rtlCol="0">
            <a:spAutoFit/>
          </a:bodyPr>
          <a:lstStyle/>
          <a:p>
            <a:r>
              <a:rPr lang="en-US" dirty="0" smtClean="0"/>
              <a:t>5. Are the assumptions and dependencies outside the direct control of </a:t>
            </a:r>
            <a:r>
              <a:rPr lang="en-US" dirty="0" err="1" smtClean="0"/>
              <a:t>sPHENIX</a:t>
            </a:r>
            <a:r>
              <a:rPr lang="en-US" dirty="0" smtClean="0"/>
              <a:t> project management clearly documented? Have the risks associated with these assumptions and dependencies been identified and possible mitigations documented?</a:t>
            </a:r>
            <a:endParaRPr lang="en-US" dirty="0"/>
          </a:p>
        </p:txBody>
      </p:sp>
    </p:spTree>
    <p:extLst>
      <p:ext uri="{BB962C8B-B14F-4D97-AF65-F5344CB8AC3E}">
        <p14:creationId xmlns:p14="http://schemas.microsoft.com/office/powerpoint/2010/main" val="11434946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E787AA-A822-484D-874E-D3E3ABC26C0B}" type="slidenum">
              <a:rPr lang="en-US" smtClean="0"/>
              <a:t>26</a:t>
            </a:fld>
            <a:endParaRPr lang="en-US" dirty="0"/>
          </a:p>
        </p:txBody>
      </p:sp>
      <p:sp>
        <p:nvSpPr>
          <p:cNvPr id="5" name="Title 1"/>
          <p:cNvSpPr>
            <a:spLocks noGrp="1"/>
          </p:cNvSpPr>
          <p:nvPr>
            <p:ph type="title"/>
          </p:nvPr>
        </p:nvSpPr>
        <p:spPr>
          <a:xfrm>
            <a:off x="457200" y="274638"/>
            <a:ext cx="8229600" cy="701906"/>
          </a:xfrm>
        </p:spPr>
        <p:txBody>
          <a:bodyPr>
            <a:normAutofit fontScale="90000"/>
          </a:bodyPr>
          <a:lstStyle/>
          <a:p>
            <a:r>
              <a:rPr lang="en-US" sz="2800" dirty="0" smtClean="0"/>
              <a:t>Response to Charge – Infrastructure &amp; Facility Upgrades </a:t>
            </a:r>
            <a:endParaRPr lang="en-US" sz="2800" dirty="0"/>
          </a:p>
        </p:txBody>
      </p:sp>
      <p:sp>
        <p:nvSpPr>
          <p:cNvPr id="7" name="TextBox 6"/>
          <p:cNvSpPr txBox="1"/>
          <p:nvPr/>
        </p:nvSpPr>
        <p:spPr>
          <a:xfrm>
            <a:off x="605151" y="2119824"/>
            <a:ext cx="4838440" cy="369332"/>
          </a:xfrm>
          <a:prstGeom prst="rect">
            <a:avLst/>
          </a:prstGeom>
          <a:noFill/>
        </p:spPr>
        <p:txBody>
          <a:bodyPr wrap="none" rtlCol="0">
            <a:spAutoFit/>
          </a:bodyPr>
          <a:lstStyle/>
          <a:p>
            <a:r>
              <a:rPr lang="en-US" dirty="0" smtClean="0"/>
              <a:t>Answer 6- See management section of the review</a:t>
            </a:r>
          </a:p>
        </p:txBody>
      </p:sp>
      <p:sp>
        <p:nvSpPr>
          <p:cNvPr id="9" name="TextBox 8"/>
          <p:cNvSpPr txBox="1"/>
          <p:nvPr/>
        </p:nvSpPr>
        <p:spPr>
          <a:xfrm>
            <a:off x="605151" y="3224218"/>
            <a:ext cx="7952924" cy="646331"/>
          </a:xfrm>
          <a:prstGeom prst="rect">
            <a:avLst/>
          </a:prstGeom>
          <a:noFill/>
        </p:spPr>
        <p:txBody>
          <a:bodyPr wrap="square" rtlCol="0">
            <a:spAutoFit/>
          </a:bodyPr>
          <a:lstStyle/>
          <a:p>
            <a:r>
              <a:rPr lang="en-US" dirty="0" smtClean="0"/>
              <a:t>Answer 7- Several documents have been drafted, but additional effort will need to be added to this are to address concerns of the committee. See recommendations</a:t>
            </a:r>
          </a:p>
        </p:txBody>
      </p:sp>
      <p:sp>
        <p:nvSpPr>
          <p:cNvPr id="10" name="TextBox 9"/>
          <p:cNvSpPr txBox="1"/>
          <p:nvPr/>
        </p:nvSpPr>
        <p:spPr>
          <a:xfrm>
            <a:off x="605151" y="1455938"/>
            <a:ext cx="7793125" cy="646331"/>
          </a:xfrm>
          <a:prstGeom prst="rect">
            <a:avLst/>
          </a:prstGeom>
          <a:noFill/>
        </p:spPr>
        <p:txBody>
          <a:bodyPr wrap="square" rtlCol="0">
            <a:spAutoFit/>
          </a:bodyPr>
          <a:lstStyle/>
          <a:p>
            <a:r>
              <a:rPr lang="en-US" dirty="0" smtClean="0"/>
              <a:t>6. Is management structure and coordination between MIE, the upgrade facility and the inner detectors appropriate and documented</a:t>
            </a:r>
            <a:endParaRPr lang="en-US" dirty="0"/>
          </a:p>
        </p:txBody>
      </p:sp>
      <p:sp>
        <p:nvSpPr>
          <p:cNvPr id="11" name="TextBox 10"/>
          <p:cNvSpPr txBox="1"/>
          <p:nvPr/>
        </p:nvSpPr>
        <p:spPr>
          <a:xfrm>
            <a:off x="605151" y="2737852"/>
            <a:ext cx="4414222" cy="369332"/>
          </a:xfrm>
          <a:prstGeom prst="rect">
            <a:avLst/>
          </a:prstGeom>
          <a:noFill/>
        </p:spPr>
        <p:txBody>
          <a:bodyPr wrap="none" rtlCol="0">
            <a:spAutoFit/>
          </a:bodyPr>
          <a:lstStyle/>
          <a:p>
            <a:r>
              <a:rPr lang="en-US" dirty="0" smtClean="0"/>
              <a:t>7. Are the ES&amp;H aspects properly addressed? </a:t>
            </a:r>
            <a:endParaRPr lang="en-US" dirty="0"/>
          </a:p>
        </p:txBody>
      </p:sp>
    </p:spTree>
    <p:extLst>
      <p:ext uri="{BB962C8B-B14F-4D97-AF65-F5344CB8AC3E}">
        <p14:creationId xmlns:p14="http://schemas.microsoft.com/office/powerpoint/2010/main" val="2862305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685800" y="347580"/>
            <a:ext cx="7772400" cy="494632"/>
          </a:xfrm>
        </p:spPr>
        <p:txBody>
          <a:bodyPr>
            <a:normAutofit fontScale="90000"/>
          </a:bodyPr>
          <a:lstStyle/>
          <a:p>
            <a:r>
              <a:rPr lang="en-US" sz="3200" dirty="0">
                <a:latin typeface="Arial" charset="0"/>
                <a:ea typeface="ＭＳ Ｐゴシック" charset="0"/>
                <a:cs typeface="ＭＳ Ｐゴシック" charset="0"/>
              </a:rPr>
              <a:t>Infrastructure and Facility Upgrade</a:t>
            </a:r>
          </a:p>
        </p:txBody>
      </p:sp>
      <p:sp>
        <p:nvSpPr>
          <p:cNvPr id="3" name="Content Placeholder 2"/>
          <p:cNvSpPr>
            <a:spLocks noGrp="1"/>
          </p:cNvSpPr>
          <p:nvPr>
            <p:ph idx="1"/>
          </p:nvPr>
        </p:nvSpPr>
        <p:spPr>
          <a:xfrm>
            <a:off x="609600" y="975895"/>
            <a:ext cx="7772400" cy="5380455"/>
          </a:xfrm>
        </p:spPr>
        <p:txBody>
          <a:bodyPr>
            <a:normAutofit fontScale="92500" lnSpcReduction="20000"/>
          </a:bodyPr>
          <a:lstStyle/>
          <a:p>
            <a:pPr marL="0" indent="0">
              <a:buFontTx/>
              <a:buNone/>
              <a:defRPr/>
            </a:pPr>
            <a:r>
              <a:rPr lang="en-US" b="1" dirty="0" smtClean="0"/>
              <a:t>			</a:t>
            </a:r>
            <a:r>
              <a:rPr lang="en-US" sz="2000" b="1" dirty="0"/>
              <a:t> </a:t>
            </a:r>
            <a:r>
              <a:rPr lang="en-US" sz="2000" b="1" dirty="0" smtClean="0"/>
              <a:t>      </a:t>
            </a:r>
            <a:r>
              <a:rPr lang="en-US" sz="2800" b="1" dirty="0" smtClean="0"/>
              <a:t> </a:t>
            </a:r>
            <a:r>
              <a:rPr lang="en-US" sz="3500" b="1" dirty="0" smtClean="0"/>
              <a:t>ES</a:t>
            </a:r>
            <a:r>
              <a:rPr lang="en-US" sz="3500" b="1" dirty="0"/>
              <a:t>&amp;H</a:t>
            </a:r>
            <a:endParaRPr lang="en-US" sz="3500" dirty="0"/>
          </a:p>
          <a:p>
            <a:pPr>
              <a:defRPr/>
            </a:pPr>
            <a:r>
              <a:rPr lang="en-US" sz="3000" dirty="0" smtClean="0"/>
              <a:t>Most </a:t>
            </a:r>
            <a:r>
              <a:rPr lang="en-US" sz="3000" dirty="0" err="1"/>
              <a:t>sPHENIX</a:t>
            </a:r>
            <a:r>
              <a:rPr lang="en-US" sz="3000" dirty="0"/>
              <a:t> ES&amp;H </a:t>
            </a:r>
            <a:r>
              <a:rPr lang="en-US" sz="3000" dirty="0" smtClean="0"/>
              <a:t>documents relating to </a:t>
            </a:r>
            <a:r>
              <a:rPr lang="en-US" sz="3000" dirty="0"/>
              <a:t>DOE and BNL SBMS </a:t>
            </a:r>
            <a:r>
              <a:rPr lang="en-US" sz="3000" dirty="0" smtClean="0"/>
              <a:t>requirements </a:t>
            </a:r>
            <a:r>
              <a:rPr lang="en-US" sz="3000" dirty="0"/>
              <a:t>are in draft form. </a:t>
            </a:r>
            <a:endParaRPr lang="en-US" sz="3000" dirty="0" smtClean="0"/>
          </a:p>
          <a:p>
            <a:pPr marL="400050" lvl="1" indent="0">
              <a:buFontTx/>
              <a:buNone/>
              <a:defRPr/>
            </a:pPr>
            <a:r>
              <a:rPr lang="en-US" sz="3000" u="sng" dirty="0" smtClean="0"/>
              <a:t>Recommendation -</a:t>
            </a:r>
            <a:r>
              <a:rPr lang="en-US" sz="3000" dirty="0" smtClean="0"/>
              <a:t>These </a:t>
            </a:r>
            <a:r>
              <a:rPr lang="en-US" sz="3000" dirty="0"/>
              <a:t>should be </a:t>
            </a:r>
            <a:r>
              <a:rPr lang="en-US" sz="3000" dirty="0" smtClean="0"/>
              <a:t>submitted </a:t>
            </a:r>
            <a:r>
              <a:rPr lang="en-US" sz="3000" dirty="0"/>
              <a:t>to the </a:t>
            </a:r>
            <a:r>
              <a:rPr lang="en-US" sz="3000" dirty="0" smtClean="0"/>
              <a:t>respective authorities </a:t>
            </a:r>
            <a:r>
              <a:rPr lang="en-US" sz="3000" dirty="0"/>
              <a:t>for comments and final approval</a:t>
            </a:r>
            <a:r>
              <a:rPr lang="en-US" sz="3000" dirty="0" smtClean="0"/>
              <a:t>.</a:t>
            </a:r>
            <a:endParaRPr lang="en-US" sz="1500" dirty="0"/>
          </a:p>
          <a:p>
            <a:pPr>
              <a:defRPr/>
            </a:pPr>
            <a:r>
              <a:rPr lang="en-US" sz="2800" dirty="0"/>
              <a:t>The ES&amp;H presentation focused on primarily on </a:t>
            </a:r>
            <a:r>
              <a:rPr lang="en-US" sz="2800" dirty="0" smtClean="0"/>
              <a:t>the </a:t>
            </a:r>
            <a:r>
              <a:rPr lang="en-US" sz="2800" dirty="0"/>
              <a:t>review and operational requirements between </a:t>
            </a:r>
            <a:r>
              <a:rPr lang="en-US" sz="2800" dirty="0" err="1"/>
              <a:t>sPHENIX</a:t>
            </a:r>
            <a:r>
              <a:rPr lang="en-US" sz="2800" dirty="0"/>
              <a:t> and C-</a:t>
            </a:r>
            <a:r>
              <a:rPr lang="en-US" sz="2800" dirty="0" smtClean="0"/>
              <a:t>AD. However, a </a:t>
            </a:r>
            <a:r>
              <a:rPr lang="en-US" sz="2800" dirty="0"/>
              <a:t>significant </a:t>
            </a:r>
            <a:r>
              <a:rPr lang="en-US" sz="2800" dirty="0" smtClean="0"/>
              <a:t>effort of </a:t>
            </a:r>
            <a:r>
              <a:rPr lang="en-US" sz="2800" dirty="0"/>
              <a:t>MIE detector assembly </a:t>
            </a:r>
            <a:r>
              <a:rPr lang="en-US" sz="2800" dirty="0" smtClean="0"/>
              <a:t>will </a:t>
            </a:r>
            <a:r>
              <a:rPr lang="en-US" sz="2800" dirty="0"/>
              <a:t>be carried out at the Physics department. </a:t>
            </a:r>
            <a:endParaRPr lang="en-US" sz="2800" dirty="0" smtClean="0"/>
          </a:p>
          <a:p>
            <a:pPr>
              <a:defRPr/>
            </a:pPr>
            <a:endParaRPr lang="en-US" sz="1300" dirty="0"/>
          </a:p>
          <a:p>
            <a:pPr marL="0" indent="0">
              <a:buFontTx/>
              <a:buNone/>
              <a:defRPr/>
            </a:pPr>
            <a:r>
              <a:rPr lang="en-US" sz="2800" dirty="0" smtClean="0"/>
              <a:t>	</a:t>
            </a:r>
            <a:r>
              <a:rPr lang="en-US" sz="2800" u="sng" dirty="0" smtClean="0"/>
              <a:t>Recommendation</a:t>
            </a:r>
            <a:r>
              <a:rPr lang="en-US" sz="2800" dirty="0" smtClean="0"/>
              <a:t>-The </a:t>
            </a:r>
            <a:r>
              <a:rPr lang="en-US" sz="2800" dirty="0"/>
              <a:t>ES&amp;H related issues and required </a:t>
            </a:r>
            <a:r>
              <a:rPr lang="en-US" sz="2800" dirty="0" smtClean="0"/>
              <a:t>training should </a:t>
            </a:r>
            <a:r>
              <a:rPr lang="en-US" sz="2800" dirty="0"/>
              <a:t>be </a:t>
            </a:r>
            <a:r>
              <a:rPr lang="en-US" sz="2800" dirty="0" smtClean="0"/>
              <a:t>defined in particular for the Physics department.</a:t>
            </a:r>
            <a:endParaRPr lang="en-US" sz="2800" dirty="0"/>
          </a:p>
          <a:p>
            <a:pPr marL="0" indent="0">
              <a:buFontTx/>
              <a:buNone/>
              <a:defRPr/>
            </a:pPr>
            <a:endParaRPr lang="en-US" sz="2000" dirty="0"/>
          </a:p>
          <a:p>
            <a:pPr>
              <a:defRPr/>
            </a:pPr>
            <a:endParaRPr lang="en-US" dirty="0"/>
          </a:p>
        </p:txBody>
      </p:sp>
      <p:sp>
        <p:nvSpPr>
          <p:cNvPr id="14339" name="Slide Number Placeholder 5"/>
          <p:cNvSpPr>
            <a:spLocks noGrp="1"/>
          </p:cNvSpPr>
          <p:nvPr>
            <p:ph type="sldNum" sz="quarter" idx="12"/>
          </p:nvPr>
        </p:nvSpPr>
        <p:spPr>
          <a:noFill/>
        </p:spPr>
        <p:txBody>
          <a:bodyPr/>
          <a:lstStyle>
            <a:lvl1pPr eaLnBrk="0" hangingPunct="0">
              <a:defRPr kumimoji="1" sz="2400">
                <a:solidFill>
                  <a:schemeClr val="tx1"/>
                </a:solidFill>
                <a:latin typeface="Arial" charset="0"/>
                <a:ea typeface="ＭＳ Ｐゴシック" charset="0"/>
                <a:cs typeface="ＭＳ Ｐゴシック" charset="0"/>
              </a:defRPr>
            </a:lvl1pPr>
            <a:lvl2pPr marL="742950" indent="-285750" eaLnBrk="0" hangingPunct="0">
              <a:defRPr kumimoji="1" sz="2400">
                <a:solidFill>
                  <a:schemeClr val="tx1"/>
                </a:solidFill>
                <a:latin typeface="Arial" charset="0"/>
                <a:ea typeface="ＭＳ Ｐゴシック" charset="0"/>
              </a:defRPr>
            </a:lvl2pPr>
            <a:lvl3pPr marL="1143000" indent="-228600" eaLnBrk="0" hangingPunct="0">
              <a:defRPr kumimoji="1" sz="2400">
                <a:solidFill>
                  <a:schemeClr val="tx1"/>
                </a:solidFill>
                <a:latin typeface="Arial" charset="0"/>
                <a:ea typeface="ＭＳ Ｐゴシック" charset="0"/>
              </a:defRPr>
            </a:lvl3pPr>
            <a:lvl4pPr marL="1600200" indent="-228600" eaLnBrk="0" hangingPunct="0">
              <a:defRPr kumimoji="1" sz="2400">
                <a:solidFill>
                  <a:schemeClr val="tx1"/>
                </a:solidFill>
                <a:latin typeface="Arial" charset="0"/>
                <a:ea typeface="ＭＳ Ｐゴシック" charset="0"/>
              </a:defRPr>
            </a:lvl4pPr>
            <a:lvl5pPr marL="2057400" indent="-228600" eaLnBrk="0" hangingPunct="0">
              <a:defRPr kumimoji="1" sz="2400">
                <a:solidFill>
                  <a:schemeClr val="tx1"/>
                </a:solidFill>
                <a:latin typeface="Arial" charset="0"/>
                <a:ea typeface="ＭＳ Ｐゴシック" charset="0"/>
              </a:defRPr>
            </a:lvl5pPr>
            <a:lvl6pPr marL="2514600" indent="-228600" eaLnBrk="0" fontAlgn="base" hangingPunct="0">
              <a:spcBef>
                <a:spcPct val="0"/>
              </a:spcBef>
              <a:spcAft>
                <a:spcPct val="0"/>
              </a:spcAft>
              <a:defRPr kumimoji="1" sz="2400">
                <a:solidFill>
                  <a:schemeClr val="tx1"/>
                </a:solidFill>
                <a:latin typeface="Arial" charset="0"/>
                <a:ea typeface="ＭＳ Ｐゴシック" charset="0"/>
              </a:defRPr>
            </a:lvl6pPr>
            <a:lvl7pPr marL="2971800" indent="-228600" eaLnBrk="0" fontAlgn="base" hangingPunct="0">
              <a:spcBef>
                <a:spcPct val="0"/>
              </a:spcBef>
              <a:spcAft>
                <a:spcPct val="0"/>
              </a:spcAft>
              <a:defRPr kumimoji="1" sz="2400">
                <a:solidFill>
                  <a:schemeClr val="tx1"/>
                </a:solidFill>
                <a:latin typeface="Arial" charset="0"/>
                <a:ea typeface="ＭＳ Ｐゴシック" charset="0"/>
              </a:defRPr>
            </a:lvl7pPr>
            <a:lvl8pPr marL="3429000" indent="-228600" eaLnBrk="0" fontAlgn="base" hangingPunct="0">
              <a:spcBef>
                <a:spcPct val="0"/>
              </a:spcBef>
              <a:spcAft>
                <a:spcPct val="0"/>
              </a:spcAft>
              <a:defRPr kumimoji="1" sz="2400">
                <a:solidFill>
                  <a:schemeClr val="tx1"/>
                </a:solidFill>
                <a:latin typeface="Arial" charset="0"/>
                <a:ea typeface="ＭＳ Ｐゴシック" charset="0"/>
              </a:defRPr>
            </a:lvl8pPr>
            <a:lvl9pPr marL="3886200" indent="-228600" eaLnBrk="0" fontAlgn="base" hangingPunct="0">
              <a:spcBef>
                <a:spcPct val="0"/>
              </a:spcBef>
              <a:spcAft>
                <a:spcPct val="0"/>
              </a:spcAft>
              <a:defRPr kumimoji="1" sz="2400">
                <a:solidFill>
                  <a:schemeClr val="tx1"/>
                </a:solidFill>
                <a:latin typeface="Arial" charset="0"/>
                <a:ea typeface="ＭＳ Ｐゴシック" charset="0"/>
              </a:defRPr>
            </a:lvl9pPr>
          </a:lstStyle>
          <a:p>
            <a:pPr eaLnBrk="1" hangingPunct="1"/>
            <a:fld id="{D41DF6E3-313F-EE4A-8898-EF041FA0647C}" type="slidenum">
              <a:rPr lang="en-US" altLang="ja-JP" sz="1400"/>
              <a:pPr eaLnBrk="1" hangingPunct="1"/>
              <a:t>27</a:t>
            </a:fld>
            <a:endParaRPr lang="en-US" altLang="ja-JP" sz="1400"/>
          </a:p>
        </p:txBody>
      </p:sp>
    </p:spTree>
    <p:extLst>
      <p:ext uri="{BB962C8B-B14F-4D97-AF65-F5344CB8AC3E}">
        <p14:creationId xmlns:p14="http://schemas.microsoft.com/office/powerpoint/2010/main" val="20686707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199"/>
            <a:ext cx="7772400" cy="6053221"/>
          </a:xfrm>
        </p:spPr>
        <p:txBody>
          <a:bodyPr>
            <a:noAutofit/>
          </a:bodyPr>
          <a:lstStyle/>
          <a:p>
            <a:pPr>
              <a:defRPr/>
            </a:pPr>
            <a:r>
              <a:rPr lang="en-US" sz="2800" dirty="0" smtClean="0"/>
              <a:t>Similarly, significant amount of work will be carried out at collaborating institutions and vendors. Project managers make periodic visits to these institutions and vendors. </a:t>
            </a:r>
          </a:p>
          <a:p>
            <a:pPr marL="0" indent="0">
              <a:buFontTx/>
              <a:buNone/>
              <a:defRPr/>
            </a:pPr>
            <a:endParaRPr lang="en-US" sz="1200" dirty="0"/>
          </a:p>
          <a:p>
            <a:pPr marL="400050" lvl="1" indent="0">
              <a:buFontTx/>
              <a:buNone/>
              <a:defRPr/>
            </a:pPr>
            <a:r>
              <a:rPr lang="en-US" dirty="0" smtClean="0"/>
              <a:t>	</a:t>
            </a:r>
            <a:r>
              <a:rPr lang="en-US" u="sng" dirty="0" smtClean="0"/>
              <a:t>Recommendation</a:t>
            </a:r>
            <a:r>
              <a:rPr lang="en-US" dirty="0" smtClean="0"/>
              <a:t>- ES&amp;H requirements should be stated in the respective mutual agreements. It would help to have one draft agreement completed before the CD-1 review.</a:t>
            </a:r>
          </a:p>
          <a:p>
            <a:pPr marL="400050" lvl="1" indent="0">
              <a:buFontTx/>
              <a:buNone/>
              <a:defRPr/>
            </a:pPr>
            <a:endParaRPr lang="en-US" sz="1200" dirty="0"/>
          </a:p>
          <a:p>
            <a:pPr marL="457200" indent="-457200">
              <a:defRPr/>
            </a:pPr>
            <a:r>
              <a:rPr lang="en-US" sz="2800" dirty="0"/>
              <a:t>A more engaging presentation for the CD-1 review would be desirable. It would help to have the presentation reviewed by a lab ES&amp;H professional before the CD-1 review. </a:t>
            </a:r>
          </a:p>
          <a:p>
            <a:pPr marL="400050" lvl="1" indent="0">
              <a:buFontTx/>
              <a:buNone/>
              <a:defRPr/>
            </a:pPr>
            <a:endParaRPr lang="en-US" dirty="0"/>
          </a:p>
          <a:p>
            <a:pPr marL="400050" lvl="1" indent="0">
              <a:buFontTx/>
              <a:buNone/>
              <a:defRPr/>
            </a:pPr>
            <a:endParaRPr lang="en-US" dirty="0" smtClean="0"/>
          </a:p>
        </p:txBody>
      </p:sp>
      <p:sp>
        <p:nvSpPr>
          <p:cNvPr id="15362" name="Slide Number Placeholder 5"/>
          <p:cNvSpPr>
            <a:spLocks noGrp="1"/>
          </p:cNvSpPr>
          <p:nvPr>
            <p:ph type="sldNum" sz="quarter" idx="12"/>
          </p:nvPr>
        </p:nvSpPr>
        <p:spPr>
          <a:noFill/>
        </p:spPr>
        <p:txBody>
          <a:bodyPr/>
          <a:lstStyle>
            <a:lvl1pPr eaLnBrk="0" hangingPunct="0">
              <a:defRPr kumimoji="1" sz="2400">
                <a:solidFill>
                  <a:schemeClr val="tx1"/>
                </a:solidFill>
                <a:latin typeface="Arial" charset="0"/>
                <a:ea typeface="ＭＳ Ｐゴシック" charset="0"/>
                <a:cs typeface="ＭＳ Ｐゴシック" charset="0"/>
              </a:defRPr>
            </a:lvl1pPr>
            <a:lvl2pPr marL="742950" indent="-285750" eaLnBrk="0" hangingPunct="0">
              <a:defRPr kumimoji="1" sz="2400">
                <a:solidFill>
                  <a:schemeClr val="tx1"/>
                </a:solidFill>
                <a:latin typeface="Arial" charset="0"/>
                <a:ea typeface="ＭＳ Ｐゴシック" charset="0"/>
              </a:defRPr>
            </a:lvl2pPr>
            <a:lvl3pPr marL="1143000" indent="-228600" eaLnBrk="0" hangingPunct="0">
              <a:defRPr kumimoji="1" sz="2400">
                <a:solidFill>
                  <a:schemeClr val="tx1"/>
                </a:solidFill>
                <a:latin typeface="Arial" charset="0"/>
                <a:ea typeface="ＭＳ Ｐゴシック" charset="0"/>
              </a:defRPr>
            </a:lvl3pPr>
            <a:lvl4pPr marL="1600200" indent="-228600" eaLnBrk="0" hangingPunct="0">
              <a:defRPr kumimoji="1" sz="2400">
                <a:solidFill>
                  <a:schemeClr val="tx1"/>
                </a:solidFill>
                <a:latin typeface="Arial" charset="0"/>
                <a:ea typeface="ＭＳ Ｐゴシック" charset="0"/>
              </a:defRPr>
            </a:lvl4pPr>
            <a:lvl5pPr marL="2057400" indent="-228600" eaLnBrk="0" hangingPunct="0">
              <a:defRPr kumimoji="1" sz="2400">
                <a:solidFill>
                  <a:schemeClr val="tx1"/>
                </a:solidFill>
                <a:latin typeface="Arial" charset="0"/>
                <a:ea typeface="ＭＳ Ｐゴシック" charset="0"/>
              </a:defRPr>
            </a:lvl5pPr>
            <a:lvl6pPr marL="2514600" indent="-228600" eaLnBrk="0" fontAlgn="base" hangingPunct="0">
              <a:spcBef>
                <a:spcPct val="0"/>
              </a:spcBef>
              <a:spcAft>
                <a:spcPct val="0"/>
              </a:spcAft>
              <a:defRPr kumimoji="1" sz="2400">
                <a:solidFill>
                  <a:schemeClr val="tx1"/>
                </a:solidFill>
                <a:latin typeface="Arial" charset="0"/>
                <a:ea typeface="ＭＳ Ｐゴシック" charset="0"/>
              </a:defRPr>
            </a:lvl6pPr>
            <a:lvl7pPr marL="2971800" indent="-228600" eaLnBrk="0" fontAlgn="base" hangingPunct="0">
              <a:spcBef>
                <a:spcPct val="0"/>
              </a:spcBef>
              <a:spcAft>
                <a:spcPct val="0"/>
              </a:spcAft>
              <a:defRPr kumimoji="1" sz="2400">
                <a:solidFill>
                  <a:schemeClr val="tx1"/>
                </a:solidFill>
                <a:latin typeface="Arial" charset="0"/>
                <a:ea typeface="ＭＳ Ｐゴシック" charset="0"/>
              </a:defRPr>
            </a:lvl7pPr>
            <a:lvl8pPr marL="3429000" indent="-228600" eaLnBrk="0" fontAlgn="base" hangingPunct="0">
              <a:spcBef>
                <a:spcPct val="0"/>
              </a:spcBef>
              <a:spcAft>
                <a:spcPct val="0"/>
              </a:spcAft>
              <a:defRPr kumimoji="1" sz="2400">
                <a:solidFill>
                  <a:schemeClr val="tx1"/>
                </a:solidFill>
                <a:latin typeface="Arial" charset="0"/>
                <a:ea typeface="ＭＳ Ｐゴシック" charset="0"/>
              </a:defRPr>
            </a:lvl8pPr>
            <a:lvl9pPr marL="3886200" indent="-228600" eaLnBrk="0" fontAlgn="base" hangingPunct="0">
              <a:spcBef>
                <a:spcPct val="0"/>
              </a:spcBef>
              <a:spcAft>
                <a:spcPct val="0"/>
              </a:spcAft>
              <a:defRPr kumimoji="1" sz="2400">
                <a:solidFill>
                  <a:schemeClr val="tx1"/>
                </a:solidFill>
                <a:latin typeface="Arial" charset="0"/>
                <a:ea typeface="ＭＳ Ｐゴシック" charset="0"/>
              </a:defRPr>
            </a:lvl9pPr>
          </a:lstStyle>
          <a:p>
            <a:pPr eaLnBrk="1" hangingPunct="1"/>
            <a:fld id="{2975B01F-8595-B047-8C5B-ED64B1125B6E}" type="slidenum">
              <a:rPr lang="en-US" altLang="ja-JP" sz="1400"/>
              <a:pPr eaLnBrk="1" hangingPunct="1"/>
              <a:t>28</a:t>
            </a:fld>
            <a:endParaRPr lang="en-US" altLang="ja-JP" sz="1400" dirty="0"/>
          </a:p>
        </p:txBody>
      </p:sp>
    </p:spTree>
    <p:extLst>
      <p:ext uri="{BB962C8B-B14F-4D97-AF65-F5344CB8AC3E}">
        <p14:creationId xmlns:p14="http://schemas.microsoft.com/office/powerpoint/2010/main" val="29489409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74317"/>
            <a:ext cx="7772400" cy="6347158"/>
          </a:xfrm>
        </p:spPr>
        <p:txBody>
          <a:bodyPr>
            <a:normAutofit fontScale="85000" lnSpcReduction="20000"/>
          </a:bodyPr>
          <a:lstStyle/>
          <a:p>
            <a:pPr marL="0" indent="0" algn="just">
              <a:buFontTx/>
              <a:buNone/>
              <a:defRPr/>
            </a:pPr>
            <a:r>
              <a:rPr lang="en-US" sz="2000" dirty="0" smtClean="0"/>
              <a:t>			</a:t>
            </a:r>
            <a:r>
              <a:rPr lang="en-US" sz="3800" b="1" dirty="0" smtClean="0"/>
              <a:t>Magnet</a:t>
            </a:r>
          </a:p>
          <a:p>
            <a:pPr>
              <a:defRPr/>
            </a:pPr>
            <a:r>
              <a:rPr lang="en-US" sz="3000" dirty="0"/>
              <a:t>The effort </a:t>
            </a:r>
            <a:r>
              <a:rPr lang="en-US" sz="3000" dirty="0" smtClean="0"/>
              <a:t>is a </a:t>
            </a:r>
            <a:r>
              <a:rPr lang="en-US" sz="3000" dirty="0"/>
              <a:t>collaboration between C-AD, SMD, and Physics for magnetic field calculations, cryogenics, engineering, valve box modification and extension, power </a:t>
            </a:r>
            <a:r>
              <a:rPr lang="en-US" sz="3000" dirty="0" smtClean="0"/>
              <a:t>supply, controls</a:t>
            </a:r>
            <a:r>
              <a:rPr lang="en-US" sz="3000" dirty="0"/>
              <a:t>, </a:t>
            </a:r>
            <a:r>
              <a:rPr lang="en-US" sz="3000" dirty="0" smtClean="0"/>
              <a:t>quench </a:t>
            </a:r>
            <a:r>
              <a:rPr lang="en-US" sz="3000" dirty="0"/>
              <a:t>protection, and magnetic field measurement. The solenoid was successfully cooled and </a:t>
            </a:r>
            <a:r>
              <a:rPr lang="en-US" sz="3000" dirty="0" smtClean="0"/>
              <a:t>tested at low current. </a:t>
            </a:r>
            <a:r>
              <a:rPr lang="en-US" sz="3000" dirty="0"/>
              <a:t>I</a:t>
            </a:r>
            <a:r>
              <a:rPr lang="en-US" sz="3000" dirty="0" smtClean="0"/>
              <a:t>t </a:t>
            </a:r>
            <a:r>
              <a:rPr lang="en-US" sz="3000" dirty="0"/>
              <a:t>is being prepared for a full current test utilizing a temporary return </a:t>
            </a:r>
            <a:r>
              <a:rPr lang="en-US" sz="3000" dirty="0" smtClean="0"/>
              <a:t>yolk later </a:t>
            </a:r>
            <a:r>
              <a:rPr lang="en-US" sz="3000" dirty="0"/>
              <a:t>this year</a:t>
            </a:r>
            <a:r>
              <a:rPr lang="en-US" sz="3000" dirty="0" smtClean="0"/>
              <a:t>.</a:t>
            </a:r>
          </a:p>
          <a:p>
            <a:pPr marL="0" indent="0">
              <a:buFontTx/>
              <a:buNone/>
              <a:defRPr/>
            </a:pPr>
            <a:endParaRPr lang="en-US" sz="1400" dirty="0"/>
          </a:p>
          <a:p>
            <a:pPr marL="0" indent="0">
              <a:buFontTx/>
              <a:buNone/>
              <a:defRPr/>
            </a:pPr>
            <a:r>
              <a:rPr lang="en-US" sz="3000" u="sng" dirty="0" smtClean="0"/>
              <a:t>Recommendation</a:t>
            </a:r>
            <a:r>
              <a:rPr lang="en-US" sz="3000" dirty="0" smtClean="0"/>
              <a:t>- Study if </a:t>
            </a:r>
            <a:r>
              <a:rPr lang="en-US" sz="3000" dirty="0"/>
              <a:t>the magnet </a:t>
            </a:r>
            <a:r>
              <a:rPr lang="en-US" sz="3000" dirty="0" smtClean="0"/>
              <a:t>is susceptible </a:t>
            </a:r>
            <a:r>
              <a:rPr lang="en-US" sz="3000" dirty="0"/>
              <a:t>to </a:t>
            </a:r>
            <a:r>
              <a:rPr lang="en-US" sz="3000" dirty="0" smtClean="0"/>
              <a:t>a quench due the RHIC beam pre-fire.</a:t>
            </a:r>
          </a:p>
          <a:p>
            <a:pPr marL="57150" indent="0">
              <a:buFontTx/>
              <a:buNone/>
              <a:defRPr/>
            </a:pPr>
            <a:r>
              <a:rPr lang="en-US" sz="3000" u="sng" dirty="0" smtClean="0"/>
              <a:t>Recommendation</a:t>
            </a:r>
            <a:r>
              <a:rPr lang="en-US" sz="3000" dirty="0" smtClean="0"/>
              <a:t>- The </a:t>
            </a:r>
            <a:r>
              <a:rPr lang="en-US" sz="3000" dirty="0" err="1" smtClean="0"/>
              <a:t>cryo</a:t>
            </a:r>
            <a:r>
              <a:rPr lang="en-US" sz="3000" dirty="0"/>
              <a:t>-</a:t>
            </a:r>
            <a:r>
              <a:rPr lang="en-US" sz="3000" dirty="0" smtClean="0"/>
              <a:t>system </a:t>
            </a:r>
            <a:r>
              <a:rPr lang="en-US" sz="3000" dirty="0"/>
              <a:t>design should be subjected to an </a:t>
            </a:r>
            <a:r>
              <a:rPr lang="en-US" sz="3000" dirty="0" smtClean="0"/>
              <a:t>external review. </a:t>
            </a:r>
            <a:endParaRPr lang="en-US" sz="3000" dirty="0"/>
          </a:p>
          <a:p>
            <a:pPr marL="0" indent="0">
              <a:buFontTx/>
              <a:buNone/>
              <a:defRPr/>
            </a:pPr>
            <a:r>
              <a:rPr lang="en-US" sz="3000" u="sng" dirty="0" smtClean="0"/>
              <a:t>Recommendation</a:t>
            </a:r>
            <a:r>
              <a:rPr lang="en-US" sz="3000" dirty="0" smtClean="0"/>
              <a:t>- The power supply </a:t>
            </a:r>
            <a:r>
              <a:rPr lang="en-US" sz="3000" dirty="0"/>
              <a:t>quench protection contactors should </a:t>
            </a:r>
            <a:r>
              <a:rPr lang="en-US" sz="3000" dirty="0" smtClean="0"/>
              <a:t>have </a:t>
            </a:r>
            <a:r>
              <a:rPr lang="en-US" sz="3000" dirty="0" err="1"/>
              <a:t>snubber</a:t>
            </a:r>
            <a:r>
              <a:rPr lang="en-US" sz="3000" dirty="0"/>
              <a:t> </a:t>
            </a:r>
            <a:r>
              <a:rPr lang="en-US" sz="3000" dirty="0" smtClean="0"/>
              <a:t>circuits </a:t>
            </a:r>
            <a:r>
              <a:rPr lang="en-US" sz="3000" dirty="0"/>
              <a:t>across the contacts to minimize noise generated </a:t>
            </a:r>
            <a:r>
              <a:rPr lang="en-US" sz="3000" dirty="0" smtClean="0"/>
              <a:t>into </a:t>
            </a:r>
            <a:r>
              <a:rPr lang="en-US" sz="3000" dirty="0"/>
              <a:t>adjacent </a:t>
            </a:r>
            <a:r>
              <a:rPr lang="en-US" sz="3000" dirty="0" smtClean="0"/>
              <a:t>electronics</a:t>
            </a:r>
            <a:r>
              <a:rPr lang="en-US" sz="3000" dirty="0"/>
              <a:t>.</a:t>
            </a:r>
          </a:p>
          <a:p>
            <a:pPr>
              <a:defRPr/>
            </a:pPr>
            <a:endParaRPr lang="en-US" sz="2800" dirty="0"/>
          </a:p>
        </p:txBody>
      </p:sp>
      <p:sp>
        <p:nvSpPr>
          <p:cNvPr id="16386" name="Slide Number Placeholder 5"/>
          <p:cNvSpPr>
            <a:spLocks noGrp="1"/>
          </p:cNvSpPr>
          <p:nvPr>
            <p:ph type="sldNum" sz="quarter" idx="12"/>
          </p:nvPr>
        </p:nvSpPr>
        <p:spPr>
          <a:noFill/>
        </p:spPr>
        <p:txBody>
          <a:bodyPr/>
          <a:lstStyle>
            <a:lvl1pPr eaLnBrk="0" hangingPunct="0">
              <a:defRPr kumimoji="1" sz="2400">
                <a:solidFill>
                  <a:schemeClr val="tx1"/>
                </a:solidFill>
                <a:latin typeface="Arial" charset="0"/>
                <a:ea typeface="ＭＳ Ｐゴシック" charset="0"/>
                <a:cs typeface="ＭＳ Ｐゴシック" charset="0"/>
              </a:defRPr>
            </a:lvl1pPr>
            <a:lvl2pPr marL="742950" indent="-285750" eaLnBrk="0" hangingPunct="0">
              <a:defRPr kumimoji="1" sz="2400">
                <a:solidFill>
                  <a:schemeClr val="tx1"/>
                </a:solidFill>
                <a:latin typeface="Arial" charset="0"/>
                <a:ea typeface="ＭＳ Ｐゴシック" charset="0"/>
              </a:defRPr>
            </a:lvl2pPr>
            <a:lvl3pPr marL="1143000" indent="-228600" eaLnBrk="0" hangingPunct="0">
              <a:defRPr kumimoji="1" sz="2400">
                <a:solidFill>
                  <a:schemeClr val="tx1"/>
                </a:solidFill>
                <a:latin typeface="Arial" charset="0"/>
                <a:ea typeface="ＭＳ Ｐゴシック" charset="0"/>
              </a:defRPr>
            </a:lvl3pPr>
            <a:lvl4pPr marL="1600200" indent="-228600" eaLnBrk="0" hangingPunct="0">
              <a:defRPr kumimoji="1" sz="2400">
                <a:solidFill>
                  <a:schemeClr val="tx1"/>
                </a:solidFill>
                <a:latin typeface="Arial" charset="0"/>
                <a:ea typeface="ＭＳ Ｐゴシック" charset="0"/>
              </a:defRPr>
            </a:lvl4pPr>
            <a:lvl5pPr marL="2057400" indent="-228600" eaLnBrk="0" hangingPunct="0">
              <a:defRPr kumimoji="1" sz="2400">
                <a:solidFill>
                  <a:schemeClr val="tx1"/>
                </a:solidFill>
                <a:latin typeface="Arial" charset="0"/>
                <a:ea typeface="ＭＳ Ｐゴシック" charset="0"/>
              </a:defRPr>
            </a:lvl5pPr>
            <a:lvl6pPr marL="2514600" indent="-228600" eaLnBrk="0" fontAlgn="base" hangingPunct="0">
              <a:spcBef>
                <a:spcPct val="0"/>
              </a:spcBef>
              <a:spcAft>
                <a:spcPct val="0"/>
              </a:spcAft>
              <a:defRPr kumimoji="1" sz="2400">
                <a:solidFill>
                  <a:schemeClr val="tx1"/>
                </a:solidFill>
                <a:latin typeface="Arial" charset="0"/>
                <a:ea typeface="ＭＳ Ｐゴシック" charset="0"/>
              </a:defRPr>
            </a:lvl6pPr>
            <a:lvl7pPr marL="2971800" indent="-228600" eaLnBrk="0" fontAlgn="base" hangingPunct="0">
              <a:spcBef>
                <a:spcPct val="0"/>
              </a:spcBef>
              <a:spcAft>
                <a:spcPct val="0"/>
              </a:spcAft>
              <a:defRPr kumimoji="1" sz="2400">
                <a:solidFill>
                  <a:schemeClr val="tx1"/>
                </a:solidFill>
                <a:latin typeface="Arial" charset="0"/>
                <a:ea typeface="ＭＳ Ｐゴシック" charset="0"/>
              </a:defRPr>
            </a:lvl7pPr>
            <a:lvl8pPr marL="3429000" indent="-228600" eaLnBrk="0" fontAlgn="base" hangingPunct="0">
              <a:spcBef>
                <a:spcPct val="0"/>
              </a:spcBef>
              <a:spcAft>
                <a:spcPct val="0"/>
              </a:spcAft>
              <a:defRPr kumimoji="1" sz="2400">
                <a:solidFill>
                  <a:schemeClr val="tx1"/>
                </a:solidFill>
                <a:latin typeface="Arial" charset="0"/>
                <a:ea typeface="ＭＳ Ｐゴシック" charset="0"/>
              </a:defRPr>
            </a:lvl8pPr>
            <a:lvl9pPr marL="3886200" indent="-228600" eaLnBrk="0" fontAlgn="base" hangingPunct="0">
              <a:spcBef>
                <a:spcPct val="0"/>
              </a:spcBef>
              <a:spcAft>
                <a:spcPct val="0"/>
              </a:spcAft>
              <a:defRPr kumimoji="1" sz="2400">
                <a:solidFill>
                  <a:schemeClr val="tx1"/>
                </a:solidFill>
                <a:latin typeface="Arial" charset="0"/>
                <a:ea typeface="ＭＳ Ｐゴシック" charset="0"/>
              </a:defRPr>
            </a:lvl9pPr>
          </a:lstStyle>
          <a:p>
            <a:pPr eaLnBrk="1" hangingPunct="1"/>
            <a:fld id="{8B2C4742-D4B8-4244-AE6D-D9DFA7FB5EAA}" type="slidenum">
              <a:rPr lang="en-US" altLang="ja-JP" sz="1400"/>
              <a:pPr eaLnBrk="1" hangingPunct="1"/>
              <a:t>29</a:t>
            </a:fld>
            <a:endParaRPr lang="en-US" altLang="ja-JP" sz="1400"/>
          </a:p>
        </p:txBody>
      </p:sp>
    </p:spTree>
    <p:extLst>
      <p:ext uri="{BB962C8B-B14F-4D97-AF65-F5344CB8AC3E}">
        <p14:creationId xmlns:p14="http://schemas.microsoft.com/office/powerpoint/2010/main" val="1767960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414422"/>
            <a:ext cx="8229600" cy="5711742"/>
          </a:xfrm>
        </p:spPr>
        <p:txBody>
          <a:bodyPr/>
          <a:lstStyle/>
          <a:p>
            <a:pPr marL="0" indent="0" algn="ctr">
              <a:buNone/>
            </a:pPr>
            <a:r>
              <a:rPr lang="en-US" dirty="0" smtClean="0"/>
              <a:t>Overall assessment</a:t>
            </a:r>
          </a:p>
          <a:p>
            <a:r>
              <a:rPr lang="en-US" dirty="0" smtClean="0"/>
              <a:t>S-PHENIX should be positioned for a successful CD-1 review in the spring of 2018 if continued progress in made in development of the technical, management and cost/schedule aspects of the project. </a:t>
            </a:r>
          </a:p>
          <a:p>
            <a:r>
              <a:rPr lang="en-US" dirty="0" smtClean="0"/>
              <a:t>Following the advice and recommendations of this committee will significantly enhance the likelihood of a successful CD-1</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3</a:t>
            </a:fld>
            <a:endParaRPr lang="en-US" dirty="0"/>
          </a:p>
        </p:txBody>
      </p:sp>
    </p:spTree>
    <p:extLst>
      <p:ext uri="{BB962C8B-B14F-4D97-AF65-F5344CB8AC3E}">
        <p14:creationId xmlns:p14="http://schemas.microsoft.com/office/powerpoint/2010/main" val="11056193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84885"/>
            <a:ext cx="7772400" cy="6436590"/>
          </a:xfrm>
        </p:spPr>
        <p:txBody>
          <a:bodyPr>
            <a:normAutofit fontScale="77500" lnSpcReduction="20000"/>
          </a:bodyPr>
          <a:lstStyle/>
          <a:p>
            <a:pPr marL="0" indent="0">
              <a:buFontTx/>
              <a:buNone/>
              <a:defRPr/>
            </a:pPr>
            <a:r>
              <a:rPr lang="en-US" sz="2000" dirty="0" smtClean="0"/>
              <a:t>			</a:t>
            </a:r>
            <a:r>
              <a:rPr lang="en-US" sz="4100" b="1" dirty="0" smtClean="0"/>
              <a:t>Facilities</a:t>
            </a:r>
            <a:endParaRPr lang="en-US" sz="4100" dirty="0"/>
          </a:p>
          <a:p>
            <a:pPr marL="0" indent="0">
              <a:buFontTx/>
              <a:buNone/>
              <a:defRPr/>
            </a:pPr>
            <a:endParaRPr lang="en-US" sz="3400" dirty="0" smtClean="0"/>
          </a:p>
          <a:p>
            <a:pPr>
              <a:defRPr/>
            </a:pPr>
            <a:r>
              <a:rPr lang="en-US" sz="3400" dirty="0" smtClean="0"/>
              <a:t>The </a:t>
            </a:r>
            <a:r>
              <a:rPr lang="en-US" sz="3400" dirty="0"/>
              <a:t>existing </a:t>
            </a:r>
            <a:r>
              <a:rPr lang="en-US" sz="3400" dirty="0" smtClean="0"/>
              <a:t>PHENIX </a:t>
            </a:r>
            <a:r>
              <a:rPr lang="en-US" sz="3400" dirty="0"/>
              <a:t>water cooling </a:t>
            </a:r>
            <a:r>
              <a:rPr lang="en-US" sz="3400" dirty="0" smtClean="0"/>
              <a:t>systems served </a:t>
            </a:r>
            <a:r>
              <a:rPr lang="en-US" sz="3400" dirty="0"/>
              <a:t>both the warm magnets and detectors, The latter will be required for </a:t>
            </a:r>
            <a:r>
              <a:rPr lang="en-US" sz="3400" dirty="0" err="1"/>
              <a:t>sPHENIX</a:t>
            </a:r>
            <a:r>
              <a:rPr lang="en-US" sz="3400" dirty="0"/>
              <a:t>. </a:t>
            </a:r>
            <a:endParaRPr lang="en-US" sz="3400" dirty="0" smtClean="0"/>
          </a:p>
          <a:p>
            <a:pPr marL="0" indent="0">
              <a:buFontTx/>
              <a:buNone/>
              <a:defRPr/>
            </a:pPr>
            <a:endParaRPr lang="en-US" sz="1700" dirty="0"/>
          </a:p>
          <a:p>
            <a:pPr marL="0" indent="0">
              <a:buFontTx/>
              <a:buNone/>
              <a:defRPr/>
            </a:pPr>
            <a:r>
              <a:rPr lang="en-US" sz="3400" u="sng" dirty="0" smtClean="0"/>
              <a:t>Recommendation</a:t>
            </a:r>
            <a:r>
              <a:rPr lang="en-US" sz="3400" dirty="0" smtClean="0"/>
              <a:t>-To </a:t>
            </a:r>
            <a:r>
              <a:rPr lang="en-US" sz="3400" dirty="0"/>
              <a:t>that </a:t>
            </a:r>
            <a:r>
              <a:rPr lang="en-US" sz="3400" dirty="0" smtClean="0"/>
              <a:t>end, detector </a:t>
            </a:r>
            <a:r>
              <a:rPr lang="en-US" sz="3400" dirty="0"/>
              <a:t>cooling needs should be </a:t>
            </a:r>
            <a:r>
              <a:rPr lang="en-US" sz="3400" dirty="0" smtClean="0"/>
              <a:t>defined </a:t>
            </a:r>
            <a:r>
              <a:rPr lang="en-US" sz="3400" dirty="0"/>
              <a:t>to assess if the current system needs upgrading.</a:t>
            </a:r>
          </a:p>
          <a:p>
            <a:pPr marL="0" indent="0">
              <a:buNone/>
              <a:defRPr/>
            </a:pPr>
            <a:endParaRPr lang="en-US" sz="1700" dirty="0"/>
          </a:p>
          <a:p>
            <a:pPr>
              <a:defRPr/>
            </a:pPr>
            <a:r>
              <a:rPr lang="en-US" sz="3400" dirty="0" smtClean="0"/>
              <a:t>The </a:t>
            </a:r>
            <a:r>
              <a:rPr lang="en-US" sz="3400" dirty="0"/>
              <a:t>existing IR </a:t>
            </a:r>
            <a:r>
              <a:rPr lang="en-US" sz="3400" dirty="0" smtClean="0"/>
              <a:t>HVAC </a:t>
            </a:r>
            <a:r>
              <a:rPr lang="en-US" sz="3400" dirty="0"/>
              <a:t>system is deemed adequate. </a:t>
            </a:r>
            <a:endParaRPr lang="en-US" sz="3400" dirty="0" smtClean="0"/>
          </a:p>
          <a:p>
            <a:pPr marL="0" indent="0">
              <a:buFontTx/>
              <a:buNone/>
              <a:defRPr/>
            </a:pPr>
            <a:endParaRPr lang="en-US" sz="1700" u="sng" dirty="0" smtClean="0"/>
          </a:p>
          <a:p>
            <a:pPr marL="0" indent="0">
              <a:buFontTx/>
              <a:buNone/>
              <a:defRPr/>
            </a:pPr>
            <a:r>
              <a:rPr lang="en-US" sz="3400" u="sng" dirty="0" smtClean="0"/>
              <a:t>Recommendation</a:t>
            </a:r>
            <a:r>
              <a:rPr lang="en-US" sz="3400" dirty="0" smtClean="0"/>
              <a:t>-The </a:t>
            </a:r>
            <a:r>
              <a:rPr lang="en-US" sz="3400" dirty="0"/>
              <a:t>Rack room requirements should be defined and </a:t>
            </a:r>
            <a:r>
              <a:rPr lang="en-US" sz="3400" dirty="0" smtClean="0"/>
              <a:t>the </a:t>
            </a:r>
            <a:r>
              <a:rPr lang="en-US" sz="3400" dirty="0"/>
              <a:t>related HVAC system upgraded </a:t>
            </a:r>
            <a:r>
              <a:rPr lang="en-US" sz="3400" dirty="0" smtClean="0"/>
              <a:t>if necessary, as </a:t>
            </a:r>
            <a:r>
              <a:rPr lang="en-US" sz="3400" dirty="0"/>
              <a:t>it experienced some </a:t>
            </a:r>
            <a:r>
              <a:rPr lang="en-US" sz="3400" dirty="0" smtClean="0"/>
              <a:t>problems </a:t>
            </a:r>
            <a:r>
              <a:rPr lang="en-US" sz="3400" dirty="0"/>
              <a:t>in the past</a:t>
            </a:r>
            <a:r>
              <a:rPr lang="en-US" sz="3400" dirty="0" smtClean="0"/>
              <a:t>.</a:t>
            </a:r>
          </a:p>
          <a:p>
            <a:pPr marL="0" indent="0">
              <a:buFontTx/>
              <a:buNone/>
              <a:defRPr/>
            </a:pPr>
            <a:r>
              <a:rPr lang="en-US" sz="3400" dirty="0"/>
              <a:t> </a:t>
            </a:r>
          </a:p>
          <a:p>
            <a:pPr>
              <a:defRPr/>
            </a:pPr>
            <a:r>
              <a:rPr lang="en-US" sz="3400" dirty="0" smtClean="0"/>
              <a:t>Labor: All </a:t>
            </a:r>
            <a:r>
              <a:rPr lang="en-US" sz="3400" dirty="0"/>
              <a:t>tasks are well </a:t>
            </a:r>
            <a:r>
              <a:rPr lang="en-US" sz="3400" dirty="0" smtClean="0"/>
              <a:t>defined and BOE’s established.</a:t>
            </a:r>
            <a:endParaRPr lang="en-US" sz="3400" dirty="0"/>
          </a:p>
        </p:txBody>
      </p:sp>
      <p:sp>
        <p:nvSpPr>
          <p:cNvPr id="17410" name="Slide Number Placeholder 5"/>
          <p:cNvSpPr>
            <a:spLocks noGrp="1"/>
          </p:cNvSpPr>
          <p:nvPr>
            <p:ph type="sldNum" sz="quarter" idx="12"/>
          </p:nvPr>
        </p:nvSpPr>
        <p:spPr>
          <a:noFill/>
        </p:spPr>
        <p:txBody>
          <a:bodyPr/>
          <a:lstStyle>
            <a:lvl1pPr eaLnBrk="0" hangingPunct="0">
              <a:defRPr kumimoji="1" sz="2400">
                <a:solidFill>
                  <a:schemeClr val="tx1"/>
                </a:solidFill>
                <a:latin typeface="Arial" charset="0"/>
                <a:ea typeface="ＭＳ Ｐゴシック" charset="0"/>
                <a:cs typeface="ＭＳ Ｐゴシック" charset="0"/>
              </a:defRPr>
            </a:lvl1pPr>
            <a:lvl2pPr marL="742950" indent="-285750" eaLnBrk="0" hangingPunct="0">
              <a:defRPr kumimoji="1" sz="2400">
                <a:solidFill>
                  <a:schemeClr val="tx1"/>
                </a:solidFill>
                <a:latin typeface="Arial" charset="0"/>
                <a:ea typeface="ＭＳ Ｐゴシック" charset="0"/>
              </a:defRPr>
            </a:lvl2pPr>
            <a:lvl3pPr marL="1143000" indent="-228600" eaLnBrk="0" hangingPunct="0">
              <a:defRPr kumimoji="1" sz="2400">
                <a:solidFill>
                  <a:schemeClr val="tx1"/>
                </a:solidFill>
                <a:latin typeface="Arial" charset="0"/>
                <a:ea typeface="ＭＳ Ｐゴシック" charset="0"/>
              </a:defRPr>
            </a:lvl3pPr>
            <a:lvl4pPr marL="1600200" indent="-228600" eaLnBrk="0" hangingPunct="0">
              <a:defRPr kumimoji="1" sz="2400">
                <a:solidFill>
                  <a:schemeClr val="tx1"/>
                </a:solidFill>
                <a:latin typeface="Arial" charset="0"/>
                <a:ea typeface="ＭＳ Ｐゴシック" charset="0"/>
              </a:defRPr>
            </a:lvl4pPr>
            <a:lvl5pPr marL="2057400" indent="-228600" eaLnBrk="0" hangingPunct="0">
              <a:defRPr kumimoji="1" sz="2400">
                <a:solidFill>
                  <a:schemeClr val="tx1"/>
                </a:solidFill>
                <a:latin typeface="Arial" charset="0"/>
                <a:ea typeface="ＭＳ Ｐゴシック" charset="0"/>
              </a:defRPr>
            </a:lvl5pPr>
            <a:lvl6pPr marL="2514600" indent="-228600" eaLnBrk="0" fontAlgn="base" hangingPunct="0">
              <a:spcBef>
                <a:spcPct val="0"/>
              </a:spcBef>
              <a:spcAft>
                <a:spcPct val="0"/>
              </a:spcAft>
              <a:defRPr kumimoji="1" sz="2400">
                <a:solidFill>
                  <a:schemeClr val="tx1"/>
                </a:solidFill>
                <a:latin typeface="Arial" charset="0"/>
                <a:ea typeface="ＭＳ Ｐゴシック" charset="0"/>
              </a:defRPr>
            </a:lvl6pPr>
            <a:lvl7pPr marL="2971800" indent="-228600" eaLnBrk="0" fontAlgn="base" hangingPunct="0">
              <a:spcBef>
                <a:spcPct val="0"/>
              </a:spcBef>
              <a:spcAft>
                <a:spcPct val="0"/>
              </a:spcAft>
              <a:defRPr kumimoji="1" sz="2400">
                <a:solidFill>
                  <a:schemeClr val="tx1"/>
                </a:solidFill>
                <a:latin typeface="Arial" charset="0"/>
                <a:ea typeface="ＭＳ Ｐゴシック" charset="0"/>
              </a:defRPr>
            </a:lvl7pPr>
            <a:lvl8pPr marL="3429000" indent="-228600" eaLnBrk="0" fontAlgn="base" hangingPunct="0">
              <a:spcBef>
                <a:spcPct val="0"/>
              </a:spcBef>
              <a:spcAft>
                <a:spcPct val="0"/>
              </a:spcAft>
              <a:defRPr kumimoji="1" sz="2400">
                <a:solidFill>
                  <a:schemeClr val="tx1"/>
                </a:solidFill>
                <a:latin typeface="Arial" charset="0"/>
                <a:ea typeface="ＭＳ Ｐゴシック" charset="0"/>
              </a:defRPr>
            </a:lvl8pPr>
            <a:lvl9pPr marL="3886200" indent="-228600" eaLnBrk="0" fontAlgn="base" hangingPunct="0">
              <a:spcBef>
                <a:spcPct val="0"/>
              </a:spcBef>
              <a:spcAft>
                <a:spcPct val="0"/>
              </a:spcAft>
              <a:defRPr kumimoji="1" sz="2400">
                <a:solidFill>
                  <a:schemeClr val="tx1"/>
                </a:solidFill>
                <a:latin typeface="Arial" charset="0"/>
                <a:ea typeface="ＭＳ Ｐゴシック" charset="0"/>
              </a:defRPr>
            </a:lvl9pPr>
          </a:lstStyle>
          <a:p>
            <a:pPr eaLnBrk="1" hangingPunct="1"/>
            <a:fld id="{CB933BCE-9126-5E42-8257-1593E9F83C6E}" type="slidenum">
              <a:rPr lang="en-US" altLang="ja-JP" sz="1400"/>
              <a:pPr eaLnBrk="1" hangingPunct="1"/>
              <a:t>30</a:t>
            </a:fld>
            <a:endParaRPr lang="en-US" altLang="ja-JP" sz="1400"/>
          </a:p>
        </p:txBody>
      </p:sp>
    </p:spTree>
    <p:extLst>
      <p:ext uri="{BB962C8B-B14F-4D97-AF65-F5344CB8AC3E}">
        <p14:creationId xmlns:p14="http://schemas.microsoft.com/office/powerpoint/2010/main" val="2198235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7685"/>
            <a:ext cx="7772400" cy="6333790"/>
          </a:xfrm>
        </p:spPr>
        <p:txBody>
          <a:bodyPr>
            <a:normAutofit fontScale="92500" lnSpcReduction="20000"/>
          </a:bodyPr>
          <a:lstStyle/>
          <a:p>
            <a:pPr marL="0" indent="0">
              <a:buFontTx/>
              <a:buNone/>
              <a:defRPr/>
            </a:pPr>
            <a:r>
              <a:rPr lang="en-US" sz="2000" b="1" dirty="0" smtClean="0"/>
              <a:t>			</a:t>
            </a:r>
            <a:r>
              <a:rPr lang="en-US" sz="2800" b="1" dirty="0" smtClean="0"/>
              <a:t> </a:t>
            </a:r>
            <a:r>
              <a:rPr lang="en-US" sz="3500" b="1" dirty="0" smtClean="0"/>
              <a:t>Integration</a:t>
            </a:r>
            <a:endParaRPr lang="en-US" sz="3500" dirty="0"/>
          </a:p>
          <a:p>
            <a:pPr marL="0" indent="0">
              <a:buFontTx/>
              <a:buNone/>
              <a:defRPr/>
            </a:pPr>
            <a:r>
              <a:rPr lang="en-US" sz="2800" dirty="0"/>
              <a:t> </a:t>
            </a:r>
          </a:p>
          <a:p>
            <a:pPr>
              <a:defRPr/>
            </a:pPr>
            <a:r>
              <a:rPr lang="en-US" sz="2800" dirty="0"/>
              <a:t>S</a:t>
            </a:r>
            <a:r>
              <a:rPr lang="en-US" sz="2800" dirty="0" smtClean="0"/>
              <a:t>ystems </a:t>
            </a:r>
            <a:r>
              <a:rPr lang="en-US" sz="2800" dirty="0"/>
              <a:t>designs are </a:t>
            </a:r>
            <a:r>
              <a:rPr lang="en-US" sz="2800" dirty="0" smtClean="0"/>
              <a:t>at </a:t>
            </a:r>
            <a:r>
              <a:rPr lang="en-US" sz="2800" dirty="0"/>
              <a:t>a conceptual </a:t>
            </a:r>
            <a:r>
              <a:rPr lang="en-US" sz="2800" dirty="0" smtClean="0"/>
              <a:t>stage. The de-scoping is </a:t>
            </a:r>
            <a:r>
              <a:rPr lang="en-US" sz="2800" dirty="0"/>
              <a:t>likely to impact this effort.  </a:t>
            </a:r>
          </a:p>
          <a:p>
            <a:pPr>
              <a:defRPr/>
            </a:pPr>
            <a:r>
              <a:rPr lang="en-US" sz="2800" dirty="0"/>
              <a:t>The labor requirements are well </a:t>
            </a:r>
            <a:r>
              <a:rPr lang="en-US" sz="2800" dirty="0" smtClean="0"/>
              <a:t>defined. </a:t>
            </a:r>
          </a:p>
          <a:p>
            <a:pPr>
              <a:defRPr/>
            </a:pPr>
            <a:r>
              <a:rPr lang="en-US" sz="2800" dirty="0" smtClean="0"/>
              <a:t>Management has employed </a:t>
            </a:r>
            <a:r>
              <a:rPr lang="en-US" sz="2800" dirty="0"/>
              <a:t>d</a:t>
            </a:r>
            <a:r>
              <a:rPr lang="en-US" sz="2800" dirty="0" smtClean="0"/>
              <a:t>rawing </a:t>
            </a:r>
            <a:r>
              <a:rPr lang="en-US" sz="2800" dirty="0"/>
              <a:t>control and engineering change control systems</a:t>
            </a:r>
            <a:r>
              <a:rPr lang="en-US" sz="2800" dirty="0" smtClean="0"/>
              <a:t>.</a:t>
            </a:r>
          </a:p>
          <a:p>
            <a:pPr marL="0" indent="0">
              <a:buNone/>
              <a:defRPr/>
            </a:pPr>
            <a:endParaRPr lang="en-US" sz="1500" dirty="0"/>
          </a:p>
          <a:p>
            <a:pPr marL="0" indent="0">
              <a:buFontTx/>
              <a:buNone/>
              <a:defRPr/>
            </a:pPr>
            <a:r>
              <a:rPr lang="en-US" sz="2800" u="sng" dirty="0" smtClean="0"/>
              <a:t>Recommendation</a:t>
            </a:r>
            <a:r>
              <a:rPr lang="en-US" sz="2800" dirty="0" smtClean="0"/>
              <a:t>- Set </a:t>
            </a:r>
            <a:r>
              <a:rPr lang="en-US" sz="2800" dirty="0"/>
              <a:t>up a grounding task </a:t>
            </a:r>
            <a:r>
              <a:rPr lang="en-US" sz="2800" dirty="0" smtClean="0"/>
              <a:t>force with a grounding czar </a:t>
            </a:r>
            <a:r>
              <a:rPr lang="en-US" sz="2800" dirty="0"/>
              <a:t>for the full </a:t>
            </a:r>
            <a:r>
              <a:rPr lang="en-US" sz="2800" dirty="0" smtClean="0"/>
              <a:t>detector </a:t>
            </a:r>
            <a:r>
              <a:rPr lang="en-US" sz="2800" dirty="0"/>
              <a:t>system</a:t>
            </a:r>
            <a:r>
              <a:rPr lang="en-US" sz="2800" dirty="0" smtClean="0"/>
              <a:t>.</a:t>
            </a:r>
          </a:p>
          <a:p>
            <a:pPr marL="0" indent="0">
              <a:buFontTx/>
              <a:buNone/>
              <a:defRPr/>
            </a:pPr>
            <a:endParaRPr lang="en-US" sz="1400" dirty="0"/>
          </a:p>
          <a:p>
            <a:pPr marL="0" indent="0">
              <a:buFontTx/>
              <a:buNone/>
              <a:defRPr/>
            </a:pPr>
            <a:r>
              <a:rPr lang="en-US" sz="2800" b="1" dirty="0" smtClean="0"/>
              <a:t>	Related to both Integration </a:t>
            </a:r>
            <a:r>
              <a:rPr lang="en-US" sz="2800" b="1" dirty="0"/>
              <a:t>and </a:t>
            </a:r>
            <a:r>
              <a:rPr lang="en-US" sz="2800" b="1" dirty="0" smtClean="0"/>
              <a:t>facilities</a:t>
            </a:r>
            <a:r>
              <a:rPr lang="is-IS" sz="2800" b="1" dirty="0" smtClean="0"/>
              <a:t>…..</a:t>
            </a:r>
            <a:endParaRPr lang="en-US" sz="2800" dirty="0"/>
          </a:p>
          <a:p>
            <a:pPr marL="0" indent="0">
              <a:buFontTx/>
              <a:buNone/>
              <a:defRPr/>
            </a:pPr>
            <a:endParaRPr lang="en-US" sz="1400" dirty="0"/>
          </a:p>
          <a:p>
            <a:pPr>
              <a:defRPr/>
            </a:pPr>
            <a:r>
              <a:rPr lang="en-US" sz="2800" dirty="0" smtClean="0"/>
              <a:t>For the uninitiated, the </a:t>
            </a:r>
            <a:r>
              <a:rPr lang="en-US" sz="2800" dirty="0"/>
              <a:t>BOE’s </a:t>
            </a:r>
            <a:r>
              <a:rPr lang="en-US" sz="2800" dirty="0" smtClean="0"/>
              <a:t>were </a:t>
            </a:r>
            <a:r>
              <a:rPr lang="en-US" sz="2800" dirty="0"/>
              <a:t>difficult to </a:t>
            </a:r>
            <a:r>
              <a:rPr lang="en-US" sz="2800" dirty="0" smtClean="0"/>
              <a:t>navigate. </a:t>
            </a:r>
          </a:p>
          <a:p>
            <a:pPr marL="0" indent="0">
              <a:buFontTx/>
              <a:buNone/>
              <a:defRPr/>
            </a:pPr>
            <a:r>
              <a:rPr lang="en-US" sz="2800" u="sng" dirty="0" smtClean="0"/>
              <a:t>Recommendation</a:t>
            </a:r>
            <a:r>
              <a:rPr lang="en-US" sz="2800" dirty="0" smtClean="0"/>
              <a:t>- Provide </a:t>
            </a:r>
            <a:r>
              <a:rPr lang="en-US" sz="2800" dirty="0"/>
              <a:t>some guidelines or </a:t>
            </a:r>
            <a:r>
              <a:rPr lang="en-US" sz="2800" dirty="0" smtClean="0"/>
              <a:t>instructions for </a:t>
            </a:r>
            <a:r>
              <a:rPr lang="en-US" sz="2800" dirty="0"/>
              <a:t>drill down </a:t>
            </a:r>
            <a:r>
              <a:rPr lang="en-US" sz="2800" dirty="0" smtClean="0"/>
              <a:t>purposes. </a:t>
            </a:r>
            <a:endParaRPr lang="en-US" sz="2800" dirty="0"/>
          </a:p>
        </p:txBody>
      </p:sp>
      <p:sp>
        <p:nvSpPr>
          <p:cNvPr id="18434" name="Slide Number Placeholder 5"/>
          <p:cNvSpPr>
            <a:spLocks noGrp="1"/>
          </p:cNvSpPr>
          <p:nvPr>
            <p:ph type="sldNum" sz="quarter" idx="12"/>
          </p:nvPr>
        </p:nvSpPr>
        <p:spPr>
          <a:noFill/>
        </p:spPr>
        <p:txBody>
          <a:bodyPr/>
          <a:lstStyle>
            <a:lvl1pPr eaLnBrk="0" hangingPunct="0">
              <a:defRPr kumimoji="1" sz="2400">
                <a:solidFill>
                  <a:schemeClr val="tx1"/>
                </a:solidFill>
                <a:latin typeface="Arial" charset="0"/>
                <a:ea typeface="ＭＳ Ｐゴシック" charset="0"/>
                <a:cs typeface="ＭＳ Ｐゴシック" charset="0"/>
              </a:defRPr>
            </a:lvl1pPr>
            <a:lvl2pPr marL="742950" indent="-285750" eaLnBrk="0" hangingPunct="0">
              <a:defRPr kumimoji="1" sz="2400">
                <a:solidFill>
                  <a:schemeClr val="tx1"/>
                </a:solidFill>
                <a:latin typeface="Arial" charset="0"/>
                <a:ea typeface="ＭＳ Ｐゴシック" charset="0"/>
              </a:defRPr>
            </a:lvl2pPr>
            <a:lvl3pPr marL="1143000" indent="-228600" eaLnBrk="0" hangingPunct="0">
              <a:defRPr kumimoji="1" sz="2400">
                <a:solidFill>
                  <a:schemeClr val="tx1"/>
                </a:solidFill>
                <a:latin typeface="Arial" charset="0"/>
                <a:ea typeface="ＭＳ Ｐゴシック" charset="0"/>
              </a:defRPr>
            </a:lvl3pPr>
            <a:lvl4pPr marL="1600200" indent="-228600" eaLnBrk="0" hangingPunct="0">
              <a:defRPr kumimoji="1" sz="2400">
                <a:solidFill>
                  <a:schemeClr val="tx1"/>
                </a:solidFill>
                <a:latin typeface="Arial" charset="0"/>
                <a:ea typeface="ＭＳ Ｐゴシック" charset="0"/>
              </a:defRPr>
            </a:lvl4pPr>
            <a:lvl5pPr marL="2057400" indent="-228600" eaLnBrk="0" hangingPunct="0">
              <a:defRPr kumimoji="1" sz="2400">
                <a:solidFill>
                  <a:schemeClr val="tx1"/>
                </a:solidFill>
                <a:latin typeface="Arial" charset="0"/>
                <a:ea typeface="ＭＳ Ｐゴシック" charset="0"/>
              </a:defRPr>
            </a:lvl5pPr>
            <a:lvl6pPr marL="2514600" indent="-228600" eaLnBrk="0" fontAlgn="base" hangingPunct="0">
              <a:spcBef>
                <a:spcPct val="0"/>
              </a:spcBef>
              <a:spcAft>
                <a:spcPct val="0"/>
              </a:spcAft>
              <a:defRPr kumimoji="1" sz="2400">
                <a:solidFill>
                  <a:schemeClr val="tx1"/>
                </a:solidFill>
                <a:latin typeface="Arial" charset="0"/>
                <a:ea typeface="ＭＳ Ｐゴシック" charset="0"/>
              </a:defRPr>
            </a:lvl6pPr>
            <a:lvl7pPr marL="2971800" indent="-228600" eaLnBrk="0" fontAlgn="base" hangingPunct="0">
              <a:spcBef>
                <a:spcPct val="0"/>
              </a:spcBef>
              <a:spcAft>
                <a:spcPct val="0"/>
              </a:spcAft>
              <a:defRPr kumimoji="1" sz="2400">
                <a:solidFill>
                  <a:schemeClr val="tx1"/>
                </a:solidFill>
                <a:latin typeface="Arial" charset="0"/>
                <a:ea typeface="ＭＳ Ｐゴシック" charset="0"/>
              </a:defRPr>
            </a:lvl7pPr>
            <a:lvl8pPr marL="3429000" indent="-228600" eaLnBrk="0" fontAlgn="base" hangingPunct="0">
              <a:spcBef>
                <a:spcPct val="0"/>
              </a:spcBef>
              <a:spcAft>
                <a:spcPct val="0"/>
              </a:spcAft>
              <a:defRPr kumimoji="1" sz="2400">
                <a:solidFill>
                  <a:schemeClr val="tx1"/>
                </a:solidFill>
                <a:latin typeface="Arial" charset="0"/>
                <a:ea typeface="ＭＳ Ｐゴシック" charset="0"/>
              </a:defRPr>
            </a:lvl8pPr>
            <a:lvl9pPr marL="3886200" indent="-228600" eaLnBrk="0" fontAlgn="base" hangingPunct="0">
              <a:spcBef>
                <a:spcPct val="0"/>
              </a:spcBef>
              <a:spcAft>
                <a:spcPct val="0"/>
              </a:spcAft>
              <a:defRPr kumimoji="1" sz="2400">
                <a:solidFill>
                  <a:schemeClr val="tx1"/>
                </a:solidFill>
                <a:latin typeface="Arial" charset="0"/>
                <a:ea typeface="ＭＳ Ｐゴシック" charset="0"/>
              </a:defRPr>
            </a:lvl9pPr>
          </a:lstStyle>
          <a:p>
            <a:pPr eaLnBrk="1" hangingPunct="1"/>
            <a:fld id="{B4D842A1-A172-814F-8EA3-9363CF9B3E86}" type="slidenum">
              <a:rPr lang="en-US" altLang="ja-JP" sz="1400"/>
              <a:pPr eaLnBrk="1" hangingPunct="1"/>
              <a:t>31</a:t>
            </a:fld>
            <a:endParaRPr lang="en-US" altLang="ja-JP" sz="1400"/>
          </a:p>
        </p:txBody>
      </p:sp>
    </p:spTree>
    <p:extLst>
      <p:ext uri="{BB962C8B-B14F-4D97-AF65-F5344CB8AC3E}">
        <p14:creationId xmlns:p14="http://schemas.microsoft.com/office/powerpoint/2010/main" val="24823662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Management Subcommittee - Response to charge items--MIE</a:t>
            </a:r>
            <a:endParaRPr lang="en-US" sz="3200" dirty="0"/>
          </a:p>
        </p:txBody>
      </p:sp>
      <p:sp>
        <p:nvSpPr>
          <p:cNvPr id="3" name="Content Placeholder 2"/>
          <p:cNvSpPr>
            <a:spLocks noGrp="1"/>
          </p:cNvSpPr>
          <p:nvPr>
            <p:ph idx="1"/>
          </p:nvPr>
        </p:nvSpPr>
        <p:spPr/>
        <p:txBody>
          <a:bodyPr>
            <a:normAutofit lnSpcReduction="10000"/>
          </a:bodyPr>
          <a:lstStyle/>
          <a:p>
            <a:pPr lvl="0"/>
            <a:r>
              <a:rPr lang="en-US" dirty="0" smtClean="0"/>
              <a:t>Are </a:t>
            </a:r>
            <a:r>
              <a:rPr lang="en-US" dirty="0"/>
              <a:t>the cost and schedule estimates credible and reasonable for this stage of the project? </a:t>
            </a:r>
            <a:endParaRPr lang="en-US" dirty="0" smtClean="0"/>
          </a:p>
          <a:p>
            <a:pPr marL="0" indent="0">
              <a:buNone/>
            </a:pPr>
            <a:r>
              <a:rPr lang="en-US" dirty="0" smtClean="0"/>
              <a:t>A</a:t>
            </a:r>
            <a:r>
              <a:rPr lang="en-US" i="1" dirty="0" smtClean="0"/>
              <a:t>: </a:t>
            </a:r>
            <a:r>
              <a:rPr lang="en-US" i="1" dirty="0"/>
              <a:t>the cost estimates are </a:t>
            </a:r>
            <a:r>
              <a:rPr lang="en-US" i="1" dirty="0" smtClean="0"/>
              <a:t>fairly </a:t>
            </a:r>
            <a:r>
              <a:rPr lang="en-US" i="1" dirty="0"/>
              <a:t>complete and reasonable for a CD-1 </a:t>
            </a:r>
            <a:r>
              <a:rPr lang="en-US" i="1" dirty="0" smtClean="0"/>
              <a:t>maturity.</a:t>
            </a:r>
            <a:r>
              <a:rPr lang="en-US" i="1" dirty="0"/>
              <a:t> </a:t>
            </a:r>
            <a:r>
              <a:rPr lang="en-US" i="1" dirty="0" smtClean="0"/>
              <a:t>The schedule is credible and reasonable for CD-1. However, some durations </a:t>
            </a:r>
            <a:r>
              <a:rPr lang="en-US" i="1" dirty="0"/>
              <a:t>seem </a:t>
            </a:r>
            <a:r>
              <a:rPr lang="en-US" i="1" dirty="0" smtClean="0"/>
              <a:t>optimistic </a:t>
            </a:r>
            <a:r>
              <a:rPr lang="en-US" i="1" dirty="0"/>
              <a:t>(for example procurement steps) and </a:t>
            </a:r>
            <a:r>
              <a:rPr lang="en-US" i="1" dirty="0" smtClean="0"/>
              <a:t>it was </a:t>
            </a:r>
            <a:r>
              <a:rPr lang="en-US" i="1" dirty="0"/>
              <a:t>difficult to associate resources with the funding </a:t>
            </a:r>
            <a:r>
              <a:rPr lang="en-US" i="1" dirty="0" smtClean="0"/>
              <a:t>source (</a:t>
            </a:r>
            <a:r>
              <a:rPr lang="en-US" i="1" dirty="0"/>
              <a:t>MIE or other)</a:t>
            </a:r>
            <a:r>
              <a:rPr lang="en-US" i="1" dirty="0" smtClean="0"/>
              <a:t>.</a:t>
            </a:r>
            <a:endParaRPr lang="en-US" dirty="0"/>
          </a:p>
          <a:p>
            <a:pPr marL="0" lvl="0" indent="0">
              <a:buNone/>
            </a:pPr>
            <a:endParaRPr lang="en-US" dirty="0" smtClean="0"/>
          </a:p>
          <a:p>
            <a:pPr marL="0" lv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32</a:t>
            </a:fld>
            <a:endParaRPr lang="en-US" dirty="0"/>
          </a:p>
        </p:txBody>
      </p:sp>
    </p:spTree>
    <p:extLst>
      <p:ext uri="{BB962C8B-B14F-4D97-AF65-F5344CB8AC3E}">
        <p14:creationId xmlns:p14="http://schemas.microsoft.com/office/powerpoint/2010/main" val="9927822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Management Subcommittee - Response to charge items--MIE</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Is </a:t>
            </a:r>
            <a:r>
              <a:rPr lang="en-US" dirty="0"/>
              <a:t>the project appropriately managed? Is there a capable team in place to effectively manage risks, interfaces and ensure quality? </a:t>
            </a:r>
            <a:endParaRPr lang="en-US" dirty="0" smtClean="0"/>
          </a:p>
          <a:p>
            <a:pPr marL="0" indent="0">
              <a:buNone/>
            </a:pPr>
            <a:r>
              <a:rPr lang="en-US" dirty="0" smtClean="0"/>
              <a:t>A: </a:t>
            </a:r>
            <a:r>
              <a:rPr lang="en-US" i="1" dirty="0"/>
              <a:t>Yes, mostly… This is a strong team with a long history of working together. However, we worry about </a:t>
            </a:r>
            <a:r>
              <a:rPr lang="en-US" i="1" dirty="0" smtClean="0"/>
              <a:t>the specific </a:t>
            </a:r>
            <a:r>
              <a:rPr lang="en-US" i="1" dirty="0"/>
              <a:t>lack of </a:t>
            </a:r>
            <a:r>
              <a:rPr lang="en-US" i="1" dirty="0" smtClean="0"/>
              <a:t>experience </a:t>
            </a:r>
            <a:r>
              <a:rPr lang="en-US" i="1" dirty="0"/>
              <a:t>with current formal DOE </a:t>
            </a:r>
            <a:r>
              <a:rPr lang="en-US" i="1" dirty="0" smtClean="0"/>
              <a:t>OPA and NP expectations</a:t>
            </a:r>
            <a:r>
              <a:rPr lang="en-US" i="1" dirty="0"/>
              <a:t>.  The team can </a:t>
            </a:r>
            <a:r>
              <a:rPr lang="en-US" i="1" dirty="0" smtClean="0"/>
              <a:t>learn, </a:t>
            </a:r>
            <a:r>
              <a:rPr lang="en-US" i="1" dirty="0"/>
              <a:t>but may not </a:t>
            </a:r>
            <a:r>
              <a:rPr lang="en-US" i="1" dirty="0" smtClean="0"/>
              <a:t>be fully </a:t>
            </a:r>
            <a:r>
              <a:rPr lang="en-US" i="1" dirty="0"/>
              <a:t>prepared for all the rigor involved in preparing and executing a successful OPA CD review, completing monthly EVMS reporting, and so on.</a:t>
            </a:r>
            <a:endParaRPr lang="en-US" dirty="0"/>
          </a:p>
          <a:p>
            <a:pPr marL="0" lv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33</a:t>
            </a:fld>
            <a:endParaRPr lang="en-US" dirty="0"/>
          </a:p>
        </p:txBody>
      </p:sp>
    </p:spTree>
    <p:extLst>
      <p:ext uri="{BB962C8B-B14F-4D97-AF65-F5344CB8AC3E}">
        <p14:creationId xmlns:p14="http://schemas.microsoft.com/office/powerpoint/2010/main" val="19856804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Management Subcommittee - Response to charge items-- MIE</a:t>
            </a:r>
            <a:endParaRPr lang="en-US" sz="3200" dirty="0"/>
          </a:p>
        </p:txBody>
      </p:sp>
      <p:sp>
        <p:nvSpPr>
          <p:cNvPr id="3" name="Content Placeholder 2"/>
          <p:cNvSpPr>
            <a:spLocks noGrp="1"/>
          </p:cNvSpPr>
          <p:nvPr>
            <p:ph idx="1"/>
          </p:nvPr>
        </p:nvSpPr>
        <p:spPr/>
        <p:txBody>
          <a:bodyPr>
            <a:normAutofit/>
          </a:bodyPr>
          <a:lstStyle/>
          <a:p>
            <a:pPr lvl="0"/>
            <a:r>
              <a:rPr lang="en-US" dirty="0" smtClean="0"/>
              <a:t>Has </a:t>
            </a:r>
            <a:r>
              <a:rPr lang="en-US" dirty="0"/>
              <a:t>the project met all CD-1 prerequisites and is ready for CD-1? </a:t>
            </a:r>
            <a:endParaRPr lang="en-US" dirty="0" smtClean="0"/>
          </a:p>
          <a:p>
            <a:pPr marL="0" lvl="0" indent="0">
              <a:buNone/>
            </a:pPr>
            <a:r>
              <a:rPr lang="en-US" dirty="0" smtClean="0"/>
              <a:t>A: </a:t>
            </a:r>
            <a:r>
              <a:rPr lang="en-US" i="1" dirty="0" smtClean="0"/>
              <a:t>There is a lot left to do. For example, an </a:t>
            </a:r>
            <a:r>
              <a:rPr lang="en-US" i="1" dirty="0" err="1"/>
              <a:t>sPHENIX</a:t>
            </a:r>
            <a:r>
              <a:rPr lang="en-US" i="1" dirty="0"/>
              <a:t> specific PHAD hazards assessment needs to be completed, a re-work on the risk management </a:t>
            </a:r>
            <a:r>
              <a:rPr lang="en-US" i="1" dirty="0" smtClean="0"/>
              <a:t>plan, </a:t>
            </a:r>
            <a:r>
              <a:rPr lang="en-US" i="1" dirty="0"/>
              <a:t>a great deal of scrubbing of schedule and cost, </a:t>
            </a:r>
            <a:r>
              <a:rPr lang="en-US" i="1" dirty="0" smtClean="0"/>
              <a:t>smoothing of the funding profile, decisions </a:t>
            </a:r>
            <a:r>
              <a:rPr lang="en-US" i="1" dirty="0"/>
              <a:t>on </a:t>
            </a:r>
            <a:r>
              <a:rPr lang="en-US" i="1" dirty="0" smtClean="0"/>
              <a:t>CD-1 scope</a:t>
            </a:r>
            <a:r>
              <a:rPr lang="en-US" i="1" dirty="0"/>
              <a:t>, </a:t>
            </a:r>
            <a:r>
              <a:rPr lang="en-US" i="1" dirty="0" smtClean="0"/>
              <a:t>is needed.</a:t>
            </a:r>
            <a:r>
              <a:rPr lang="en-US" dirty="0" smtClean="0"/>
              <a:t> </a:t>
            </a: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34</a:t>
            </a:fld>
            <a:endParaRPr lang="en-US" dirty="0"/>
          </a:p>
        </p:txBody>
      </p:sp>
    </p:spTree>
    <p:extLst>
      <p:ext uri="{BB962C8B-B14F-4D97-AF65-F5344CB8AC3E}">
        <p14:creationId xmlns:p14="http://schemas.microsoft.com/office/powerpoint/2010/main" val="32261589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Management Subcommittee - Response to charge items-- MIE</a:t>
            </a:r>
            <a:endParaRPr lang="en-US" sz="3200" dirty="0"/>
          </a:p>
        </p:txBody>
      </p:sp>
      <p:sp>
        <p:nvSpPr>
          <p:cNvPr id="3" name="Content Placeholder 2"/>
          <p:cNvSpPr>
            <a:spLocks noGrp="1"/>
          </p:cNvSpPr>
          <p:nvPr>
            <p:ph idx="1"/>
          </p:nvPr>
        </p:nvSpPr>
        <p:spPr/>
        <p:txBody>
          <a:bodyPr>
            <a:normAutofit/>
          </a:bodyPr>
          <a:lstStyle/>
          <a:p>
            <a:pPr lvl="0"/>
            <a:r>
              <a:rPr lang="en-US" dirty="0" smtClean="0"/>
              <a:t>Is </a:t>
            </a:r>
            <a:r>
              <a:rPr lang="en-US" dirty="0"/>
              <a:t>the project ready for long lead procurements and meets the appropriate DOE requirements</a:t>
            </a:r>
            <a:r>
              <a:rPr lang="en-US" dirty="0" smtClean="0"/>
              <a:t>?</a:t>
            </a:r>
          </a:p>
          <a:p>
            <a:pPr marL="0" lvl="0" indent="0">
              <a:buNone/>
            </a:pPr>
            <a:r>
              <a:rPr lang="en-US" dirty="0" smtClean="0"/>
              <a:t>A: </a:t>
            </a:r>
            <a:r>
              <a:rPr lang="en-US" i="1" dirty="0"/>
              <a:t>No, not yet.   Design reviews need to take </a:t>
            </a:r>
            <a:r>
              <a:rPr lang="en-US" i="1" dirty="0" smtClean="0"/>
              <a:t>place and </a:t>
            </a:r>
            <a:r>
              <a:rPr lang="en-US" i="1" dirty="0"/>
              <a:t>recommendations </a:t>
            </a:r>
            <a:r>
              <a:rPr lang="en-US" i="1" dirty="0" smtClean="0"/>
              <a:t>addressed</a:t>
            </a:r>
            <a:r>
              <a:rPr lang="en-US" i="1" dirty="0"/>
              <a:t>.</a:t>
            </a:r>
            <a:r>
              <a:rPr lang="en-US" i="1" dirty="0" smtClean="0"/>
              <a:t> </a:t>
            </a:r>
            <a:r>
              <a:rPr lang="en-US" i="1" dirty="0"/>
              <a:t>Also, scope decisions need to be made to determine the final list of 3a items and </a:t>
            </a:r>
            <a:r>
              <a:rPr lang="en-US" i="1" dirty="0" smtClean="0"/>
              <a:t>quantities</a:t>
            </a:r>
            <a:r>
              <a:rPr lang="is-IS" i="1" dirty="0"/>
              <a:t>.</a:t>
            </a:r>
            <a:r>
              <a:rPr lang="en-US" dirty="0" smtClean="0"/>
              <a:t>  </a:t>
            </a: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35</a:t>
            </a:fld>
            <a:endParaRPr lang="en-US" dirty="0"/>
          </a:p>
        </p:txBody>
      </p:sp>
    </p:spTree>
    <p:extLst>
      <p:ext uri="{BB962C8B-B14F-4D97-AF65-F5344CB8AC3E}">
        <p14:creationId xmlns:p14="http://schemas.microsoft.com/office/powerpoint/2010/main" val="18007911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Management Subcommittee</a:t>
            </a:r>
            <a:br>
              <a:rPr lang="en-US" sz="3200" dirty="0" smtClean="0"/>
            </a:br>
            <a:endParaRPr lang="en-US" sz="3200" dirty="0"/>
          </a:p>
        </p:txBody>
      </p:sp>
      <p:sp>
        <p:nvSpPr>
          <p:cNvPr id="3" name="Content Placeholder 2"/>
          <p:cNvSpPr>
            <a:spLocks noGrp="1"/>
          </p:cNvSpPr>
          <p:nvPr>
            <p:ph idx="1"/>
          </p:nvPr>
        </p:nvSpPr>
        <p:spPr>
          <a:xfrm>
            <a:off x="457200" y="1082843"/>
            <a:ext cx="8229600" cy="5273508"/>
          </a:xfrm>
        </p:spPr>
        <p:txBody>
          <a:bodyPr>
            <a:noAutofit/>
          </a:bodyPr>
          <a:lstStyle/>
          <a:p>
            <a:pPr marL="0" indent="0">
              <a:buNone/>
            </a:pPr>
            <a:r>
              <a:rPr lang="en-US" sz="2800" b="1" dirty="0" smtClean="0"/>
              <a:t>Comment</a:t>
            </a:r>
            <a:r>
              <a:rPr lang="en-US" sz="2800" dirty="0" smtClean="0"/>
              <a:t>:  All the L3 managers, approximately 20 are currently listed as </a:t>
            </a:r>
            <a:r>
              <a:rPr lang="en-US" sz="2800" i="1" dirty="0" smtClean="0"/>
              <a:t>Control</a:t>
            </a:r>
            <a:r>
              <a:rPr lang="en-US" sz="2800" dirty="0" smtClean="0"/>
              <a:t> Account Managers (CAMs).  This is too many</a:t>
            </a:r>
            <a:r>
              <a:rPr lang="en-US" sz="2800" dirty="0"/>
              <a:t>. </a:t>
            </a:r>
            <a:r>
              <a:rPr lang="en-US" sz="2800" dirty="0" smtClean="0"/>
              <a:t>We would suggest that the project develop </a:t>
            </a:r>
            <a:r>
              <a:rPr lang="en-US" sz="2800" dirty="0"/>
              <a:t>an understanding of the full set of CAM responsibilities with regard to monthly </a:t>
            </a:r>
            <a:r>
              <a:rPr lang="en-US" sz="2800" dirty="0" smtClean="0"/>
              <a:t>reporting and variance analysis </a:t>
            </a:r>
            <a:r>
              <a:rPr lang="en-US" sz="2800" dirty="0"/>
              <a:t>and communicate this to the proposed CAMs. Consider the number and skill </a:t>
            </a:r>
            <a:r>
              <a:rPr lang="en-US" sz="2800" dirty="0" smtClean="0"/>
              <a:t>set</a:t>
            </a:r>
            <a:r>
              <a:rPr lang="is-IS" sz="2800" dirty="0" smtClean="0"/>
              <a:t>…</a:t>
            </a:r>
            <a:r>
              <a:rPr lang="en-US" sz="2800" dirty="0" smtClean="0"/>
              <a:t>and interest level</a:t>
            </a:r>
            <a:r>
              <a:rPr lang="is-IS" sz="2800" dirty="0" smtClean="0"/>
              <a:t>…</a:t>
            </a:r>
            <a:r>
              <a:rPr lang="en-US" sz="2800" dirty="0" smtClean="0"/>
              <a:t>of </a:t>
            </a:r>
            <a:r>
              <a:rPr lang="en-US" sz="2800" dirty="0"/>
              <a:t>the people you want to train to hold this responsibility. </a:t>
            </a:r>
            <a:endParaRPr lang="en-US" sz="2800" dirty="0" smtClean="0"/>
          </a:p>
          <a:p>
            <a:pPr marL="0" indent="0">
              <a:buNone/>
            </a:pPr>
            <a:r>
              <a:rPr lang="en-US" sz="2800" b="1" u="sng" dirty="0" smtClean="0"/>
              <a:t>Recommendation</a:t>
            </a:r>
            <a:r>
              <a:rPr lang="en-US" sz="2800" b="1" dirty="0" smtClean="0"/>
              <a:t>: </a:t>
            </a:r>
            <a:r>
              <a:rPr lang="en-US" sz="2800" b="1" dirty="0"/>
              <a:t>The L2 </a:t>
            </a:r>
            <a:r>
              <a:rPr lang="en-US" sz="2800" b="1" dirty="0" smtClean="0"/>
              <a:t>managers (not the L3’s) </a:t>
            </a:r>
            <a:r>
              <a:rPr lang="en-US" sz="2800" b="1" dirty="0"/>
              <a:t>should be made CAMs and receive all the associated CAM training for EVMS reporting</a:t>
            </a:r>
            <a:r>
              <a:rPr lang="en-US" sz="2800" b="1" dirty="0" smtClean="0"/>
              <a:t>.</a:t>
            </a:r>
          </a:p>
        </p:txBody>
      </p:sp>
      <p:sp>
        <p:nvSpPr>
          <p:cNvPr id="4" name="Slide Number Placeholder 3"/>
          <p:cNvSpPr>
            <a:spLocks noGrp="1"/>
          </p:cNvSpPr>
          <p:nvPr>
            <p:ph type="sldNum" sz="quarter" idx="12"/>
          </p:nvPr>
        </p:nvSpPr>
        <p:spPr/>
        <p:txBody>
          <a:bodyPr/>
          <a:lstStyle/>
          <a:p>
            <a:fld id="{72E787AA-A822-484D-874E-D3E3ABC26C0B}" type="slidenum">
              <a:rPr lang="en-US" smtClean="0"/>
              <a:t>36</a:t>
            </a:fld>
            <a:endParaRPr lang="en-US" dirty="0"/>
          </a:p>
        </p:txBody>
      </p:sp>
    </p:spTree>
    <p:extLst>
      <p:ext uri="{BB962C8B-B14F-4D97-AF65-F5344CB8AC3E}">
        <p14:creationId xmlns:p14="http://schemas.microsoft.com/office/powerpoint/2010/main" val="30655239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7888"/>
          </a:xfrm>
        </p:spPr>
        <p:txBody>
          <a:bodyPr>
            <a:normAutofit fontScale="90000"/>
          </a:bodyPr>
          <a:lstStyle/>
          <a:p>
            <a:r>
              <a:rPr lang="en-US" sz="3200" dirty="0" smtClean="0"/>
              <a:t>Management Subcommittee</a:t>
            </a:r>
            <a:br>
              <a:rPr lang="en-US" sz="3200" dirty="0" smtClean="0"/>
            </a:br>
            <a:endParaRPr lang="en-US" sz="3200" dirty="0"/>
          </a:p>
        </p:txBody>
      </p:sp>
      <p:sp>
        <p:nvSpPr>
          <p:cNvPr id="3" name="Content Placeholder 2"/>
          <p:cNvSpPr>
            <a:spLocks noGrp="1"/>
          </p:cNvSpPr>
          <p:nvPr>
            <p:ph idx="1"/>
          </p:nvPr>
        </p:nvSpPr>
        <p:spPr>
          <a:xfrm>
            <a:off x="457200" y="802105"/>
            <a:ext cx="8229600" cy="5554245"/>
          </a:xfrm>
        </p:spPr>
        <p:txBody>
          <a:bodyPr>
            <a:noAutofit/>
          </a:bodyPr>
          <a:lstStyle/>
          <a:p>
            <a:pPr marL="0" indent="0">
              <a:buNone/>
            </a:pPr>
            <a:r>
              <a:rPr lang="en-US" sz="2800" b="1" dirty="0" smtClean="0"/>
              <a:t>Comment: </a:t>
            </a:r>
            <a:r>
              <a:rPr lang="en-US" sz="2800" dirty="0" smtClean="0"/>
              <a:t>The contingency </a:t>
            </a:r>
            <a:r>
              <a:rPr lang="en-US" sz="2800" dirty="0"/>
              <a:t>of 30% is lower than what is typical for projects preparing for CD-1. </a:t>
            </a:r>
            <a:r>
              <a:rPr lang="en-US" sz="2800" dirty="0" smtClean="0"/>
              <a:t>The </a:t>
            </a:r>
            <a:r>
              <a:rPr lang="en-US" sz="2800" dirty="0"/>
              <a:t>project should look carefully at their BOE documentation to shore up the cost estimate and resulting contingency estimate</a:t>
            </a:r>
            <a:r>
              <a:rPr lang="en-US" sz="2800" dirty="0" smtClean="0"/>
              <a:t>.</a:t>
            </a:r>
            <a:r>
              <a:rPr lang="en-US" sz="2800" b="1" dirty="0" smtClean="0"/>
              <a:t> </a:t>
            </a:r>
            <a:r>
              <a:rPr lang="en-US" sz="2800" dirty="0"/>
              <a:t>Current contingency analysis does not include all the impact of the risks in the registry. </a:t>
            </a:r>
            <a:endParaRPr lang="en-US" sz="2800" dirty="0" smtClean="0"/>
          </a:p>
          <a:p>
            <a:pPr marL="0" indent="0">
              <a:buNone/>
            </a:pPr>
            <a:r>
              <a:rPr lang="en-US" sz="2800" b="1" u="sng" dirty="0" smtClean="0"/>
              <a:t>Recommendation</a:t>
            </a:r>
            <a:r>
              <a:rPr lang="en-US" sz="2800" b="1" dirty="0" smtClean="0"/>
              <a:t>:  Include the impact </a:t>
            </a:r>
            <a:r>
              <a:rPr lang="en-US" sz="2800" b="1" i="1" dirty="0" smtClean="0"/>
              <a:t>of appropriate risks </a:t>
            </a:r>
            <a:r>
              <a:rPr lang="en-US" sz="2800" b="1" dirty="0" smtClean="0"/>
              <a:t>in the contingency.  Consider a MC analysis of the cost/schedule impacts associated with the risk registry.  This is then added to the cost contingency to form the total contingency.</a:t>
            </a:r>
            <a:endParaRPr lang="en-US" sz="2800" b="1" dirty="0"/>
          </a:p>
        </p:txBody>
      </p:sp>
      <p:sp>
        <p:nvSpPr>
          <p:cNvPr id="4" name="Slide Number Placeholder 3"/>
          <p:cNvSpPr>
            <a:spLocks noGrp="1"/>
          </p:cNvSpPr>
          <p:nvPr>
            <p:ph type="sldNum" sz="quarter" idx="12"/>
          </p:nvPr>
        </p:nvSpPr>
        <p:spPr/>
        <p:txBody>
          <a:bodyPr/>
          <a:lstStyle/>
          <a:p>
            <a:fld id="{72E787AA-A822-484D-874E-D3E3ABC26C0B}" type="slidenum">
              <a:rPr lang="en-US" smtClean="0"/>
              <a:t>37</a:t>
            </a:fld>
            <a:endParaRPr lang="en-US" dirty="0"/>
          </a:p>
        </p:txBody>
      </p:sp>
    </p:spTree>
    <p:extLst>
      <p:ext uri="{BB962C8B-B14F-4D97-AF65-F5344CB8AC3E}">
        <p14:creationId xmlns:p14="http://schemas.microsoft.com/office/powerpoint/2010/main" val="34572336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6029"/>
          </a:xfrm>
        </p:spPr>
        <p:txBody>
          <a:bodyPr>
            <a:normAutofit fontScale="90000"/>
          </a:bodyPr>
          <a:lstStyle/>
          <a:p>
            <a:r>
              <a:rPr lang="en-US" sz="3200" dirty="0" smtClean="0"/>
              <a:t>Management Subcommittee</a:t>
            </a:r>
            <a:br>
              <a:rPr lang="en-US" sz="3200" dirty="0" smtClean="0"/>
            </a:br>
            <a:endParaRPr lang="en-US" sz="3200" dirty="0"/>
          </a:p>
        </p:txBody>
      </p:sp>
      <p:sp>
        <p:nvSpPr>
          <p:cNvPr id="3" name="Content Placeholder 2"/>
          <p:cNvSpPr>
            <a:spLocks noGrp="1"/>
          </p:cNvSpPr>
          <p:nvPr>
            <p:ph idx="1"/>
          </p:nvPr>
        </p:nvSpPr>
        <p:spPr>
          <a:xfrm>
            <a:off x="457200" y="1227667"/>
            <a:ext cx="8229600" cy="4894485"/>
          </a:xfrm>
        </p:spPr>
        <p:txBody>
          <a:bodyPr>
            <a:normAutofit/>
          </a:bodyPr>
          <a:lstStyle/>
          <a:p>
            <a:pPr marL="0" indent="0">
              <a:buNone/>
            </a:pPr>
            <a:r>
              <a:rPr lang="en-US" sz="2800" b="1" dirty="0" smtClean="0"/>
              <a:t>Comment</a:t>
            </a:r>
            <a:r>
              <a:rPr lang="en-US" sz="2800" dirty="0" smtClean="0"/>
              <a:t>:  The logic and data in the BOEs should be independently reviewed prior to the CD-1 reviews.  Holding these independent reviews can help during the agency reviews because you have an independent assessment and report to point the committee to.</a:t>
            </a:r>
          </a:p>
          <a:p>
            <a:pPr marL="0" indent="0">
              <a:buNone/>
            </a:pPr>
            <a:endParaRPr lang="en-US" sz="2800" dirty="0" smtClean="0"/>
          </a:p>
          <a:p>
            <a:pPr marL="0" indent="0">
              <a:buNone/>
            </a:pPr>
            <a:r>
              <a:rPr lang="en-US" sz="2800" b="1" dirty="0" smtClean="0"/>
              <a:t>Recommendation: Organize and hold independent Basis of Estimate (BOE) reviews prior to the CD-1/3a review. </a:t>
            </a:r>
          </a:p>
        </p:txBody>
      </p:sp>
      <p:sp>
        <p:nvSpPr>
          <p:cNvPr id="4" name="Slide Number Placeholder 3"/>
          <p:cNvSpPr>
            <a:spLocks noGrp="1"/>
          </p:cNvSpPr>
          <p:nvPr>
            <p:ph type="sldNum" sz="quarter" idx="12"/>
          </p:nvPr>
        </p:nvSpPr>
        <p:spPr/>
        <p:txBody>
          <a:bodyPr/>
          <a:lstStyle/>
          <a:p>
            <a:fld id="{72E787AA-A822-484D-874E-D3E3ABC26C0B}" type="slidenum">
              <a:rPr lang="en-US" smtClean="0"/>
              <a:t>38</a:t>
            </a:fld>
            <a:endParaRPr lang="en-US" dirty="0"/>
          </a:p>
        </p:txBody>
      </p:sp>
    </p:spTree>
    <p:extLst>
      <p:ext uri="{BB962C8B-B14F-4D97-AF65-F5344CB8AC3E}">
        <p14:creationId xmlns:p14="http://schemas.microsoft.com/office/powerpoint/2010/main" val="32283708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6029"/>
          </a:xfrm>
        </p:spPr>
        <p:txBody>
          <a:bodyPr>
            <a:normAutofit fontScale="90000"/>
          </a:bodyPr>
          <a:lstStyle/>
          <a:p>
            <a:r>
              <a:rPr lang="en-US" sz="3200" dirty="0" smtClean="0"/>
              <a:t>Management Subcommittee</a:t>
            </a:r>
            <a:br>
              <a:rPr lang="en-US" sz="3200" dirty="0" smtClean="0"/>
            </a:br>
            <a:endParaRPr lang="en-US" sz="3200" dirty="0"/>
          </a:p>
        </p:txBody>
      </p:sp>
      <p:sp>
        <p:nvSpPr>
          <p:cNvPr id="3" name="Content Placeholder 2"/>
          <p:cNvSpPr>
            <a:spLocks noGrp="1"/>
          </p:cNvSpPr>
          <p:nvPr>
            <p:ph idx="1"/>
          </p:nvPr>
        </p:nvSpPr>
        <p:spPr>
          <a:xfrm>
            <a:off x="457200" y="1227667"/>
            <a:ext cx="8229600" cy="4894485"/>
          </a:xfrm>
        </p:spPr>
        <p:txBody>
          <a:bodyPr>
            <a:normAutofit/>
          </a:bodyPr>
          <a:lstStyle/>
          <a:p>
            <a:pPr marL="0" indent="0">
              <a:buNone/>
            </a:pPr>
            <a:r>
              <a:rPr lang="en-US" sz="2800" b="1" dirty="0" smtClean="0"/>
              <a:t>Comment: </a:t>
            </a:r>
            <a:r>
              <a:rPr lang="en-US" sz="2800" dirty="0" smtClean="0"/>
              <a:t>The current plan for holding Final Design Reviews (FDRs) and Operational Readiness Reviews (ORRs) is not sufficient.  Earlier design feedback are valuable and help focus effort.  Production Readiness Reviews (PRRs) focused on the final drawing set, technical specification, likely vendors are also productive.</a:t>
            </a:r>
          </a:p>
          <a:p>
            <a:pPr marL="0" indent="0">
              <a:buNone/>
            </a:pPr>
            <a:r>
              <a:rPr lang="en-US" sz="2800" b="1" dirty="0" smtClean="0"/>
              <a:t>Recommendation:  </a:t>
            </a:r>
            <a:r>
              <a:rPr lang="en-US" sz="2800" b="1" dirty="0"/>
              <a:t>A</a:t>
            </a:r>
            <a:r>
              <a:rPr lang="en-US" sz="2800" b="1" dirty="0" smtClean="0"/>
              <a:t>dd a Preliminary Design Review (PDR) and a Production Readiness Review (PRR) for all major elements.</a:t>
            </a:r>
            <a:endParaRPr lang="en-US" sz="2800" dirty="0"/>
          </a:p>
        </p:txBody>
      </p:sp>
      <p:sp>
        <p:nvSpPr>
          <p:cNvPr id="4" name="Slide Number Placeholder 3"/>
          <p:cNvSpPr>
            <a:spLocks noGrp="1"/>
          </p:cNvSpPr>
          <p:nvPr>
            <p:ph type="sldNum" sz="quarter" idx="12"/>
          </p:nvPr>
        </p:nvSpPr>
        <p:spPr/>
        <p:txBody>
          <a:bodyPr/>
          <a:lstStyle/>
          <a:p>
            <a:fld id="{72E787AA-A822-484D-874E-D3E3ABC26C0B}" type="slidenum">
              <a:rPr lang="en-US" smtClean="0"/>
              <a:t>39</a:t>
            </a:fld>
            <a:endParaRPr lang="en-US" dirty="0"/>
          </a:p>
        </p:txBody>
      </p:sp>
    </p:spTree>
    <p:extLst>
      <p:ext uri="{BB962C8B-B14F-4D97-AF65-F5344CB8AC3E}">
        <p14:creationId xmlns:p14="http://schemas.microsoft.com/office/powerpoint/2010/main" val="3992339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1046"/>
          </a:xfrm>
        </p:spPr>
        <p:txBody>
          <a:bodyPr>
            <a:normAutofit/>
          </a:bodyPr>
          <a:lstStyle/>
          <a:p>
            <a:r>
              <a:rPr lang="en-US" sz="3200" dirty="0" smtClean="0"/>
              <a:t>Overall Comments/Recommendations</a:t>
            </a:r>
            <a:endParaRPr lang="en-US" sz="3200" dirty="0"/>
          </a:p>
        </p:txBody>
      </p:sp>
      <p:sp>
        <p:nvSpPr>
          <p:cNvPr id="3" name="Content Placeholder 2"/>
          <p:cNvSpPr>
            <a:spLocks noGrp="1"/>
          </p:cNvSpPr>
          <p:nvPr>
            <p:ph idx="1"/>
          </p:nvPr>
        </p:nvSpPr>
        <p:spPr>
          <a:xfrm>
            <a:off x="457200" y="895685"/>
            <a:ext cx="8229600" cy="5694948"/>
          </a:xfrm>
        </p:spPr>
        <p:txBody>
          <a:bodyPr>
            <a:normAutofit fontScale="92500"/>
          </a:bodyPr>
          <a:lstStyle/>
          <a:p>
            <a:endParaRPr lang="en-US" sz="1200" dirty="0" smtClean="0"/>
          </a:p>
          <a:p>
            <a:r>
              <a:rPr lang="en-US" dirty="0" smtClean="0"/>
              <a:t>Project team is experienced, well structured and, with adequate resources, should be capable of successfully carrying out S-PHENIX</a:t>
            </a:r>
          </a:p>
          <a:p>
            <a:r>
              <a:rPr lang="en-US" dirty="0" smtClean="0"/>
              <a:t>The technical expertise and experience is high.</a:t>
            </a:r>
          </a:p>
          <a:p>
            <a:r>
              <a:rPr lang="en-US" dirty="0" smtClean="0"/>
              <a:t>Scientific collaboration is strong and engaged. The science case is strong.</a:t>
            </a:r>
            <a:endParaRPr lang="en-US" dirty="0"/>
          </a:p>
          <a:p>
            <a:r>
              <a:rPr lang="en-US" dirty="0" smtClean="0"/>
              <a:t>The Laboratory wants S-PHENIX to succeed. Support from CAD, Physics, SMD will be essential.</a:t>
            </a:r>
          </a:p>
          <a:p>
            <a:pPr marL="0" indent="0">
              <a:buNone/>
            </a:pPr>
            <a:endParaRPr lang="en-US" sz="1200" dirty="0"/>
          </a:p>
          <a:p>
            <a:r>
              <a:rPr lang="en-US" dirty="0" smtClean="0"/>
              <a:t>These are necessary (but not sufficient) ingredients for success</a:t>
            </a:r>
            <a:r>
              <a:rPr lang="en-US" sz="3600" dirty="0" smtClean="0"/>
              <a:t>.</a:t>
            </a:r>
          </a:p>
        </p:txBody>
      </p:sp>
      <p:sp>
        <p:nvSpPr>
          <p:cNvPr id="4" name="Slide Number Placeholder 3"/>
          <p:cNvSpPr>
            <a:spLocks noGrp="1"/>
          </p:cNvSpPr>
          <p:nvPr>
            <p:ph type="sldNum" sz="quarter" idx="12"/>
          </p:nvPr>
        </p:nvSpPr>
        <p:spPr/>
        <p:txBody>
          <a:bodyPr/>
          <a:lstStyle/>
          <a:p>
            <a:fld id="{72E787AA-A822-484D-874E-D3E3ABC26C0B}" type="slidenum">
              <a:rPr lang="en-US" smtClean="0"/>
              <a:t>4</a:t>
            </a:fld>
            <a:endParaRPr lang="en-US" dirty="0"/>
          </a:p>
        </p:txBody>
      </p:sp>
    </p:spTree>
    <p:extLst>
      <p:ext uri="{BB962C8B-B14F-4D97-AF65-F5344CB8AC3E}">
        <p14:creationId xmlns:p14="http://schemas.microsoft.com/office/powerpoint/2010/main" val="30959013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6029"/>
          </a:xfrm>
        </p:spPr>
        <p:txBody>
          <a:bodyPr>
            <a:normAutofit fontScale="90000"/>
          </a:bodyPr>
          <a:lstStyle/>
          <a:p>
            <a:r>
              <a:rPr lang="en-US" sz="3200" dirty="0" smtClean="0"/>
              <a:t>Management Subcommittee</a:t>
            </a:r>
            <a:br>
              <a:rPr lang="en-US" sz="3200" dirty="0" smtClean="0"/>
            </a:br>
            <a:endParaRPr lang="en-US" sz="3200" dirty="0"/>
          </a:p>
        </p:txBody>
      </p:sp>
      <p:sp>
        <p:nvSpPr>
          <p:cNvPr id="3" name="Content Placeholder 2"/>
          <p:cNvSpPr>
            <a:spLocks noGrp="1"/>
          </p:cNvSpPr>
          <p:nvPr>
            <p:ph idx="1"/>
          </p:nvPr>
        </p:nvSpPr>
        <p:spPr>
          <a:xfrm>
            <a:off x="457200" y="1227667"/>
            <a:ext cx="8229600" cy="4894485"/>
          </a:xfrm>
        </p:spPr>
        <p:txBody>
          <a:bodyPr>
            <a:normAutofit fontScale="92500" lnSpcReduction="10000"/>
          </a:bodyPr>
          <a:lstStyle/>
          <a:p>
            <a:pPr marL="0" indent="0">
              <a:buNone/>
            </a:pPr>
            <a:r>
              <a:rPr lang="en-US" sz="2800" b="1" dirty="0" smtClean="0"/>
              <a:t>Comment: </a:t>
            </a:r>
            <a:r>
              <a:rPr lang="en-US" sz="2800" dirty="0" smtClean="0"/>
              <a:t>There is a </a:t>
            </a:r>
            <a:r>
              <a:rPr lang="en-US" sz="2800" dirty="0"/>
              <a:t>potential conflict of interest </a:t>
            </a:r>
            <a:r>
              <a:rPr lang="en-US" sz="2800" dirty="0" smtClean="0"/>
              <a:t>when </a:t>
            </a:r>
            <a:r>
              <a:rPr lang="en-US" sz="2800" dirty="0"/>
              <a:t>the ES&amp;H manager position is occupied by the same person who is designing </a:t>
            </a:r>
            <a:r>
              <a:rPr lang="en-US" sz="2800" dirty="0" smtClean="0"/>
              <a:t>the infrastructure and the associated the </a:t>
            </a:r>
            <a:r>
              <a:rPr lang="en-US" sz="2800" dirty="0"/>
              <a:t>safety </a:t>
            </a:r>
            <a:r>
              <a:rPr lang="en-US" sz="2800" dirty="0" smtClean="0"/>
              <a:t>system.  </a:t>
            </a:r>
            <a:endParaRPr lang="en-US" sz="2800" dirty="0"/>
          </a:p>
          <a:p>
            <a:pPr marL="0" indent="0">
              <a:buNone/>
            </a:pPr>
            <a:endParaRPr lang="en-US" sz="1300" b="1" dirty="0" smtClean="0"/>
          </a:p>
          <a:p>
            <a:pPr marL="0" indent="0">
              <a:buNone/>
            </a:pPr>
            <a:r>
              <a:rPr lang="en-US" sz="2800" b="1" dirty="0" smtClean="0"/>
              <a:t>Comment</a:t>
            </a:r>
            <a:r>
              <a:rPr lang="en-US" sz="2800" dirty="0" smtClean="0"/>
              <a:t>:  The Safety Officer/Engineer talk and the PHAD too often referenced prior work of PHENIX or C-AD leaving the wrong impression with the committee.</a:t>
            </a:r>
          </a:p>
          <a:p>
            <a:pPr marL="0" indent="0">
              <a:buNone/>
            </a:pPr>
            <a:endParaRPr lang="en-US" sz="2800" b="1" dirty="0" smtClean="0"/>
          </a:p>
          <a:p>
            <a:pPr marL="0" indent="0">
              <a:buNone/>
            </a:pPr>
            <a:r>
              <a:rPr lang="en-US" sz="2800" b="1" dirty="0" smtClean="0"/>
              <a:t>Recommendation: At the CD-1 review </a:t>
            </a:r>
            <a:r>
              <a:rPr lang="en-US" sz="2800" b="1" dirty="0"/>
              <a:t>A</a:t>
            </a:r>
            <a:r>
              <a:rPr lang="en-US" sz="2800" b="1" dirty="0" smtClean="0"/>
              <a:t> </a:t>
            </a:r>
            <a:r>
              <a:rPr lang="en-US" sz="2800" b="1" dirty="0"/>
              <a:t>more rigorous, all encompassing </a:t>
            </a:r>
            <a:r>
              <a:rPr lang="en-US" sz="2800" b="1" dirty="0" smtClean="0"/>
              <a:t>talk will be needed </a:t>
            </a:r>
            <a:r>
              <a:rPr lang="en-US" sz="2800" b="1" dirty="0"/>
              <a:t>to make sure EHS reviewers are comfortable </a:t>
            </a:r>
            <a:r>
              <a:rPr lang="en-US" sz="2800" b="1" dirty="0" smtClean="0"/>
              <a:t>that safety is a primary focus of s-PHENIX</a:t>
            </a:r>
          </a:p>
        </p:txBody>
      </p:sp>
      <p:sp>
        <p:nvSpPr>
          <p:cNvPr id="4" name="Slide Number Placeholder 3"/>
          <p:cNvSpPr>
            <a:spLocks noGrp="1"/>
          </p:cNvSpPr>
          <p:nvPr>
            <p:ph type="sldNum" sz="quarter" idx="12"/>
          </p:nvPr>
        </p:nvSpPr>
        <p:spPr/>
        <p:txBody>
          <a:bodyPr/>
          <a:lstStyle/>
          <a:p>
            <a:fld id="{72E787AA-A822-484D-874E-D3E3ABC26C0B}" type="slidenum">
              <a:rPr lang="en-US" smtClean="0"/>
              <a:t>40</a:t>
            </a:fld>
            <a:endParaRPr lang="en-US" dirty="0"/>
          </a:p>
        </p:txBody>
      </p:sp>
    </p:spTree>
    <p:extLst>
      <p:ext uri="{BB962C8B-B14F-4D97-AF65-F5344CB8AC3E}">
        <p14:creationId xmlns:p14="http://schemas.microsoft.com/office/powerpoint/2010/main" val="23222009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6029"/>
          </a:xfrm>
        </p:spPr>
        <p:txBody>
          <a:bodyPr>
            <a:normAutofit fontScale="90000"/>
          </a:bodyPr>
          <a:lstStyle/>
          <a:p>
            <a:r>
              <a:rPr lang="en-US" sz="3200" dirty="0" smtClean="0"/>
              <a:t>Management Subcommittee</a:t>
            </a:r>
            <a:br>
              <a:rPr lang="en-US" sz="3200" dirty="0" smtClean="0"/>
            </a:br>
            <a:endParaRPr lang="en-US" sz="3200" dirty="0"/>
          </a:p>
        </p:txBody>
      </p:sp>
      <p:sp>
        <p:nvSpPr>
          <p:cNvPr id="3" name="Content Placeholder 2"/>
          <p:cNvSpPr>
            <a:spLocks noGrp="1"/>
          </p:cNvSpPr>
          <p:nvPr>
            <p:ph idx="1"/>
          </p:nvPr>
        </p:nvSpPr>
        <p:spPr>
          <a:xfrm>
            <a:off x="457200" y="1227667"/>
            <a:ext cx="8229600" cy="4894485"/>
          </a:xfrm>
        </p:spPr>
        <p:txBody>
          <a:bodyPr>
            <a:normAutofit/>
          </a:bodyPr>
          <a:lstStyle/>
          <a:p>
            <a:pPr marL="0" indent="0">
              <a:buNone/>
            </a:pPr>
            <a:r>
              <a:rPr lang="en-US" sz="2800" b="1" dirty="0" smtClean="0"/>
              <a:t>Comment: </a:t>
            </a:r>
            <a:r>
              <a:rPr lang="en-US" sz="2800" dirty="0"/>
              <a:t>All the “system” lead engineers (5+) report directly to the Project Director. </a:t>
            </a:r>
            <a:r>
              <a:rPr lang="en-US" sz="2800" dirty="0" smtClean="0"/>
              <a:t>This would seem to create too flat of an organization with too many people reporting to the top.</a:t>
            </a:r>
          </a:p>
          <a:p>
            <a:pPr marL="0" indent="0">
              <a:buNone/>
            </a:pPr>
            <a:endParaRPr lang="en-US" sz="2800" b="1" dirty="0" smtClean="0"/>
          </a:p>
          <a:p>
            <a:pPr marL="0" indent="0">
              <a:buNone/>
            </a:pPr>
            <a:r>
              <a:rPr lang="en-US" sz="2800" b="1" dirty="0" smtClean="0"/>
              <a:t>Recommendation: </a:t>
            </a:r>
            <a:r>
              <a:rPr lang="en-US" sz="2800" b="1" dirty="0"/>
              <a:t>All </a:t>
            </a:r>
            <a:r>
              <a:rPr lang="en-US" sz="2800" b="1" dirty="0" smtClean="0"/>
              <a:t>the various system level </a:t>
            </a:r>
            <a:r>
              <a:rPr lang="en-US" sz="2800" b="1" dirty="0"/>
              <a:t>engineering entities should report through the Project </a:t>
            </a:r>
            <a:r>
              <a:rPr lang="en-US" sz="2800" b="1" dirty="0" smtClean="0"/>
              <a:t>Engineer. The </a:t>
            </a:r>
            <a:r>
              <a:rPr lang="en-US" sz="2800" b="1" dirty="0"/>
              <a:t>lone exception would be the Safety Engineer function that should continue to report to the Project Director.</a:t>
            </a:r>
          </a:p>
          <a:p>
            <a:pPr marL="0" indent="0">
              <a:buNone/>
            </a:pPr>
            <a:endParaRPr lang="en-US" sz="2400" dirty="0"/>
          </a:p>
        </p:txBody>
      </p:sp>
      <p:sp>
        <p:nvSpPr>
          <p:cNvPr id="4" name="Slide Number Placeholder 3"/>
          <p:cNvSpPr>
            <a:spLocks noGrp="1"/>
          </p:cNvSpPr>
          <p:nvPr>
            <p:ph type="sldNum" sz="quarter" idx="12"/>
          </p:nvPr>
        </p:nvSpPr>
        <p:spPr/>
        <p:txBody>
          <a:bodyPr/>
          <a:lstStyle/>
          <a:p>
            <a:fld id="{72E787AA-A822-484D-874E-D3E3ABC26C0B}" type="slidenum">
              <a:rPr lang="en-US" smtClean="0"/>
              <a:t>41</a:t>
            </a:fld>
            <a:endParaRPr lang="en-US" dirty="0"/>
          </a:p>
        </p:txBody>
      </p:sp>
    </p:spTree>
    <p:extLst>
      <p:ext uri="{BB962C8B-B14F-4D97-AF65-F5344CB8AC3E}">
        <p14:creationId xmlns:p14="http://schemas.microsoft.com/office/powerpoint/2010/main" val="9972665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6029"/>
          </a:xfrm>
        </p:spPr>
        <p:txBody>
          <a:bodyPr>
            <a:normAutofit fontScale="90000"/>
          </a:bodyPr>
          <a:lstStyle/>
          <a:p>
            <a:r>
              <a:rPr lang="en-US" sz="3200" dirty="0" smtClean="0"/>
              <a:t>Management Subcommittee</a:t>
            </a:r>
            <a:br>
              <a:rPr lang="en-US" sz="3200" dirty="0" smtClean="0"/>
            </a:br>
            <a:endParaRPr lang="en-US" sz="3200" dirty="0"/>
          </a:p>
        </p:txBody>
      </p:sp>
      <p:sp>
        <p:nvSpPr>
          <p:cNvPr id="3" name="Content Placeholder 2"/>
          <p:cNvSpPr>
            <a:spLocks noGrp="1"/>
          </p:cNvSpPr>
          <p:nvPr>
            <p:ph idx="1"/>
          </p:nvPr>
        </p:nvSpPr>
        <p:spPr>
          <a:xfrm>
            <a:off x="457200" y="1227667"/>
            <a:ext cx="8229600" cy="4894485"/>
          </a:xfrm>
        </p:spPr>
        <p:txBody>
          <a:bodyPr>
            <a:noAutofit/>
          </a:bodyPr>
          <a:lstStyle/>
          <a:p>
            <a:pPr marL="0" indent="0">
              <a:buNone/>
            </a:pPr>
            <a:r>
              <a:rPr lang="en-US" sz="2800" b="1" dirty="0" smtClean="0"/>
              <a:t>Comment: </a:t>
            </a:r>
            <a:r>
              <a:rPr lang="en-US" sz="2800" dirty="0" smtClean="0"/>
              <a:t>It is very challenging for the reviewers to understand the difference between contributed and costed labor. </a:t>
            </a:r>
          </a:p>
          <a:p>
            <a:pPr marL="0" indent="0">
              <a:buNone/>
            </a:pPr>
            <a:r>
              <a:rPr lang="en-US" sz="2800" b="1" dirty="0" smtClean="0"/>
              <a:t>Recommendation: At the CD-1 review present the contributed and costed labor in a consistent and clear way.</a:t>
            </a:r>
          </a:p>
          <a:p>
            <a:pPr marL="0" indent="0">
              <a:buNone/>
            </a:pPr>
            <a:endParaRPr lang="en-US" sz="1200" b="1" dirty="0"/>
          </a:p>
          <a:p>
            <a:pPr marL="0" indent="0">
              <a:buNone/>
            </a:pPr>
            <a:r>
              <a:rPr lang="en-US" sz="2800" b="1" dirty="0" smtClean="0"/>
              <a:t>Comment</a:t>
            </a:r>
            <a:r>
              <a:rPr lang="en-US" sz="2800" dirty="0" smtClean="0"/>
              <a:t>:  OPC and TEC costs need to be separated clearly and consistently. It will be useful to present the cost profile at a lower level in the L2 talks. In addition a slide for the major cost drivers in each sub-system would be useful. </a:t>
            </a:r>
          </a:p>
        </p:txBody>
      </p:sp>
      <p:sp>
        <p:nvSpPr>
          <p:cNvPr id="4" name="Slide Number Placeholder 3"/>
          <p:cNvSpPr>
            <a:spLocks noGrp="1"/>
          </p:cNvSpPr>
          <p:nvPr>
            <p:ph type="sldNum" sz="quarter" idx="12"/>
          </p:nvPr>
        </p:nvSpPr>
        <p:spPr/>
        <p:txBody>
          <a:bodyPr/>
          <a:lstStyle/>
          <a:p>
            <a:fld id="{72E787AA-A822-484D-874E-D3E3ABC26C0B}" type="slidenum">
              <a:rPr lang="en-US" smtClean="0"/>
              <a:t>42</a:t>
            </a:fld>
            <a:endParaRPr lang="en-US" dirty="0"/>
          </a:p>
        </p:txBody>
      </p:sp>
    </p:spTree>
    <p:extLst>
      <p:ext uri="{BB962C8B-B14F-4D97-AF65-F5344CB8AC3E}">
        <p14:creationId xmlns:p14="http://schemas.microsoft.com/office/powerpoint/2010/main" val="16894237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a:bodyPr>
          <a:lstStyle/>
          <a:p>
            <a:pPr marL="0" indent="0" algn="ctr">
              <a:buNone/>
            </a:pPr>
            <a:r>
              <a:rPr lang="en-US" sz="4400" dirty="0" smtClean="0"/>
              <a:t>Questions or comments?</a:t>
            </a:r>
            <a:endParaRPr lang="en-US" sz="4400" dirty="0"/>
          </a:p>
        </p:txBody>
      </p:sp>
      <p:sp>
        <p:nvSpPr>
          <p:cNvPr id="4" name="Slide Number Placeholder 3"/>
          <p:cNvSpPr>
            <a:spLocks noGrp="1"/>
          </p:cNvSpPr>
          <p:nvPr>
            <p:ph type="sldNum" sz="quarter" idx="12"/>
          </p:nvPr>
        </p:nvSpPr>
        <p:spPr/>
        <p:txBody>
          <a:bodyPr/>
          <a:lstStyle/>
          <a:p>
            <a:fld id="{72E787AA-A822-484D-874E-D3E3ABC26C0B}" type="slidenum">
              <a:rPr lang="en-US" smtClean="0"/>
              <a:t>43</a:t>
            </a:fld>
            <a:endParaRPr lang="en-US" dirty="0"/>
          </a:p>
        </p:txBody>
      </p:sp>
    </p:spTree>
    <p:extLst>
      <p:ext uri="{BB962C8B-B14F-4D97-AF65-F5344CB8AC3E}">
        <p14:creationId xmlns:p14="http://schemas.microsoft.com/office/powerpoint/2010/main" val="4080310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1046"/>
          </a:xfrm>
        </p:spPr>
        <p:txBody>
          <a:bodyPr>
            <a:normAutofit/>
          </a:bodyPr>
          <a:lstStyle/>
          <a:p>
            <a:r>
              <a:rPr lang="en-US" sz="3200" dirty="0" smtClean="0"/>
              <a:t>Overall Comments/Recommendations</a:t>
            </a:r>
            <a:endParaRPr lang="en-US" sz="3200" dirty="0"/>
          </a:p>
        </p:txBody>
      </p:sp>
      <p:sp>
        <p:nvSpPr>
          <p:cNvPr id="3" name="Content Placeholder 2"/>
          <p:cNvSpPr>
            <a:spLocks noGrp="1"/>
          </p:cNvSpPr>
          <p:nvPr>
            <p:ph idx="1"/>
          </p:nvPr>
        </p:nvSpPr>
        <p:spPr>
          <a:xfrm>
            <a:off x="457200" y="1096211"/>
            <a:ext cx="8229600" cy="5494421"/>
          </a:xfrm>
        </p:spPr>
        <p:txBody>
          <a:bodyPr>
            <a:normAutofit fontScale="92500" lnSpcReduction="20000"/>
          </a:bodyPr>
          <a:lstStyle/>
          <a:p>
            <a:r>
              <a:rPr lang="en-US" dirty="0" smtClean="0"/>
              <a:t>The MIE scope is in flux due to excess cost. The current cost estimate exceeds the MIE cap. Descope options are being evaluated and value engineering is planned</a:t>
            </a:r>
          </a:p>
          <a:p>
            <a:pPr marL="457200" lvl="1" indent="0">
              <a:buNone/>
            </a:pPr>
            <a:r>
              <a:rPr lang="en-US" u="sng" dirty="0" smtClean="0"/>
              <a:t>Recommendation</a:t>
            </a:r>
            <a:r>
              <a:rPr lang="en-US" dirty="0" smtClean="0"/>
              <a:t>- By the end of CY2017 the project should resolve </a:t>
            </a:r>
            <a:r>
              <a:rPr lang="en-US" dirty="0" err="1" smtClean="0"/>
              <a:t>descope</a:t>
            </a:r>
            <a:r>
              <a:rPr lang="en-US" dirty="0" smtClean="0"/>
              <a:t> </a:t>
            </a:r>
            <a:r>
              <a:rPr lang="en-US" dirty="0"/>
              <a:t>options </a:t>
            </a:r>
            <a:r>
              <a:rPr lang="en-US" dirty="0" smtClean="0"/>
              <a:t> to bring the MIE cost within cap.</a:t>
            </a:r>
          </a:p>
          <a:p>
            <a:r>
              <a:rPr lang="en-US" dirty="0" smtClean="0"/>
              <a:t>The schedule is aggressive, technically limited and based on a highly unlikely MIE funding </a:t>
            </a:r>
            <a:r>
              <a:rPr lang="en-US" dirty="0"/>
              <a:t>profile. </a:t>
            </a:r>
            <a:endParaRPr lang="en-US" dirty="0" smtClean="0"/>
          </a:p>
          <a:p>
            <a:pPr marL="457200" lvl="1" indent="0">
              <a:buNone/>
            </a:pPr>
            <a:r>
              <a:rPr lang="en-US" u="sng" dirty="0" smtClean="0"/>
              <a:t>Recommendation</a:t>
            </a:r>
            <a:r>
              <a:rPr lang="en-US" dirty="0" smtClean="0"/>
              <a:t>- By the end of </a:t>
            </a:r>
            <a:r>
              <a:rPr lang="en-US" dirty="0"/>
              <a:t>CY </a:t>
            </a:r>
            <a:r>
              <a:rPr lang="en-US" dirty="0" smtClean="0"/>
              <a:t>2017 the </a:t>
            </a:r>
            <a:r>
              <a:rPr lang="en-US" dirty="0"/>
              <a:t>project </a:t>
            </a:r>
            <a:r>
              <a:rPr lang="en-US" dirty="0" smtClean="0"/>
              <a:t>should </a:t>
            </a:r>
            <a:r>
              <a:rPr lang="en-US" dirty="0"/>
              <a:t>develop </a:t>
            </a:r>
            <a:r>
              <a:rPr lang="en-US" dirty="0" smtClean="0"/>
              <a:t>a realistic </a:t>
            </a:r>
            <a:r>
              <a:rPr lang="en-US" dirty="0"/>
              <a:t>profile </a:t>
            </a:r>
            <a:r>
              <a:rPr lang="en-US" dirty="0" smtClean="0"/>
              <a:t>expectation with </a:t>
            </a:r>
            <a:r>
              <a:rPr lang="en-US" dirty="0"/>
              <a:t>DOE, plans for things like phased funding and then adjust </a:t>
            </a:r>
            <a:r>
              <a:rPr lang="en-US" dirty="0" smtClean="0"/>
              <a:t>the schedule accordingly to be realistic.</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5</a:t>
            </a:fld>
            <a:endParaRPr lang="en-US" dirty="0"/>
          </a:p>
        </p:txBody>
      </p:sp>
    </p:spTree>
    <p:extLst>
      <p:ext uri="{BB962C8B-B14F-4D97-AF65-F5344CB8AC3E}">
        <p14:creationId xmlns:p14="http://schemas.microsoft.com/office/powerpoint/2010/main" val="4241557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486274" cy="1650415"/>
          </a:xfrm>
        </p:spPr>
        <p:txBody>
          <a:bodyPr>
            <a:normAutofit/>
          </a:bodyPr>
          <a:lstStyle/>
          <a:p>
            <a:pPr>
              <a:lnSpc>
                <a:spcPct val="70000"/>
              </a:lnSpc>
            </a:pPr>
            <a:r>
              <a:rPr lang="en-US" dirty="0"/>
              <a:t/>
            </a:r>
            <a:br>
              <a:rPr lang="en-US" dirty="0"/>
            </a:br>
            <a:endParaRPr lang="en-US" dirty="0"/>
          </a:p>
        </p:txBody>
      </p:sp>
      <p:sp>
        <p:nvSpPr>
          <p:cNvPr id="3" name="Content Placeholder 2"/>
          <p:cNvSpPr>
            <a:spLocks noGrp="1"/>
          </p:cNvSpPr>
          <p:nvPr>
            <p:ph idx="1"/>
          </p:nvPr>
        </p:nvSpPr>
        <p:spPr>
          <a:xfrm>
            <a:off x="457200" y="588211"/>
            <a:ext cx="8229600" cy="6269789"/>
          </a:xfrm>
        </p:spPr>
        <p:txBody>
          <a:bodyPr>
            <a:normAutofit fontScale="92500" lnSpcReduction="20000"/>
          </a:bodyPr>
          <a:lstStyle/>
          <a:p>
            <a:r>
              <a:rPr lang="en-US" dirty="0" smtClean="0"/>
              <a:t>Time between now and CD-1 allows for in-depth reviews of key design/technical/management issues/concerns/risks. </a:t>
            </a:r>
          </a:p>
          <a:p>
            <a:pPr marL="457200" lvl="1" indent="0">
              <a:buNone/>
            </a:pPr>
            <a:r>
              <a:rPr lang="en-US" u="sng" dirty="0" smtClean="0"/>
              <a:t>Recommendation</a:t>
            </a:r>
            <a:r>
              <a:rPr lang="en-US" dirty="0" smtClean="0"/>
              <a:t>-  BNL management should plan for and execute in-depth reviews, with action items cleared, well before Director’s pre-CD-1 review. Reviews:</a:t>
            </a:r>
          </a:p>
          <a:p>
            <a:pPr lvl="1"/>
            <a:r>
              <a:rPr lang="en-US" dirty="0" smtClean="0"/>
              <a:t>Cost &amp; schedule including contingency, realistic resource profile ($ and people)</a:t>
            </a:r>
            <a:r>
              <a:rPr lang="en-US" dirty="0"/>
              <a:t> </a:t>
            </a:r>
            <a:r>
              <a:rPr lang="en-US" dirty="0" smtClean="0"/>
              <a:t>for both MIE,” upgrade support” and “infrastructure and facility upgrades”</a:t>
            </a:r>
          </a:p>
          <a:p>
            <a:pPr lvl="1"/>
            <a:r>
              <a:rPr lang="en-US" dirty="0" smtClean="0"/>
              <a:t>Needs outside of project for software, storage and processing of the data</a:t>
            </a:r>
          </a:p>
          <a:p>
            <a:pPr lvl="1"/>
            <a:r>
              <a:rPr lang="en-US" dirty="0" smtClean="0"/>
              <a:t>Technical review of calorimeters and electronics.</a:t>
            </a:r>
          </a:p>
          <a:p>
            <a:pPr lvl="1"/>
            <a:r>
              <a:rPr lang="en-US" dirty="0" smtClean="0"/>
              <a:t>Technical review of TPC and electronics</a:t>
            </a:r>
          </a:p>
          <a:p>
            <a:pPr marL="457200" lvl="1" indent="0">
              <a:buNone/>
            </a:pPr>
            <a:r>
              <a:rPr lang="en-US" dirty="0" smtClean="0"/>
              <a:t>Then hold Director’s pre- CD-1 Review at least 2 months before CD-1 review</a:t>
            </a:r>
          </a:p>
        </p:txBody>
      </p:sp>
      <p:sp>
        <p:nvSpPr>
          <p:cNvPr id="4" name="Slide Number Placeholder 3"/>
          <p:cNvSpPr>
            <a:spLocks noGrp="1"/>
          </p:cNvSpPr>
          <p:nvPr>
            <p:ph type="sldNum" sz="quarter" idx="12"/>
          </p:nvPr>
        </p:nvSpPr>
        <p:spPr/>
        <p:txBody>
          <a:bodyPr/>
          <a:lstStyle/>
          <a:p>
            <a:fld id="{72E787AA-A822-484D-874E-D3E3ABC26C0B}" type="slidenum">
              <a:rPr lang="en-US" smtClean="0"/>
              <a:t>6</a:t>
            </a:fld>
            <a:endParaRPr lang="en-US" dirty="0"/>
          </a:p>
        </p:txBody>
      </p:sp>
    </p:spTree>
    <p:extLst>
      <p:ext uri="{BB962C8B-B14F-4D97-AF65-F5344CB8AC3E}">
        <p14:creationId xmlns:p14="http://schemas.microsoft.com/office/powerpoint/2010/main" val="2950174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775368"/>
            <a:ext cx="8229600" cy="5350795"/>
          </a:xfrm>
        </p:spPr>
        <p:txBody>
          <a:bodyPr>
            <a:normAutofit/>
          </a:bodyPr>
          <a:lstStyle/>
          <a:p>
            <a:r>
              <a:rPr lang="en-US" dirty="0" smtClean="0"/>
              <a:t> The “upgrade support” and “infrastructure </a:t>
            </a:r>
            <a:r>
              <a:rPr lang="en-US" dirty="0"/>
              <a:t>and facility </a:t>
            </a:r>
            <a:r>
              <a:rPr lang="en-US" dirty="0" smtClean="0"/>
              <a:t>upgrades” </a:t>
            </a:r>
            <a:r>
              <a:rPr lang="en-US" dirty="0"/>
              <a:t>are under BNL control. Needed staff has been defined but not yet locked in </a:t>
            </a:r>
            <a:r>
              <a:rPr lang="en-US" dirty="0" smtClean="0"/>
              <a:t>with mutual agreements. </a:t>
            </a:r>
          </a:p>
          <a:p>
            <a:pPr marL="457200" lvl="1" indent="0">
              <a:buNone/>
            </a:pPr>
            <a:r>
              <a:rPr lang="en-US" u="sng" dirty="0" smtClean="0"/>
              <a:t>Recommendation</a:t>
            </a:r>
            <a:r>
              <a:rPr lang="en-US" dirty="0" smtClean="0"/>
              <a:t>- By November 2017, Project should execute mutual agreements </a:t>
            </a:r>
            <a:r>
              <a:rPr lang="en-US" dirty="0"/>
              <a:t>with the relevant BNL departments defining support for S-PHENIX including </a:t>
            </a:r>
            <a:r>
              <a:rPr lang="en-US" dirty="0" smtClean="0"/>
              <a:t>staff.</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7</a:t>
            </a:fld>
            <a:endParaRPr lang="en-US" dirty="0"/>
          </a:p>
        </p:txBody>
      </p:sp>
    </p:spTree>
    <p:extLst>
      <p:ext uri="{BB962C8B-B14F-4D97-AF65-F5344CB8AC3E}">
        <p14:creationId xmlns:p14="http://schemas.microsoft.com/office/powerpoint/2010/main" val="1521052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708526"/>
            <a:ext cx="8229600" cy="5681579"/>
          </a:xfrm>
        </p:spPr>
        <p:txBody>
          <a:bodyPr>
            <a:normAutofit/>
          </a:bodyPr>
          <a:lstStyle/>
          <a:p>
            <a:r>
              <a:rPr lang="en-US" dirty="0" smtClean="0"/>
              <a:t>At this point the project presented no plans for assuring EH&amp;S at remote sites (other Labs and universities) or documentation related to activities to occur within the BNL Physics Department. These may represent serious oversights. </a:t>
            </a:r>
          </a:p>
          <a:p>
            <a:r>
              <a:rPr lang="en-US" u="sng" dirty="0" smtClean="0"/>
              <a:t>Recommendation</a:t>
            </a:r>
            <a:r>
              <a:rPr lang="en-US" dirty="0" smtClean="0"/>
              <a:t>- The project leadership </a:t>
            </a:r>
            <a:r>
              <a:rPr lang="en-US" dirty="0"/>
              <a:t>must </a:t>
            </a:r>
            <a:r>
              <a:rPr lang="en-US" dirty="0" smtClean="0"/>
              <a:t> remedy this </a:t>
            </a:r>
            <a:r>
              <a:rPr lang="en-US" dirty="0"/>
              <a:t>as soon as possible.</a:t>
            </a:r>
          </a:p>
        </p:txBody>
      </p:sp>
      <p:sp>
        <p:nvSpPr>
          <p:cNvPr id="4" name="Slide Number Placeholder 3"/>
          <p:cNvSpPr>
            <a:spLocks noGrp="1"/>
          </p:cNvSpPr>
          <p:nvPr>
            <p:ph type="sldNum" sz="quarter" idx="12"/>
          </p:nvPr>
        </p:nvSpPr>
        <p:spPr/>
        <p:txBody>
          <a:bodyPr/>
          <a:lstStyle/>
          <a:p>
            <a:fld id="{72E787AA-A822-484D-874E-D3E3ABC26C0B}" type="slidenum">
              <a:rPr lang="en-US" smtClean="0"/>
              <a:t>8</a:t>
            </a:fld>
            <a:endParaRPr lang="en-US" dirty="0"/>
          </a:p>
        </p:txBody>
      </p:sp>
    </p:spTree>
    <p:extLst>
      <p:ext uri="{BB962C8B-B14F-4D97-AF65-F5344CB8AC3E}">
        <p14:creationId xmlns:p14="http://schemas.microsoft.com/office/powerpoint/2010/main" val="1172898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922422"/>
            <a:ext cx="8229600" cy="5668210"/>
          </a:xfrm>
        </p:spPr>
        <p:txBody>
          <a:bodyPr>
            <a:normAutofit/>
          </a:bodyPr>
          <a:lstStyle/>
          <a:p>
            <a:r>
              <a:rPr lang="en-US" dirty="0" smtClean="0"/>
              <a:t>The project does not have a single individual responsible for all systems engineering functions. The current distribution of systems engineering tasks among the project leadership leads to significant risk of something important falling through the crack.</a:t>
            </a:r>
          </a:p>
          <a:p>
            <a:r>
              <a:rPr lang="en-US" u="sng" dirty="0" smtClean="0"/>
              <a:t>Recommendation</a:t>
            </a:r>
            <a:r>
              <a:rPr lang="en-US" dirty="0" smtClean="0"/>
              <a:t>–In the next month the Project should assign one person as project system engineer with appropriate authority and responsibility.</a:t>
            </a:r>
            <a:endParaRPr lang="en-US" dirty="0"/>
          </a:p>
        </p:txBody>
      </p:sp>
      <p:sp>
        <p:nvSpPr>
          <p:cNvPr id="4" name="Slide Number Placeholder 3"/>
          <p:cNvSpPr>
            <a:spLocks noGrp="1"/>
          </p:cNvSpPr>
          <p:nvPr>
            <p:ph type="sldNum" sz="quarter" idx="12"/>
          </p:nvPr>
        </p:nvSpPr>
        <p:spPr/>
        <p:txBody>
          <a:bodyPr/>
          <a:lstStyle/>
          <a:p>
            <a:fld id="{72E787AA-A822-484D-874E-D3E3ABC26C0B}" type="slidenum">
              <a:rPr lang="en-US" smtClean="0"/>
              <a:t>9</a:t>
            </a:fld>
            <a:endParaRPr lang="en-US" dirty="0"/>
          </a:p>
        </p:txBody>
      </p:sp>
    </p:spTree>
    <p:extLst>
      <p:ext uri="{BB962C8B-B14F-4D97-AF65-F5344CB8AC3E}">
        <p14:creationId xmlns:p14="http://schemas.microsoft.com/office/powerpoint/2010/main" val="2890310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601</TotalTime>
  <Words>2735</Words>
  <Application>Microsoft Office PowerPoint</Application>
  <PresentationFormat>On-screen Show (4:3)</PresentationFormat>
  <Paragraphs>276</Paragraphs>
  <Slides>43</Slides>
  <Notes>2</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S-PHENIX Director’s Cost and Schedule Review Closeout</vt:lpstr>
      <vt:lpstr> </vt:lpstr>
      <vt:lpstr> </vt:lpstr>
      <vt:lpstr>Overall Comments/Recommendations</vt:lpstr>
      <vt:lpstr>Overall Comments/Recommendations</vt:lpstr>
      <vt:lpstr> </vt:lpstr>
      <vt:lpstr> </vt:lpstr>
      <vt:lpstr> </vt:lpstr>
      <vt:lpstr> </vt:lpstr>
      <vt:lpstr> </vt:lpstr>
      <vt:lpstr> </vt:lpstr>
      <vt:lpstr>Closeout talks from breakout areas including responses to relevant charge items</vt:lpstr>
      <vt:lpstr>PowerPoint Presentation</vt:lpstr>
      <vt:lpstr>Calorimeter</vt:lpstr>
      <vt:lpstr>Calorimeter</vt:lpstr>
      <vt:lpstr>Calorimeter</vt:lpstr>
      <vt:lpstr>Calorimeter</vt:lpstr>
      <vt:lpstr>Calorimeter</vt:lpstr>
      <vt:lpstr>Tracking/DAQ/Trigger -response to charge-</vt:lpstr>
      <vt:lpstr>General </vt:lpstr>
      <vt:lpstr>TPC</vt:lpstr>
      <vt:lpstr>TPC Electronics</vt:lpstr>
      <vt:lpstr>TPC Support</vt:lpstr>
      <vt:lpstr>DAQ/Trigger</vt:lpstr>
      <vt:lpstr>Response to Charge – Infrastructure &amp; Facility Upgrades </vt:lpstr>
      <vt:lpstr>Response to Charge – Infrastructure &amp; Facility Upgrades </vt:lpstr>
      <vt:lpstr>Infrastructure and Facility Upgrade</vt:lpstr>
      <vt:lpstr>PowerPoint Presentation</vt:lpstr>
      <vt:lpstr>PowerPoint Presentation</vt:lpstr>
      <vt:lpstr>PowerPoint Presentation</vt:lpstr>
      <vt:lpstr>PowerPoint Presentation</vt:lpstr>
      <vt:lpstr>Management Subcommittee - Response to charge items--MIE</vt:lpstr>
      <vt:lpstr>Management Subcommittee - Response to charge items--MIE</vt:lpstr>
      <vt:lpstr>Management Subcommittee - Response to charge items-- MIE</vt:lpstr>
      <vt:lpstr>Management Subcommittee - Response to charge items-- MIE</vt:lpstr>
      <vt:lpstr>Management Subcommittee </vt:lpstr>
      <vt:lpstr>Management Subcommittee </vt:lpstr>
      <vt:lpstr>Management Subcommittee </vt:lpstr>
      <vt:lpstr>Management Subcommittee </vt:lpstr>
      <vt:lpstr>Management Subcommittee </vt:lpstr>
      <vt:lpstr>Management Subcommittee </vt:lpstr>
      <vt:lpstr>Management Subcommittee </vt:lpstr>
      <vt:lpstr> </vt:lpstr>
    </vt:vector>
  </TitlesOfParts>
  <Company>California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Director’s Cost and Schedule Review Closeout</dc:title>
  <dc:creator>Jay Marx</dc:creator>
  <cp:lastModifiedBy>EdwardOBrien</cp:lastModifiedBy>
  <cp:revision>60</cp:revision>
  <dcterms:created xsi:type="dcterms:W3CDTF">2017-08-02T12:34:10Z</dcterms:created>
  <dcterms:modified xsi:type="dcterms:W3CDTF">2017-08-04T22:35:35Z</dcterms:modified>
</cp:coreProperties>
</file>