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14"/>
  </p:notesMasterIdLst>
  <p:sldIdLst>
    <p:sldId id="2147469930" r:id="rId5"/>
    <p:sldId id="2147469584" r:id="rId6"/>
    <p:sldId id="2147469774" r:id="rId7"/>
    <p:sldId id="2147469649" r:id="rId8"/>
    <p:sldId id="2147469650" r:id="rId9"/>
    <p:sldId id="2147469610" r:id="rId10"/>
    <p:sldId id="2147469937" r:id="rId11"/>
    <p:sldId id="2147469656" r:id="rId12"/>
    <p:sldId id="214746993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8DEE76-D873-839F-0515-8FF12332FCC8}" name="Hill, John" initials="HJ" userId="S::hill@bnl.gov::ffb75b70-9579-435c-8f60-e72a8d39ea0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2" d="100"/>
          <a:sy n="122" d="100"/>
        </p:scale>
        <p:origin x="7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6F475-F7F5-6C41-B37C-656C49194CAF}" type="datetimeFigureOut">
              <a:rPr lang="en-US" smtClean="0"/>
              <a:t>8/5/26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839EF-EF2D-A244-8B03-02564FD38722}" type="slidenum">
              <a:rPr lang="en-US" smtClean="0"/>
              <a:t>‹#›</a:t>
            </a:fld>
            <a:endParaRPr lang="en-US"/>
          </a:p>
        </p:txBody>
      </p:sp>
    </p:spTree>
    <p:extLst>
      <p:ext uri="{BB962C8B-B14F-4D97-AF65-F5344CB8AC3E}">
        <p14:creationId xmlns:p14="http://schemas.microsoft.com/office/powerpoint/2010/main" val="267928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5839EF-EF2D-A244-8B03-02564FD387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95005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11530018" y="6316595"/>
            <a:ext cx="432486" cy="365125"/>
          </a:xfrm>
          <a:prstGeom prst="rect">
            <a:avLst/>
          </a:prstGeom>
        </p:spPr>
        <p:txBody>
          <a:bodyPr lIns="0" tIns="0" rIns="0" bIns="0" anchor="ctr"/>
          <a:lstStyle>
            <a:lvl1pPr algn="ctr">
              <a:defRPr sz="1000"/>
            </a:lvl1pPr>
          </a:lstStyle>
          <a:p>
            <a:pPr algn="ctr"/>
            <a:fld id="{933A556B-7C63-244D-9B7C-B0EA8042B330}" type="slidenum">
              <a:rPr lang="en-US" smtClean="0"/>
              <a:pPr algn="ctr"/>
              <a:t>‹#›</a:t>
            </a:fld>
            <a:endParaRPr lang="en-US"/>
          </a:p>
        </p:txBody>
      </p:sp>
      <p:sp>
        <p:nvSpPr>
          <p:cNvPr id="8" name="Title Placeholder 1">
            <a:extLst>
              <a:ext uri="{FF2B5EF4-FFF2-40B4-BE49-F238E27FC236}">
                <a16:creationId xmlns:a16="http://schemas.microsoft.com/office/drawing/2014/main" id="{7E7747BA-6145-3552-2339-5F4BF5DF2FDE}"/>
              </a:ext>
            </a:extLst>
          </p:cNvPr>
          <p:cNvSpPr>
            <a:spLocks noGrp="1"/>
          </p:cNvSpPr>
          <p:nvPr>
            <p:ph type="title"/>
          </p:nvPr>
        </p:nvSpPr>
        <p:spPr>
          <a:xfrm>
            <a:off x="462579" y="0"/>
            <a:ext cx="11499925" cy="825178"/>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2">
            <a:extLst>
              <a:ext uri="{FF2B5EF4-FFF2-40B4-BE49-F238E27FC236}">
                <a16:creationId xmlns:a16="http://schemas.microsoft.com/office/drawing/2014/main" id="{C65258C7-5BE3-51E9-6313-6F03042F389D}"/>
              </a:ext>
            </a:extLst>
          </p:cNvPr>
          <p:cNvSpPr>
            <a:spLocks noGrp="1"/>
          </p:cNvSpPr>
          <p:nvPr>
            <p:ph idx="1"/>
          </p:nvPr>
        </p:nvSpPr>
        <p:spPr>
          <a:xfrm>
            <a:off x="462579" y="975365"/>
            <a:ext cx="11499925" cy="486585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456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965E-00C4-6F4C-8817-84A69C14D2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926A3-B154-C14C-BFED-E141D3C8B7D4}"/>
              </a:ext>
            </a:extLst>
          </p:cNvPr>
          <p:cNvSpPr>
            <a:spLocks noGrp="1"/>
          </p:cNvSpPr>
          <p:nvPr>
            <p:ph sz="half" idx="1"/>
          </p:nvPr>
        </p:nvSpPr>
        <p:spPr>
          <a:xfrm>
            <a:off x="462579" y="975360"/>
            <a:ext cx="5524500" cy="489111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40C922-34CF-D846-A402-06F51B18941E}"/>
              </a:ext>
            </a:extLst>
          </p:cNvPr>
          <p:cNvSpPr>
            <a:spLocks noGrp="1"/>
          </p:cNvSpPr>
          <p:nvPr>
            <p:ph sz="half" idx="2"/>
          </p:nvPr>
        </p:nvSpPr>
        <p:spPr>
          <a:xfrm>
            <a:off x="6204923" y="975360"/>
            <a:ext cx="5755084" cy="489111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71868AE-308B-D548-82A1-318656FC5556}"/>
              </a:ext>
            </a:extLst>
          </p:cNvPr>
          <p:cNvSpPr>
            <a:spLocks noGrp="1"/>
          </p:cNvSpPr>
          <p:nvPr>
            <p:ph type="sldNum" sz="quarter" idx="4"/>
          </p:nvPr>
        </p:nvSpPr>
        <p:spPr>
          <a:xfrm>
            <a:off x="11527522" y="6316595"/>
            <a:ext cx="432486" cy="365125"/>
          </a:xfrm>
          <a:prstGeom prst="rect">
            <a:avLst/>
          </a:prstGeom>
        </p:spPr>
        <p:txBody>
          <a:bodyPr lIns="0" tIns="0" rIns="0" bIns="0" anchor="ctr"/>
          <a:lstStyle>
            <a:lvl1pPr algn="ctr">
              <a:defRPr sz="1000"/>
            </a:lvl1pPr>
          </a:lstStyle>
          <a:p>
            <a:pPr algn="ctr"/>
            <a:fld id="{933A556B-7C63-244D-9B7C-B0EA8042B330}" type="slidenum">
              <a:rPr lang="en-US" smtClean="0"/>
              <a:pPr algn="ctr"/>
              <a:t>‹#›</a:t>
            </a:fld>
            <a:endParaRPr lang="en-US"/>
          </a:p>
        </p:txBody>
      </p:sp>
    </p:spTree>
    <p:extLst>
      <p:ext uri="{BB962C8B-B14F-4D97-AF65-F5344CB8AC3E}">
        <p14:creationId xmlns:p14="http://schemas.microsoft.com/office/powerpoint/2010/main" val="3630614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CD9BCDB3-24E9-1B4D-0A74-4298674A99F5}"/>
              </a:ext>
            </a:extLst>
          </p:cNvPr>
          <p:cNvSpPr>
            <a:spLocks noGrp="1"/>
          </p:cNvSpPr>
          <p:nvPr>
            <p:ph type="sldNum" sz="quarter" idx="4"/>
          </p:nvPr>
        </p:nvSpPr>
        <p:spPr>
          <a:xfrm>
            <a:off x="11527522" y="6316595"/>
            <a:ext cx="432486" cy="365125"/>
          </a:xfrm>
          <a:prstGeom prst="rect">
            <a:avLst/>
          </a:prstGeom>
        </p:spPr>
        <p:txBody>
          <a:bodyPr lIns="0" tIns="0" rIns="0" bIns="0" anchor="ctr"/>
          <a:lstStyle>
            <a:lvl1pPr algn="ctr">
              <a:defRPr sz="1000"/>
            </a:lvl1pPr>
          </a:lstStyle>
          <a:p>
            <a:pPr algn="ctr"/>
            <a:fld id="{933A556B-7C63-244D-9B7C-B0EA8042B330}" type="slidenum">
              <a:rPr lang="en-US" smtClean="0"/>
              <a:pPr algn="ctr"/>
              <a:t>‹#›</a:t>
            </a:fld>
            <a:endParaRPr lang="en-US"/>
          </a:p>
        </p:txBody>
      </p:sp>
      <p:cxnSp>
        <p:nvCxnSpPr>
          <p:cNvPr id="5" name="Straight Connector 4">
            <a:extLst>
              <a:ext uri="{FF2B5EF4-FFF2-40B4-BE49-F238E27FC236}">
                <a16:creationId xmlns:a16="http://schemas.microsoft.com/office/drawing/2014/main" id="{8D45B976-F9BD-96F9-4119-FEAF693C373D}"/>
              </a:ext>
            </a:extLst>
          </p:cNvPr>
          <p:cNvCxnSpPr/>
          <p:nvPr userDrawn="1"/>
        </p:nvCxnSpPr>
        <p:spPr>
          <a:xfrm>
            <a:off x="462579" y="6111240"/>
            <a:ext cx="1149992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91252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7DAAA2-8718-2247-8539-9A0DC22C048C}"/>
              </a:ext>
            </a:extLst>
          </p:cNvPr>
          <p:cNvSpPr>
            <a:spLocks noGrp="1"/>
          </p:cNvSpPr>
          <p:nvPr>
            <p:ph type="title"/>
          </p:nvPr>
        </p:nvSpPr>
        <p:spPr>
          <a:xfrm>
            <a:off x="462579" y="0"/>
            <a:ext cx="11499925" cy="825178"/>
          </a:xfrm>
          <a:prstGeom prst="rect">
            <a:avLst/>
          </a:prstGeom>
        </p:spPr>
        <p:txBody>
          <a:bodyPr vert="horz" lIns="91440" tIns="45720" rIns="91440" bIns="45720" rtlCol="0" anchor="ctr">
            <a:normAutofit/>
          </a:bodyPr>
          <a:lstStyle/>
          <a:p>
            <a:endParaRPr lang="en-US"/>
          </a:p>
        </p:txBody>
      </p:sp>
      <p:sp>
        <p:nvSpPr>
          <p:cNvPr id="3" name="Text Placeholder 2">
            <a:extLst>
              <a:ext uri="{FF2B5EF4-FFF2-40B4-BE49-F238E27FC236}">
                <a16:creationId xmlns:a16="http://schemas.microsoft.com/office/drawing/2014/main" id="{A73056FE-C136-A54B-9DE3-EACD8E08FED9}"/>
              </a:ext>
            </a:extLst>
          </p:cNvPr>
          <p:cNvSpPr>
            <a:spLocks noGrp="1"/>
          </p:cNvSpPr>
          <p:nvPr>
            <p:ph type="body" idx="1"/>
          </p:nvPr>
        </p:nvSpPr>
        <p:spPr>
          <a:xfrm>
            <a:off x="462579" y="975365"/>
            <a:ext cx="11499925" cy="486585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125833E0-DD3D-DF4F-9316-F67B7A80E307}"/>
              </a:ext>
            </a:extLst>
          </p:cNvPr>
          <p:cNvSpPr>
            <a:spLocks noGrp="1"/>
          </p:cNvSpPr>
          <p:nvPr>
            <p:ph type="sldNum" sz="quarter" idx="4"/>
          </p:nvPr>
        </p:nvSpPr>
        <p:spPr>
          <a:xfrm>
            <a:off x="11530018" y="6316595"/>
            <a:ext cx="432486" cy="365125"/>
          </a:xfrm>
          <a:prstGeom prst="rect">
            <a:avLst/>
          </a:prstGeom>
        </p:spPr>
        <p:txBody>
          <a:bodyPr lIns="0" tIns="0" rIns="0" bIns="0" anchor="ctr"/>
          <a:lstStyle>
            <a:lvl1pPr algn="ctr">
              <a:defRPr sz="1100" b="1">
                <a:solidFill>
                  <a:schemeClr val="bg2"/>
                </a:solidFill>
              </a:defRPr>
            </a:lvl1pPr>
          </a:lstStyle>
          <a:p>
            <a:fld id="{933A556B-7C63-244D-9B7C-B0EA8042B330}" type="slidenum">
              <a:rPr lang="en-US" smtClean="0"/>
              <a:pPr/>
              <a:t>‹#›</a:t>
            </a:fld>
            <a:endParaRPr lang="en-US"/>
          </a:p>
        </p:txBody>
      </p:sp>
      <p:cxnSp>
        <p:nvCxnSpPr>
          <p:cNvPr id="5" name="Straight Connector 4">
            <a:extLst>
              <a:ext uri="{FF2B5EF4-FFF2-40B4-BE49-F238E27FC236}">
                <a16:creationId xmlns:a16="http://schemas.microsoft.com/office/drawing/2014/main" id="{CAB150B5-704F-CF21-3183-8DB97C07706C}"/>
              </a:ext>
            </a:extLst>
          </p:cNvPr>
          <p:cNvCxnSpPr>
            <a:cxnSpLocks/>
          </p:cNvCxnSpPr>
          <p:nvPr userDrawn="1"/>
        </p:nvCxnSpPr>
        <p:spPr>
          <a:xfrm>
            <a:off x="462579" y="825178"/>
            <a:ext cx="11499925" cy="0"/>
          </a:xfrm>
          <a:prstGeom prst="line">
            <a:avLst/>
          </a:prstGeom>
          <a:ln w="25400">
            <a:gradFill>
              <a:gsLst>
                <a:gs pos="0">
                  <a:schemeClr val="bg2"/>
                </a:gs>
                <a:gs pos="100000">
                  <a:schemeClr val="accent5"/>
                </a:gs>
              </a:gsLst>
              <a:lin ang="0" scaled="0"/>
            </a:gra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958D2D7-4525-7982-81CE-BAFE8EFB999D}"/>
              </a:ext>
            </a:extLst>
          </p:cNvPr>
          <p:cNvCxnSpPr/>
          <p:nvPr userDrawn="1"/>
        </p:nvCxnSpPr>
        <p:spPr>
          <a:xfrm>
            <a:off x="1714331" y="6963496"/>
            <a:ext cx="11499925" cy="0"/>
          </a:xfrm>
          <a:prstGeom prst="line">
            <a:avLst/>
          </a:prstGeom>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62BB151A-9252-DDD9-3D96-06EA8E639838}"/>
              </a:ext>
            </a:extLst>
          </p:cNvPr>
          <p:cNvSpPr txBox="1"/>
          <p:nvPr userDrawn="1"/>
        </p:nvSpPr>
        <p:spPr>
          <a:xfrm>
            <a:off x="4760844" y="6360657"/>
            <a:ext cx="1910459" cy="276999"/>
          </a:xfrm>
          <a:prstGeom prst="rect">
            <a:avLst/>
          </a:prstGeom>
          <a:noFill/>
        </p:spPr>
        <p:txBody>
          <a:bodyPr wrap="none" rtlCol="0">
            <a:spAutoFit/>
          </a:bodyPr>
          <a:lstStyle/>
          <a:p>
            <a:r>
              <a:rPr lang="en-US" sz="1200" dirty="0">
                <a:latin typeface="Calibri" panose="020F0502020204030204" pitchFamily="34" charset="0"/>
                <a:cs typeface="Calibri" panose="020F0502020204030204" pitchFamily="34" charset="0"/>
              </a:rPr>
              <a:t>EPIC Infrastructure Meeting</a:t>
            </a:r>
          </a:p>
        </p:txBody>
      </p:sp>
      <p:sp>
        <p:nvSpPr>
          <p:cNvPr id="8" name="TextBox 7">
            <a:extLst>
              <a:ext uri="{FF2B5EF4-FFF2-40B4-BE49-F238E27FC236}">
                <a16:creationId xmlns:a16="http://schemas.microsoft.com/office/drawing/2014/main" id="{3DF82362-E8B9-C65E-9655-3C055A31FD9C}"/>
              </a:ext>
            </a:extLst>
          </p:cNvPr>
          <p:cNvSpPr txBox="1"/>
          <p:nvPr userDrawn="1"/>
        </p:nvSpPr>
        <p:spPr>
          <a:xfrm>
            <a:off x="2519705" y="6360657"/>
            <a:ext cx="617477" cy="276999"/>
          </a:xfrm>
          <a:prstGeom prst="rect">
            <a:avLst/>
          </a:prstGeom>
          <a:noFill/>
        </p:spPr>
        <p:txBody>
          <a:bodyPr wrap="none" rtlCol="0">
            <a:spAutoFit/>
          </a:bodyPr>
          <a:lstStyle/>
          <a:p>
            <a:r>
              <a:rPr lang="en-US" sz="1200" dirty="0">
                <a:latin typeface="Calibri" panose="020F0502020204030204" pitchFamily="34" charset="0"/>
                <a:cs typeface="Calibri" panose="020F0502020204030204" pitchFamily="34" charset="0"/>
              </a:rPr>
              <a:t>8/5/26</a:t>
            </a:r>
          </a:p>
        </p:txBody>
      </p:sp>
    </p:spTree>
    <p:extLst>
      <p:ext uri="{BB962C8B-B14F-4D97-AF65-F5344CB8AC3E}">
        <p14:creationId xmlns:p14="http://schemas.microsoft.com/office/powerpoint/2010/main" val="544521178"/>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7" r:id="rId3"/>
  </p:sldLayoutIdLst>
  <p:hf hdr="0"/>
  <p:txStyles>
    <p:titleStyle>
      <a:lvl1pPr algn="l" defTabSz="914400" rtl="0" eaLnBrk="1" latinLnBrk="0" hangingPunct="1">
        <a:lnSpc>
          <a:spcPct val="90000"/>
        </a:lnSpc>
        <a:spcBef>
          <a:spcPct val="0"/>
        </a:spcBef>
        <a:buNone/>
        <a:defRPr sz="4000" b="1" u="none"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userDrawn="1">
          <p15:clr>
            <a:srgbClr val="F26B43"/>
          </p15:clr>
        </p15:guide>
        <p15:guide id="8" pos="3840" userDrawn="1">
          <p15:clr>
            <a:srgbClr val="F26B43"/>
          </p15:clr>
        </p15:guide>
        <p15:guide id="9" pos="360" userDrawn="1">
          <p15:clr>
            <a:srgbClr val="F26B43"/>
          </p15:clr>
        </p15:guide>
        <p15:guide id="10" orient="horz" pos="3888" userDrawn="1">
          <p15:clr>
            <a:srgbClr val="F26B43"/>
          </p15:clr>
        </p15:guide>
        <p15:guide id="11" pos="7320" userDrawn="1">
          <p15:clr>
            <a:srgbClr val="F26B43"/>
          </p15:clr>
        </p15:guide>
        <p15:guide id="12"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396FC4-1D2C-EF9A-3426-1C5658CB9A8F}"/>
              </a:ext>
            </a:extLst>
          </p:cNvPr>
          <p:cNvSpPr>
            <a:spLocks noGrp="1"/>
          </p:cNvSpPr>
          <p:nvPr>
            <p:ph type="title"/>
          </p:nvPr>
        </p:nvSpPr>
        <p:spPr>
          <a:xfrm>
            <a:off x="462579" y="10425"/>
            <a:ext cx="11499925" cy="825178"/>
          </a:xfrm>
        </p:spPr>
        <p:txBody>
          <a:bodyPr/>
          <a:lstStyle/>
          <a:p>
            <a:r>
              <a:rPr lang="en-US"/>
              <a:t>EIC Scope</a:t>
            </a:r>
          </a:p>
        </p:txBody>
      </p:sp>
      <p:sp>
        <p:nvSpPr>
          <p:cNvPr id="4" name="Content Placeholder 3">
            <a:extLst>
              <a:ext uri="{FF2B5EF4-FFF2-40B4-BE49-F238E27FC236}">
                <a16:creationId xmlns:a16="http://schemas.microsoft.com/office/drawing/2014/main" id="{1CA5D256-9781-C194-BF01-82F7DFC431C8}"/>
              </a:ext>
            </a:extLst>
          </p:cNvPr>
          <p:cNvSpPr txBox="1">
            <a:spLocks/>
          </p:cNvSpPr>
          <p:nvPr/>
        </p:nvSpPr>
        <p:spPr>
          <a:xfrm>
            <a:off x="5859954" y="919863"/>
            <a:ext cx="6132753" cy="5198355"/>
          </a:xfrm>
          <a:prstGeom prst="rect">
            <a:avLst/>
          </a:prstGeom>
          <a:ln>
            <a:noFill/>
          </a:ln>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n-US" sz="2000" b="1"/>
              <a:t>EIC Scope</a:t>
            </a:r>
          </a:p>
          <a:p>
            <a:pPr>
              <a:lnSpc>
                <a:spcPct val="110000"/>
              </a:lnSpc>
            </a:pPr>
            <a:r>
              <a:rPr lang="en-US" sz="2000" b="1"/>
              <a:t>A single integrated line-item construction project.</a:t>
            </a:r>
          </a:p>
          <a:p>
            <a:pPr>
              <a:lnSpc>
                <a:spcPct val="110000"/>
              </a:lnSpc>
            </a:pPr>
            <a:r>
              <a:rPr lang="en-US" sz="2000" b="1"/>
              <a:t>Scope includes well-defined deliverables, interfaces, and draft KPPs.</a:t>
            </a:r>
          </a:p>
          <a:p>
            <a:pPr marL="0" indent="0">
              <a:lnSpc>
                <a:spcPct val="110000"/>
              </a:lnSpc>
              <a:buNone/>
            </a:pPr>
            <a:r>
              <a:rPr lang="en-US" sz="2000" b="1"/>
              <a:t>EIC Line-Item Project Scope:</a:t>
            </a:r>
          </a:p>
          <a:p>
            <a:pPr>
              <a:lnSpc>
                <a:spcPct val="110000"/>
              </a:lnSpc>
            </a:pPr>
            <a:r>
              <a:rPr lang="en-US" sz="2000" b="1"/>
              <a:t>Infrastructure</a:t>
            </a:r>
            <a:r>
              <a:rPr lang="en-US" sz="2000"/>
              <a:t> (subprojects, INF-1, …)</a:t>
            </a:r>
            <a:endParaRPr lang="en-US" sz="2000" b="1"/>
          </a:p>
          <a:p>
            <a:pPr>
              <a:lnSpc>
                <a:spcPct val="110000"/>
              </a:lnSpc>
            </a:pPr>
            <a:r>
              <a:rPr lang="en-US" sz="2000" b="1"/>
              <a:t>Collider - Accelerator Storage Rings and Interaction Region </a:t>
            </a:r>
            <a:r>
              <a:rPr lang="en-US" sz="2000"/>
              <a:t>(subprojects)</a:t>
            </a:r>
            <a:endParaRPr lang="en-US" sz="2000" b="1">
              <a:cs typeface="Arial"/>
            </a:endParaRPr>
          </a:p>
          <a:p>
            <a:pPr>
              <a:lnSpc>
                <a:spcPct val="110000"/>
              </a:lnSpc>
            </a:pPr>
            <a:r>
              <a:rPr lang="en-US" sz="2000" b="1"/>
              <a:t>Electron Injector</a:t>
            </a:r>
            <a:r>
              <a:rPr lang="en-US" sz="2000"/>
              <a:t> (subproject)</a:t>
            </a:r>
            <a:endParaRPr lang="en-US" sz="2000" b="1"/>
          </a:p>
          <a:p>
            <a:pPr>
              <a:lnSpc>
                <a:spcPct val="110000"/>
              </a:lnSpc>
            </a:pPr>
            <a:r>
              <a:rPr lang="en-US" sz="2000" b="1"/>
              <a:t>Detector</a:t>
            </a:r>
            <a:r>
              <a:rPr lang="en-US" sz="2000"/>
              <a:t> (subproject)</a:t>
            </a:r>
            <a:endParaRPr lang="en-US" sz="2000" b="1"/>
          </a:p>
          <a:p>
            <a:pPr marL="0" indent="0">
              <a:lnSpc>
                <a:spcPct val="110000"/>
              </a:lnSpc>
              <a:buNone/>
            </a:pPr>
            <a:r>
              <a:rPr lang="en-US" sz="2000" b="1"/>
              <a:t>EIC Portfolio (Off-Project Scope)</a:t>
            </a:r>
          </a:p>
          <a:p>
            <a:pPr>
              <a:lnSpc>
                <a:spcPct val="110000"/>
              </a:lnSpc>
            </a:pPr>
            <a:r>
              <a:rPr lang="en-US" sz="2000" b="1"/>
              <a:t>NP Operations scope, including initial EIC Ops</a:t>
            </a:r>
          </a:p>
          <a:p>
            <a:pPr>
              <a:lnSpc>
                <a:spcPct val="110000"/>
              </a:lnSpc>
            </a:pPr>
            <a:r>
              <a:rPr lang="en-US" sz="2000" b="1"/>
              <a:t>Host Laboratory Infrastructure</a:t>
            </a:r>
          </a:p>
        </p:txBody>
      </p:sp>
      <p:sp>
        <p:nvSpPr>
          <p:cNvPr id="8" name="Slide Number Placeholder 5">
            <a:extLst>
              <a:ext uri="{FF2B5EF4-FFF2-40B4-BE49-F238E27FC236}">
                <a16:creationId xmlns:a16="http://schemas.microsoft.com/office/drawing/2014/main" id="{20CDCA61-CD76-0531-73FE-76C81DB4A024}"/>
              </a:ext>
            </a:extLst>
          </p:cNvPr>
          <p:cNvSpPr txBox="1">
            <a:spLocks/>
          </p:cNvSpPr>
          <p:nvPr/>
        </p:nvSpPr>
        <p:spPr>
          <a:xfrm>
            <a:off x="11520840" y="6447514"/>
            <a:ext cx="432486" cy="365125"/>
          </a:xfrm>
          <a:prstGeom prst="rect">
            <a:avLst/>
          </a:prstGeom>
        </p:spPr>
        <p:txBody>
          <a:bodyPr lIns="0" tIns="0" rIns="45720" bIns="0" anchor="ctr"/>
          <a:lstStyle>
            <a:defPPr>
              <a:defRPr lang="en-US"/>
            </a:defPPr>
            <a:lvl1pPr marL="0" algn="r"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3A556B-7C63-244D-9B7C-B0EA8042B330}" type="slidenum">
              <a:rPr lang="en-US" sz="1200" b="1" smtClean="0"/>
              <a:pPr/>
              <a:t>1</a:t>
            </a:fld>
            <a:endParaRPr lang="en-US" b="1"/>
          </a:p>
        </p:txBody>
      </p:sp>
      <p:pic>
        <p:nvPicPr>
          <p:cNvPr id="5" name="Picture 4">
            <a:extLst>
              <a:ext uri="{FF2B5EF4-FFF2-40B4-BE49-F238E27FC236}">
                <a16:creationId xmlns:a16="http://schemas.microsoft.com/office/drawing/2014/main" id="{D1D7853D-8153-F07B-39EC-D49C01403125}"/>
              </a:ext>
            </a:extLst>
          </p:cNvPr>
          <p:cNvPicPr>
            <a:picLocks noChangeAspect="1"/>
          </p:cNvPicPr>
          <p:nvPr/>
        </p:nvPicPr>
        <p:blipFill>
          <a:blip r:embed="rId2"/>
          <a:stretch>
            <a:fillRect/>
          </a:stretch>
        </p:blipFill>
        <p:spPr>
          <a:xfrm>
            <a:off x="662709" y="1134903"/>
            <a:ext cx="4768273" cy="4768273"/>
          </a:xfrm>
          <a:prstGeom prst="rect">
            <a:avLst/>
          </a:prstGeom>
        </p:spPr>
      </p:pic>
    </p:spTree>
    <p:extLst>
      <p:ext uri="{BB962C8B-B14F-4D97-AF65-F5344CB8AC3E}">
        <p14:creationId xmlns:p14="http://schemas.microsoft.com/office/powerpoint/2010/main" val="2251622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46ACAA-55C2-47F7-A2BC-189EDC996425}"/>
              </a:ext>
            </a:extLst>
          </p:cNvPr>
          <p:cNvSpPr>
            <a:spLocks noGrp="1"/>
          </p:cNvSpPr>
          <p:nvPr>
            <p:ph type="title"/>
          </p:nvPr>
        </p:nvSpPr>
        <p:spPr>
          <a:xfrm>
            <a:off x="459351" y="0"/>
            <a:ext cx="11347413" cy="825178"/>
          </a:xfrm>
        </p:spPr>
        <p:txBody>
          <a:bodyPr/>
          <a:lstStyle/>
          <a:p>
            <a:r>
              <a:rPr lang="en-US"/>
              <a:t>EIC Planning Dates</a:t>
            </a:r>
          </a:p>
        </p:txBody>
      </p:sp>
      <p:sp>
        <p:nvSpPr>
          <p:cNvPr id="7" name="TextBox 6">
            <a:extLst>
              <a:ext uri="{FF2B5EF4-FFF2-40B4-BE49-F238E27FC236}">
                <a16:creationId xmlns:a16="http://schemas.microsoft.com/office/drawing/2014/main" id="{14E3B4DA-953B-4114-0B56-23F4ABFC25EF}"/>
              </a:ext>
            </a:extLst>
          </p:cNvPr>
          <p:cNvSpPr txBox="1"/>
          <p:nvPr/>
        </p:nvSpPr>
        <p:spPr>
          <a:xfrm>
            <a:off x="2937047" y="5639808"/>
            <a:ext cx="6547755" cy="430887"/>
          </a:xfrm>
          <a:prstGeom prst="rect">
            <a:avLst/>
          </a:prstGeom>
          <a:noFill/>
        </p:spPr>
        <p:txBody>
          <a:bodyPr wrap="none" rtlCol="0">
            <a:spAutoFit/>
          </a:bodyPr>
          <a:lstStyle/>
          <a:p>
            <a:r>
              <a:rPr lang="en-US" sz="2200" b="1"/>
              <a:t>EIC received CD-3B Approval January 28, 2026!</a:t>
            </a:r>
          </a:p>
        </p:txBody>
      </p:sp>
      <p:pic>
        <p:nvPicPr>
          <p:cNvPr id="6" name="Picture 5">
            <a:extLst>
              <a:ext uri="{FF2B5EF4-FFF2-40B4-BE49-F238E27FC236}">
                <a16:creationId xmlns:a16="http://schemas.microsoft.com/office/drawing/2014/main" id="{86A99CE0-85E5-6834-E336-9A5FD7038787}"/>
              </a:ext>
            </a:extLst>
          </p:cNvPr>
          <p:cNvPicPr>
            <a:picLocks noChangeAspect="1"/>
          </p:cNvPicPr>
          <p:nvPr/>
        </p:nvPicPr>
        <p:blipFill>
          <a:blip r:embed="rId3"/>
          <a:stretch>
            <a:fillRect/>
          </a:stretch>
        </p:blipFill>
        <p:spPr>
          <a:xfrm>
            <a:off x="459351" y="729589"/>
            <a:ext cx="11453091" cy="5398822"/>
          </a:xfrm>
          <a:prstGeom prst="rect">
            <a:avLst/>
          </a:prstGeom>
        </p:spPr>
      </p:pic>
      <p:sp>
        <p:nvSpPr>
          <p:cNvPr id="8" name="Rectangle 7">
            <a:extLst>
              <a:ext uri="{FF2B5EF4-FFF2-40B4-BE49-F238E27FC236}">
                <a16:creationId xmlns:a16="http://schemas.microsoft.com/office/drawing/2014/main" id="{971E3906-FD83-A198-6B3C-851EF14087F6}"/>
              </a:ext>
            </a:extLst>
          </p:cNvPr>
          <p:cNvSpPr/>
          <p:nvPr/>
        </p:nvSpPr>
        <p:spPr>
          <a:xfrm>
            <a:off x="6185896" y="4551295"/>
            <a:ext cx="5726546" cy="334817"/>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089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C8DEF-7E87-8E28-CBFB-79B655C167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174E71-A818-950B-5FB1-C261E9BEAFB3}"/>
              </a:ext>
            </a:extLst>
          </p:cNvPr>
          <p:cNvSpPr>
            <a:spLocks noGrp="1"/>
          </p:cNvSpPr>
          <p:nvPr>
            <p:ph type="title"/>
          </p:nvPr>
        </p:nvSpPr>
        <p:spPr/>
        <p:txBody>
          <a:bodyPr>
            <a:normAutofit/>
          </a:bodyPr>
          <a:lstStyle/>
          <a:p>
            <a:r>
              <a:rPr lang="en-US" sz="3600"/>
              <a:t>Director’s Review March 2026 – Key Messages</a:t>
            </a:r>
          </a:p>
        </p:txBody>
      </p:sp>
      <p:sp>
        <p:nvSpPr>
          <p:cNvPr id="3" name="Content Placeholder 2">
            <a:extLst>
              <a:ext uri="{FF2B5EF4-FFF2-40B4-BE49-F238E27FC236}">
                <a16:creationId xmlns:a16="http://schemas.microsoft.com/office/drawing/2014/main" id="{5E35F4EB-0AC5-7753-C13D-EFD948647DA3}"/>
              </a:ext>
            </a:extLst>
          </p:cNvPr>
          <p:cNvSpPr>
            <a:spLocks noGrp="1"/>
          </p:cNvSpPr>
          <p:nvPr>
            <p:ph idx="1"/>
          </p:nvPr>
        </p:nvSpPr>
        <p:spPr>
          <a:xfrm>
            <a:off x="462578" y="923977"/>
            <a:ext cx="11499925" cy="5010046"/>
          </a:xfrm>
        </p:spPr>
        <p:txBody>
          <a:bodyPr>
            <a:normAutofit fontScale="92500"/>
          </a:bodyPr>
          <a:lstStyle/>
          <a:p>
            <a:pPr lvl="0" algn="just">
              <a:spcBef>
                <a:spcPts val="0"/>
              </a:spcBef>
              <a:spcAft>
                <a:spcPts val="1200"/>
              </a:spcAft>
            </a:pPr>
            <a:r>
              <a:rPr lang="en-US" b="1"/>
              <a:t>Strong technical progress across all subprojects </a:t>
            </a:r>
            <a:r>
              <a:rPr lang="en-US"/>
              <a:t>– Designs are maturing and long-lead procurements are generally proceeding well, indicating solid advancement toward project goals.</a:t>
            </a:r>
          </a:p>
          <a:p>
            <a:pPr lvl="0" algn="just">
              <a:spcBef>
                <a:spcPts val="0"/>
              </a:spcBef>
              <a:spcAft>
                <a:spcPts val="1200"/>
              </a:spcAft>
            </a:pPr>
            <a:r>
              <a:rPr lang="en-US" b="1"/>
              <a:t>The project cost estimate exceeds the $3B cost cap </a:t>
            </a:r>
            <a:r>
              <a:rPr lang="en-US"/>
              <a:t>– The absence of a complete, resource-loaded schedule limits confidence in cost, schedule, and execution credibility.</a:t>
            </a:r>
          </a:p>
          <a:p>
            <a:pPr lvl="0" algn="just">
              <a:spcBef>
                <a:spcPts val="0"/>
              </a:spcBef>
              <a:spcAft>
                <a:spcPts val="1200"/>
              </a:spcAft>
            </a:pPr>
            <a:r>
              <a:rPr lang="en-US" b="1"/>
              <a:t>Completion of an integrated, resource-loaded preliminary baseline is the top priority </a:t>
            </a:r>
            <a:r>
              <a:rPr lang="en-US"/>
              <a:t>– This preliminary baseline is essential to support cost reduction efforts, validate schedule feasibility within annual funding constraints, assess risks, and support future Critical Decision approvals.</a:t>
            </a:r>
          </a:p>
          <a:p>
            <a:pPr lvl="0" algn="just">
              <a:spcBef>
                <a:spcPts val="0"/>
              </a:spcBef>
              <a:spcAft>
                <a:spcPts val="1200"/>
              </a:spcAft>
            </a:pPr>
            <a:r>
              <a:rPr lang="en-US" b="1"/>
              <a:t>Cost reductions must be systematically evaluated against impacts to Key Performance Parameters (KPPs) and mission need</a:t>
            </a:r>
            <a:r>
              <a:rPr lang="en-US"/>
              <a:t> – Cost, schedule, scope, and performance are tightly coupled and require disciplined trade-offs.</a:t>
            </a:r>
          </a:p>
          <a:p>
            <a:pPr lvl="0" algn="just">
              <a:spcBef>
                <a:spcPts val="0"/>
              </a:spcBef>
              <a:spcAft>
                <a:spcPts val="1200"/>
              </a:spcAft>
            </a:pPr>
            <a:r>
              <a:rPr lang="en-US" b="1"/>
              <a:t>Affordability depends in part on funding priorities following the conclusion of RHIC operations </a:t>
            </a:r>
            <a:r>
              <a:rPr lang="en-US"/>
              <a:t>– A combined operations and project funding plan.</a:t>
            </a:r>
          </a:p>
        </p:txBody>
      </p:sp>
      <p:sp>
        <p:nvSpPr>
          <p:cNvPr id="4" name="Slide Number Placeholder 1">
            <a:extLst>
              <a:ext uri="{FF2B5EF4-FFF2-40B4-BE49-F238E27FC236}">
                <a16:creationId xmlns:a16="http://schemas.microsoft.com/office/drawing/2014/main" id="{C99DE4AE-1FA5-FD15-1C88-1CC07D710EAF}"/>
              </a:ext>
            </a:extLst>
          </p:cNvPr>
          <p:cNvSpPr txBox="1">
            <a:spLocks/>
          </p:cNvSpPr>
          <p:nvPr/>
        </p:nvSpPr>
        <p:spPr>
          <a:xfrm>
            <a:off x="11530018" y="6492875"/>
            <a:ext cx="43248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33A556B-7C63-244D-9B7C-B0EA8042B330}" type="slidenum">
              <a:rPr lang="en-US" sz="1200" b="1" smtClean="0">
                <a:solidFill>
                  <a:schemeClr val="bg2"/>
                </a:solidFill>
              </a:rPr>
              <a:pPr algn="ctr"/>
              <a:t>3</a:t>
            </a:fld>
            <a:endParaRPr lang="en-US" sz="1200" b="1">
              <a:solidFill>
                <a:schemeClr val="bg2"/>
              </a:solidFill>
            </a:endParaRPr>
          </a:p>
        </p:txBody>
      </p:sp>
    </p:spTree>
    <p:extLst>
      <p:ext uri="{BB962C8B-B14F-4D97-AF65-F5344CB8AC3E}">
        <p14:creationId xmlns:p14="http://schemas.microsoft.com/office/powerpoint/2010/main" val="2154680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A116D-1009-0CAB-C300-F063FAF2765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06406D-DD71-138B-3484-EDD87B3D5D48}"/>
              </a:ext>
            </a:extLst>
          </p:cNvPr>
          <p:cNvSpPr>
            <a:spLocks noGrp="1"/>
          </p:cNvSpPr>
          <p:nvPr>
            <p:ph type="title"/>
          </p:nvPr>
        </p:nvSpPr>
        <p:spPr/>
        <p:txBody>
          <a:bodyPr/>
          <a:lstStyle/>
          <a:p>
            <a:r>
              <a:rPr lang="en-US"/>
              <a:t>DOE Sept. IPR Charge</a:t>
            </a:r>
          </a:p>
        </p:txBody>
      </p:sp>
      <p:sp>
        <p:nvSpPr>
          <p:cNvPr id="4" name="Content Placeholder 3">
            <a:extLst>
              <a:ext uri="{FF2B5EF4-FFF2-40B4-BE49-F238E27FC236}">
                <a16:creationId xmlns:a16="http://schemas.microsoft.com/office/drawing/2014/main" id="{C6D6D860-00D6-BB54-5C99-D41B3C61A6F9}"/>
              </a:ext>
            </a:extLst>
          </p:cNvPr>
          <p:cNvSpPr>
            <a:spLocks noGrp="1"/>
          </p:cNvSpPr>
          <p:nvPr>
            <p:ph idx="1"/>
          </p:nvPr>
        </p:nvSpPr>
        <p:spPr>
          <a:xfrm>
            <a:off x="591888" y="1086201"/>
            <a:ext cx="11499925" cy="5116677"/>
          </a:xfrm>
        </p:spPr>
        <p:txBody>
          <a:bodyPr>
            <a:normAutofit fontScale="85000" lnSpcReduction="10000"/>
          </a:bodyPr>
          <a:lstStyle/>
          <a:p>
            <a:pPr marL="0" indent="0">
              <a:lnSpc>
                <a:spcPct val="120000"/>
              </a:lnSpc>
              <a:buNone/>
            </a:pPr>
            <a:r>
              <a:rPr lang="en-US"/>
              <a:t>Charge items 1-3, out of 8:</a:t>
            </a:r>
          </a:p>
          <a:p>
            <a:pPr marL="457200" lvl="0" indent="-457200" algn="just">
              <a:lnSpc>
                <a:spcPct val="120000"/>
              </a:lnSpc>
              <a:buFont typeface="+mj-lt"/>
              <a:buAutoNum type="arabicPeriod"/>
            </a:pPr>
            <a:r>
              <a:rPr lang="en-US"/>
              <a:t>Has the project team developed a complete, technically credible preliminary performance baseline for this stage of the project and begun to effectively execute against it? Is the project positioned to complete approved long-lead procurements within the established schedule and cost baseline? Are technical issues appropriately and proactively addressed?</a:t>
            </a:r>
          </a:p>
          <a:p>
            <a:pPr marL="457200" lvl="0" indent="-457200" algn="just">
              <a:lnSpc>
                <a:spcPct val="120000"/>
              </a:lnSpc>
              <a:buFont typeface="+mj-lt"/>
              <a:buAutoNum type="arabicPeriod"/>
            </a:pPr>
            <a:r>
              <a:rPr lang="en-US"/>
              <a:t>Is each proposed subproject scope defined well and logically? Are the subprojects ordered and phased optimally? Does the roll-up of the subprojects’ scope unambiguously compose a complete and responsive EIC facility? Are the key performance parameters well documented and justifiable? Are subproject interfaces understood and delineated? Are the schedules and cost estimates and associated contingency plans credible for the current stage of each subproject?</a:t>
            </a:r>
          </a:p>
          <a:p>
            <a:pPr marL="457200" lvl="0" indent="-457200" algn="just">
              <a:lnSpc>
                <a:spcPct val="120000"/>
              </a:lnSpc>
              <a:buFont typeface="+mj-lt"/>
              <a:buAutoNum type="arabicPeriod"/>
            </a:pPr>
            <a:r>
              <a:rPr lang="en-US"/>
              <a:t>Are the proposed CD-3C long-lead procurements appropriate and do they support project risk mitigation? Have the proposed CD-3C long lead procurements attained final design?</a:t>
            </a:r>
            <a:endParaRPr lang="en-US">
              <a:latin typeface="Aptos" panose="020B0004020202020204" pitchFamily="34" charset="0"/>
            </a:endParaRPr>
          </a:p>
        </p:txBody>
      </p:sp>
      <p:sp>
        <p:nvSpPr>
          <p:cNvPr id="5" name="Rectangle 4">
            <a:extLst>
              <a:ext uri="{FF2B5EF4-FFF2-40B4-BE49-F238E27FC236}">
                <a16:creationId xmlns:a16="http://schemas.microsoft.com/office/drawing/2014/main" id="{F95B7617-3005-E071-2644-DB978F08F47F}"/>
              </a:ext>
            </a:extLst>
          </p:cNvPr>
          <p:cNvSpPr/>
          <p:nvPr/>
        </p:nvSpPr>
        <p:spPr>
          <a:xfrm>
            <a:off x="596499" y="1570182"/>
            <a:ext cx="11495314" cy="1394691"/>
          </a:xfrm>
          <a:prstGeom prst="rect">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5084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C175F-F61F-E474-4408-19106DB904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BACFDCB-D7D5-2C7C-45BC-EFDBE44CDC6E}"/>
              </a:ext>
            </a:extLst>
          </p:cNvPr>
          <p:cNvSpPr>
            <a:spLocks noGrp="1"/>
          </p:cNvSpPr>
          <p:nvPr>
            <p:ph type="title"/>
          </p:nvPr>
        </p:nvSpPr>
        <p:spPr/>
        <p:txBody>
          <a:bodyPr/>
          <a:lstStyle/>
          <a:p>
            <a:r>
              <a:rPr lang="en-US"/>
              <a:t>DOE Sept. IPR Charge </a:t>
            </a:r>
            <a:r>
              <a:rPr lang="en-US" i="1"/>
              <a:t>(Cont.)</a:t>
            </a:r>
          </a:p>
        </p:txBody>
      </p:sp>
      <p:sp>
        <p:nvSpPr>
          <p:cNvPr id="4" name="Content Placeholder 3">
            <a:extLst>
              <a:ext uri="{FF2B5EF4-FFF2-40B4-BE49-F238E27FC236}">
                <a16:creationId xmlns:a16="http://schemas.microsoft.com/office/drawing/2014/main" id="{A13A7407-6F86-917E-0AEA-37ACADFE1C1B}"/>
              </a:ext>
            </a:extLst>
          </p:cNvPr>
          <p:cNvSpPr>
            <a:spLocks noGrp="1"/>
          </p:cNvSpPr>
          <p:nvPr>
            <p:ph idx="1"/>
          </p:nvPr>
        </p:nvSpPr>
        <p:spPr>
          <a:xfrm>
            <a:off x="462579" y="975364"/>
            <a:ext cx="11499925" cy="5116677"/>
          </a:xfrm>
        </p:spPr>
        <p:txBody>
          <a:bodyPr>
            <a:normAutofit/>
          </a:bodyPr>
          <a:lstStyle/>
          <a:p>
            <a:pPr marL="0" indent="0">
              <a:lnSpc>
                <a:spcPct val="100000"/>
              </a:lnSpc>
              <a:buNone/>
            </a:pPr>
            <a:r>
              <a:rPr lang="en-US" sz="2000"/>
              <a:t>Charge items 4-8:</a:t>
            </a:r>
          </a:p>
          <a:p>
            <a:pPr marL="457200" lvl="0" indent="-457200" algn="just">
              <a:lnSpc>
                <a:spcPct val="100000"/>
              </a:lnSpc>
              <a:buFont typeface="+mj-lt"/>
              <a:buAutoNum type="arabicPeriod" startAt="4"/>
            </a:pPr>
            <a:r>
              <a:rPr lang="en-US" sz="2000"/>
              <a:t> Are the schedule and cost for the first infrastructure subproject complete and credible? Do they include adequate scope, schedule, and cost contingency? Will the first infrastructure subproject likely achieve its performance baseline?</a:t>
            </a:r>
          </a:p>
          <a:p>
            <a:pPr marL="457200" lvl="0" indent="-457200" algn="just">
              <a:lnSpc>
                <a:spcPct val="100000"/>
              </a:lnSpc>
              <a:buFont typeface="+mj-lt"/>
              <a:buAutoNum type="arabicPeriod" startAt="4"/>
            </a:pPr>
            <a:r>
              <a:rPr lang="en-US" sz="2000"/>
              <a:t>Has the first infrastructure subproject met all the CD-2 and CD-3 prerequisites and is the project team ready to request CD-2/3 approval?</a:t>
            </a:r>
          </a:p>
          <a:p>
            <a:pPr marL="457200" lvl="0" indent="-457200" algn="just">
              <a:lnSpc>
                <a:spcPct val="100000"/>
              </a:lnSpc>
              <a:buFont typeface="+mj-lt"/>
              <a:buAutoNum type="arabicPeriod" startAt="4"/>
            </a:pPr>
            <a:r>
              <a:rPr lang="en-US" sz="2000"/>
              <a:t>Are ES&amp;H and QA properly addressed given the project’s current stage of development?</a:t>
            </a:r>
          </a:p>
          <a:p>
            <a:pPr marL="457200" lvl="0" indent="-457200" algn="just">
              <a:lnSpc>
                <a:spcPct val="100000"/>
              </a:lnSpc>
              <a:buFont typeface="+mj-lt"/>
              <a:buAutoNum type="arabicPeriod" startAt="4"/>
            </a:pPr>
            <a:r>
              <a:rPr lang="en-US" sz="2000"/>
              <a:t>Is the project properly managed? Are risks being effectively managed? Is a management team in place to successfully execute the project including long-lead procurements? Are roles and responsibilities documented and understood?</a:t>
            </a:r>
          </a:p>
          <a:p>
            <a:pPr marL="457200" lvl="0" indent="-457200" algn="just">
              <a:lnSpc>
                <a:spcPct val="100000"/>
              </a:lnSpc>
              <a:buFont typeface="+mj-lt"/>
              <a:buAutoNum type="arabicPeriod" startAt="4"/>
            </a:pPr>
            <a:r>
              <a:rPr lang="en-US" sz="2000"/>
              <a:t>Has the project team satisfactorily addressed recommendations from previous DOE SC reviews?</a:t>
            </a:r>
          </a:p>
        </p:txBody>
      </p:sp>
    </p:spTree>
    <p:extLst>
      <p:ext uri="{BB962C8B-B14F-4D97-AF65-F5344CB8AC3E}">
        <p14:creationId xmlns:p14="http://schemas.microsoft.com/office/powerpoint/2010/main" val="1462151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06482-ECF6-9E1D-8D84-027D5236FB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DF1C8FB-8062-32FD-4557-2F53ABB36644}"/>
              </a:ext>
            </a:extLst>
          </p:cNvPr>
          <p:cNvSpPr>
            <a:spLocks noGrp="1"/>
          </p:cNvSpPr>
          <p:nvPr>
            <p:ph type="title"/>
          </p:nvPr>
        </p:nvSpPr>
        <p:spPr/>
        <p:txBody>
          <a:bodyPr>
            <a:normAutofit/>
          </a:bodyPr>
          <a:lstStyle/>
          <a:p>
            <a:r>
              <a:rPr lang="en-US"/>
              <a:t>DOE OPA IPR Subcommittee Structure</a:t>
            </a:r>
          </a:p>
        </p:txBody>
      </p:sp>
      <p:pic>
        <p:nvPicPr>
          <p:cNvPr id="8" name="Picture 7">
            <a:extLst>
              <a:ext uri="{FF2B5EF4-FFF2-40B4-BE49-F238E27FC236}">
                <a16:creationId xmlns:a16="http://schemas.microsoft.com/office/drawing/2014/main" id="{763AD262-E314-5CFD-2AB5-D590D166E5A2}"/>
              </a:ext>
            </a:extLst>
          </p:cNvPr>
          <p:cNvPicPr>
            <a:picLocks noChangeAspect="1"/>
          </p:cNvPicPr>
          <p:nvPr/>
        </p:nvPicPr>
        <p:blipFill>
          <a:blip r:embed="rId2"/>
          <a:stretch>
            <a:fillRect/>
          </a:stretch>
        </p:blipFill>
        <p:spPr>
          <a:xfrm>
            <a:off x="1409431" y="852573"/>
            <a:ext cx="9373137" cy="5152854"/>
          </a:xfrm>
          <a:prstGeom prst="rect">
            <a:avLst/>
          </a:prstGeom>
        </p:spPr>
      </p:pic>
    </p:spTree>
    <p:extLst>
      <p:ext uri="{BB962C8B-B14F-4D97-AF65-F5344CB8AC3E}">
        <p14:creationId xmlns:p14="http://schemas.microsoft.com/office/powerpoint/2010/main" val="3192268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2F7B7-7A3B-C098-8C17-825989E452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696304-2CA3-AB15-55DB-B7909600E8C4}"/>
              </a:ext>
            </a:extLst>
          </p:cNvPr>
          <p:cNvSpPr>
            <a:spLocks noGrp="1"/>
          </p:cNvSpPr>
          <p:nvPr>
            <p:ph type="title"/>
          </p:nvPr>
        </p:nvSpPr>
        <p:spPr/>
        <p:txBody>
          <a:bodyPr/>
          <a:lstStyle/>
          <a:p>
            <a:r>
              <a:rPr lang="en-US"/>
              <a:t>Review Agenda Overview – Day 1</a:t>
            </a:r>
          </a:p>
        </p:txBody>
      </p:sp>
      <p:pic>
        <p:nvPicPr>
          <p:cNvPr id="6" name="Picture 5">
            <a:extLst>
              <a:ext uri="{FF2B5EF4-FFF2-40B4-BE49-F238E27FC236}">
                <a16:creationId xmlns:a16="http://schemas.microsoft.com/office/drawing/2014/main" id="{09CD8D42-A537-4545-C5DD-61F923E68316}"/>
              </a:ext>
            </a:extLst>
          </p:cNvPr>
          <p:cNvPicPr>
            <a:picLocks noChangeAspect="1"/>
          </p:cNvPicPr>
          <p:nvPr/>
        </p:nvPicPr>
        <p:blipFill>
          <a:blip r:embed="rId2"/>
          <a:stretch>
            <a:fillRect/>
          </a:stretch>
        </p:blipFill>
        <p:spPr>
          <a:xfrm>
            <a:off x="7092212" y="1025236"/>
            <a:ext cx="4984892" cy="4756728"/>
          </a:xfrm>
          <a:prstGeom prst="rect">
            <a:avLst/>
          </a:prstGeom>
        </p:spPr>
      </p:pic>
      <p:pic>
        <p:nvPicPr>
          <p:cNvPr id="4" name="Picture 3">
            <a:extLst>
              <a:ext uri="{FF2B5EF4-FFF2-40B4-BE49-F238E27FC236}">
                <a16:creationId xmlns:a16="http://schemas.microsoft.com/office/drawing/2014/main" id="{21C4FAF8-5597-9B78-AC75-47392FFB5E44}"/>
              </a:ext>
            </a:extLst>
          </p:cNvPr>
          <p:cNvPicPr>
            <a:picLocks noChangeAspect="1"/>
          </p:cNvPicPr>
          <p:nvPr/>
        </p:nvPicPr>
        <p:blipFill>
          <a:blip r:embed="rId3"/>
          <a:stretch>
            <a:fillRect/>
          </a:stretch>
        </p:blipFill>
        <p:spPr>
          <a:xfrm>
            <a:off x="91431" y="1412860"/>
            <a:ext cx="6999555" cy="4032282"/>
          </a:xfrm>
          <a:prstGeom prst="rect">
            <a:avLst/>
          </a:prstGeom>
        </p:spPr>
      </p:pic>
    </p:spTree>
    <p:extLst>
      <p:ext uri="{BB962C8B-B14F-4D97-AF65-F5344CB8AC3E}">
        <p14:creationId xmlns:p14="http://schemas.microsoft.com/office/powerpoint/2010/main" val="3123116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225A15-40D1-3FC4-8BA1-751B23A4E5BA}"/>
              </a:ext>
            </a:extLst>
          </p:cNvPr>
          <p:cNvSpPr>
            <a:spLocks noGrp="1"/>
          </p:cNvSpPr>
          <p:nvPr>
            <p:ph type="title"/>
          </p:nvPr>
        </p:nvSpPr>
        <p:spPr/>
        <p:txBody>
          <a:bodyPr/>
          <a:lstStyle/>
          <a:p>
            <a:r>
              <a:rPr lang="en-US"/>
              <a:t>Prep Schedule </a:t>
            </a:r>
          </a:p>
        </p:txBody>
      </p:sp>
      <p:pic>
        <p:nvPicPr>
          <p:cNvPr id="5" name="Picture 4">
            <a:extLst>
              <a:ext uri="{FF2B5EF4-FFF2-40B4-BE49-F238E27FC236}">
                <a16:creationId xmlns:a16="http://schemas.microsoft.com/office/drawing/2014/main" id="{B689583D-8DED-221E-92F7-0EAD576F0651}"/>
              </a:ext>
            </a:extLst>
          </p:cNvPr>
          <p:cNvPicPr>
            <a:picLocks noChangeAspect="1"/>
          </p:cNvPicPr>
          <p:nvPr/>
        </p:nvPicPr>
        <p:blipFill>
          <a:blip r:embed="rId2"/>
          <a:stretch>
            <a:fillRect/>
          </a:stretch>
        </p:blipFill>
        <p:spPr>
          <a:xfrm>
            <a:off x="319088" y="847725"/>
            <a:ext cx="11553825" cy="5162550"/>
          </a:xfrm>
          <a:prstGeom prst="rect">
            <a:avLst/>
          </a:prstGeom>
        </p:spPr>
      </p:pic>
      <p:sp>
        <p:nvSpPr>
          <p:cNvPr id="7" name="Rectangle 6">
            <a:extLst>
              <a:ext uri="{FF2B5EF4-FFF2-40B4-BE49-F238E27FC236}">
                <a16:creationId xmlns:a16="http://schemas.microsoft.com/office/drawing/2014/main" id="{F6F0358E-BA14-7D63-603D-FDFFFF13EC97}"/>
              </a:ext>
            </a:extLst>
          </p:cNvPr>
          <p:cNvSpPr/>
          <p:nvPr/>
        </p:nvSpPr>
        <p:spPr>
          <a:xfrm>
            <a:off x="351623" y="1342656"/>
            <a:ext cx="11488753" cy="369454"/>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2533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8295B1-4E55-DAA3-EFC9-A59D9B25C28B}"/>
              </a:ext>
            </a:extLst>
          </p:cNvPr>
          <p:cNvSpPr>
            <a:spLocks noGrp="1"/>
          </p:cNvSpPr>
          <p:nvPr>
            <p:ph type="title"/>
          </p:nvPr>
        </p:nvSpPr>
        <p:spPr/>
        <p:txBody>
          <a:bodyPr/>
          <a:lstStyle/>
          <a:p>
            <a:r>
              <a:rPr lang="en-US" dirty="0"/>
              <a:t>Summary</a:t>
            </a:r>
          </a:p>
        </p:txBody>
      </p:sp>
      <p:sp>
        <p:nvSpPr>
          <p:cNvPr id="4" name="Content Placeholder 3">
            <a:extLst>
              <a:ext uri="{FF2B5EF4-FFF2-40B4-BE49-F238E27FC236}">
                <a16:creationId xmlns:a16="http://schemas.microsoft.com/office/drawing/2014/main" id="{80E5209F-588C-45B0-8F05-184D00194CC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54884122"/>
      </p:ext>
    </p:extLst>
  </p:cSld>
  <p:clrMapOvr>
    <a:masterClrMapping/>
  </p:clrMapOvr>
</p:sld>
</file>

<file path=ppt/theme/theme1.xml><?xml version="1.0" encoding="utf-8"?>
<a:theme xmlns:a="http://schemas.openxmlformats.org/drawingml/2006/main" name="BNL">
  <a:themeElements>
    <a:clrScheme name="BNL_NSLS-II">
      <a:dk1>
        <a:srgbClr val="000000"/>
      </a:dk1>
      <a:lt1>
        <a:srgbClr val="FFFFFF"/>
      </a:lt1>
      <a:dk2>
        <a:srgbClr val="105B78"/>
      </a:dk2>
      <a:lt2>
        <a:srgbClr val="00ACDB"/>
      </a:lt2>
      <a:accent1>
        <a:srgbClr val="B2D33A"/>
      </a:accent1>
      <a:accent2>
        <a:srgbClr val="F68A1F"/>
      </a:accent2>
      <a:accent3>
        <a:srgbClr val="B62466"/>
      </a:accent3>
      <a:accent4>
        <a:srgbClr val="FFCC33"/>
      </a:accent4>
      <a:accent5>
        <a:srgbClr val="DA3525"/>
      </a:accent5>
      <a:accent6>
        <a:srgbClr val="50489D"/>
      </a:accent6>
      <a:hlink>
        <a:srgbClr val="4881C3"/>
      </a:hlink>
      <a:folHlink>
        <a:srgbClr val="24B57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IC_PPT_Template_Widescreen_0224.potx  -  Read-Only" id="{07C7306D-891E-4F49-A4B4-87299D59306D}" vid="{7FEF1F46-46FA-4E51-B92C-6BBC2C322A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66D599D6407A48AFD8F8A45B6A684C" ma:contentTypeVersion="" ma:contentTypeDescription="Create a new document." ma:contentTypeScope="" ma:versionID="7822995fc162a42be6776cc704cf119b">
  <xsd:schema xmlns:xsd="http://www.w3.org/2001/XMLSchema" xmlns:xs="http://www.w3.org/2001/XMLSchema" xmlns:p="http://schemas.microsoft.com/office/2006/metadata/properties" xmlns:ns2="B4BADDE3-17F0-42C1-90F3-151DA927BC69" targetNamespace="http://schemas.microsoft.com/office/2006/metadata/properties" ma:root="true" ma:fieldsID="8dbcdbed28a645af8a4f3855b47b1a61" ns2:_="">
    <xsd:import namespace="B4BADDE3-17F0-42C1-90F3-151DA927BC69"/>
    <xsd:element name="properties">
      <xsd:complexType>
        <xsd:sequence>
          <xsd:element name="documentManagement">
            <xsd:complexType>
              <xsd:all>
                <xsd:element ref="ns2:AssignedTo" minOccurs="0"/>
                <xsd:element ref="ns2:Status" minOccurs="0"/>
                <xsd:element ref="ns2:MediaServiceMetadata" minOccurs="0"/>
                <xsd:element ref="ns2:MediaServiceFastMetadata" minOccurs="0"/>
                <xsd:element ref="ns2:MediaServiceSearchProperties" minOccurs="0"/>
                <xsd:element ref="ns2:MediaServiceObjectDetectorVersions" minOccurs="0"/>
                <xsd:element ref="ns2:Notes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BADDE3-17F0-42C1-90F3-151DA927BC69" elementFormDefault="qualified">
    <xsd:import namespace="http://schemas.microsoft.com/office/2006/documentManagement/types"/>
    <xsd:import namespace="http://schemas.microsoft.com/office/infopath/2007/PartnerControls"/>
    <xsd:element name="AssignedTo" ma:index="2" nillable="true" ma:displayName="AssignedTo" ma:list="UserInfo" ma:SharePointGroup="0" ma:internalName="AssignedTo"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atus" ma:index="3" nillable="true" ma:displayName="Status" ma:default="Draft in Progress" ma:format="Dropdown" ma:internalName="Status">
      <xsd:simpleType>
        <xsd:restriction base="dms:Choice">
          <xsd:enumeration value="Draft in Progress"/>
          <xsd:enumeration value="Outline for Page Turns"/>
          <xsd:enumeration value="Ready for Dry Run"/>
          <xsd:enumeration value="Ready for Final Review"/>
          <xsd:enumeration value="Final Changes Completed"/>
          <xsd:enumeration value="Ready to Post"/>
          <xsd:enumeration value="Posted"/>
        </xsd:restriction>
      </xsd:simpleType>
    </xsd:element>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MediaServiceSearchProperties" ma:index="8" nillable="true" ma:displayName="MediaServiceSearchProperties" ma:hidden="true" ma:internalName="MediaServiceSearchProperties" ma:readOnly="true">
      <xsd:simpleType>
        <xsd:restriction base="dms:Note"/>
      </xsd:simpleType>
    </xsd:element>
    <xsd:element name="MediaServiceObjectDetectorVersions" ma:index="9" nillable="true" ma:displayName="MediaServiceObjectDetectorVersions" ma:hidden="true" ma:indexed="true" ma:internalName="MediaServiceObjectDetectorVersions" ma:readOnly="true">
      <xsd:simpleType>
        <xsd:restriction base="dms:Text"/>
      </xsd:simpleType>
    </xsd:element>
    <xsd:element name="Notes0" ma:index="14" nillable="true" ma:displayName="Notes" ma:internalName="Notes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Notes0 xmlns="B4BADDE3-17F0-42C1-90F3-151DA927BC69" xsi:nil="true"/>
    <AssignedTo xmlns="B4BADDE3-17F0-42C1-90F3-151DA927BC69">
      <UserInfo>
        <DisplayName/>
        <AccountId xsi:nil="true"/>
        <AccountType/>
      </UserInfo>
    </AssignedTo>
    <Status xmlns="B4BADDE3-17F0-42C1-90F3-151DA927BC69">Draft in Progress</Statu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C8F57C-75EE-42EB-832C-7FBBBC315F4C}">
  <ds:schemaRefs>
    <ds:schemaRef ds:uri="B4BADDE3-17F0-42C1-90F3-151DA927BC6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9B95AB4-5778-4ADD-AD8C-D113F25CA59F}">
  <ds:schemaRefs>
    <ds:schemaRef ds:uri="B4BADDE3-17F0-42C1-90F3-151DA927BC6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891ED3E-BE23-465C-8180-FBCD9A9CC312}">
  <ds:schemaRefs>
    <ds:schemaRef ds:uri="http://schemas.microsoft.com/sharepoint/v3/contenttype/forms"/>
  </ds:schemaRefs>
</ds:datastoreItem>
</file>

<file path=docMetadata/LabelInfo.xml><?xml version="1.0" encoding="utf-8"?>
<clbl:labelList xmlns:clbl="http://schemas.microsoft.com/office/2020/mipLabelMetadata">
  <clbl:label id="{89561e60-dc75-4c28-a1c9-2e8d8870196b}" enabled="0" method="" siteId="{89561e60-dc75-4c28-a1c9-2e8d8870196b}" removed="1"/>
</clbl:labelList>
</file>

<file path=docProps/app.xml><?xml version="1.0" encoding="utf-8"?>
<Properties xmlns="http://schemas.openxmlformats.org/officeDocument/2006/extended-properties" xmlns:vt="http://schemas.openxmlformats.org/officeDocument/2006/docPropsVTypes">
  <Template>EIC_Project AHM_Template_Widescreen</Template>
  <TotalTime>28</TotalTime>
  <Words>560</Words>
  <Application>Microsoft Macintosh PowerPoint</Application>
  <PresentationFormat>Widescreen</PresentationFormat>
  <Paragraphs>39</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Arial</vt:lpstr>
      <vt:lpstr>Calibri</vt:lpstr>
      <vt:lpstr>BNL</vt:lpstr>
      <vt:lpstr>EIC Scope</vt:lpstr>
      <vt:lpstr>EIC Planning Dates</vt:lpstr>
      <vt:lpstr>Director’s Review March 2026 – Key Messages</vt:lpstr>
      <vt:lpstr>DOE Sept. IPR Charge</vt:lpstr>
      <vt:lpstr>DOE Sept. IPR Charge (Cont.)</vt:lpstr>
      <vt:lpstr>DOE OPA IPR Subcommittee Structure</vt:lpstr>
      <vt:lpstr>Review Agenda Overview – Day 1</vt:lpstr>
      <vt:lpstr>Prep Schedule </vt:lpstr>
      <vt:lpstr>Summary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EIC Project Update</dc:title>
  <dc:subject/>
  <dc:creator>Hoffman, Caitlin</dc:creator>
  <cp:keywords/>
  <dc:description/>
  <cp:lastModifiedBy>O'Brien, Edward</cp:lastModifiedBy>
  <cp:revision>5</cp:revision>
  <dcterms:created xsi:type="dcterms:W3CDTF">2024-04-05T14:09:05Z</dcterms:created>
  <dcterms:modified xsi:type="dcterms:W3CDTF">2026-08-05T13:28:18Z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0x0101006666D599D6407A48AFD8F8A45B6A684C</vt:lpwstr>
  </property>
  <property fmtid="{D5CDD505-2E9C-101B-9397-08002B2CF9AE}" pid="3" name="MediaServiceImageTags">
    <vt:lpwstr/>
  </property>
</Properties>
</file>