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autoCompressPictures="0">
  <p:sldMasterIdLst>
    <p:sldMasterId id="2147483660" r:id="rId4"/>
  </p:sldMasterIdLst>
  <p:notesMasterIdLst>
    <p:notesMasterId r:id="rId46"/>
  </p:notesMasterIdLst>
  <p:handoutMasterIdLst>
    <p:handoutMasterId r:id="rId47"/>
  </p:handoutMasterIdLst>
  <p:sldIdLst>
    <p:sldId id="6047" r:id="rId5"/>
    <p:sldId id="6032" r:id="rId6"/>
    <p:sldId id="6038" r:id="rId7"/>
    <p:sldId id="6034" r:id="rId8"/>
    <p:sldId id="6039" r:id="rId9"/>
    <p:sldId id="6035" r:id="rId10"/>
    <p:sldId id="6036" r:id="rId11"/>
    <p:sldId id="256" r:id="rId12"/>
    <p:sldId id="5977" r:id="rId13"/>
    <p:sldId id="6007" r:id="rId14"/>
    <p:sldId id="5976" r:id="rId15"/>
    <p:sldId id="5997" r:id="rId16"/>
    <p:sldId id="5984" r:id="rId17"/>
    <p:sldId id="5979" r:id="rId18"/>
    <p:sldId id="6046" r:id="rId19"/>
    <p:sldId id="6005" r:id="rId20"/>
    <p:sldId id="5986" r:id="rId21"/>
    <p:sldId id="5980" r:id="rId22"/>
    <p:sldId id="5982" r:id="rId23"/>
    <p:sldId id="6040" r:id="rId24"/>
    <p:sldId id="6041" r:id="rId25"/>
    <p:sldId id="6042" r:id="rId26"/>
    <p:sldId id="6017" r:id="rId27"/>
    <p:sldId id="5994" r:id="rId28"/>
    <p:sldId id="6044" r:id="rId29"/>
    <p:sldId id="6045" r:id="rId30"/>
    <p:sldId id="5989" r:id="rId31"/>
    <p:sldId id="5995" r:id="rId32"/>
    <p:sldId id="5996" r:id="rId33"/>
    <p:sldId id="6026" r:id="rId34"/>
    <p:sldId id="6043" r:id="rId35"/>
    <p:sldId id="6016" r:id="rId36"/>
    <p:sldId id="6027" r:id="rId37"/>
    <p:sldId id="6028" r:id="rId38"/>
    <p:sldId id="6004" r:id="rId39"/>
    <p:sldId id="5987" r:id="rId40"/>
    <p:sldId id="5991" r:id="rId41"/>
    <p:sldId id="5993" r:id="rId42"/>
    <p:sldId id="6001" r:id="rId43"/>
    <p:sldId id="6003" r:id="rId44"/>
    <p:sldId id="5999" r:id="rId45"/>
  </p:sldIdLst>
  <p:sldSz cx="12192000" cy="6858000"/>
  <p:notesSz cx="7102475" cy="9388475"/>
  <p:embeddedFontLst>
    <p:embeddedFont>
      <p:font typeface="Aptos Narrow" panose="020B0004020202020204" pitchFamily="34" charset="0"/>
      <p:regular r:id="rId48"/>
      <p:bold r:id="rId49"/>
      <p:italic r:id="rId50"/>
      <p:boldItalic r:id="rId51"/>
    </p:embeddedFont>
    <p:embeddedFont>
      <p:font typeface="Cambria Math" panose="02040503050406030204" pitchFamily="18" charset="0"/>
      <p:regular r:id="rId52"/>
    </p:embeddedFont>
    <p:embeddedFont>
      <p:font typeface="Segoe UI" panose="020B0502040204020203" pitchFamily="34" charset="0"/>
      <p:regular r:id="rId53"/>
      <p:bold r:id="rId54"/>
      <p:italic r:id="rId55"/>
      <p:boldItalic r:id="rId5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E5EF463-1A1C-2D03-EBE2-498F6840DACF}" name="Gowda, Girish" initials="GG" userId="S::ggowda1@bnl.gov::0ba81943-8e1f-44e9-b6e4-d0bb58f592b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30519D"/>
    <a:srgbClr val="01ADDD"/>
    <a:srgbClr val="DB3527"/>
    <a:srgbClr val="9E8CAA"/>
    <a:srgbClr val="008000"/>
    <a:srgbClr val="7F7F7F"/>
    <a:srgbClr val="3333FF"/>
    <a:srgbClr val="FF40FF"/>
    <a:srgbClr val="FF7E7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9" autoAdjust="0"/>
    <p:restoredTop sz="94660"/>
  </p:normalViewPr>
  <p:slideViewPr>
    <p:cSldViewPr snapToGrid="0">
      <p:cViewPr varScale="1">
        <p:scale>
          <a:sx n="96" d="100"/>
          <a:sy n="96" d="100"/>
        </p:scale>
        <p:origin x="828" y="84"/>
      </p:cViewPr>
      <p:guideLst/>
    </p:cSldViewPr>
  </p:slideViewPr>
  <p:notesTextViewPr>
    <p:cViewPr>
      <p:scale>
        <a:sx n="3" d="2"/>
        <a:sy n="3" d="2"/>
      </p:scale>
      <p:origin x="0" y="0"/>
    </p:cViewPr>
  </p:notesTextViewPr>
  <p:sorterViewPr>
    <p:cViewPr varScale="1">
      <p:scale>
        <a:sx n="100" d="100"/>
        <a:sy n="100" d="100"/>
      </p:scale>
      <p:origin x="0" y="0"/>
    </p:cViewPr>
  </p:sorter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handoutMaster" Target="handoutMasters/handoutMaster1.xml"/><Relationship Id="rId50" Type="http://schemas.openxmlformats.org/officeDocument/2006/relationships/font" Target="fonts/font3.fntdata"/><Relationship Id="rId55" Type="http://schemas.openxmlformats.org/officeDocument/2006/relationships/font" Target="fonts/font8.fntdata"/><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font" Target="fonts/font7.fntdata"/><Relationship Id="rId62"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font" Target="fonts/font6.fntdata"/><Relationship Id="rId58"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font" Target="fonts/font2.fntdata"/><Relationship Id="rId57" Type="http://schemas.openxmlformats.org/officeDocument/2006/relationships/presProps" Target="presProps.xml"/><Relationship Id="rId61"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font" Target="fonts/font5.fntdata"/><Relationship Id="rId6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font" Target="fonts/font1.fntdata"/><Relationship Id="rId56" Type="http://schemas.openxmlformats.org/officeDocument/2006/relationships/font" Target="fonts/font9.fntdata"/><Relationship Id="rId8" Type="http://schemas.openxmlformats.org/officeDocument/2006/relationships/slide" Target="slides/slide4.xml"/><Relationship Id="rId51" Type="http://schemas.openxmlformats.org/officeDocument/2006/relationships/font" Target="fonts/font4.fntdata"/><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notesMaster" Target="notesMasters/notesMaster1.xml"/><Relationship Id="rId5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isani, Robert" userId="965db6cf-9e0b-4a76-8dac-042571d78c36" providerId="ADAL" clId="{1DEBA055-086A-40D8-9C15-9CC0AC2B5F7A}"/>
    <pc:docChg chg="undo custSel addSld modSld sldOrd">
      <pc:chgData name="Pisani, Robert" userId="965db6cf-9e0b-4a76-8dac-042571d78c36" providerId="ADAL" clId="{1DEBA055-086A-40D8-9C15-9CC0AC2B5F7A}" dt="2026-08-05T17:31:01.730" v="489" actId="20577"/>
      <pc:docMkLst>
        <pc:docMk/>
      </pc:docMkLst>
      <pc:sldChg chg="addSp delSp mod">
        <pc:chgData name="Pisani, Robert" userId="965db6cf-9e0b-4a76-8dac-042571d78c36" providerId="ADAL" clId="{1DEBA055-086A-40D8-9C15-9CC0AC2B5F7A}" dt="2026-08-04T16:13:48.504" v="170" actId="22"/>
        <pc:sldMkLst>
          <pc:docMk/>
          <pc:sldMk cId="2246755923" sldId="256"/>
        </pc:sldMkLst>
        <pc:picChg chg="add del">
          <ac:chgData name="Pisani, Robert" userId="965db6cf-9e0b-4a76-8dac-042571d78c36" providerId="ADAL" clId="{1DEBA055-086A-40D8-9C15-9CC0AC2B5F7A}" dt="2026-08-04T16:13:48.504" v="170" actId="22"/>
          <ac:picMkLst>
            <pc:docMk/>
            <pc:sldMk cId="2246755923" sldId="256"/>
            <ac:picMk id="4" creationId="{1F3BC832-8203-D1C4-7517-F71798F14AA1}"/>
          </ac:picMkLst>
        </pc:picChg>
      </pc:sldChg>
      <pc:sldChg chg="addSp modSp mod">
        <pc:chgData name="Pisani, Robert" userId="965db6cf-9e0b-4a76-8dac-042571d78c36" providerId="ADAL" clId="{1DEBA055-086A-40D8-9C15-9CC0AC2B5F7A}" dt="2026-08-05T15:14:52.673" v="417" actId="20577"/>
        <pc:sldMkLst>
          <pc:docMk/>
          <pc:sldMk cId="3127406487" sldId="5982"/>
        </pc:sldMkLst>
        <pc:spChg chg="add mod">
          <ac:chgData name="Pisani, Robert" userId="965db6cf-9e0b-4a76-8dac-042571d78c36" providerId="ADAL" clId="{1DEBA055-086A-40D8-9C15-9CC0AC2B5F7A}" dt="2026-08-05T15:14:52.673" v="417" actId="20577"/>
          <ac:spMkLst>
            <pc:docMk/>
            <pc:sldMk cId="3127406487" sldId="5982"/>
            <ac:spMk id="11" creationId="{4305DC86-6032-103C-DA28-653B26FBA151}"/>
          </ac:spMkLst>
        </pc:spChg>
        <pc:graphicFrameChg chg="modGraphic">
          <ac:chgData name="Pisani, Robert" userId="965db6cf-9e0b-4a76-8dac-042571d78c36" providerId="ADAL" clId="{1DEBA055-086A-40D8-9C15-9CC0AC2B5F7A}" dt="2026-08-04T16:17:59.861" v="214" actId="13926"/>
          <ac:graphicFrameMkLst>
            <pc:docMk/>
            <pc:sldMk cId="3127406487" sldId="5982"/>
            <ac:graphicFrameMk id="10" creationId="{C02B2635-1689-DB2C-F7FB-82537E306E46}"/>
          </ac:graphicFrameMkLst>
        </pc:graphicFrameChg>
      </pc:sldChg>
      <pc:sldChg chg="addSp delSp modSp mod">
        <pc:chgData name="Pisani, Robert" userId="965db6cf-9e0b-4a76-8dac-042571d78c36" providerId="ADAL" clId="{1DEBA055-086A-40D8-9C15-9CC0AC2B5F7A}" dt="2026-08-03T16:57:53.954" v="168" actId="207"/>
        <pc:sldMkLst>
          <pc:docMk/>
          <pc:sldMk cId="251631764" sldId="5986"/>
        </pc:sldMkLst>
        <pc:spChg chg="mod">
          <ac:chgData name="Pisani, Robert" userId="965db6cf-9e0b-4a76-8dac-042571d78c36" providerId="ADAL" clId="{1DEBA055-086A-40D8-9C15-9CC0AC2B5F7A}" dt="2026-08-03T16:53:08.689" v="102" actId="1076"/>
          <ac:spMkLst>
            <pc:docMk/>
            <pc:sldMk cId="251631764" sldId="5986"/>
            <ac:spMk id="4" creationId="{077CF515-1CBC-739E-AEB1-EDB887A2E567}"/>
          </ac:spMkLst>
        </pc:spChg>
        <pc:spChg chg="add mod">
          <ac:chgData name="Pisani, Robert" userId="965db6cf-9e0b-4a76-8dac-042571d78c36" providerId="ADAL" clId="{1DEBA055-086A-40D8-9C15-9CC0AC2B5F7A}" dt="2026-08-03T16:56:18.896" v="158" actId="20577"/>
          <ac:spMkLst>
            <pc:docMk/>
            <pc:sldMk cId="251631764" sldId="5986"/>
            <ac:spMk id="31" creationId="{343D21B9-2FDE-D751-7583-34FC3BC5B5E9}"/>
          </ac:spMkLst>
        </pc:spChg>
        <pc:graphicFrameChg chg="modGraphic">
          <ac:chgData name="Pisani, Robert" userId="965db6cf-9e0b-4a76-8dac-042571d78c36" providerId="ADAL" clId="{1DEBA055-086A-40D8-9C15-9CC0AC2B5F7A}" dt="2026-08-03T16:57:53.954" v="168" actId="207"/>
          <ac:graphicFrameMkLst>
            <pc:docMk/>
            <pc:sldMk cId="251631764" sldId="5986"/>
            <ac:graphicFrameMk id="29" creationId="{2D69DEC6-B99C-1145-60BA-899FA1834C8A}"/>
          </ac:graphicFrameMkLst>
        </pc:graphicFrameChg>
        <pc:graphicFrameChg chg="add mod modGraphic">
          <ac:chgData name="Pisani, Robert" userId="965db6cf-9e0b-4a76-8dac-042571d78c36" providerId="ADAL" clId="{1DEBA055-086A-40D8-9C15-9CC0AC2B5F7A}" dt="2026-08-03T16:55:47.699" v="155" actId="14100"/>
          <ac:graphicFrameMkLst>
            <pc:docMk/>
            <pc:sldMk cId="251631764" sldId="5986"/>
            <ac:graphicFrameMk id="34" creationId="{D03964CC-5616-5373-1800-2CAEFEDD3925}"/>
          </ac:graphicFrameMkLst>
        </pc:graphicFrameChg>
        <pc:cxnChg chg="add mod">
          <ac:chgData name="Pisani, Robert" userId="965db6cf-9e0b-4a76-8dac-042571d78c36" providerId="ADAL" clId="{1DEBA055-086A-40D8-9C15-9CC0AC2B5F7A}" dt="2026-08-03T16:53:22.906" v="129" actId="12788"/>
          <ac:cxnSpMkLst>
            <pc:docMk/>
            <pc:sldMk cId="251631764" sldId="5986"/>
            <ac:cxnSpMk id="14" creationId="{60327A28-D317-E829-B821-626246091DA8}"/>
          </ac:cxnSpMkLst>
        </pc:cxnChg>
        <pc:cxnChg chg="add mod">
          <ac:chgData name="Pisani, Robert" userId="965db6cf-9e0b-4a76-8dac-042571d78c36" providerId="ADAL" clId="{1DEBA055-086A-40D8-9C15-9CC0AC2B5F7A}" dt="2026-08-03T16:53:22.906" v="129" actId="12788"/>
          <ac:cxnSpMkLst>
            <pc:docMk/>
            <pc:sldMk cId="251631764" sldId="5986"/>
            <ac:cxnSpMk id="15" creationId="{83420224-8E70-F227-D5F8-3CE63CA23ABB}"/>
          </ac:cxnSpMkLst>
        </pc:cxnChg>
        <pc:cxnChg chg="add mod">
          <ac:chgData name="Pisani, Robert" userId="965db6cf-9e0b-4a76-8dac-042571d78c36" providerId="ADAL" clId="{1DEBA055-086A-40D8-9C15-9CC0AC2B5F7A}" dt="2026-08-03T16:53:22.906" v="129" actId="12788"/>
          <ac:cxnSpMkLst>
            <pc:docMk/>
            <pc:sldMk cId="251631764" sldId="5986"/>
            <ac:cxnSpMk id="16" creationId="{1D41E5BD-670E-5F45-D9B3-2B3F3702E8DE}"/>
          </ac:cxnSpMkLst>
        </pc:cxnChg>
        <pc:cxnChg chg="add mod">
          <ac:chgData name="Pisani, Robert" userId="965db6cf-9e0b-4a76-8dac-042571d78c36" providerId="ADAL" clId="{1DEBA055-086A-40D8-9C15-9CC0AC2B5F7A}" dt="2026-08-03T16:53:33.573" v="134" actId="1035"/>
          <ac:cxnSpMkLst>
            <pc:docMk/>
            <pc:sldMk cId="251631764" sldId="5986"/>
            <ac:cxnSpMk id="17" creationId="{E76C4A8F-5CF5-8533-8E8C-DB7996AF3B72}"/>
          </ac:cxnSpMkLst>
        </pc:cxnChg>
        <pc:cxnChg chg="add mod">
          <ac:chgData name="Pisani, Robert" userId="965db6cf-9e0b-4a76-8dac-042571d78c36" providerId="ADAL" clId="{1DEBA055-086A-40D8-9C15-9CC0AC2B5F7A}" dt="2026-08-03T16:53:22.906" v="129" actId="12788"/>
          <ac:cxnSpMkLst>
            <pc:docMk/>
            <pc:sldMk cId="251631764" sldId="5986"/>
            <ac:cxnSpMk id="22" creationId="{6B28DCF8-141D-4A13-40D0-FC451A27862F}"/>
          </ac:cxnSpMkLst>
        </pc:cxnChg>
        <pc:cxnChg chg="add mod">
          <ac:chgData name="Pisani, Robert" userId="965db6cf-9e0b-4a76-8dac-042571d78c36" providerId="ADAL" clId="{1DEBA055-086A-40D8-9C15-9CC0AC2B5F7A}" dt="2026-08-03T16:53:22.906" v="129" actId="12788"/>
          <ac:cxnSpMkLst>
            <pc:docMk/>
            <pc:sldMk cId="251631764" sldId="5986"/>
            <ac:cxnSpMk id="23" creationId="{854A6642-6FBB-B1E9-A943-514B69630AE6}"/>
          </ac:cxnSpMkLst>
        </pc:cxnChg>
      </pc:sldChg>
      <pc:sldChg chg="addSp delSp mod">
        <pc:chgData name="Pisani, Robert" userId="965db6cf-9e0b-4a76-8dac-042571d78c36" providerId="ADAL" clId="{1DEBA055-086A-40D8-9C15-9CC0AC2B5F7A}" dt="2026-08-04T16:45:57.942" v="399" actId="22"/>
        <pc:sldMkLst>
          <pc:docMk/>
          <pc:sldMk cId="75364577" sldId="5994"/>
        </pc:sldMkLst>
        <pc:spChg chg="add del">
          <ac:chgData name="Pisani, Robert" userId="965db6cf-9e0b-4a76-8dac-042571d78c36" providerId="ADAL" clId="{1DEBA055-086A-40D8-9C15-9CC0AC2B5F7A}" dt="2026-08-04T16:45:57.942" v="399" actId="22"/>
          <ac:spMkLst>
            <pc:docMk/>
            <pc:sldMk cId="75364577" sldId="5994"/>
            <ac:spMk id="5" creationId="{B703D4E6-CED2-972D-FCAB-82DD845A563B}"/>
          </ac:spMkLst>
        </pc:spChg>
      </pc:sldChg>
      <pc:sldChg chg="addSp modSp mod">
        <pc:chgData name="Pisani, Robert" userId="965db6cf-9e0b-4a76-8dac-042571d78c36" providerId="ADAL" clId="{1DEBA055-086A-40D8-9C15-9CC0AC2B5F7A}" dt="2026-08-04T16:15:54.055" v="213" actId="20577"/>
        <pc:sldMkLst>
          <pc:docMk/>
          <pc:sldMk cId="3313239360" sldId="6005"/>
        </pc:sldMkLst>
        <pc:spChg chg="add mod">
          <ac:chgData name="Pisani, Robert" userId="965db6cf-9e0b-4a76-8dac-042571d78c36" providerId="ADAL" clId="{1DEBA055-086A-40D8-9C15-9CC0AC2B5F7A}" dt="2026-08-04T16:15:54.055" v="213" actId="20577"/>
          <ac:spMkLst>
            <pc:docMk/>
            <pc:sldMk cId="3313239360" sldId="6005"/>
            <ac:spMk id="8" creationId="{B750C84E-8FBA-D1A6-3EF7-F2C46045A84F}"/>
          </ac:spMkLst>
        </pc:spChg>
      </pc:sldChg>
      <pc:sldChg chg="add">
        <pc:chgData name="Pisani, Robert" userId="965db6cf-9e0b-4a76-8dac-042571d78c36" providerId="ADAL" clId="{1DEBA055-086A-40D8-9C15-9CC0AC2B5F7A}" dt="2026-08-04T16:13:56.297" v="171"/>
        <pc:sldMkLst>
          <pc:docMk/>
          <pc:sldMk cId="1309932215" sldId="6032"/>
        </pc:sldMkLst>
      </pc:sldChg>
      <pc:sldChg chg="add">
        <pc:chgData name="Pisani, Robert" userId="965db6cf-9e0b-4a76-8dac-042571d78c36" providerId="ADAL" clId="{1DEBA055-086A-40D8-9C15-9CC0AC2B5F7A}" dt="2026-08-04T16:13:56.297" v="171"/>
        <pc:sldMkLst>
          <pc:docMk/>
          <pc:sldMk cId="3169275567" sldId="6034"/>
        </pc:sldMkLst>
      </pc:sldChg>
      <pc:sldChg chg="add">
        <pc:chgData name="Pisani, Robert" userId="965db6cf-9e0b-4a76-8dac-042571d78c36" providerId="ADAL" clId="{1DEBA055-086A-40D8-9C15-9CC0AC2B5F7A}" dt="2026-08-04T16:13:56.297" v="171"/>
        <pc:sldMkLst>
          <pc:docMk/>
          <pc:sldMk cId="3357570728" sldId="6035"/>
        </pc:sldMkLst>
      </pc:sldChg>
      <pc:sldChg chg="add">
        <pc:chgData name="Pisani, Robert" userId="965db6cf-9e0b-4a76-8dac-042571d78c36" providerId="ADAL" clId="{1DEBA055-086A-40D8-9C15-9CC0AC2B5F7A}" dt="2026-08-04T16:13:56.297" v="171"/>
        <pc:sldMkLst>
          <pc:docMk/>
          <pc:sldMk cId="850765938" sldId="6036"/>
        </pc:sldMkLst>
      </pc:sldChg>
      <pc:sldChg chg="add">
        <pc:chgData name="Pisani, Robert" userId="965db6cf-9e0b-4a76-8dac-042571d78c36" providerId="ADAL" clId="{1DEBA055-086A-40D8-9C15-9CC0AC2B5F7A}" dt="2026-08-04T16:13:56.297" v="171"/>
        <pc:sldMkLst>
          <pc:docMk/>
          <pc:sldMk cId="4222844469" sldId="6038"/>
        </pc:sldMkLst>
      </pc:sldChg>
      <pc:sldChg chg="add">
        <pc:chgData name="Pisani, Robert" userId="965db6cf-9e0b-4a76-8dac-042571d78c36" providerId="ADAL" clId="{1DEBA055-086A-40D8-9C15-9CC0AC2B5F7A}" dt="2026-08-04T16:13:56.297" v="171"/>
        <pc:sldMkLst>
          <pc:docMk/>
          <pc:sldMk cId="1701024732" sldId="6039"/>
        </pc:sldMkLst>
      </pc:sldChg>
      <pc:sldChg chg="add">
        <pc:chgData name="Pisani, Robert" userId="965db6cf-9e0b-4a76-8dac-042571d78c36" providerId="ADAL" clId="{1DEBA055-086A-40D8-9C15-9CC0AC2B5F7A}" dt="2026-08-04T16:46:04.659" v="400"/>
        <pc:sldMkLst>
          <pc:docMk/>
          <pc:sldMk cId="1591382049" sldId="6044"/>
        </pc:sldMkLst>
      </pc:sldChg>
      <pc:sldChg chg="add">
        <pc:chgData name="Pisani, Robert" userId="965db6cf-9e0b-4a76-8dac-042571d78c36" providerId="ADAL" clId="{1DEBA055-086A-40D8-9C15-9CC0AC2B5F7A}" dt="2026-08-04T16:46:04.659" v="400"/>
        <pc:sldMkLst>
          <pc:docMk/>
          <pc:sldMk cId="1205992625" sldId="6045"/>
        </pc:sldMkLst>
      </pc:sldChg>
      <pc:sldChg chg="new">
        <pc:chgData name="Pisani, Robert" userId="965db6cf-9e0b-4a76-8dac-042571d78c36" providerId="ADAL" clId="{1DEBA055-086A-40D8-9C15-9CC0AC2B5F7A}" dt="2026-08-05T15:13:11.421" v="401" actId="680"/>
        <pc:sldMkLst>
          <pc:docMk/>
          <pc:sldMk cId="1679449429" sldId="6046"/>
        </pc:sldMkLst>
      </pc:sldChg>
      <pc:sldChg chg="modSp new mod ord">
        <pc:chgData name="Pisani, Robert" userId="965db6cf-9e0b-4a76-8dac-042571d78c36" providerId="ADAL" clId="{1DEBA055-086A-40D8-9C15-9CC0AC2B5F7A}" dt="2026-08-05T17:31:01.730" v="489" actId="20577"/>
        <pc:sldMkLst>
          <pc:docMk/>
          <pc:sldMk cId="1427298357" sldId="6047"/>
        </pc:sldMkLst>
        <pc:spChg chg="mod">
          <ac:chgData name="Pisani, Robert" userId="965db6cf-9e0b-4a76-8dac-042571d78c36" providerId="ADAL" clId="{1DEBA055-086A-40D8-9C15-9CC0AC2B5F7A}" dt="2026-08-05T17:30:57.699" v="488" actId="20577"/>
          <ac:spMkLst>
            <pc:docMk/>
            <pc:sldMk cId="1427298357" sldId="6047"/>
            <ac:spMk id="2" creationId="{3C539A5D-AA5E-9376-EE35-79589D92F1C3}"/>
          </ac:spMkLst>
        </pc:spChg>
        <pc:spChg chg="mod">
          <ac:chgData name="Pisani, Robert" userId="965db6cf-9e0b-4a76-8dac-042571d78c36" providerId="ADAL" clId="{1DEBA055-086A-40D8-9C15-9CC0AC2B5F7A}" dt="2026-08-05T17:31:01.730" v="489" actId="20577"/>
          <ac:spMkLst>
            <pc:docMk/>
            <pc:sldMk cId="1427298357" sldId="6047"/>
            <ac:spMk id="3" creationId="{CAD09A2F-D8E0-FEAF-1A4C-77A2BE19C585}"/>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4F6B566-8F4F-2297-E09A-EC0A5919D724}"/>
              </a:ext>
            </a:extLst>
          </p:cNvPr>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a:p>
        </p:txBody>
      </p:sp>
      <p:sp>
        <p:nvSpPr>
          <p:cNvPr id="3" name="Date Placeholder 2">
            <a:extLst>
              <a:ext uri="{FF2B5EF4-FFF2-40B4-BE49-F238E27FC236}">
                <a16:creationId xmlns:a16="http://schemas.microsoft.com/office/drawing/2014/main" id="{EAFEF84F-FF67-CFE6-EE39-7622459E9C49}"/>
              </a:ext>
            </a:extLst>
          </p:cNvPr>
          <p:cNvSpPr>
            <a:spLocks noGrp="1"/>
          </p:cNvSpPr>
          <p:nvPr>
            <p:ph type="dt" sz="quarter" idx="1"/>
          </p:nvPr>
        </p:nvSpPr>
        <p:spPr>
          <a:xfrm>
            <a:off x="4023092" y="0"/>
            <a:ext cx="3077739" cy="471054"/>
          </a:xfrm>
          <a:prstGeom prst="rect">
            <a:avLst/>
          </a:prstGeom>
        </p:spPr>
        <p:txBody>
          <a:bodyPr vert="horz" lIns="94229" tIns="47114" rIns="94229" bIns="47114" rtlCol="0"/>
          <a:lstStyle>
            <a:lvl1pPr algn="r">
              <a:defRPr sz="1200"/>
            </a:lvl1pPr>
          </a:lstStyle>
          <a:p>
            <a:fld id="{D435C532-7310-4D0E-A33E-9CFB32DA3130}" type="datetimeFigureOut">
              <a:rPr lang="en-US" smtClean="0"/>
              <a:t>8/4/2026</a:t>
            </a:fld>
            <a:endParaRPr lang="en-US"/>
          </a:p>
        </p:txBody>
      </p:sp>
      <p:sp>
        <p:nvSpPr>
          <p:cNvPr id="4" name="Footer Placeholder 3">
            <a:extLst>
              <a:ext uri="{FF2B5EF4-FFF2-40B4-BE49-F238E27FC236}">
                <a16:creationId xmlns:a16="http://schemas.microsoft.com/office/drawing/2014/main" id="{933D95DF-83FA-FE96-2EE5-1174D2E87D62}"/>
              </a:ext>
            </a:extLst>
          </p:cNvPr>
          <p:cNvSpPr>
            <a:spLocks noGrp="1"/>
          </p:cNvSpPr>
          <p:nvPr>
            <p:ph type="ftr" sz="quarter" idx="2"/>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A967F68-58BC-4765-5D43-302ABEE7BABF}"/>
              </a:ext>
            </a:extLst>
          </p:cNvPr>
          <p:cNvSpPr>
            <a:spLocks noGrp="1"/>
          </p:cNvSpPr>
          <p:nvPr>
            <p:ph type="sldNum" sz="quarter" idx="3"/>
          </p:nvPr>
        </p:nvSpPr>
        <p:spPr>
          <a:xfrm>
            <a:off x="4023092" y="8917422"/>
            <a:ext cx="3077739" cy="471053"/>
          </a:xfrm>
          <a:prstGeom prst="rect">
            <a:avLst/>
          </a:prstGeom>
        </p:spPr>
        <p:txBody>
          <a:bodyPr vert="horz" lIns="94229" tIns="47114" rIns="94229" bIns="47114" rtlCol="0" anchor="b"/>
          <a:lstStyle>
            <a:lvl1pPr algn="r">
              <a:defRPr sz="1200"/>
            </a:lvl1pPr>
          </a:lstStyle>
          <a:p>
            <a:fld id="{19FBC339-4610-4F10-854C-D2930A4EBF62}" type="slidenum">
              <a:rPr lang="en-US" smtClean="0"/>
              <a:t>‹#›</a:t>
            </a:fld>
            <a:endParaRPr lang="en-US"/>
          </a:p>
        </p:txBody>
      </p:sp>
    </p:spTree>
    <p:extLst>
      <p:ext uri="{BB962C8B-B14F-4D97-AF65-F5344CB8AC3E}">
        <p14:creationId xmlns:p14="http://schemas.microsoft.com/office/powerpoint/2010/main" val="3885688925"/>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a:p>
        </p:txBody>
      </p:sp>
      <p:sp>
        <p:nvSpPr>
          <p:cNvPr id="3" name="Date Placeholder 2"/>
          <p:cNvSpPr>
            <a:spLocks noGrp="1"/>
          </p:cNvSpPr>
          <p:nvPr>
            <p:ph type="dt" idx="1"/>
          </p:nvPr>
        </p:nvSpPr>
        <p:spPr>
          <a:xfrm>
            <a:off x="4023092" y="0"/>
            <a:ext cx="3077739" cy="471054"/>
          </a:xfrm>
          <a:prstGeom prst="rect">
            <a:avLst/>
          </a:prstGeom>
        </p:spPr>
        <p:txBody>
          <a:bodyPr vert="horz" lIns="94229" tIns="47114" rIns="94229" bIns="47114" rtlCol="0"/>
          <a:lstStyle>
            <a:lvl1pPr algn="r">
              <a:defRPr sz="1200"/>
            </a:lvl1pPr>
          </a:lstStyle>
          <a:p>
            <a:fld id="{2E36F475-F7F5-6C41-B37C-656C49194CAF}" type="datetimeFigureOut">
              <a:rPr lang="en-US" smtClean="0"/>
              <a:t>8/4/2026</a:t>
            </a:fld>
            <a:endParaRPr lang="en-US"/>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4229" tIns="47114" rIns="94229" bIns="47114" rtlCol="0" anchor="ctr"/>
          <a:lstStyle/>
          <a:p>
            <a:endParaRPr lang="en-US"/>
          </a:p>
        </p:txBody>
      </p:sp>
      <p:sp>
        <p:nvSpPr>
          <p:cNvPr id="5" name="Notes Placeholder 4"/>
          <p:cNvSpPr>
            <a:spLocks noGrp="1"/>
          </p:cNvSpPr>
          <p:nvPr>
            <p:ph type="body" sz="quarter" idx="3"/>
          </p:nvPr>
        </p:nvSpPr>
        <p:spPr>
          <a:xfrm>
            <a:off x="710248" y="4518204"/>
            <a:ext cx="5681980" cy="3696712"/>
          </a:xfrm>
          <a:prstGeom prst="rect">
            <a:avLst/>
          </a:prstGeom>
        </p:spPr>
        <p:txBody>
          <a:bodyPr vert="horz" lIns="94229" tIns="47114" rIns="94229" bIns="47114"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a:p>
        </p:txBody>
      </p:sp>
      <p:sp>
        <p:nvSpPr>
          <p:cNvPr id="7" name="Slide Number Placeholder 6"/>
          <p:cNvSpPr>
            <a:spLocks noGrp="1"/>
          </p:cNvSpPr>
          <p:nvPr>
            <p:ph type="sldNum" sz="quarter" idx="5"/>
          </p:nvPr>
        </p:nvSpPr>
        <p:spPr>
          <a:xfrm>
            <a:off x="4023092" y="8917422"/>
            <a:ext cx="3077739" cy="471053"/>
          </a:xfrm>
          <a:prstGeom prst="rect">
            <a:avLst/>
          </a:prstGeom>
        </p:spPr>
        <p:txBody>
          <a:bodyPr vert="horz" lIns="94229" tIns="47114" rIns="94229" bIns="47114" rtlCol="0" anchor="b"/>
          <a:lstStyle>
            <a:lvl1pPr algn="r">
              <a:defRPr sz="1200"/>
            </a:lvl1pPr>
          </a:lstStyle>
          <a:p>
            <a:fld id="{515839EF-EF2D-A244-8B03-02564FD38722}" type="slidenum">
              <a:rPr lang="en-US" smtClean="0"/>
              <a:t>‹#›</a:t>
            </a:fld>
            <a:endParaRPr lang="en-US"/>
          </a:p>
        </p:txBody>
      </p:sp>
    </p:spTree>
    <p:extLst>
      <p:ext uri="{BB962C8B-B14F-4D97-AF65-F5344CB8AC3E}">
        <p14:creationId xmlns:p14="http://schemas.microsoft.com/office/powerpoint/2010/main" val="2679280986"/>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515839EF-EF2D-A244-8B03-02564FD38722}" type="slidenum">
              <a:rPr lang="en-US" smtClean="0"/>
              <a:t>4</a:t>
            </a:fld>
            <a:endParaRPr lang="en-US"/>
          </a:p>
        </p:txBody>
      </p:sp>
    </p:spTree>
    <p:extLst>
      <p:ext uri="{BB962C8B-B14F-4D97-AF65-F5344CB8AC3E}">
        <p14:creationId xmlns:p14="http://schemas.microsoft.com/office/powerpoint/2010/main" val="40780375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62EEA5-EBE1-FA70-C513-6F63B87A7D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721CC2-2D0E-28C7-59DA-2A6AAD9D0C4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FCB2E66-C6EB-4E4B-4653-39D5D3FAC265}"/>
              </a:ext>
            </a:extLst>
          </p:cNvPr>
          <p:cNvSpPr>
            <a:spLocks noGrp="1"/>
          </p:cNvSpPr>
          <p:nvPr>
            <p:ph type="body" idx="1"/>
          </p:nvPr>
        </p:nvSpPr>
        <p:spPr/>
        <p:txBody>
          <a:bodyPr/>
          <a:lstStyle/>
          <a:p>
            <a:endParaRPr lang="en-US" dirty="0"/>
          </a:p>
        </p:txBody>
      </p:sp>
      <p:sp>
        <p:nvSpPr>
          <p:cNvPr id="4" name="Footer Placeholder 3">
            <a:extLst>
              <a:ext uri="{FF2B5EF4-FFF2-40B4-BE49-F238E27FC236}">
                <a16:creationId xmlns:a16="http://schemas.microsoft.com/office/drawing/2014/main" id="{C4A1ADB4-9DFC-BEE0-4EC7-71996BD448C0}"/>
              </a:ext>
            </a:extLst>
          </p:cNvPr>
          <p:cNvSpPr>
            <a:spLocks noGrp="1"/>
          </p:cNvSpPr>
          <p:nvPr>
            <p:ph type="ftr" sz="quarter" idx="4"/>
          </p:nvPr>
        </p:nvSpPr>
        <p:spPr/>
        <p:txBody>
          <a:bodyPr/>
          <a:lstStyle/>
          <a:p>
            <a:endParaRPr lang="en-US"/>
          </a:p>
        </p:txBody>
      </p:sp>
      <p:sp>
        <p:nvSpPr>
          <p:cNvPr id="5" name="Slide Number Placeholder 4">
            <a:extLst>
              <a:ext uri="{FF2B5EF4-FFF2-40B4-BE49-F238E27FC236}">
                <a16:creationId xmlns:a16="http://schemas.microsoft.com/office/drawing/2014/main" id="{D01EC040-3948-228E-79C5-19EE7A95385B}"/>
              </a:ext>
            </a:extLst>
          </p:cNvPr>
          <p:cNvSpPr>
            <a:spLocks noGrp="1"/>
          </p:cNvSpPr>
          <p:nvPr>
            <p:ph type="sldNum" sz="quarter" idx="5"/>
          </p:nvPr>
        </p:nvSpPr>
        <p:spPr/>
        <p:txBody>
          <a:bodyPr/>
          <a:lstStyle/>
          <a:p>
            <a:fld id="{515839EF-EF2D-A244-8B03-02564FD38722}" type="slidenum">
              <a:rPr lang="en-US" smtClean="0"/>
              <a:t>5</a:t>
            </a:fld>
            <a:endParaRPr lang="en-US"/>
          </a:p>
        </p:txBody>
      </p:sp>
    </p:spTree>
    <p:extLst>
      <p:ext uri="{BB962C8B-B14F-4D97-AF65-F5344CB8AC3E}">
        <p14:creationId xmlns:p14="http://schemas.microsoft.com/office/powerpoint/2010/main" val="25116359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515839EF-EF2D-A244-8B03-02564FD38722}" type="slidenum">
              <a:rPr lang="en-US" smtClean="0"/>
              <a:t>21</a:t>
            </a:fld>
            <a:endParaRPr lang="en-US"/>
          </a:p>
        </p:txBody>
      </p:sp>
    </p:spTree>
    <p:extLst>
      <p:ext uri="{BB962C8B-B14F-4D97-AF65-F5344CB8AC3E}">
        <p14:creationId xmlns:p14="http://schemas.microsoft.com/office/powerpoint/2010/main" val="14466290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34A691-D5DE-A6A3-16B1-08121BD4D6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71E840-E86C-B1D9-7E6D-83E6ECFCB0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F3C001-7C99-C3BC-F1FD-920C33695EFF}"/>
              </a:ext>
            </a:extLst>
          </p:cNvPr>
          <p:cNvSpPr>
            <a:spLocks noGrp="1"/>
          </p:cNvSpPr>
          <p:nvPr>
            <p:ph type="body" idx="1"/>
          </p:nvPr>
        </p:nvSpPr>
        <p:spPr/>
        <p:txBody>
          <a:bodyPr/>
          <a:lstStyle/>
          <a:p>
            <a:endParaRPr lang="en-US" dirty="0"/>
          </a:p>
        </p:txBody>
      </p:sp>
      <p:sp>
        <p:nvSpPr>
          <p:cNvPr id="4" name="Footer Placeholder 3">
            <a:extLst>
              <a:ext uri="{FF2B5EF4-FFF2-40B4-BE49-F238E27FC236}">
                <a16:creationId xmlns:a16="http://schemas.microsoft.com/office/drawing/2014/main" id="{5E895978-B0C2-D160-7962-9B2E70078DCB}"/>
              </a:ext>
            </a:extLst>
          </p:cNvPr>
          <p:cNvSpPr>
            <a:spLocks noGrp="1"/>
          </p:cNvSpPr>
          <p:nvPr>
            <p:ph type="ftr" sz="quarter" idx="4"/>
          </p:nvPr>
        </p:nvSpPr>
        <p:spPr/>
        <p:txBody>
          <a:bodyPr/>
          <a:lstStyle/>
          <a:p>
            <a:endParaRPr lang="en-US"/>
          </a:p>
        </p:txBody>
      </p:sp>
      <p:sp>
        <p:nvSpPr>
          <p:cNvPr id="5" name="Slide Number Placeholder 4">
            <a:extLst>
              <a:ext uri="{FF2B5EF4-FFF2-40B4-BE49-F238E27FC236}">
                <a16:creationId xmlns:a16="http://schemas.microsoft.com/office/drawing/2014/main" id="{DD13D96C-4B18-B626-0B76-CD96C5942DED}"/>
              </a:ext>
            </a:extLst>
          </p:cNvPr>
          <p:cNvSpPr>
            <a:spLocks noGrp="1"/>
          </p:cNvSpPr>
          <p:nvPr>
            <p:ph type="sldNum" sz="quarter" idx="5"/>
          </p:nvPr>
        </p:nvSpPr>
        <p:spPr/>
        <p:txBody>
          <a:bodyPr/>
          <a:lstStyle/>
          <a:p>
            <a:fld id="{515839EF-EF2D-A244-8B03-02564FD38722}" type="slidenum">
              <a:rPr lang="en-US" smtClean="0"/>
              <a:t>23</a:t>
            </a:fld>
            <a:endParaRPr lang="en-US"/>
          </a:p>
        </p:txBody>
      </p:sp>
    </p:spTree>
    <p:extLst>
      <p:ext uri="{BB962C8B-B14F-4D97-AF65-F5344CB8AC3E}">
        <p14:creationId xmlns:p14="http://schemas.microsoft.com/office/powerpoint/2010/main" val="38204164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515839EF-EF2D-A244-8B03-02564FD38722}" type="slidenum">
              <a:rPr lang="en-US" smtClean="0"/>
              <a:t>32</a:t>
            </a:fld>
            <a:endParaRPr lang="en-US"/>
          </a:p>
        </p:txBody>
      </p:sp>
    </p:spTree>
    <p:extLst>
      <p:ext uri="{BB962C8B-B14F-4D97-AF65-F5344CB8AC3E}">
        <p14:creationId xmlns:p14="http://schemas.microsoft.com/office/powerpoint/2010/main" val="33441646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C14E9-148C-AF09-7DB1-9A51CD9671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1E6CA2-B8E8-68C1-429A-A054058DBE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9F3969D-B1E2-5119-6756-251AB6A14D92}"/>
              </a:ext>
            </a:extLst>
          </p:cNvPr>
          <p:cNvSpPr>
            <a:spLocks noGrp="1"/>
          </p:cNvSpPr>
          <p:nvPr>
            <p:ph type="body" idx="1"/>
          </p:nvPr>
        </p:nvSpPr>
        <p:spPr/>
        <p:txBody>
          <a:bodyPr/>
          <a:lstStyle/>
          <a:p>
            <a:endParaRPr lang="en-US" dirty="0"/>
          </a:p>
        </p:txBody>
      </p:sp>
      <p:sp>
        <p:nvSpPr>
          <p:cNvPr id="4" name="Footer Placeholder 3">
            <a:extLst>
              <a:ext uri="{FF2B5EF4-FFF2-40B4-BE49-F238E27FC236}">
                <a16:creationId xmlns:a16="http://schemas.microsoft.com/office/drawing/2014/main" id="{93482842-B2D2-E12E-54F8-339BC753AF6C}"/>
              </a:ext>
            </a:extLst>
          </p:cNvPr>
          <p:cNvSpPr>
            <a:spLocks noGrp="1"/>
          </p:cNvSpPr>
          <p:nvPr>
            <p:ph type="ftr" sz="quarter" idx="4"/>
          </p:nvPr>
        </p:nvSpPr>
        <p:spPr/>
        <p:txBody>
          <a:bodyPr/>
          <a:lstStyle/>
          <a:p>
            <a:endParaRPr lang="en-US"/>
          </a:p>
        </p:txBody>
      </p:sp>
      <p:sp>
        <p:nvSpPr>
          <p:cNvPr id="5" name="Slide Number Placeholder 4">
            <a:extLst>
              <a:ext uri="{FF2B5EF4-FFF2-40B4-BE49-F238E27FC236}">
                <a16:creationId xmlns:a16="http://schemas.microsoft.com/office/drawing/2014/main" id="{A612976A-08D3-AD40-2D3F-AD88B9D22959}"/>
              </a:ext>
            </a:extLst>
          </p:cNvPr>
          <p:cNvSpPr>
            <a:spLocks noGrp="1"/>
          </p:cNvSpPr>
          <p:nvPr>
            <p:ph type="sldNum" sz="quarter" idx="5"/>
          </p:nvPr>
        </p:nvSpPr>
        <p:spPr/>
        <p:txBody>
          <a:bodyPr/>
          <a:lstStyle/>
          <a:p>
            <a:fld id="{515839EF-EF2D-A244-8B03-02564FD38722}" type="slidenum">
              <a:rPr lang="en-US" smtClean="0"/>
              <a:t>34</a:t>
            </a:fld>
            <a:endParaRPr lang="en-US"/>
          </a:p>
        </p:txBody>
      </p:sp>
    </p:spTree>
    <p:extLst>
      <p:ext uri="{BB962C8B-B14F-4D97-AF65-F5344CB8AC3E}">
        <p14:creationId xmlns:p14="http://schemas.microsoft.com/office/powerpoint/2010/main" val="369387266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eg"/><Relationship Id="rId1" Type="http://schemas.openxmlformats.org/officeDocument/2006/relationships/slideMaster" Target="../slideMasters/slideMaster1.xml"/><Relationship Id="rId5" Type="http://schemas.openxmlformats.org/officeDocument/2006/relationships/image" Target="../media/image5.emf"/><Relationship Id="rId4" Type="http://schemas.openxmlformats.org/officeDocument/2006/relationships/image" Target="../media/image4.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5.emf"/></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BFD422-CF21-5F4B-9F3C-D943F67A9BE0}"/>
              </a:ext>
            </a:extLst>
          </p:cNvPr>
          <p:cNvSpPr>
            <a:spLocks noGrp="1"/>
          </p:cNvSpPr>
          <p:nvPr>
            <p:ph type="ctrTitle" hasCustomPrompt="1"/>
          </p:nvPr>
        </p:nvSpPr>
        <p:spPr>
          <a:xfrm>
            <a:off x="502920" y="1174478"/>
            <a:ext cx="10962105" cy="1240412"/>
          </a:xfrm>
          <a:prstGeom prst="rect">
            <a:avLst/>
          </a:prstGeom>
        </p:spPr>
        <p:txBody>
          <a:bodyPr anchor="b" anchorCtr="0"/>
          <a:lstStyle>
            <a:lvl1pPr algn="l">
              <a:lnSpc>
                <a:spcPct val="100000"/>
              </a:lnSpc>
              <a:defRPr sz="4000" b="1" i="0">
                <a:solidFill>
                  <a:schemeClr val="bg1"/>
                </a:solidFill>
                <a:latin typeface="+mn-lt"/>
                <a:cs typeface="Arial" panose="020B0604020202020204" pitchFamily="34" charset="0"/>
              </a:defRPr>
            </a:lvl1pPr>
          </a:lstStyle>
          <a:p>
            <a:r>
              <a:rPr lang="en-US"/>
              <a:t>Title from Agenda</a:t>
            </a:r>
            <a:br>
              <a:rPr lang="en-US"/>
            </a:br>
            <a:r>
              <a:rPr lang="en-US"/>
              <a:t>Continuation of Title</a:t>
            </a:r>
          </a:p>
        </p:txBody>
      </p:sp>
      <p:sp>
        <p:nvSpPr>
          <p:cNvPr id="3" name="Subtitle 2">
            <a:extLst>
              <a:ext uri="{FF2B5EF4-FFF2-40B4-BE49-F238E27FC236}">
                <a16:creationId xmlns:a16="http://schemas.microsoft.com/office/drawing/2014/main" id="{B4A5F0DF-C789-3B48-88B2-EEF178B1680D}"/>
              </a:ext>
            </a:extLst>
          </p:cNvPr>
          <p:cNvSpPr>
            <a:spLocks noGrp="1"/>
          </p:cNvSpPr>
          <p:nvPr>
            <p:ph type="subTitle" idx="1" hasCustomPrompt="1"/>
          </p:nvPr>
        </p:nvSpPr>
        <p:spPr>
          <a:xfrm>
            <a:off x="502920" y="4810760"/>
            <a:ext cx="5867400" cy="685800"/>
          </a:xfrm>
          <a:prstGeom prst="rect">
            <a:avLst/>
          </a:prstGeom>
        </p:spPr>
        <p:txBody>
          <a:bodyPr>
            <a:noAutofit/>
          </a:bodyPr>
          <a:lstStyle>
            <a:lvl1pPr marL="0" marR="0" indent="0" algn="l" defTabSz="914400" rtl="0" eaLnBrk="1" fontAlgn="auto" latinLnBrk="0" hangingPunct="1">
              <a:lnSpc>
                <a:spcPct val="100000"/>
              </a:lnSpc>
              <a:spcBef>
                <a:spcPts val="0"/>
              </a:spcBef>
              <a:spcAft>
                <a:spcPts val="200"/>
              </a:spcAft>
              <a:buClrTx/>
              <a:buSzTx/>
              <a:buFont typeface="Arial" panose="020B0604020202020204" pitchFamily="34" charset="0"/>
              <a:buNone/>
              <a:tabLst/>
              <a:defRPr lang="en-US" sz="1800" b="0" i="0" u="none" strike="noStrike" smtClean="0">
                <a:solidFill>
                  <a:schemeClr val="bg1"/>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Review Name from Agenda</a:t>
            </a:r>
          </a:p>
          <a:p>
            <a:pPr marL="0" marR="0" lvl="0" indent="0" algn="l" defTabSz="914400" rtl="0" eaLnBrk="1" fontAlgn="auto" latinLnBrk="0" hangingPunct="1">
              <a:lnSpc>
                <a:spcPct val="100000"/>
              </a:lnSpc>
              <a:spcBef>
                <a:spcPts val="0"/>
              </a:spcBef>
              <a:spcAft>
                <a:spcPts val="200"/>
              </a:spcAft>
              <a:buClrTx/>
              <a:buSzTx/>
              <a:buFont typeface="Arial" panose="020B0604020202020204" pitchFamily="34" charset="0"/>
              <a:buNone/>
              <a:tabLst/>
              <a:defRPr/>
            </a:pPr>
            <a:r>
              <a:rPr lang="en-US"/>
              <a:t>Continuation of Review Name</a:t>
            </a:r>
          </a:p>
          <a:p>
            <a:endParaRPr lang="en-US"/>
          </a:p>
        </p:txBody>
      </p:sp>
      <p:sp>
        <p:nvSpPr>
          <p:cNvPr id="5" name="Text Placeholder 4">
            <a:extLst>
              <a:ext uri="{FF2B5EF4-FFF2-40B4-BE49-F238E27FC236}">
                <a16:creationId xmlns:a16="http://schemas.microsoft.com/office/drawing/2014/main" id="{4B87851E-C1E1-6E46-8D1B-95D6C1888590}"/>
              </a:ext>
            </a:extLst>
          </p:cNvPr>
          <p:cNvSpPr>
            <a:spLocks noGrp="1"/>
          </p:cNvSpPr>
          <p:nvPr>
            <p:ph type="body" sz="quarter" idx="10" hasCustomPrompt="1"/>
          </p:nvPr>
        </p:nvSpPr>
        <p:spPr>
          <a:xfrm>
            <a:off x="502920" y="3288714"/>
            <a:ext cx="10962105" cy="448978"/>
          </a:xfrm>
          <a:prstGeom prst="rect">
            <a:avLst/>
          </a:prstGeom>
        </p:spPr>
        <p:txBody>
          <a:bodyPr>
            <a:noAutofit/>
          </a:bodyPr>
          <a:lstStyle>
            <a:lvl1pPr marL="0" indent="0">
              <a:lnSpc>
                <a:spcPct val="100000"/>
              </a:lnSpc>
              <a:spcBef>
                <a:spcPts val="0"/>
              </a:spcBef>
              <a:buFontTx/>
              <a:buNone/>
              <a:defRPr sz="2800" b="1">
                <a:solidFill>
                  <a:schemeClr val="bg1"/>
                </a:solidFill>
              </a:defRPr>
            </a:lvl1pPr>
            <a:lvl2pPr marL="457200" indent="0">
              <a:buFontTx/>
              <a:buNone/>
              <a:defRPr sz="2000"/>
            </a:lvl2pPr>
            <a:lvl3pPr marL="914400" indent="0">
              <a:buFontTx/>
              <a:buNone/>
              <a:defRPr sz="2000"/>
            </a:lvl3pPr>
            <a:lvl4pPr marL="1371600" indent="0">
              <a:buFontTx/>
              <a:buNone/>
              <a:defRPr sz="2000"/>
            </a:lvl4pPr>
            <a:lvl5pPr marL="1828800" indent="0">
              <a:buFontTx/>
              <a:buNone/>
              <a:defRPr sz="2000"/>
            </a:lvl5pPr>
          </a:lstStyle>
          <a:p>
            <a:pPr lvl="0"/>
            <a:r>
              <a:rPr lang="en-US"/>
              <a:t>Presenter Name</a:t>
            </a:r>
          </a:p>
        </p:txBody>
      </p:sp>
      <p:pic>
        <p:nvPicPr>
          <p:cNvPr id="6" name="Picture 5">
            <a:extLst>
              <a:ext uri="{FF2B5EF4-FFF2-40B4-BE49-F238E27FC236}">
                <a16:creationId xmlns:a16="http://schemas.microsoft.com/office/drawing/2014/main" id="{6D99D03B-F4BD-85C1-5955-B2BB7ACF4A45}"/>
              </a:ext>
            </a:extLst>
          </p:cNvPr>
          <p:cNvPicPr>
            <a:picLocks noChangeAspect="1"/>
          </p:cNvPicPr>
          <p:nvPr userDrawn="1"/>
        </p:nvPicPr>
        <p:blipFill>
          <a:blip r:embed="rId3"/>
          <a:stretch>
            <a:fillRect/>
          </a:stretch>
        </p:blipFill>
        <p:spPr>
          <a:xfrm>
            <a:off x="10026314" y="472833"/>
            <a:ext cx="1632203" cy="457200"/>
          </a:xfrm>
          <a:prstGeom prst="rect">
            <a:avLst/>
          </a:prstGeom>
        </p:spPr>
      </p:pic>
      <p:pic>
        <p:nvPicPr>
          <p:cNvPr id="8" name="Picture 7">
            <a:extLst>
              <a:ext uri="{FF2B5EF4-FFF2-40B4-BE49-F238E27FC236}">
                <a16:creationId xmlns:a16="http://schemas.microsoft.com/office/drawing/2014/main" id="{276D9F0E-4B80-0FD1-A24A-1C1B60A4BB47}"/>
              </a:ext>
            </a:extLst>
          </p:cNvPr>
          <p:cNvPicPr>
            <a:picLocks noChangeAspect="1"/>
          </p:cNvPicPr>
          <p:nvPr userDrawn="1"/>
        </p:nvPicPr>
        <p:blipFill>
          <a:blip r:embed="rId4"/>
          <a:srcRect/>
          <a:stretch/>
        </p:blipFill>
        <p:spPr>
          <a:xfrm>
            <a:off x="7566183" y="472833"/>
            <a:ext cx="1787236" cy="457200"/>
          </a:xfrm>
          <a:prstGeom prst="rect">
            <a:avLst/>
          </a:prstGeom>
        </p:spPr>
      </p:pic>
      <p:pic>
        <p:nvPicPr>
          <p:cNvPr id="10" name="Picture 9">
            <a:extLst>
              <a:ext uri="{FF2B5EF4-FFF2-40B4-BE49-F238E27FC236}">
                <a16:creationId xmlns:a16="http://schemas.microsoft.com/office/drawing/2014/main" id="{70496317-0189-6060-26F4-32FD05088972}"/>
              </a:ext>
            </a:extLst>
          </p:cNvPr>
          <p:cNvPicPr>
            <a:picLocks noChangeAspect="1"/>
          </p:cNvPicPr>
          <p:nvPr userDrawn="1"/>
        </p:nvPicPr>
        <p:blipFill>
          <a:blip r:embed="rId5"/>
          <a:stretch>
            <a:fillRect/>
          </a:stretch>
        </p:blipFill>
        <p:spPr>
          <a:xfrm>
            <a:off x="5067685" y="472833"/>
            <a:ext cx="1825604" cy="457200"/>
          </a:xfrm>
          <a:prstGeom prst="rect">
            <a:avLst/>
          </a:prstGeom>
        </p:spPr>
      </p:pic>
      <p:sp>
        <p:nvSpPr>
          <p:cNvPr id="7" name="Text Placeholder 6">
            <a:extLst>
              <a:ext uri="{FF2B5EF4-FFF2-40B4-BE49-F238E27FC236}">
                <a16:creationId xmlns:a16="http://schemas.microsoft.com/office/drawing/2014/main" id="{E12F870F-A3EC-0442-4A49-50365EE5DD73}"/>
              </a:ext>
            </a:extLst>
          </p:cNvPr>
          <p:cNvSpPr>
            <a:spLocks noGrp="1"/>
          </p:cNvSpPr>
          <p:nvPr>
            <p:ph type="body" sz="quarter" idx="11" hasCustomPrompt="1"/>
          </p:nvPr>
        </p:nvSpPr>
        <p:spPr>
          <a:xfrm>
            <a:off x="502920" y="2423582"/>
            <a:ext cx="10962105" cy="501650"/>
          </a:xfrm>
          <a:prstGeom prst="rect">
            <a:avLst/>
          </a:prstGeom>
        </p:spPr>
        <p:txBody>
          <a:bodyPr anchor="ctr"/>
          <a:lstStyle>
            <a:lvl1pPr marL="0" indent="0">
              <a:buFontTx/>
              <a:buNone/>
              <a:defRPr sz="2800">
                <a:solidFill>
                  <a:schemeClr val="bg1"/>
                </a:solidFill>
              </a:defRPr>
            </a:lvl1pPr>
            <a:lvl2pPr>
              <a:defRPr sz="2800">
                <a:solidFill>
                  <a:schemeClr val="bg1"/>
                </a:solidFill>
              </a:defRPr>
            </a:lvl2pPr>
            <a:lvl3pPr>
              <a:defRPr sz="2800">
                <a:solidFill>
                  <a:schemeClr val="bg1"/>
                </a:solidFill>
              </a:defRPr>
            </a:lvl3pPr>
            <a:lvl4pPr>
              <a:defRPr>
                <a:solidFill>
                  <a:schemeClr val="bg1"/>
                </a:solidFill>
              </a:defRPr>
            </a:lvl4pPr>
            <a:lvl5pPr>
              <a:defRPr>
                <a:solidFill>
                  <a:schemeClr val="bg1"/>
                </a:solidFill>
              </a:defRPr>
            </a:lvl5pPr>
          </a:lstStyle>
          <a:p>
            <a:pPr lvl="0"/>
            <a:r>
              <a:rPr lang="en-US" sz="2800"/>
              <a:t>Secondary title if needed</a:t>
            </a:r>
            <a:endParaRPr lang="en-US"/>
          </a:p>
        </p:txBody>
      </p:sp>
      <p:sp>
        <p:nvSpPr>
          <p:cNvPr id="12" name="Text Placeholder 11">
            <a:extLst>
              <a:ext uri="{FF2B5EF4-FFF2-40B4-BE49-F238E27FC236}">
                <a16:creationId xmlns:a16="http://schemas.microsoft.com/office/drawing/2014/main" id="{2FD74062-0C2E-090F-07DF-75D428DE15D2}"/>
              </a:ext>
            </a:extLst>
          </p:cNvPr>
          <p:cNvSpPr>
            <a:spLocks noGrp="1"/>
          </p:cNvSpPr>
          <p:nvPr>
            <p:ph type="body" sz="quarter" idx="12" hasCustomPrompt="1"/>
          </p:nvPr>
        </p:nvSpPr>
        <p:spPr>
          <a:xfrm>
            <a:off x="502920" y="4216263"/>
            <a:ext cx="10962105" cy="379542"/>
          </a:xfrm>
          <a:prstGeom prst="rect">
            <a:avLst/>
          </a:prstGeom>
        </p:spPr>
        <p:txBody>
          <a:bodyPr>
            <a:noAutofit/>
          </a:bodyPr>
          <a:lstStyle>
            <a:lvl1pPr marL="0" indent="0">
              <a:buFontTx/>
              <a:buNone/>
              <a:defRPr sz="2000">
                <a:solidFill>
                  <a:schemeClr val="bg1"/>
                </a:solidFill>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WBS 6.0x.xxx WBS Name (Exact from WBS)</a:t>
            </a:r>
          </a:p>
        </p:txBody>
      </p:sp>
      <p:sp>
        <p:nvSpPr>
          <p:cNvPr id="14" name="Text Placeholder 13">
            <a:extLst>
              <a:ext uri="{FF2B5EF4-FFF2-40B4-BE49-F238E27FC236}">
                <a16:creationId xmlns:a16="http://schemas.microsoft.com/office/drawing/2014/main" id="{1DFAD954-7DFC-3150-35B3-444AB26BD583}"/>
              </a:ext>
            </a:extLst>
          </p:cNvPr>
          <p:cNvSpPr>
            <a:spLocks noGrp="1"/>
          </p:cNvSpPr>
          <p:nvPr>
            <p:ph type="body" sz="quarter" idx="13" hasCustomPrompt="1"/>
          </p:nvPr>
        </p:nvSpPr>
        <p:spPr>
          <a:xfrm>
            <a:off x="502920" y="3738425"/>
            <a:ext cx="10962105" cy="477838"/>
          </a:xfrm>
          <a:prstGeom prst="rect">
            <a:avLst/>
          </a:prstGeom>
        </p:spPr>
        <p:txBody>
          <a:bodyPr>
            <a:normAutofit/>
          </a:bodyPr>
          <a:lstStyle>
            <a:lvl1pPr marL="0" indent="0">
              <a:buFontTx/>
              <a:buNone/>
              <a:defRPr sz="2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Project Role or Organizational Role if not Project</a:t>
            </a:r>
          </a:p>
        </p:txBody>
      </p:sp>
      <p:sp>
        <p:nvSpPr>
          <p:cNvPr id="16" name="Text Placeholder 15">
            <a:extLst>
              <a:ext uri="{FF2B5EF4-FFF2-40B4-BE49-F238E27FC236}">
                <a16:creationId xmlns:a16="http://schemas.microsoft.com/office/drawing/2014/main" id="{FB726ECD-3BC1-23C9-2165-9B560F6BAE93}"/>
              </a:ext>
            </a:extLst>
          </p:cNvPr>
          <p:cNvSpPr>
            <a:spLocks noGrp="1"/>
          </p:cNvSpPr>
          <p:nvPr>
            <p:ph type="body" sz="quarter" idx="15" hasCustomPrompt="1"/>
          </p:nvPr>
        </p:nvSpPr>
        <p:spPr>
          <a:xfrm>
            <a:off x="502920" y="5496560"/>
            <a:ext cx="5867400" cy="347472"/>
          </a:xfrm>
          <a:prstGeom prst="rect">
            <a:avLst/>
          </a:prstGeom>
        </p:spPr>
        <p:txBody>
          <a:bodyPr>
            <a:noAutofit/>
          </a:bodyPr>
          <a:lstStyle>
            <a:lvl1pPr marL="0" indent="0">
              <a:buNone/>
              <a:defRPr sz="1800">
                <a:solidFill>
                  <a:schemeClr val="bg1"/>
                </a:solidFill>
              </a:defRPr>
            </a:lvl1pPr>
          </a:lstStyle>
          <a:p>
            <a:pPr lvl="0"/>
            <a:r>
              <a:rPr lang="en-US"/>
              <a:t>Date</a:t>
            </a:r>
          </a:p>
        </p:txBody>
      </p:sp>
    </p:spTree>
    <p:extLst>
      <p:ext uri="{BB962C8B-B14F-4D97-AF65-F5344CB8AC3E}">
        <p14:creationId xmlns:p14="http://schemas.microsoft.com/office/powerpoint/2010/main" val="3419946361"/>
      </p:ext>
    </p:extLst>
  </p:cSld>
  <p:clrMapOvr>
    <a:masterClrMapping/>
  </p:clrMapOvr>
  <p:extLst>
    <p:ext uri="{DCECCB84-F9BA-43D5-87BE-67443E8EF086}">
      <p15:sldGuideLst xmlns:p15="http://schemas.microsoft.com/office/powerpoint/2012/main">
        <p15:guide id="7" orient="horz" pos="2160">
          <p15:clr>
            <a:srgbClr val="FBAE40"/>
          </p15:clr>
        </p15:guide>
        <p15:guide id="8" pos="3840">
          <p15:clr>
            <a:srgbClr val="FBAE40"/>
          </p15:clr>
        </p15:guide>
        <p15:guide id="9" orient="horz" pos="3888">
          <p15:clr>
            <a:srgbClr val="FBAE40"/>
          </p15:clr>
        </p15:guide>
        <p15:guide id="10" pos="360">
          <p15:clr>
            <a:srgbClr val="FBAE40"/>
          </p15:clr>
        </p15:guide>
        <p15:guide id="11" pos="7320">
          <p15:clr>
            <a:srgbClr val="FBAE40"/>
          </p15:clr>
        </p15:guide>
        <p15:guide id="12" orient="horz" pos="3984">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x2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56E40-B484-1283-A234-15FBD885539D}"/>
              </a:ext>
            </a:extLst>
          </p:cNvPr>
          <p:cNvSpPr>
            <a:spLocks noGrp="1"/>
          </p:cNvSpPr>
          <p:nvPr>
            <p:ph type="title" hasCustomPrompt="1"/>
          </p:nvPr>
        </p:nvSpPr>
        <p:spPr/>
        <p:txBody>
          <a:bodyPr/>
          <a:lstStyle>
            <a:lvl1pPr>
              <a:defRPr/>
            </a:lvl1pPr>
          </a:lstStyle>
          <a:p>
            <a:r>
              <a:rPr lang="en-US"/>
              <a:t>Title</a:t>
            </a:r>
          </a:p>
        </p:txBody>
      </p:sp>
      <p:sp>
        <p:nvSpPr>
          <p:cNvPr id="11" name="Content Placeholder 10">
            <a:extLst>
              <a:ext uri="{FF2B5EF4-FFF2-40B4-BE49-F238E27FC236}">
                <a16:creationId xmlns:a16="http://schemas.microsoft.com/office/drawing/2014/main" id="{0CA0BFFD-7BCF-C4C3-00CC-DFC579D5EE52}"/>
              </a:ext>
            </a:extLst>
          </p:cNvPr>
          <p:cNvSpPr>
            <a:spLocks noGrp="1"/>
          </p:cNvSpPr>
          <p:nvPr>
            <p:ph sz="quarter" idx="13"/>
          </p:nvPr>
        </p:nvSpPr>
        <p:spPr>
          <a:xfrm>
            <a:off x="457198" y="685799"/>
            <a:ext cx="5632704" cy="2633472"/>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Content Placeholder 10">
            <a:extLst>
              <a:ext uri="{FF2B5EF4-FFF2-40B4-BE49-F238E27FC236}">
                <a16:creationId xmlns:a16="http://schemas.microsoft.com/office/drawing/2014/main" id="{A715EB6F-5018-1B95-56AA-5DA075931C4E}"/>
              </a:ext>
            </a:extLst>
          </p:cNvPr>
          <p:cNvSpPr>
            <a:spLocks noGrp="1"/>
          </p:cNvSpPr>
          <p:nvPr>
            <p:ph sz="quarter" idx="14"/>
          </p:nvPr>
        </p:nvSpPr>
        <p:spPr>
          <a:xfrm>
            <a:off x="6327648" y="685800"/>
            <a:ext cx="5632704" cy="2633472"/>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10">
            <a:extLst>
              <a:ext uri="{FF2B5EF4-FFF2-40B4-BE49-F238E27FC236}">
                <a16:creationId xmlns:a16="http://schemas.microsoft.com/office/drawing/2014/main" id="{05AE4BB5-A676-300E-41CC-3E0CD9CBBB90}"/>
              </a:ext>
            </a:extLst>
          </p:cNvPr>
          <p:cNvSpPr>
            <a:spLocks noGrp="1"/>
          </p:cNvSpPr>
          <p:nvPr>
            <p:ph sz="quarter" idx="15"/>
          </p:nvPr>
        </p:nvSpPr>
        <p:spPr>
          <a:xfrm>
            <a:off x="457198" y="3538728"/>
            <a:ext cx="5632704" cy="2633472"/>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10">
            <a:extLst>
              <a:ext uri="{FF2B5EF4-FFF2-40B4-BE49-F238E27FC236}">
                <a16:creationId xmlns:a16="http://schemas.microsoft.com/office/drawing/2014/main" id="{956A53B1-283A-2BF9-DB8B-F08D9BE5602C}"/>
              </a:ext>
            </a:extLst>
          </p:cNvPr>
          <p:cNvSpPr>
            <a:spLocks noGrp="1"/>
          </p:cNvSpPr>
          <p:nvPr>
            <p:ph sz="quarter" idx="16"/>
          </p:nvPr>
        </p:nvSpPr>
        <p:spPr>
          <a:xfrm>
            <a:off x="6327648" y="3538726"/>
            <a:ext cx="5632704" cy="2633473"/>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393930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x3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56E40-B484-1283-A234-15FBD885539D}"/>
              </a:ext>
            </a:extLst>
          </p:cNvPr>
          <p:cNvSpPr>
            <a:spLocks noGrp="1"/>
          </p:cNvSpPr>
          <p:nvPr>
            <p:ph type="title" hasCustomPrompt="1"/>
          </p:nvPr>
        </p:nvSpPr>
        <p:spPr/>
        <p:txBody>
          <a:bodyPr/>
          <a:lstStyle>
            <a:lvl1pPr>
              <a:defRPr/>
            </a:lvl1pPr>
          </a:lstStyle>
          <a:p>
            <a:r>
              <a:rPr lang="en-US"/>
              <a:t>Title</a:t>
            </a:r>
          </a:p>
        </p:txBody>
      </p:sp>
      <p:sp>
        <p:nvSpPr>
          <p:cNvPr id="11" name="Content Placeholder 10">
            <a:extLst>
              <a:ext uri="{FF2B5EF4-FFF2-40B4-BE49-F238E27FC236}">
                <a16:creationId xmlns:a16="http://schemas.microsoft.com/office/drawing/2014/main" id="{0CA0BFFD-7BCF-C4C3-00CC-DFC579D5EE52}"/>
              </a:ext>
            </a:extLst>
          </p:cNvPr>
          <p:cNvSpPr>
            <a:spLocks noGrp="1"/>
          </p:cNvSpPr>
          <p:nvPr>
            <p:ph sz="quarter" idx="13"/>
          </p:nvPr>
        </p:nvSpPr>
        <p:spPr>
          <a:xfrm>
            <a:off x="457197" y="685800"/>
            <a:ext cx="3657600" cy="2633472"/>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Content Placeholder 10">
            <a:extLst>
              <a:ext uri="{FF2B5EF4-FFF2-40B4-BE49-F238E27FC236}">
                <a16:creationId xmlns:a16="http://schemas.microsoft.com/office/drawing/2014/main" id="{A715EB6F-5018-1B95-56AA-5DA075931C4E}"/>
              </a:ext>
            </a:extLst>
          </p:cNvPr>
          <p:cNvSpPr>
            <a:spLocks noGrp="1"/>
          </p:cNvSpPr>
          <p:nvPr>
            <p:ph sz="quarter" idx="14"/>
          </p:nvPr>
        </p:nvSpPr>
        <p:spPr>
          <a:xfrm>
            <a:off x="4379974" y="685800"/>
            <a:ext cx="3657600" cy="2633472"/>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10">
            <a:extLst>
              <a:ext uri="{FF2B5EF4-FFF2-40B4-BE49-F238E27FC236}">
                <a16:creationId xmlns:a16="http://schemas.microsoft.com/office/drawing/2014/main" id="{D22BC3B3-CDE4-4B42-6E8F-99286521B706}"/>
              </a:ext>
            </a:extLst>
          </p:cNvPr>
          <p:cNvSpPr>
            <a:spLocks noGrp="1"/>
          </p:cNvSpPr>
          <p:nvPr>
            <p:ph sz="quarter" idx="15"/>
          </p:nvPr>
        </p:nvSpPr>
        <p:spPr>
          <a:xfrm>
            <a:off x="8302752" y="685800"/>
            <a:ext cx="3657600" cy="2633472"/>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10">
            <a:extLst>
              <a:ext uri="{FF2B5EF4-FFF2-40B4-BE49-F238E27FC236}">
                <a16:creationId xmlns:a16="http://schemas.microsoft.com/office/drawing/2014/main" id="{321621AE-10F1-CDF8-95BA-F8E47572C0C6}"/>
              </a:ext>
            </a:extLst>
          </p:cNvPr>
          <p:cNvSpPr>
            <a:spLocks noGrp="1"/>
          </p:cNvSpPr>
          <p:nvPr>
            <p:ph sz="quarter" idx="16"/>
          </p:nvPr>
        </p:nvSpPr>
        <p:spPr>
          <a:xfrm>
            <a:off x="457197" y="3538728"/>
            <a:ext cx="3657600" cy="2633472"/>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10">
            <a:extLst>
              <a:ext uri="{FF2B5EF4-FFF2-40B4-BE49-F238E27FC236}">
                <a16:creationId xmlns:a16="http://schemas.microsoft.com/office/drawing/2014/main" id="{29764A17-0F34-2A3A-93E4-E1F4D3305979}"/>
              </a:ext>
            </a:extLst>
          </p:cNvPr>
          <p:cNvSpPr>
            <a:spLocks noGrp="1"/>
          </p:cNvSpPr>
          <p:nvPr>
            <p:ph sz="quarter" idx="17"/>
          </p:nvPr>
        </p:nvSpPr>
        <p:spPr>
          <a:xfrm>
            <a:off x="4379974" y="3538728"/>
            <a:ext cx="3657600" cy="2633472"/>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10">
            <a:extLst>
              <a:ext uri="{FF2B5EF4-FFF2-40B4-BE49-F238E27FC236}">
                <a16:creationId xmlns:a16="http://schemas.microsoft.com/office/drawing/2014/main" id="{26AA10D3-AF77-7E4D-983A-344FF18E5AF7}"/>
              </a:ext>
            </a:extLst>
          </p:cNvPr>
          <p:cNvSpPr>
            <a:spLocks noGrp="1"/>
          </p:cNvSpPr>
          <p:nvPr>
            <p:ph sz="quarter" idx="18"/>
          </p:nvPr>
        </p:nvSpPr>
        <p:spPr>
          <a:xfrm>
            <a:off x="8302752" y="3538728"/>
            <a:ext cx="3657600" cy="2633472"/>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662308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x4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56E40-B484-1283-A234-15FBD885539D}"/>
              </a:ext>
            </a:extLst>
          </p:cNvPr>
          <p:cNvSpPr>
            <a:spLocks noGrp="1"/>
          </p:cNvSpPr>
          <p:nvPr>
            <p:ph type="title" hasCustomPrompt="1"/>
          </p:nvPr>
        </p:nvSpPr>
        <p:spPr/>
        <p:txBody>
          <a:bodyPr/>
          <a:lstStyle>
            <a:lvl1pPr>
              <a:defRPr/>
            </a:lvl1pPr>
          </a:lstStyle>
          <a:p>
            <a:r>
              <a:rPr lang="en-US"/>
              <a:t>Title</a:t>
            </a:r>
          </a:p>
        </p:txBody>
      </p:sp>
      <p:sp>
        <p:nvSpPr>
          <p:cNvPr id="11" name="Content Placeholder 10">
            <a:extLst>
              <a:ext uri="{FF2B5EF4-FFF2-40B4-BE49-F238E27FC236}">
                <a16:creationId xmlns:a16="http://schemas.microsoft.com/office/drawing/2014/main" id="{0CA0BFFD-7BCF-C4C3-00CC-DFC579D5EE52}"/>
              </a:ext>
            </a:extLst>
          </p:cNvPr>
          <p:cNvSpPr>
            <a:spLocks noGrp="1"/>
          </p:cNvSpPr>
          <p:nvPr>
            <p:ph sz="quarter" idx="13"/>
          </p:nvPr>
        </p:nvSpPr>
        <p:spPr>
          <a:xfrm>
            <a:off x="457197" y="685800"/>
            <a:ext cx="2743200" cy="2633472"/>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Content Placeholder 10">
            <a:extLst>
              <a:ext uri="{FF2B5EF4-FFF2-40B4-BE49-F238E27FC236}">
                <a16:creationId xmlns:a16="http://schemas.microsoft.com/office/drawing/2014/main" id="{A715EB6F-5018-1B95-56AA-5DA075931C4E}"/>
              </a:ext>
            </a:extLst>
          </p:cNvPr>
          <p:cNvSpPr>
            <a:spLocks noGrp="1"/>
          </p:cNvSpPr>
          <p:nvPr>
            <p:ph sz="quarter" idx="14"/>
          </p:nvPr>
        </p:nvSpPr>
        <p:spPr>
          <a:xfrm>
            <a:off x="3377182" y="685800"/>
            <a:ext cx="2743200" cy="2633472"/>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10">
            <a:extLst>
              <a:ext uri="{FF2B5EF4-FFF2-40B4-BE49-F238E27FC236}">
                <a16:creationId xmlns:a16="http://schemas.microsoft.com/office/drawing/2014/main" id="{D22BC3B3-CDE4-4B42-6E8F-99286521B706}"/>
              </a:ext>
            </a:extLst>
          </p:cNvPr>
          <p:cNvSpPr>
            <a:spLocks noGrp="1"/>
          </p:cNvSpPr>
          <p:nvPr>
            <p:ph sz="quarter" idx="15"/>
          </p:nvPr>
        </p:nvSpPr>
        <p:spPr>
          <a:xfrm>
            <a:off x="6297167" y="685800"/>
            <a:ext cx="2743200" cy="2633472"/>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10">
            <a:extLst>
              <a:ext uri="{FF2B5EF4-FFF2-40B4-BE49-F238E27FC236}">
                <a16:creationId xmlns:a16="http://schemas.microsoft.com/office/drawing/2014/main" id="{5DA99AFA-5CF2-101D-97EC-DFAD0878872F}"/>
              </a:ext>
            </a:extLst>
          </p:cNvPr>
          <p:cNvSpPr>
            <a:spLocks noGrp="1"/>
          </p:cNvSpPr>
          <p:nvPr>
            <p:ph sz="quarter" idx="16"/>
          </p:nvPr>
        </p:nvSpPr>
        <p:spPr>
          <a:xfrm>
            <a:off x="9217152" y="677779"/>
            <a:ext cx="2743200" cy="2633472"/>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10">
            <a:extLst>
              <a:ext uri="{FF2B5EF4-FFF2-40B4-BE49-F238E27FC236}">
                <a16:creationId xmlns:a16="http://schemas.microsoft.com/office/drawing/2014/main" id="{E7892FF4-91B9-0E02-9B31-F1D09B96C271}"/>
              </a:ext>
            </a:extLst>
          </p:cNvPr>
          <p:cNvSpPr>
            <a:spLocks noGrp="1"/>
          </p:cNvSpPr>
          <p:nvPr>
            <p:ph sz="quarter" idx="17"/>
          </p:nvPr>
        </p:nvSpPr>
        <p:spPr>
          <a:xfrm>
            <a:off x="457197" y="3538728"/>
            <a:ext cx="2743200" cy="2633472"/>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10">
            <a:extLst>
              <a:ext uri="{FF2B5EF4-FFF2-40B4-BE49-F238E27FC236}">
                <a16:creationId xmlns:a16="http://schemas.microsoft.com/office/drawing/2014/main" id="{5B305AEF-B71B-7C75-3BDE-A39F06AE08B5}"/>
              </a:ext>
            </a:extLst>
          </p:cNvPr>
          <p:cNvSpPr>
            <a:spLocks noGrp="1"/>
          </p:cNvSpPr>
          <p:nvPr>
            <p:ph sz="quarter" idx="18"/>
          </p:nvPr>
        </p:nvSpPr>
        <p:spPr>
          <a:xfrm>
            <a:off x="3377182" y="3542418"/>
            <a:ext cx="2743200" cy="2633472"/>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10">
            <a:extLst>
              <a:ext uri="{FF2B5EF4-FFF2-40B4-BE49-F238E27FC236}">
                <a16:creationId xmlns:a16="http://schemas.microsoft.com/office/drawing/2014/main" id="{EFCA8854-3AF7-882B-BD4F-CE5BCBC23A79}"/>
              </a:ext>
            </a:extLst>
          </p:cNvPr>
          <p:cNvSpPr>
            <a:spLocks noGrp="1"/>
          </p:cNvSpPr>
          <p:nvPr>
            <p:ph sz="quarter" idx="19"/>
          </p:nvPr>
        </p:nvSpPr>
        <p:spPr>
          <a:xfrm>
            <a:off x="6297167" y="3538728"/>
            <a:ext cx="2743200" cy="2633472"/>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0">
            <a:extLst>
              <a:ext uri="{FF2B5EF4-FFF2-40B4-BE49-F238E27FC236}">
                <a16:creationId xmlns:a16="http://schemas.microsoft.com/office/drawing/2014/main" id="{A57BF677-8C36-4955-17BF-F78BF3D90CDC}"/>
              </a:ext>
            </a:extLst>
          </p:cNvPr>
          <p:cNvSpPr>
            <a:spLocks noGrp="1"/>
          </p:cNvSpPr>
          <p:nvPr>
            <p:ph sz="quarter" idx="20"/>
          </p:nvPr>
        </p:nvSpPr>
        <p:spPr>
          <a:xfrm>
            <a:off x="9217152" y="3546750"/>
            <a:ext cx="2743200" cy="2633472"/>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791391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x1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56E40-B484-1283-A234-15FBD885539D}"/>
              </a:ext>
            </a:extLst>
          </p:cNvPr>
          <p:cNvSpPr>
            <a:spLocks noGrp="1"/>
          </p:cNvSpPr>
          <p:nvPr>
            <p:ph type="title" hasCustomPrompt="1"/>
          </p:nvPr>
        </p:nvSpPr>
        <p:spPr/>
        <p:txBody>
          <a:bodyPr/>
          <a:lstStyle>
            <a:lvl1pPr>
              <a:defRPr/>
            </a:lvl1pPr>
          </a:lstStyle>
          <a:p>
            <a:r>
              <a:rPr lang="en-US"/>
              <a:t>Title</a:t>
            </a:r>
          </a:p>
        </p:txBody>
      </p:sp>
      <p:sp>
        <p:nvSpPr>
          <p:cNvPr id="11" name="Content Placeholder 10">
            <a:extLst>
              <a:ext uri="{FF2B5EF4-FFF2-40B4-BE49-F238E27FC236}">
                <a16:creationId xmlns:a16="http://schemas.microsoft.com/office/drawing/2014/main" id="{0CA0BFFD-7BCF-C4C3-00CC-DFC579D5EE52}"/>
              </a:ext>
            </a:extLst>
          </p:cNvPr>
          <p:cNvSpPr>
            <a:spLocks noGrp="1"/>
          </p:cNvSpPr>
          <p:nvPr>
            <p:ph sz="quarter" idx="13"/>
          </p:nvPr>
        </p:nvSpPr>
        <p:spPr>
          <a:xfrm>
            <a:off x="457197" y="685800"/>
            <a:ext cx="11503152" cy="1673352"/>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Content Placeholder 10">
            <a:extLst>
              <a:ext uri="{FF2B5EF4-FFF2-40B4-BE49-F238E27FC236}">
                <a16:creationId xmlns:a16="http://schemas.microsoft.com/office/drawing/2014/main" id="{A715EB6F-5018-1B95-56AA-5DA075931C4E}"/>
              </a:ext>
            </a:extLst>
          </p:cNvPr>
          <p:cNvSpPr>
            <a:spLocks noGrp="1"/>
          </p:cNvSpPr>
          <p:nvPr>
            <p:ph sz="quarter" idx="14"/>
          </p:nvPr>
        </p:nvSpPr>
        <p:spPr>
          <a:xfrm>
            <a:off x="457197" y="2592324"/>
            <a:ext cx="11503152" cy="1673352"/>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10">
            <a:extLst>
              <a:ext uri="{FF2B5EF4-FFF2-40B4-BE49-F238E27FC236}">
                <a16:creationId xmlns:a16="http://schemas.microsoft.com/office/drawing/2014/main" id="{D22BC3B3-CDE4-4B42-6E8F-99286521B706}"/>
              </a:ext>
            </a:extLst>
          </p:cNvPr>
          <p:cNvSpPr>
            <a:spLocks noGrp="1"/>
          </p:cNvSpPr>
          <p:nvPr>
            <p:ph sz="quarter" idx="15"/>
          </p:nvPr>
        </p:nvSpPr>
        <p:spPr>
          <a:xfrm>
            <a:off x="457200" y="4498848"/>
            <a:ext cx="11503152" cy="1673352"/>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497316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x2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56E40-B484-1283-A234-15FBD885539D}"/>
              </a:ext>
            </a:extLst>
          </p:cNvPr>
          <p:cNvSpPr>
            <a:spLocks noGrp="1"/>
          </p:cNvSpPr>
          <p:nvPr>
            <p:ph type="title" hasCustomPrompt="1"/>
          </p:nvPr>
        </p:nvSpPr>
        <p:spPr/>
        <p:txBody>
          <a:bodyPr/>
          <a:lstStyle>
            <a:lvl1pPr>
              <a:defRPr/>
            </a:lvl1pPr>
          </a:lstStyle>
          <a:p>
            <a:r>
              <a:rPr lang="en-US"/>
              <a:t>Title</a:t>
            </a:r>
          </a:p>
        </p:txBody>
      </p:sp>
      <p:sp>
        <p:nvSpPr>
          <p:cNvPr id="11" name="Content Placeholder 10">
            <a:extLst>
              <a:ext uri="{FF2B5EF4-FFF2-40B4-BE49-F238E27FC236}">
                <a16:creationId xmlns:a16="http://schemas.microsoft.com/office/drawing/2014/main" id="{0CA0BFFD-7BCF-C4C3-00CC-DFC579D5EE52}"/>
              </a:ext>
            </a:extLst>
          </p:cNvPr>
          <p:cNvSpPr>
            <a:spLocks noGrp="1"/>
          </p:cNvSpPr>
          <p:nvPr>
            <p:ph sz="quarter" idx="13"/>
          </p:nvPr>
        </p:nvSpPr>
        <p:spPr>
          <a:xfrm>
            <a:off x="457198" y="685800"/>
            <a:ext cx="5632704" cy="1673352"/>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Content Placeholder 10">
            <a:extLst>
              <a:ext uri="{FF2B5EF4-FFF2-40B4-BE49-F238E27FC236}">
                <a16:creationId xmlns:a16="http://schemas.microsoft.com/office/drawing/2014/main" id="{A715EB6F-5018-1B95-56AA-5DA075931C4E}"/>
              </a:ext>
            </a:extLst>
          </p:cNvPr>
          <p:cNvSpPr>
            <a:spLocks noGrp="1"/>
          </p:cNvSpPr>
          <p:nvPr>
            <p:ph sz="quarter" idx="14"/>
          </p:nvPr>
        </p:nvSpPr>
        <p:spPr>
          <a:xfrm>
            <a:off x="6327648" y="685800"/>
            <a:ext cx="5632704" cy="1673352"/>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10">
            <a:extLst>
              <a:ext uri="{FF2B5EF4-FFF2-40B4-BE49-F238E27FC236}">
                <a16:creationId xmlns:a16="http://schemas.microsoft.com/office/drawing/2014/main" id="{62C8D278-8C8C-0901-E682-16964AE9B092}"/>
              </a:ext>
            </a:extLst>
          </p:cNvPr>
          <p:cNvSpPr>
            <a:spLocks noGrp="1"/>
          </p:cNvSpPr>
          <p:nvPr>
            <p:ph sz="quarter" idx="15"/>
          </p:nvPr>
        </p:nvSpPr>
        <p:spPr>
          <a:xfrm>
            <a:off x="457198" y="2592324"/>
            <a:ext cx="5632704" cy="1673352"/>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10">
            <a:extLst>
              <a:ext uri="{FF2B5EF4-FFF2-40B4-BE49-F238E27FC236}">
                <a16:creationId xmlns:a16="http://schemas.microsoft.com/office/drawing/2014/main" id="{16DBA24A-0EAB-96A6-9A1E-BDE6454E4AC7}"/>
              </a:ext>
            </a:extLst>
          </p:cNvPr>
          <p:cNvSpPr>
            <a:spLocks noGrp="1"/>
          </p:cNvSpPr>
          <p:nvPr>
            <p:ph sz="quarter" idx="16"/>
          </p:nvPr>
        </p:nvSpPr>
        <p:spPr>
          <a:xfrm>
            <a:off x="6327648" y="2587752"/>
            <a:ext cx="5632704" cy="1673352"/>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10">
            <a:extLst>
              <a:ext uri="{FF2B5EF4-FFF2-40B4-BE49-F238E27FC236}">
                <a16:creationId xmlns:a16="http://schemas.microsoft.com/office/drawing/2014/main" id="{F44BBC21-A596-4DDA-D790-503796FF96D3}"/>
              </a:ext>
            </a:extLst>
          </p:cNvPr>
          <p:cNvSpPr>
            <a:spLocks noGrp="1"/>
          </p:cNvSpPr>
          <p:nvPr>
            <p:ph sz="quarter" idx="17"/>
          </p:nvPr>
        </p:nvSpPr>
        <p:spPr>
          <a:xfrm>
            <a:off x="457198" y="4498848"/>
            <a:ext cx="5632704" cy="1673352"/>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10">
            <a:extLst>
              <a:ext uri="{FF2B5EF4-FFF2-40B4-BE49-F238E27FC236}">
                <a16:creationId xmlns:a16="http://schemas.microsoft.com/office/drawing/2014/main" id="{79728BB3-D547-08B9-F241-416827A2A3C5}"/>
              </a:ext>
            </a:extLst>
          </p:cNvPr>
          <p:cNvSpPr>
            <a:spLocks noGrp="1"/>
          </p:cNvSpPr>
          <p:nvPr>
            <p:ph sz="quarter" idx="18"/>
          </p:nvPr>
        </p:nvSpPr>
        <p:spPr>
          <a:xfrm>
            <a:off x="6327648" y="4492752"/>
            <a:ext cx="5632704" cy="1673352"/>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608897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x3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56E40-B484-1283-A234-15FBD885539D}"/>
              </a:ext>
            </a:extLst>
          </p:cNvPr>
          <p:cNvSpPr>
            <a:spLocks noGrp="1"/>
          </p:cNvSpPr>
          <p:nvPr>
            <p:ph type="title" hasCustomPrompt="1"/>
          </p:nvPr>
        </p:nvSpPr>
        <p:spPr/>
        <p:txBody>
          <a:bodyPr/>
          <a:lstStyle>
            <a:lvl1pPr>
              <a:defRPr/>
            </a:lvl1pPr>
          </a:lstStyle>
          <a:p>
            <a:r>
              <a:rPr lang="en-US"/>
              <a:t>Title</a:t>
            </a:r>
          </a:p>
        </p:txBody>
      </p:sp>
      <p:sp>
        <p:nvSpPr>
          <p:cNvPr id="11" name="Content Placeholder 10">
            <a:extLst>
              <a:ext uri="{FF2B5EF4-FFF2-40B4-BE49-F238E27FC236}">
                <a16:creationId xmlns:a16="http://schemas.microsoft.com/office/drawing/2014/main" id="{0CA0BFFD-7BCF-C4C3-00CC-DFC579D5EE52}"/>
              </a:ext>
            </a:extLst>
          </p:cNvPr>
          <p:cNvSpPr>
            <a:spLocks noGrp="1"/>
          </p:cNvSpPr>
          <p:nvPr>
            <p:ph sz="quarter" idx="13"/>
          </p:nvPr>
        </p:nvSpPr>
        <p:spPr>
          <a:xfrm>
            <a:off x="457197" y="685800"/>
            <a:ext cx="3657600" cy="1673352"/>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Content Placeholder 10">
            <a:extLst>
              <a:ext uri="{FF2B5EF4-FFF2-40B4-BE49-F238E27FC236}">
                <a16:creationId xmlns:a16="http://schemas.microsoft.com/office/drawing/2014/main" id="{A715EB6F-5018-1B95-56AA-5DA075931C4E}"/>
              </a:ext>
            </a:extLst>
          </p:cNvPr>
          <p:cNvSpPr>
            <a:spLocks noGrp="1"/>
          </p:cNvSpPr>
          <p:nvPr>
            <p:ph sz="quarter" idx="14"/>
          </p:nvPr>
        </p:nvSpPr>
        <p:spPr>
          <a:xfrm>
            <a:off x="4379974" y="685800"/>
            <a:ext cx="3657600" cy="1673352"/>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10">
            <a:extLst>
              <a:ext uri="{FF2B5EF4-FFF2-40B4-BE49-F238E27FC236}">
                <a16:creationId xmlns:a16="http://schemas.microsoft.com/office/drawing/2014/main" id="{D22BC3B3-CDE4-4B42-6E8F-99286521B706}"/>
              </a:ext>
            </a:extLst>
          </p:cNvPr>
          <p:cNvSpPr>
            <a:spLocks noGrp="1"/>
          </p:cNvSpPr>
          <p:nvPr>
            <p:ph sz="quarter" idx="15"/>
          </p:nvPr>
        </p:nvSpPr>
        <p:spPr>
          <a:xfrm>
            <a:off x="8302752" y="685800"/>
            <a:ext cx="3657600" cy="1673352"/>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10">
            <a:extLst>
              <a:ext uri="{FF2B5EF4-FFF2-40B4-BE49-F238E27FC236}">
                <a16:creationId xmlns:a16="http://schemas.microsoft.com/office/drawing/2014/main" id="{F65B90D4-3D48-96EA-424E-9748BB066E6B}"/>
              </a:ext>
            </a:extLst>
          </p:cNvPr>
          <p:cNvSpPr>
            <a:spLocks noGrp="1"/>
          </p:cNvSpPr>
          <p:nvPr>
            <p:ph sz="quarter" idx="16"/>
          </p:nvPr>
        </p:nvSpPr>
        <p:spPr>
          <a:xfrm>
            <a:off x="457196" y="2591282"/>
            <a:ext cx="3657600" cy="1673352"/>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10">
            <a:extLst>
              <a:ext uri="{FF2B5EF4-FFF2-40B4-BE49-F238E27FC236}">
                <a16:creationId xmlns:a16="http://schemas.microsoft.com/office/drawing/2014/main" id="{E9C70D91-BB35-FC4E-C53E-3DB91CABC331}"/>
              </a:ext>
            </a:extLst>
          </p:cNvPr>
          <p:cNvSpPr>
            <a:spLocks noGrp="1"/>
          </p:cNvSpPr>
          <p:nvPr>
            <p:ph sz="quarter" idx="17"/>
          </p:nvPr>
        </p:nvSpPr>
        <p:spPr>
          <a:xfrm>
            <a:off x="4379974" y="2595132"/>
            <a:ext cx="3657600" cy="1673352"/>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10">
            <a:extLst>
              <a:ext uri="{FF2B5EF4-FFF2-40B4-BE49-F238E27FC236}">
                <a16:creationId xmlns:a16="http://schemas.microsoft.com/office/drawing/2014/main" id="{25F90A6C-FCDA-000B-BD92-A8B6F358E994}"/>
              </a:ext>
            </a:extLst>
          </p:cNvPr>
          <p:cNvSpPr>
            <a:spLocks noGrp="1"/>
          </p:cNvSpPr>
          <p:nvPr>
            <p:ph sz="quarter" idx="18"/>
          </p:nvPr>
        </p:nvSpPr>
        <p:spPr>
          <a:xfrm>
            <a:off x="8302748" y="2595132"/>
            <a:ext cx="3657600" cy="1673352"/>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10">
            <a:extLst>
              <a:ext uri="{FF2B5EF4-FFF2-40B4-BE49-F238E27FC236}">
                <a16:creationId xmlns:a16="http://schemas.microsoft.com/office/drawing/2014/main" id="{CE572C9F-2330-8480-0B67-198F9344B484}"/>
              </a:ext>
            </a:extLst>
          </p:cNvPr>
          <p:cNvSpPr>
            <a:spLocks noGrp="1"/>
          </p:cNvSpPr>
          <p:nvPr>
            <p:ph sz="quarter" idx="19"/>
          </p:nvPr>
        </p:nvSpPr>
        <p:spPr>
          <a:xfrm>
            <a:off x="457200" y="4498688"/>
            <a:ext cx="3657600" cy="1673352"/>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0">
            <a:extLst>
              <a:ext uri="{FF2B5EF4-FFF2-40B4-BE49-F238E27FC236}">
                <a16:creationId xmlns:a16="http://schemas.microsoft.com/office/drawing/2014/main" id="{F213A212-E9EF-B9FD-0535-116965F0CEC4}"/>
              </a:ext>
            </a:extLst>
          </p:cNvPr>
          <p:cNvSpPr>
            <a:spLocks noGrp="1"/>
          </p:cNvSpPr>
          <p:nvPr>
            <p:ph sz="quarter" idx="20"/>
          </p:nvPr>
        </p:nvSpPr>
        <p:spPr>
          <a:xfrm>
            <a:off x="4379974" y="4498688"/>
            <a:ext cx="3657600" cy="1673352"/>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0">
            <a:extLst>
              <a:ext uri="{FF2B5EF4-FFF2-40B4-BE49-F238E27FC236}">
                <a16:creationId xmlns:a16="http://schemas.microsoft.com/office/drawing/2014/main" id="{67258FB1-18C4-9D3A-075B-99ABB8F88F7C}"/>
              </a:ext>
            </a:extLst>
          </p:cNvPr>
          <p:cNvSpPr>
            <a:spLocks noGrp="1"/>
          </p:cNvSpPr>
          <p:nvPr>
            <p:ph sz="quarter" idx="21"/>
          </p:nvPr>
        </p:nvSpPr>
        <p:spPr>
          <a:xfrm>
            <a:off x="8302748" y="4498688"/>
            <a:ext cx="3657600" cy="1673352"/>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580401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x4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56E40-B484-1283-A234-15FBD885539D}"/>
              </a:ext>
            </a:extLst>
          </p:cNvPr>
          <p:cNvSpPr>
            <a:spLocks noGrp="1"/>
          </p:cNvSpPr>
          <p:nvPr>
            <p:ph type="title" hasCustomPrompt="1"/>
          </p:nvPr>
        </p:nvSpPr>
        <p:spPr/>
        <p:txBody>
          <a:bodyPr/>
          <a:lstStyle>
            <a:lvl1pPr>
              <a:defRPr/>
            </a:lvl1pPr>
          </a:lstStyle>
          <a:p>
            <a:r>
              <a:rPr lang="en-US"/>
              <a:t>Title</a:t>
            </a:r>
          </a:p>
        </p:txBody>
      </p:sp>
      <p:sp>
        <p:nvSpPr>
          <p:cNvPr id="11" name="Content Placeholder 10">
            <a:extLst>
              <a:ext uri="{FF2B5EF4-FFF2-40B4-BE49-F238E27FC236}">
                <a16:creationId xmlns:a16="http://schemas.microsoft.com/office/drawing/2014/main" id="{0CA0BFFD-7BCF-C4C3-00CC-DFC579D5EE52}"/>
              </a:ext>
            </a:extLst>
          </p:cNvPr>
          <p:cNvSpPr>
            <a:spLocks noGrp="1"/>
          </p:cNvSpPr>
          <p:nvPr>
            <p:ph sz="quarter" idx="13"/>
          </p:nvPr>
        </p:nvSpPr>
        <p:spPr>
          <a:xfrm>
            <a:off x="457197" y="685800"/>
            <a:ext cx="2743200" cy="1673352"/>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Content Placeholder 10">
            <a:extLst>
              <a:ext uri="{FF2B5EF4-FFF2-40B4-BE49-F238E27FC236}">
                <a16:creationId xmlns:a16="http://schemas.microsoft.com/office/drawing/2014/main" id="{A715EB6F-5018-1B95-56AA-5DA075931C4E}"/>
              </a:ext>
            </a:extLst>
          </p:cNvPr>
          <p:cNvSpPr>
            <a:spLocks noGrp="1"/>
          </p:cNvSpPr>
          <p:nvPr>
            <p:ph sz="quarter" idx="14"/>
          </p:nvPr>
        </p:nvSpPr>
        <p:spPr>
          <a:xfrm>
            <a:off x="3377182" y="685800"/>
            <a:ext cx="2743200" cy="1673352"/>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10">
            <a:extLst>
              <a:ext uri="{FF2B5EF4-FFF2-40B4-BE49-F238E27FC236}">
                <a16:creationId xmlns:a16="http://schemas.microsoft.com/office/drawing/2014/main" id="{D22BC3B3-CDE4-4B42-6E8F-99286521B706}"/>
              </a:ext>
            </a:extLst>
          </p:cNvPr>
          <p:cNvSpPr>
            <a:spLocks noGrp="1"/>
          </p:cNvSpPr>
          <p:nvPr>
            <p:ph sz="quarter" idx="15"/>
          </p:nvPr>
        </p:nvSpPr>
        <p:spPr>
          <a:xfrm>
            <a:off x="6297167" y="685800"/>
            <a:ext cx="2743200" cy="1673352"/>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10">
            <a:extLst>
              <a:ext uri="{FF2B5EF4-FFF2-40B4-BE49-F238E27FC236}">
                <a16:creationId xmlns:a16="http://schemas.microsoft.com/office/drawing/2014/main" id="{5DA99AFA-5CF2-101D-97EC-DFAD0878872F}"/>
              </a:ext>
            </a:extLst>
          </p:cNvPr>
          <p:cNvSpPr>
            <a:spLocks noGrp="1"/>
          </p:cNvSpPr>
          <p:nvPr>
            <p:ph sz="quarter" idx="16"/>
          </p:nvPr>
        </p:nvSpPr>
        <p:spPr>
          <a:xfrm>
            <a:off x="9217152" y="677779"/>
            <a:ext cx="2743200" cy="1673352"/>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10">
            <a:extLst>
              <a:ext uri="{FF2B5EF4-FFF2-40B4-BE49-F238E27FC236}">
                <a16:creationId xmlns:a16="http://schemas.microsoft.com/office/drawing/2014/main" id="{110F2C0B-3B3A-1948-CFD4-BE909F934003}"/>
              </a:ext>
            </a:extLst>
          </p:cNvPr>
          <p:cNvSpPr>
            <a:spLocks noGrp="1"/>
          </p:cNvSpPr>
          <p:nvPr>
            <p:ph sz="quarter" idx="17"/>
          </p:nvPr>
        </p:nvSpPr>
        <p:spPr>
          <a:xfrm>
            <a:off x="457197" y="2593967"/>
            <a:ext cx="2743200" cy="1673352"/>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10">
            <a:extLst>
              <a:ext uri="{FF2B5EF4-FFF2-40B4-BE49-F238E27FC236}">
                <a16:creationId xmlns:a16="http://schemas.microsoft.com/office/drawing/2014/main" id="{8D0D71EF-D2F9-A86D-EE24-3AA9EAEDD17C}"/>
              </a:ext>
            </a:extLst>
          </p:cNvPr>
          <p:cNvSpPr>
            <a:spLocks noGrp="1"/>
          </p:cNvSpPr>
          <p:nvPr>
            <p:ph sz="quarter" idx="18"/>
          </p:nvPr>
        </p:nvSpPr>
        <p:spPr>
          <a:xfrm>
            <a:off x="3377182" y="2587752"/>
            <a:ext cx="2743200" cy="1673352"/>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10">
            <a:extLst>
              <a:ext uri="{FF2B5EF4-FFF2-40B4-BE49-F238E27FC236}">
                <a16:creationId xmlns:a16="http://schemas.microsoft.com/office/drawing/2014/main" id="{CA70EADA-EFB4-B62D-E353-1E46E518A34B}"/>
              </a:ext>
            </a:extLst>
          </p:cNvPr>
          <p:cNvSpPr>
            <a:spLocks noGrp="1"/>
          </p:cNvSpPr>
          <p:nvPr>
            <p:ph sz="quarter" idx="19"/>
          </p:nvPr>
        </p:nvSpPr>
        <p:spPr>
          <a:xfrm>
            <a:off x="6297167" y="2587752"/>
            <a:ext cx="2743200" cy="1673352"/>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0">
            <a:extLst>
              <a:ext uri="{FF2B5EF4-FFF2-40B4-BE49-F238E27FC236}">
                <a16:creationId xmlns:a16="http://schemas.microsoft.com/office/drawing/2014/main" id="{CD368454-F1A4-F224-9037-64B4361E6364}"/>
              </a:ext>
            </a:extLst>
          </p:cNvPr>
          <p:cNvSpPr>
            <a:spLocks noGrp="1"/>
          </p:cNvSpPr>
          <p:nvPr>
            <p:ph sz="quarter" idx="20"/>
          </p:nvPr>
        </p:nvSpPr>
        <p:spPr>
          <a:xfrm>
            <a:off x="9217149" y="2593967"/>
            <a:ext cx="2743200" cy="1673352"/>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0">
            <a:extLst>
              <a:ext uri="{FF2B5EF4-FFF2-40B4-BE49-F238E27FC236}">
                <a16:creationId xmlns:a16="http://schemas.microsoft.com/office/drawing/2014/main" id="{D6EB29B4-2BA9-E1B9-D309-D2B3A11662B4}"/>
              </a:ext>
            </a:extLst>
          </p:cNvPr>
          <p:cNvSpPr>
            <a:spLocks noGrp="1"/>
          </p:cNvSpPr>
          <p:nvPr>
            <p:ph sz="quarter" idx="21"/>
          </p:nvPr>
        </p:nvSpPr>
        <p:spPr>
          <a:xfrm>
            <a:off x="457200" y="4495800"/>
            <a:ext cx="2743200" cy="1673352"/>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0">
            <a:extLst>
              <a:ext uri="{FF2B5EF4-FFF2-40B4-BE49-F238E27FC236}">
                <a16:creationId xmlns:a16="http://schemas.microsoft.com/office/drawing/2014/main" id="{8C7C33EB-CDAC-78D5-D2F5-4C4B7A5D32BF}"/>
              </a:ext>
            </a:extLst>
          </p:cNvPr>
          <p:cNvSpPr>
            <a:spLocks noGrp="1"/>
          </p:cNvSpPr>
          <p:nvPr>
            <p:ph sz="quarter" idx="22"/>
          </p:nvPr>
        </p:nvSpPr>
        <p:spPr>
          <a:xfrm>
            <a:off x="3377182" y="4500010"/>
            <a:ext cx="2743200" cy="1673352"/>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10">
            <a:extLst>
              <a:ext uri="{FF2B5EF4-FFF2-40B4-BE49-F238E27FC236}">
                <a16:creationId xmlns:a16="http://schemas.microsoft.com/office/drawing/2014/main" id="{BC8D965E-098F-DFD9-85D3-5BA5F50F00A6}"/>
              </a:ext>
            </a:extLst>
          </p:cNvPr>
          <p:cNvSpPr>
            <a:spLocks noGrp="1"/>
          </p:cNvSpPr>
          <p:nvPr>
            <p:ph sz="quarter" idx="23"/>
          </p:nvPr>
        </p:nvSpPr>
        <p:spPr>
          <a:xfrm>
            <a:off x="6297167" y="4495800"/>
            <a:ext cx="2743200" cy="1673352"/>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10">
            <a:extLst>
              <a:ext uri="{FF2B5EF4-FFF2-40B4-BE49-F238E27FC236}">
                <a16:creationId xmlns:a16="http://schemas.microsoft.com/office/drawing/2014/main" id="{3C1B57CF-2BF5-1EC3-FC21-A535439001E5}"/>
              </a:ext>
            </a:extLst>
          </p:cNvPr>
          <p:cNvSpPr>
            <a:spLocks noGrp="1"/>
          </p:cNvSpPr>
          <p:nvPr>
            <p:ph sz="quarter" idx="24"/>
          </p:nvPr>
        </p:nvSpPr>
        <p:spPr>
          <a:xfrm>
            <a:off x="9217149" y="4503821"/>
            <a:ext cx="2743200" cy="1673352"/>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649111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x1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56E40-B484-1283-A234-15FBD885539D}"/>
              </a:ext>
            </a:extLst>
          </p:cNvPr>
          <p:cNvSpPr>
            <a:spLocks noGrp="1"/>
          </p:cNvSpPr>
          <p:nvPr>
            <p:ph type="title" hasCustomPrompt="1"/>
          </p:nvPr>
        </p:nvSpPr>
        <p:spPr/>
        <p:txBody>
          <a:bodyPr/>
          <a:lstStyle>
            <a:lvl1pPr>
              <a:defRPr/>
            </a:lvl1pPr>
          </a:lstStyle>
          <a:p>
            <a:r>
              <a:rPr lang="en-US"/>
              <a:t>Title</a:t>
            </a:r>
          </a:p>
        </p:txBody>
      </p:sp>
      <p:sp>
        <p:nvSpPr>
          <p:cNvPr id="11" name="Content Placeholder 10">
            <a:extLst>
              <a:ext uri="{FF2B5EF4-FFF2-40B4-BE49-F238E27FC236}">
                <a16:creationId xmlns:a16="http://schemas.microsoft.com/office/drawing/2014/main" id="{0CA0BFFD-7BCF-C4C3-00CC-DFC579D5EE52}"/>
              </a:ext>
            </a:extLst>
          </p:cNvPr>
          <p:cNvSpPr>
            <a:spLocks noGrp="1"/>
          </p:cNvSpPr>
          <p:nvPr>
            <p:ph sz="quarter" idx="13"/>
          </p:nvPr>
        </p:nvSpPr>
        <p:spPr>
          <a:xfrm>
            <a:off x="457197" y="685800"/>
            <a:ext cx="11503152" cy="1197864"/>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Content Placeholder 10">
            <a:extLst>
              <a:ext uri="{FF2B5EF4-FFF2-40B4-BE49-F238E27FC236}">
                <a16:creationId xmlns:a16="http://schemas.microsoft.com/office/drawing/2014/main" id="{A715EB6F-5018-1B95-56AA-5DA075931C4E}"/>
              </a:ext>
            </a:extLst>
          </p:cNvPr>
          <p:cNvSpPr>
            <a:spLocks noGrp="1"/>
          </p:cNvSpPr>
          <p:nvPr>
            <p:ph sz="quarter" idx="14"/>
          </p:nvPr>
        </p:nvSpPr>
        <p:spPr>
          <a:xfrm>
            <a:off x="457197" y="2116675"/>
            <a:ext cx="11503152" cy="1197864"/>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10">
            <a:extLst>
              <a:ext uri="{FF2B5EF4-FFF2-40B4-BE49-F238E27FC236}">
                <a16:creationId xmlns:a16="http://schemas.microsoft.com/office/drawing/2014/main" id="{D22BC3B3-CDE4-4B42-6E8F-99286521B706}"/>
              </a:ext>
            </a:extLst>
          </p:cNvPr>
          <p:cNvSpPr>
            <a:spLocks noGrp="1"/>
          </p:cNvSpPr>
          <p:nvPr>
            <p:ph sz="quarter" idx="15"/>
          </p:nvPr>
        </p:nvSpPr>
        <p:spPr>
          <a:xfrm>
            <a:off x="457200" y="3547550"/>
            <a:ext cx="11503152" cy="1197864"/>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10">
            <a:extLst>
              <a:ext uri="{FF2B5EF4-FFF2-40B4-BE49-F238E27FC236}">
                <a16:creationId xmlns:a16="http://schemas.microsoft.com/office/drawing/2014/main" id="{5DA99AFA-5CF2-101D-97EC-DFAD0878872F}"/>
              </a:ext>
            </a:extLst>
          </p:cNvPr>
          <p:cNvSpPr>
            <a:spLocks noGrp="1"/>
          </p:cNvSpPr>
          <p:nvPr>
            <p:ph sz="quarter" idx="16"/>
          </p:nvPr>
        </p:nvSpPr>
        <p:spPr>
          <a:xfrm>
            <a:off x="457197" y="4978426"/>
            <a:ext cx="11503152" cy="1197864"/>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407562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x2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56E40-B484-1283-A234-15FBD885539D}"/>
              </a:ext>
            </a:extLst>
          </p:cNvPr>
          <p:cNvSpPr>
            <a:spLocks noGrp="1"/>
          </p:cNvSpPr>
          <p:nvPr>
            <p:ph type="title" hasCustomPrompt="1"/>
          </p:nvPr>
        </p:nvSpPr>
        <p:spPr/>
        <p:txBody>
          <a:bodyPr/>
          <a:lstStyle>
            <a:lvl1pPr>
              <a:defRPr/>
            </a:lvl1pPr>
          </a:lstStyle>
          <a:p>
            <a:r>
              <a:rPr lang="en-US"/>
              <a:t>Title</a:t>
            </a:r>
          </a:p>
        </p:txBody>
      </p:sp>
      <p:sp>
        <p:nvSpPr>
          <p:cNvPr id="11" name="Content Placeholder 10">
            <a:extLst>
              <a:ext uri="{FF2B5EF4-FFF2-40B4-BE49-F238E27FC236}">
                <a16:creationId xmlns:a16="http://schemas.microsoft.com/office/drawing/2014/main" id="{0CA0BFFD-7BCF-C4C3-00CC-DFC579D5EE52}"/>
              </a:ext>
            </a:extLst>
          </p:cNvPr>
          <p:cNvSpPr>
            <a:spLocks noGrp="1"/>
          </p:cNvSpPr>
          <p:nvPr>
            <p:ph sz="quarter" idx="13"/>
          </p:nvPr>
        </p:nvSpPr>
        <p:spPr>
          <a:xfrm>
            <a:off x="457198" y="685800"/>
            <a:ext cx="5632704" cy="1197864"/>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Content Placeholder 10">
            <a:extLst>
              <a:ext uri="{FF2B5EF4-FFF2-40B4-BE49-F238E27FC236}">
                <a16:creationId xmlns:a16="http://schemas.microsoft.com/office/drawing/2014/main" id="{A715EB6F-5018-1B95-56AA-5DA075931C4E}"/>
              </a:ext>
            </a:extLst>
          </p:cNvPr>
          <p:cNvSpPr>
            <a:spLocks noGrp="1"/>
          </p:cNvSpPr>
          <p:nvPr>
            <p:ph sz="quarter" idx="14"/>
          </p:nvPr>
        </p:nvSpPr>
        <p:spPr>
          <a:xfrm>
            <a:off x="6327648" y="685800"/>
            <a:ext cx="5632704" cy="1197864"/>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10">
            <a:extLst>
              <a:ext uri="{FF2B5EF4-FFF2-40B4-BE49-F238E27FC236}">
                <a16:creationId xmlns:a16="http://schemas.microsoft.com/office/drawing/2014/main" id="{BBDCC6BF-3B0D-AD16-6D46-BEC510E588C8}"/>
              </a:ext>
            </a:extLst>
          </p:cNvPr>
          <p:cNvSpPr>
            <a:spLocks noGrp="1"/>
          </p:cNvSpPr>
          <p:nvPr>
            <p:ph sz="quarter" idx="15"/>
          </p:nvPr>
        </p:nvSpPr>
        <p:spPr>
          <a:xfrm>
            <a:off x="457198" y="2116702"/>
            <a:ext cx="5632704" cy="1197864"/>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10">
            <a:extLst>
              <a:ext uri="{FF2B5EF4-FFF2-40B4-BE49-F238E27FC236}">
                <a16:creationId xmlns:a16="http://schemas.microsoft.com/office/drawing/2014/main" id="{E3010EEA-82D9-0803-B736-51FD108EBE80}"/>
              </a:ext>
            </a:extLst>
          </p:cNvPr>
          <p:cNvSpPr>
            <a:spLocks noGrp="1"/>
          </p:cNvSpPr>
          <p:nvPr>
            <p:ph sz="quarter" idx="16"/>
          </p:nvPr>
        </p:nvSpPr>
        <p:spPr>
          <a:xfrm>
            <a:off x="6327648" y="2115083"/>
            <a:ext cx="5632704" cy="1197864"/>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10">
            <a:extLst>
              <a:ext uri="{FF2B5EF4-FFF2-40B4-BE49-F238E27FC236}">
                <a16:creationId xmlns:a16="http://schemas.microsoft.com/office/drawing/2014/main" id="{BE6B128E-358E-0CB0-28A2-FBFB30D83880}"/>
              </a:ext>
            </a:extLst>
          </p:cNvPr>
          <p:cNvSpPr>
            <a:spLocks noGrp="1"/>
          </p:cNvSpPr>
          <p:nvPr>
            <p:ph sz="quarter" idx="17"/>
          </p:nvPr>
        </p:nvSpPr>
        <p:spPr>
          <a:xfrm>
            <a:off x="457200" y="3547604"/>
            <a:ext cx="5632704" cy="1197864"/>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10">
            <a:extLst>
              <a:ext uri="{FF2B5EF4-FFF2-40B4-BE49-F238E27FC236}">
                <a16:creationId xmlns:a16="http://schemas.microsoft.com/office/drawing/2014/main" id="{24642B89-D9FF-387E-3534-EABE090E97A2}"/>
              </a:ext>
            </a:extLst>
          </p:cNvPr>
          <p:cNvSpPr>
            <a:spLocks noGrp="1"/>
          </p:cNvSpPr>
          <p:nvPr>
            <p:ph sz="quarter" idx="18"/>
          </p:nvPr>
        </p:nvSpPr>
        <p:spPr>
          <a:xfrm>
            <a:off x="6327648" y="3544366"/>
            <a:ext cx="5632704" cy="1197864"/>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10">
            <a:extLst>
              <a:ext uri="{FF2B5EF4-FFF2-40B4-BE49-F238E27FC236}">
                <a16:creationId xmlns:a16="http://schemas.microsoft.com/office/drawing/2014/main" id="{28C853D9-2961-9266-7CFE-22BEDC3C96E8}"/>
              </a:ext>
            </a:extLst>
          </p:cNvPr>
          <p:cNvSpPr>
            <a:spLocks noGrp="1"/>
          </p:cNvSpPr>
          <p:nvPr>
            <p:ph sz="quarter" idx="19"/>
          </p:nvPr>
        </p:nvSpPr>
        <p:spPr>
          <a:xfrm>
            <a:off x="457198" y="4978507"/>
            <a:ext cx="5632704" cy="1197864"/>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0">
            <a:extLst>
              <a:ext uri="{FF2B5EF4-FFF2-40B4-BE49-F238E27FC236}">
                <a16:creationId xmlns:a16="http://schemas.microsoft.com/office/drawing/2014/main" id="{BFF384A5-FBD4-BFF4-F11F-8035A1D722FC}"/>
              </a:ext>
            </a:extLst>
          </p:cNvPr>
          <p:cNvSpPr>
            <a:spLocks noGrp="1"/>
          </p:cNvSpPr>
          <p:nvPr>
            <p:ph sz="quarter" idx="20"/>
          </p:nvPr>
        </p:nvSpPr>
        <p:spPr>
          <a:xfrm>
            <a:off x="6327648" y="4973649"/>
            <a:ext cx="5632704" cy="1197864"/>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135015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x3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56E40-B484-1283-A234-15FBD885539D}"/>
              </a:ext>
            </a:extLst>
          </p:cNvPr>
          <p:cNvSpPr>
            <a:spLocks noGrp="1"/>
          </p:cNvSpPr>
          <p:nvPr>
            <p:ph type="title" hasCustomPrompt="1"/>
          </p:nvPr>
        </p:nvSpPr>
        <p:spPr/>
        <p:txBody>
          <a:bodyPr/>
          <a:lstStyle>
            <a:lvl1pPr>
              <a:defRPr/>
            </a:lvl1pPr>
          </a:lstStyle>
          <a:p>
            <a:r>
              <a:rPr lang="en-US"/>
              <a:t>Title</a:t>
            </a:r>
          </a:p>
        </p:txBody>
      </p:sp>
      <p:sp>
        <p:nvSpPr>
          <p:cNvPr id="11" name="Content Placeholder 10">
            <a:extLst>
              <a:ext uri="{FF2B5EF4-FFF2-40B4-BE49-F238E27FC236}">
                <a16:creationId xmlns:a16="http://schemas.microsoft.com/office/drawing/2014/main" id="{0CA0BFFD-7BCF-C4C3-00CC-DFC579D5EE52}"/>
              </a:ext>
            </a:extLst>
          </p:cNvPr>
          <p:cNvSpPr>
            <a:spLocks noGrp="1"/>
          </p:cNvSpPr>
          <p:nvPr>
            <p:ph sz="quarter" idx="13"/>
          </p:nvPr>
        </p:nvSpPr>
        <p:spPr>
          <a:xfrm>
            <a:off x="457197" y="685800"/>
            <a:ext cx="3657600" cy="1197864"/>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Content Placeholder 10">
            <a:extLst>
              <a:ext uri="{FF2B5EF4-FFF2-40B4-BE49-F238E27FC236}">
                <a16:creationId xmlns:a16="http://schemas.microsoft.com/office/drawing/2014/main" id="{A715EB6F-5018-1B95-56AA-5DA075931C4E}"/>
              </a:ext>
            </a:extLst>
          </p:cNvPr>
          <p:cNvSpPr>
            <a:spLocks noGrp="1"/>
          </p:cNvSpPr>
          <p:nvPr>
            <p:ph sz="quarter" idx="14"/>
          </p:nvPr>
        </p:nvSpPr>
        <p:spPr>
          <a:xfrm>
            <a:off x="4379974" y="685800"/>
            <a:ext cx="3657600" cy="1197864"/>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10">
            <a:extLst>
              <a:ext uri="{FF2B5EF4-FFF2-40B4-BE49-F238E27FC236}">
                <a16:creationId xmlns:a16="http://schemas.microsoft.com/office/drawing/2014/main" id="{D22BC3B3-CDE4-4B42-6E8F-99286521B706}"/>
              </a:ext>
            </a:extLst>
          </p:cNvPr>
          <p:cNvSpPr>
            <a:spLocks noGrp="1"/>
          </p:cNvSpPr>
          <p:nvPr>
            <p:ph sz="quarter" idx="15"/>
          </p:nvPr>
        </p:nvSpPr>
        <p:spPr>
          <a:xfrm>
            <a:off x="8302752" y="685800"/>
            <a:ext cx="3657600" cy="1197864"/>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10">
            <a:extLst>
              <a:ext uri="{FF2B5EF4-FFF2-40B4-BE49-F238E27FC236}">
                <a16:creationId xmlns:a16="http://schemas.microsoft.com/office/drawing/2014/main" id="{F65B90D4-3D48-96EA-424E-9748BB066E6B}"/>
              </a:ext>
            </a:extLst>
          </p:cNvPr>
          <p:cNvSpPr>
            <a:spLocks noGrp="1"/>
          </p:cNvSpPr>
          <p:nvPr>
            <p:ph sz="quarter" idx="16"/>
          </p:nvPr>
        </p:nvSpPr>
        <p:spPr>
          <a:xfrm>
            <a:off x="457196" y="2121408"/>
            <a:ext cx="3657600" cy="1197864"/>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10">
            <a:extLst>
              <a:ext uri="{FF2B5EF4-FFF2-40B4-BE49-F238E27FC236}">
                <a16:creationId xmlns:a16="http://schemas.microsoft.com/office/drawing/2014/main" id="{E9C70D91-BB35-FC4E-C53E-3DB91CABC331}"/>
              </a:ext>
            </a:extLst>
          </p:cNvPr>
          <p:cNvSpPr>
            <a:spLocks noGrp="1"/>
          </p:cNvSpPr>
          <p:nvPr>
            <p:ph sz="quarter" idx="17"/>
          </p:nvPr>
        </p:nvSpPr>
        <p:spPr>
          <a:xfrm>
            <a:off x="4379974" y="2121408"/>
            <a:ext cx="3657600" cy="1197864"/>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10">
            <a:extLst>
              <a:ext uri="{FF2B5EF4-FFF2-40B4-BE49-F238E27FC236}">
                <a16:creationId xmlns:a16="http://schemas.microsoft.com/office/drawing/2014/main" id="{25F90A6C-FCDA-000B-BD92-A8B6F358E994}"/>
              </a:ext>
            </a:extLst>
          </p:cNvPr>
          <p:cNvSpPr>
            <a:spLocks noGrp="1"/>
          </p:cNvSpPr>
          <p:nvPr>
            <p:ph sz="quarter" idx="18"/>
          </p:nvPr>
        </p:nvSpPr>
        <p:spPr>
          <a:xfrm>
            <a:off x="8302748" y="2121408"/>
            <a:ext cx="3657600" cy="1197864"/>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10">
            <a:extLst>
              <a:ext uri="{FF2B5EF4-FFF2-40B4-BE49-F238E27FC236}">
                <a16:creationId xmlns:a16="http://schemas.microsoft.com/office/drawing/2014/main" id="{CE572C9F-2330-8480-0B67-198F9344B484}"/>
              </a:ext>
            </a:extLst>
          </p:cNvPr>
          <p:cNvSpPr>
            <a:spLocks noGrp="1"/>
          </p:cNvSpPr>
          <p:nvPr>
            <p:ph sz="quarter" idx="19"/>
          </p:nvPr>
        </p:nvSpPr>
        <p:spPr>
          <a:xfrm>
            <a:off x="457200" y="3547872"/>
            <a:ext cx="3657600" cy="1197864"/>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0">
            <a:extLst>
              <a:ext uri="{FF2B5EF4-FFF2-40B4-BE49-F238E27FC236}">
                <a16:creationId xmlns:a16="http://schemas.microsoft.com/office/drawing/2014/main" id="{F213A212-E9EF-B9FD-0535-116965F0CEC4}"/>
              </a:ext>
            </a:extLst>
          </p:cNvPr>
          <p:cNvSpPr>
            <a:spLocks noGrp="1"/>
          </p:cNvSpPr>
          <p:nvPr>
            <p:ph sz="quarter" idx="20"/>
          </p:nvPr>
        </p:nvSpPr>
        <p:spPr>
          <a:xfrm>
            <a:off x="4379974" y="3547872"/>
            <a:ext cx="3657600" cy="1197864"/>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0">
            <a:extLst>
              <a:ext uri="{FF2B5EF4-FFF2-40B4-BE49-F238E27FC236}">
                <a16:creationId xmlns:a16="http://schemas.microsoft.com/office/drawing/2014/main" id="{67258FB1-18C4-9D3A-075B-99ABB8F88F7C}"/>
              </a:ext>
            </a:extLst>
          </p:cNvPr>
          <p:cNvSpPr>
            <a:spLocks noGrp="1"/>
          </p:cNvSpPr>
          <p:nvPr>
            <p:ph sz="quarter" idx="21"/>
          </p:nvPr>
        </p:nvSpPr>
        <p:spPr>
          <a:xfrm>
            <a:off x="8302748" y="3547872"/>
            <a:ext cx="3657600" cy="1197864"/>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0">
            <a:extLst>
              <a:ext uri="{FF2B5EF4-FFF2-40B4-BE49-F238E27FC236}">
                <a16:creationId xmlns:a16="http://schemas.microsoft.com/office/drawing/2014/main" id="{B9CB9B26-5539-83B1-763B-42E9B93C2DD8}"/>
              </a:ext>
            </a:extLst>
          </p:cNvPr>
          <p:cNvSpPr>
            <a:spLocks noGrp="1"/>
          </p:cNvSpPr>
          <p:nvPr>
            <p:ph sz="quarter" idx="22"/>
          </p:nvPr>
        </p:nvSpPr>
        <p:spPr>
          <a:xfrm>
            <a:off x="457196" y="4974336"/>
            <a:ext cx="3657600" cy="1197864"/>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10">
            <a:extLst>
              <a:ext uri="{FF2B5EF4-FFF2-40B4-BE49-F238E27FC236}">
                <a16:creationId xmlns:a16="http://schemas.microsoft.com/office/drawing/2014/main" id="{1548A393-6168-CFA8-66ED-3E525FB292D2}"/>
              </a:ext>
            </a:extLst>
          </p:cNvPr>
          <p:cNvSpPr>
            <a:spLocks noGrp="1"/>
          </p:cNvSpPr>
          <p:nvPr>
            <p:ph sz="quarter" idx="23"/>
          </p:nvPr>
        </p:nvSpPr>
        <p:spPr>
          <a:xfrm>
            <a:off x="4379974" y="4974336"/>
            <a:ext cx="3657600" cy="1197864"/>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10">
            <a:extLst>
              <a:ext uri="{FF2B5EF4-FFF2-40B4-BE49-F238E27FC236}">
                <a16:creationId xmlns:a16="http://schemas.microsoft.com/office/drawing/2014/main" id="{5F4635F7-56F0-2708-724E-DD5EF1C15BE9}"/>
              </a:ext>
            </a:extLst>
          </p:cNvPr>
          <p:cNvSpPr>
            <a:spLocks noGrp="1"/>
          </p:cNvSpPr>
          <p:nvPr>
            <p:ph sz="quarter" idx="24"/>
          </p:nvPr>
        </p:nvSpPr>
        <p:spPr>
          <a:xfrm>
            <a:off x="8302748" y="4974336"/>
            <a:ext cx="3657600" cy="1197864"/>
          </a:xfrm>
        </p:spPr>
        <p:txBody>
          <a:bodyPr/>
          <a:lstStyle>
            <a:lvl1pPr>
              <a:defRPr sz="2000"/>
            </a:lvl1pPr>
            <a:lvl2pPr>
              <a:defRPr sz="1600"/>
            </a:lvl2pPr>
            <a:lvl3pPr>
              <a:defRPr sz="1600"/>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068423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913B6221-EB7C-4542-AA65-32033D2019DD}"/>
              </a:ext>
            </a:extLst>
          </p:cNvPr>
          <p:cNvCxnSpPr/>
          <p:nvPr userDrawn="1"/>
        </p:nvCxnSpPr>
        <p:spPr>
          <a:xfrm>
            <a:off x="461963" y="6260638"/>
            <a:ext cx="1149923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2506128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x4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56E40-B484-1283-A234-15FBD885539D}"/>
              </a:ext>
            </a:extLst>
          </p:cNvPr>
          <p:cNvSpPr>
            <a:spLocks noGrp="1"/>
          </p:cNvSpPr>
          <p:nvPr>
            <p:ph type="title" hasCustomPrompt="1"/>
          </p:nvPr>
        </p:nvSpPr>
        <p:spPr/>
        <p:txBody>
          <a:bodyPr/>
          <a:lstStyle>
            <a:lvl1pPr>
              <a:defRPr/>
            </a:lvl1pPr>
          </a:lstStyle>
          <a:p>
            <a:r>
              <a:rPr lang="en-US"/>
              <a:t>Title</a:t>
            </a:r>
          </a:p>
        </p:txBody>
      </p:sp>
      <p:sp>
        <p:nvSpPr>
          <p:cNvPr id="11" name="Content Placeholder 10">
            <a:extLst>
              <a:ext uri="{FF2B5EF4-FFF2-40B4-BE49-F238E27FC236}">
                <a16:creationId xmlns:a16="http://schemas.microsoft.com/office/drawing/2014/main" id="{0CA0BFFD-7BCF-C4C3-00CC-DFC579D5EE52}"/>
              </a:ext>
            </a:extLst>
          </p:cNvPr>
          <p:cNvSpPr>
            <a:spLocks noGrp="1"/>
          </p:cNvSpPr>
          <p:nvPr>
            <p:ph sz="quarter" idx="13"/>
          </p:nvPr>
        </p:nvSpPr>
        <p:spPr>
          <a:xfrm>
            <a:off x="457197" y="685800"/>
            <a:ext cx="2743200" cy="1197864"/>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Content Placeholder 10">
            <a:extLst>
              <a:ext uri="{FF2B5EF4-FFF2-40B4-BE49-F238E27FC236}">
                <a16:creationId xmlns:a16="http://schemas.microsoft.com/office/drawing/2014/main" id="{A715EB6F-5018-1B95-56AA-5DA075931C4E}"/>
              </a:ext>
            </a:extLst>
          </p:cNvPr>
          <p:cNvSpPr>
            <a:spLocks noGrp="1"/>
          </p:cNvSpPr>
          <p:nvPr>
            <p:ph sz="quarter" idx="14"/>
          </p:nvPr>
        </p:nvSpPr>
        <p:spPr>
          <a:xfrm>
            <a:off x="3377182" y="685800"/>
            <a:ext cx="2743200" cy="1197864"/>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10">
            <a:extLst>
              <a:ext uri="{FF2B5EF4-FFF2-40B4-BE49-F238E27FC236}">
                <a16:creationId xmlns:a16="http://schemas.microsoft.com/office/drawing/2014/main" id="{D22BC3B3-CDE4-4B42-6E8F-99286521B706}"/>
              </a:ext>
            </a:extLst>
          </p:cNvPr>
          <p:cNvSpPr>
            <a:spLocks noGrp="1"/>
          </p:cNvSpPr>
          <p:nvPr>
            <p:ph sz="quarter" idx="15"/>
          </p:nvPr>
        </p:nvSpPr>
        <p:spPr>
          <a:xfrm>
            <a:off x="6297167" y="685800"/>
            <a:ext cx="2743200" cy="1197864"/>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10">
            <a:extLst>
              <a:ext uri="{FF2B5EF4-FFF2-40B4-BE49-F238E27FC236}">
                <a16:creationId xmlns:a16="http://schemas.microsoft.com/office/drawing/2014/main" id="{5DA99AFA-5CF2-101D-97EC-DFAD0878872F}"/>
              </a:ext>
            </a:extLst>
          </p:cNvPr>
          <p:cNvSpPr>
            <a:spLocks noGrp="1"/>
          </p:cNvSpPr>
          <p:nvPr>
            <p:ph sz="quarter" idx="16"/>
          </p:nvPr>
        </p:nvSpPr>
        <p:spPr>
          <a:xfrm>
            <a:off x="9217152" y="677779"/>
            <a:ext cx="2743200" cy="1197864"/>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10">
            <a:extLst>
              <a:ext uri="{FF2B5EF4-FFF2-40B4-BE49-F238E27FC236}">
                <a16:creationId xmlns:a16="http://schemas.microsoft.com/office/drawing/2014/main" id="{110F2C0B-3B3A-1948-CFD4-BE909F934003}"/>
              </a:ext>
            </a:extLst>
          </p:cNvPr>
          <p:cNvSpPr>
            <a:spLocks noGrp="1"/>
          </p:cNvSpPr>
          <p:nvPr>
            <p:ph sz="quarter" idx="17"/>
          </p:nvPr>
        </p:nvSpPr>
        <p:spPr>
          <a:xfrm>
            <a:off x="457197" y="2121408"/>
            <a:ext cx="2743200" cy="1197864"/>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10">
            <a:extLst>
              <a:ext uri="{FF2B5EF4-FFF2-40B4-BE49-F238E27FC236}">
                <a16:creationId xmlns:a16="http://schemas.microsoft.com/office/drawing/2014/main" id="{8D0D71EF-D2F9-A86D-EE24-3AA9EAEDD17C}"/>
              </a:ext>
            </a:extLst>
          </p:cNvPr>
          <p:cNvSpPr>
            <a:spLocks noGrp="1"/>
          </p:cNvSpPr>
          <p:nvPr>
            <p:ph sz="quarter" idx="18"/>
          </p:nvPr>
        </p:nvSpPr>
        <p:spPr>
          <a:xfrm>
            <a:off x="3377182" y="2121408"/>
            <a:ext cx="2743200" cy="1197864"/>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10">
            <a:extLst>
              <a:ext uri="{FF2B5EF4-FFF2-40B4-BE49-F238E27FC236}">
                <a16:creationId xmlns:a16="http://schemas.microsoft.com/office/drawing/2014/main" id="{CA70EADA-EFB4-B62D-E353-1E46E518A34B}"/>
              </a:ext>
            </a:extLst>
          </p:cNvPr>
          <p:cNvSpPr>
            <a:spLocks noGrp="1"/>
          </p:cNvSpPr>
          <p:nvPr>
            <p:ph sz="quarter" idx="19"/>
          </p:nvPr>
        </p:nvSpPr>
        <p:spPr>
          <a:xfrm>
            <a:off x="6297167" y="2121408"/>
            <a:ext cx="2743200" cy="1197864"/>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0">
            <a:extLst>
              <a:ext uri="{FF2B5EF4-FFF2-40B4-BE49-F238E27FC236}">
                <a16:creationId xmlns:a16="http://schemas.microsoft.com/office/drawing/2014/main" id="{CD368454-F1A4-F224-9037-64B4361E6364}"/>
              </a:ext>
            </a:extLst>
          </p:cNvPr>
          <p:cNvSpPr>
            <a:spLocks noGrp="1"/>
          </p:cNvSpPr>
          <p:nvPr>
            <p:ph sz="quarter" idx="20"/>
          </p:nvPr>
        </p:nvSpPr>
        <p:spPr>
          <a:xfrm>
            <a:off x="9217149" y="2121408"/>
            <a:ext cx="2743200" cy="1197864"/>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0">
            <a:extLst>
              <a:ext uri="{FF2B5EF4-FFF2-40B4-BE49-F238E27FC236}">
                <a16:creationId xmlns:a16="http://schemas.microsoft.com/office/drawing/2014/main" id="{D6EB29B4-2BA9-E1B9-D309-D2B3A11662B4}"/>
              </a:ext>
            </a:extLst>
          </p:cNvPr>
          <p:cNvSpPr>
            <a:spLocks noGrp="1"/>
          </p:cNvSpPr>
          <p:nvPr>
            <p:ph sz="quarter" idx="21"/>
          </p:nvPr>
        </p:nvSpPr>
        <p:spPr>
          <a:xfrm>
            <a:off x="457200" y="3547872"/>
            <a:ext cx="2743200" cy="1197864"/>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0">
            <a:extLst>
              <a:ext uri="{FF2B5EF4-FFF2-40B4-BE49-F238E27FC236}">
                <a16:creationId xmlns:a16="http://schemas.microsoft.com/office/drawing/2014/main" id="{8C7C33EB-CDAC-78D5-D2F5-4C4B7A5D32BF}"/>
              </a:ext>
            </a:extLst>
          </p:cNvPr>
          <p:cNvSpPr>
            <a:spLocks noGrp="1"/>
          </p:cNvSpPr>
          <p:nvPr>
            <p:ph sz="quarter" idx="22"/>
          </p:nvPr>
        </p:nvSpPr>
        <p:spPr>
          <a:xfrm>
            <a:off x="3377182" y="3547872"/>
            <a:ext cx="2743200" cy="1197864"/>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10">
            <a:extLst>
              <a:ext uri="{FF2B5EF4-FFF2-40B4-BE49-F238E27FC236}">
                <a16:creationId xmlns:a16="http://schemas.microsoft.com/office/drawing/2014/main" id="{BC8D965E-098F-DFD9-85D3-5BA5F50F00A6}"/>
              </a:ext>
            </a:extLst>
          </p:cNvPr>
          <p:cNvSpPr>
            <a:spLocks noGrp="1"/>
          </p:cNvSpPr>
          <p:nvPr>
            <p:ph sz="quarter" idx="23"/>
          </p:nvPr>
        </p:nvSpPr>
        <p:spPr>
          <a:xfrm>
            <a:off x="6297167" y="3547872"/>
            <a:ext cx="2743200" cy="1197864"/>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10">
            <a:extLst>
              <a:ext uri="{FF2B5EF4-FFF2-40B4-BE49-F238E27FC236}">
                <a16:creationId xmlns:a16="http://schemas.microsoft.com/office/drawing/2014/main" id="{3C1B57CF-2BF5-1EC3-FC21-A535439001E5}"/>
              </a:ext>
            </a:extLst>
          </p:cNvPr>
          <p:cNvSpPr>
            <a:spLocks noGrp="1"/>
          </p:cNvSpPr>
          <p:nvPr>
            <p:ph sz="quarter" idx="24"/>
          </p:nvPr>
        </p:nvSpPr>
        <p:spPr>
          <a:xfrm>
            <a:off x="9217149" y="3547872"/>
            <a:ext cx="2743200" cy="1197864"/>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10">
            <a:extLst>
              <a:ext uri="{FF2B5EF4-FFF2-40B4-BE49-F238E27FC236}">
                <a16:creationId xmlns:a16="http://schemas.microsoft.com/office/drawing/2014/main" id="{1A6E1C39-C2AD-6F1B-9D78-5A4E4B530027}"/>
              </a:ext>
            </a:extLst>
          </p:cNvPr>
          <p:cNvSpPr>
            <a:spLocks noGrp="1"/>
          </p:cNvSpPr>
          <p:nvPr>
            <p:ph sz="quarter" idx="25"/>
          </p:nvPr>
        </p:nvSpPr>
        <p:spPr>
          <a:xfrm>
            <a:off x="457200" y="4974336"/>
            <a:ext cx="2743200" cy="1197864"/>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Content Placeholder 10">
            <a:extLst>
              <a:ext uri="{FF2B5EF4-FFF2-40B4-BE49-F238E27FC236}">
                <a16:creationId xmlns:a16="http://schemas.microsoft.com/office/drawing/2014/main" id="{AC657FF6-13C0-A6A5-BD75-0758E1429342}"/>
              </a:ext>
            </a:extLst>
          </p:cNvPr>
          <p:cNvSpPr>
            <a:spLocks noGrp="1"/>
          </p:cNvSpPr>
          <p:nvPr>
            <p:ph sz="quarter" idx="26"/>
          </p:nvPr>
        </p:nvSpPr>
        <p:spPr>
          <a:xfrm>
            <a:off x="3377182" y="4974336"/>
            <a:ext cx="2743200" cy="1197864"/>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Content Placeholder 10">
            <a:extLst>
              <a:ext uri="{FF2B5EF4-FFF2-40B4-BE49-F238E27FC236}">
                <a16:creationId xmlns:a16="http://schemas.microsoft.com/office/drawing/2014/main" id="{75DC4060-61B5-5A69-91EB-7DE472D5B0A0}"/>
              </a:ext>
            </a:extLst>
          </p:cNvPr>
          <p:cNvSpPr>
            <a:spLocks noGrp="1"/>
          </p:cNvSpPr>
          <p:nvPr>
            <p:ph sz="quarter" idx="27"/>
          </p:nvPr>
        </p:nvSpPr>
        <p:spPr>
          <a:xfrm>
            <a:off x="6297167" y="4974336"/>
            <a:ext cx="2743200" cy="1197864"/>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Content Placeholder 10">
            <a:extLst>
              <a:ext uri="{FF2B5EF4-FFF2-40B4-BE49-F238E27FC236}">
                <a16:creationId xmlns:a16="http://schemas.microsoft.com/office/drawing/2014/main" id="{B3076772-C375-9A04-8AF7-AD27B1CC5B3D}"/>
              </a:ext>
            </a:extLst>
          </p:cNvPr>
          <p:cNvSpPr>
            <a:spLocks noGrp="1"/>
          </p:cNvSpPr>
          <p:nvPr>
            <p:ph sz="quarter" idx="28"/>
          </p:nvPr>
        </p:nvSpPr>
        <p:spPr>
          <a:xfrm>
            <a:off x="9217152" y="4974336"/>
            <a:ext cx="2743200" cy="1197864"/>
          </a:xfrm>
        </p:spPr>
        <p:txBody>
          <a:bodyPr/>
          <a:lstStyle>
            <a:lvl1pPr>
              <a:defRPr sz="2000"/>
            </a:lvl1pPr>
            <a:lvl2pPr>
              <a:defRPr sz="1600"/>
            </a:lvl2pPr>
            <a:lvl3pPr>
              <a:defRPr sz="1600"/>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969600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x2 Content + 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56E40-B484-1283-A234-15FBD885539D}"/>
              </a:ext>
            </a:extLst>
          </p:cNvPr>
          <p:cNvSpPr>
            <a:spLocks noGrp="1"/>
          </p:cNvSpPr>
          <p:nvPr>
            <p:ph type="title" hasCustomPrompt="1"/>
          </p:nvPr>
        </p:nvSpPr>
        <p:spPr/>
        <p:txBody>
          <a:bodyPr/>
          <a:lstStyle>
            <a:lvl1pPr>
              <a:defRPr/>
            </a:lvl1pPr>
          </a:lstStyle>
          <a:p>
            <a:r>
              <a:rPr lang="en-US"/>
              <a:t>Title</a:t>
            </a:r>
          </a:p>
        </p:txBody>
      </p:sp>
      <p:sp>
        <p:nvSpPr>
          <p:cNvPr id="11" name="Content Placeholder 10">
            <a:extLst>
              <a:ext uri="{FF2B5EF4-FFF2-40B4-BE49-F238E27FC236}">
                <a16:creationId xmlns:a16="http://schemas.microsoft.com/office/drawing/2014/main" id="{0CA0BFFD-7BCF-C4C3-00CC-DFC579D5EE52}"/>
              </a:ext>
            </a:extLst>
          </p:cNvPr>
          <p:cNvSpPr>
            <a:spLocks noGrp="1"/>
          </p:cNvSpPr>
          <p:nvPr>
            <p:ph sz="quarter" idx="13"/>
          </p:nvPr>
        </p:nvSpPr>
        <p:spPr>
          <a:xfrm>
            <a:off x="457198" y="1088136"/>
            <a:ext cx="5632704" cy="5084064"/>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Content Placeholder 10">
            <a:extLst>
              <a:ext uri="{FF2B5EF4-FFF2-40B4-BE49-F238E27FC236}">
                <a16:creationId xmlns:a16="http://schemas.microsoft.com/office/drawing/2014/main" id="{A715EB6F-5018-1B95-56AA-5DA075931C4E}"/>
              </a:ext>
            </a:extLst>
          </p:cNvPr>
          <p:cNvSpPr>
            <a:spLocks noGrp="1"/>
          </p:cNvSpPr>
          <p:nvPr>
            <p:ph sz="quarter" idx="14"/>
          </p:nvPr>
        </p:nvSpPr>
        <p:spPr>
          <a:xfrm>
            <a:off x="6327648" y="1088134"/>
            <a:ext cx="5632704" cy="5084065"/>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5">
            <a:extLst>
              <a:ext uri="{FF2B5EF4-FFF2-40B4-BE49-F238E27FC236}">
                <a16:creationId xmlns:a16="http://schemas.microsoft.com/office/drawing/2014/main" id="{5E39FFED-7960-3431-6324-297B46ACD947}"/>
              </a:ext>
            </a:extLst>
          </p:cNvPr>
          <p:cNvSpPr>
            <a:spLocks noGrp="1"/>
          </p:cNvSpPr>
          <p:nvPr>
            <p:ph type="body" sz="quarter" idx="15" hasCustomPrompt="1"/>
          </p:nvPr>
        </p:nvSpPr>
        <p:spPr>
          <a:xfrm>
            <a:off x="457198" y="685800"/>
            <a:ext cx="5632704" cy="402336"/>
          </a:xfrm>
        </p:spPr>
        <p:txBody>
          <a:bodyPr/>
          <a:lstStyle>
            <a:lvl1pPr marL="0" indent="0">
              <a:buNone/>
              <a:defRPr b="1"/>
            </a:lvl1pPr>
          </a:lstStyle>
          <a:p>
            <a:pPr marL="0" marR="0" lvl="0" indent="0" algn="l" defTabSz="914400" rtl="0" eaLnBrk="1" fontAlgn="auto" latinLnBrk="0" hangingPunct="1">
              <a:lnSpc>
                <a:spcPct val="100000"/>
              </a:lnSpc>
              <a:spcBef>
                <a:spcPts val="0"/>
              </a:spcBef>
              <a:spcAft>
                <a:spcPts val="400"/>
              </a:spcAft>
              <a:buClrTx/>
              <a:buSzTx/>
              <a:buFont typeface="Arial" panose="020B0604020202020204" pitchFamily="34" charset="0"/>
              <a:buNone/>
              <a:tabLst/>
              <a:defRPr/>
            </a:pPr>
            <a:r>
              <a:rPr lang="en-US" sz="2000"/>
              <a:t>Subtitle</a:t>
            </a:r>
          </a:p>
        </p:txBody>
      </p:sp>
      <p:sp>
        <p:nvSpPr>
          <p:cNvPr id="7" name="Text Placeholder 5">
            <a:extLst>
              <a:ext uri="{FF2B5EF4-FFF2-40B4-BE49-F238E27FC236}">
                <a16:creationId xmlns:a16="http://schemas.microsoft.com/office/drawing/2014/main" id="{E276A15C-FF7F-AA08-8A15-9E823720966C}"/>
              </a:ext>
            </a:extLst>
          </p:cNvPr>
          <p:cNvSpPr>
            <a:spLocks noGrp="1"/>
          </p:cNvSpPr>
          <p:nvPr>
            <p:ph type="body" sz="quarter" idx="16" hasCustomPrompt="1"/>
          </p:nvPr>
        </p:nvSpPr>
        <p:spPr>
          <a:xfrm>
            <a:off x="6327648" y="684829"/>
            <a:ext cx="5632704" cy="402336"/>
          </a:xfrm>
        </p:spPr>
        <p:txBody>
          <a:bodyPr/>
          <a:lstStyle>
            <a:lvl1pPr marL="0" indent="0">
              <a:buNone/>
              <a:defRPr b="1"/>
            </a:lvl1pPr>
          </a:lstStyle>
          <a:p>
            <a:pPr marL="0" marR="0" lvl="0" indent="0" algn="l" defTabSz="914400" rtl="0" eaLnBrk="1" fontAlgn="auto" latinLnBrk="0" hangingPunct="1">
              <a:lnSpc>
                <a:spcPct val="100000"/>
              </a:lnSpc>
              <a:spcBef>
                <a:spcPts val="0"/>
              </a:spcBef>
              <a:spcAft>
                <a:spcPts val="400"/>
              </a:spcAft>
              <a:buClrTx/>
              <a:buSzTx/>
              <a:buFont typeface="Arial" panose="020B0604020202020204" pitchFamily="34" charset="0"/>
              <a:buNone/>
              <a:tabLst/>
              <a:defRPr/>
            </a:pPr>
            <a:r>
              <a:rPr lang="en-US" sz="2000"/>
              <a:t>Subtitle</a:t>
            </a:r>
          </a:p>
        </p:txBody>
      </p:sp>
    </p:spTree>
    <p:extLst>
      <p:ext uri="{BB962C8B-B14F-4D97-AF65-F5344CB8AC3E}">
        <p14:creationId xmlns:p14="http://schemas.microsoft.com/office/powerpoint/2010/main" val="21212708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x3 Content + 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56E40-B484-1283-A234-15FBD885539D}"/>
              </a:ext>
            </a:extLst>
          </p:cNvPr>
          <p:cNvSpPr>
            <a:spLocks noGrp="1"/>
          </p:cNvSpPr>
          <p:nvPr>
            <p:ph type="title" hasCustomPrompt="1"/>
          </p:nvPr>
        </p:nvSpPr>
        <p:spPr/>
        <p:txBody>
          <a:bodyPr/>
          <a:lstStyle>
            <a:lvl1pPr>
              <a:defRPr/>
            </a:lvl1pPr>
          </a:lstStyle>
          <a:p>
            <a:r>
              <a:rPr lang="en-US"/>
              <a:t>Title</a:t>
            </a:r>
          </a:p>
        </p:txBody>
      </p:sp>
      <p:sp>
        <p:nvSpPr>
          <p:cNvPr id="11" name="Content Placeholder 10">
            <a:extLst>
              <a:ext uri="{FF2B5EF4-FFF2-40B4-BE49-F238E27FC236}">
                <a16:creationId xmlns:a16="http://schemas.microsoft.com/office/drawing/2014/main" id="{0CA0BFFD-7BCF-C4C3-00CC-DFC579D5EE52}"/>
              </a:ext>
            </a:extLst>
          </p:cNvPr>
          <p:cNvSpPr>
            <a:spLocks noGrp="1"/>
          </p:cNvSpPr>
          <p:nvPr>
            <p:ph sz="quarter" idx="13"/>
          </p:nvPr>
        </p:nvSpPr>
        <p:spPr>
          <a:xfrm>
            <a:off x="457197" y="1088136"/>
            <a:ext cx="3657600" cy="5084064"/>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Content Placeholder 10">
            <a:extLst>
              <a:ext uri="{FF2B5EF4-FFF2-40B4-BE49-F238E27FC236}">
                <a16:creationId xmlns:a16="http://schemas.microsoft.com/office/drawing/2014/main" id="{A715EB6F-5018-1B95-56AA-5DA075931C4E}"/>
              </a:ext>
            </a:extLst>
          </p:cNvPr>
          <p:cNvSpPr>
            <a:spLocks noGrp="1"/>
          </p:cNvSpPr>
          <p:nvPr>
            <p:ph sz="quarter" idx="14"/>
          </p:nvPr>
        </p:nvSpPr>
        <p:spPr>
          <a:xfrm>
            <a:off x="4379974" y="1088136"/>
            <a:ext cx="3657600" cy="5084064"/>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10">
            <a:extLst>
              <a:ext uri="{FF2B5EF4-FFF2-40B4-BE49-F238E27FC236}">
                <a16:creationId xmlns:a16="http://schemas.microsoft.com/office/drawing/2014/main" id="{D22BC3B3-CDE4-4B42-6E8F-99286521B706}"/>
              </a:ext>
            </a:extLst>
          </p:cNvPr>
          <p:cNvSpPr>
            <a:spLocks noGrp="1"/>
          </p:cNvSpPr>
          <p:nvPr>
            <p:ph sz="quarter" idx="15"/>
          </p:nvPr>
        </p:nvSpPr>
        <p:spPr>
          <a:xfrm>
            <a:off x="8302752" y="1085212"/>
            <a:ext cx="3657600" cy="5086987"/>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5">
            <a:extLst>
              <a:ext uri="{FF2B5EF4-FFF2-40B4-BE49-F238E27FC236}">
                <a16:creationId xmlns:a16="http://schemas.microsoft.com/office/drawing/2014/main" id="{44731A5B-8EB6-C60B-6A57-B44FDAFC50B3}"/>
              </a:ext>
            </a:extLst>
          </p:cNvPr>
          <p:cNvSpPr>
            <a:spLocks noGrp="1"/>
          </p:cNvSpPr>
          <p:nvPr>
            <p:ph type="body" sz="quarter" idx="16" hasCustomPrompt="1"/>
          </p:nvPr>
        </p:nvSpPr>
        <p:spPr>
          <a:xfrm>
            <a:off x="457198" y="685800"/>
            <a:ext cx="3657599" cy="402336"/>
          </a:xfrm>
        </p:spPr>
        <p:txBody>
          <a:bodyPr/>
          <a:lstStyle>
            <a:lvl1pPr marL="0" indent="0">
              <a:buNone/>
              <a:defRPr b="1"/>
            </a:lvl1pPr>
          </a:lstStyle>
          <a:p>
            <a:pPr marL="0" marR="0" lvl="0" indent="0" algn="l" defTabSz="914400" rtl="0" eaLnBrk="1" fontAlgn="auto" latinLnBrk="0" hangingPunct="1">
              <a:lnSpc>
                <a:spcPct val="100000"/>
              </a:lnSpc>
              <a:spcBef>
                <a:spcPts val="0"/>
              </a:spcBef>
              <a:spcAft>
                <a:spcPts val="400"/>
              </a:spcAft>
              <a:buClrTx/>
              <a:buSzTx/>
              <a:buFont typeface="Arial" panose="020B0604020202020204" pitchFamily="34" charset="0"/>
              <a:buNone/>
              <a:tabLst/>
              <a:defRPr/>
            </a:pPr>
            <a:r>
              <a:rPr lang="en-US" sz="2000"/>
              <a:t>Subtitle</a:t>
            </a:r>
          </a:p>
        </p:txBody>
      </p:sp>
      <p:sp>
        <p:nvSpPr>
          <p:cNvPr id="6" name="Text Placeholder 5">
            <a:extLst>
              <a:ext uri="{FF2B5EF4-FFF2-40B4-BE49-F238E27FC236}">
                <a16:creationId xmlns:a16="http://schemas.microsoft.com/office/drawing/2014/main" id="{521634D1-9EB3-484D-158A-4B5444DD9A34}"/>
              </a:ext>
            </a:extLst>
          </p:cNvPr>
          <p:cNvSpPr>
            <a:spLocks noGrp="1"/>
          </p:cNvSpPr>
          <p:nvPr>
            <p:ph type="body" sz="quarter" idx="17" hasCustomPrompt="1"/>
          </p:nvPr>
        </p:nvSpPr>
        <p:spPr>
          <a:xfrm>
            <a:off x="4379974" y="685800"/>
            <a:ext cx="3657600" cy="402336"/>
          </a:xfrm>
        </p:spPr>
        <p:txBody>
          <a:bodyPr/>
          <a:lstStyle>
            <a:lvl1pPr marL="0" indent="0">
              <a:buNone/>
              <a:defRPr b="1"/>
            </a:lvl1pPr>
          </a:lstStyle>
          <a:p>
            <a:pPr marL="0" marR="0" lvl="0" indent="0" algn="l" defTabSz="914400" rtl="0" eaLnBrk="1" fontAlgn="auto" latinLnBrk="0" hangingPunct="1">
              <a:lnSpc>
                <a:spcPct val="100000"/>
              </a:lnSpc>
              <a:spcBef>
                <a:spcPts val="0"/>
              </a:spcBef>
              <a:spcAft>
                <a:spcPts val="400"/>
              </a:spcAft>
              <a:buClrTx/>
              <a:buSzTx/>
              <a:buFont typeface="Arial" panose="020B0604020202020204" pitchFamily="34" charset="0"/>
              <a:buNone/>
              <a:tabLst/>
              <a:defRPr/>
            </a:pPr>
            <a:r>
              <a:rPr lang="en-US" sz="2000"/>
              <a:t>Subtitle</a:t>
            </a:r>
          </a:p>
        </p:txBody>
      </p:sp>
      <p:sp>
        <p:nvSpPr>
          <p:cNvPr id="7" name="Text Placeholder 5">
            <a:extLst>
              <a:ext uri="{FF2B5EF4-FFF2-40B4-BE49-F238E27FC236}">
                <a16:creationId xmlns:a16="http://schemas.microsoft.com/office/drawing/2014/main" id="{F08B1C63-706F-48F9-D492-D92538E12E2E}"/>
              </a:ext>
            </a:extLst>
          </p:cNvPr>
          <p:cNvSpPr>
            <a:spLocks noGrp="1"/>
          </p:cNvSpPr>
          <p:nvPr>
            <p:ph type="body" sz="quarter" idx="18" hasCustomPrompt="1"/>
          </p:nvPr>
        </p:nvSpPr>
        <p:spPr>
          <a:xfrm>
            <a:off x="8302752" y="682877"/>
            <a:ext cx="3657600" cy="402336"/>
          </a:xfrm>
        </p:spPr>
        <p:txBody>
          <a:bodyPr/>
          <a:lstStyle>
            <a:lvl1pPr marL="0" indent="0">
              <a:buNone/>
              <a:defRPr b="1"/>
            </a:lvl1pPr>
          </a:lstStyle>
          <a:p>
            <a:pPr marL="0" marR="0" lvl="0" indent="0" algn="l" defTabSz="914400" rtl="0" eaLnBrk="1" fontAlgn="auto" latinLnBrk="0" hangingPunct="1">
              <a:lnSpc>
                <a:spcPct val="100000"/>
              </a:lnSpc>
              <a:spcBef>
                <a:spcPts val="0"/>
              </a:spcBef>
              <a:spcAft>
                <a:spcPts val="400"/>
              </a:spcAft>
              <a:buClrTx/>
              <a:buSzTx/>
              <a:buFont typeface="Arial" panose="020B0604020202020204" pitchFamily="34" charset="0"/>
              <a:buNone/>
              <a:tabLst/>
              <a:defRPr/>
            </a:pPr>
            <a:r>
              <a:rPr lang="en-US" sz="2000"/>
              <a:t>Subtitle</a:t>
            </a:r>
          </a:p>
        </p:txBody>
      </p:sp>
    </p:spTree>
    <p:extLst>
      <p:ext uri="{BB962C8B-B14F-4D97-AF65-F5344CB8AC3E}">
        <p14:creationId xmlns:p14="http://schemas.microsoft.com/office/powerpoint/2010/main" val="282216853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x4 Content + 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56E40-B484-1283-A234-15FBD885539D}"/>
              </a:ext>
            </a:extLst>
          </p:cNvPr>
          <p:cNvSpPr>
            <a:spLocks noGrp="1"/>
          </p:cNvSpPr>
          <p:nvPr>
            <p:ph type="title" hasCustomPrompt="1"/>
          </p:nvPr>
        </p:nvSpPr>
        <p:spPr/>
        <p:txBody>
          <a:bodyPr/>
          <a:lstStyle>
            <a:lvl1pPr>
              <a:defRPr/>
            </a:lvl1pPr>
          </a:lstStyle>
          <a:p>
            <a:r>
              <a:rPr lang="en-US"/>
              <a:t>Title</a:t>
            </a:r>
          </a:p>
        </p:txBody>
      </p:sp>
      <p:sp>
        <p:nvSpPr>
          <p:cNvPr id="11" name="Content Placeholder 10">
            <a:extLst>
              <a:ext uri="{FF2B5EF4-FFF2-40B4-BE49-F238E27FC236}">
                <a16:creationId xmlns:a16="http://schemas.microsoft.com/office/drawing/2014/main" id="{0CA0BFFD-7BCF-C4C3-00CC-DFC579D5EE52}"/>
              </a:ext>
            </a:extLst>
          </p:cNvPr>
          <p:cNvSpPr>
            <a:spLocks noGrp="1"/>
          </p:cNvSpPr>
          <p:nvPr>
            <p:ph sz="quarter" idx="13"/>
          </p:nvPr>
        </p:nvSpPr>
        <p:spPr>
          <a:xfrm>
            <a:off x="457197" y="1088136"/>
            <a:ext cx="2743200" cy="5084064"/>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Content Placeholder 10">
            <a:extLst>
              <a:ext uri="{FF2B5EF4-FFF2-40B4-BE49-F238E27FC236}">
                <a16:creationId xmlns:a16="http://schemas.microsoft.com/office/drawing/2014/main" id="{A715EB6F-5018-1B95-56AA-5DA075931C4E}"/>
              </a:ext>
            </a:extLst>
          </p:cNvPr>
          <p:cNvSpPr>
            <a:spLocks noGrp="1"/>
          </p:cNvSpPr>
          <p:nvPr>
            <p:ph sz="quarter" idx="14"/>
          </p:nvPr>
        </p:nvSpPr>
        <p:spPr>
          <a:xfrm>
            <a:off x="3377182" y="1088136"/>
            <a:ext cx="2743200" cy="5084063"/>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10">
            <a:extLst>
              <a:ext uri="{FF2B5EF4-FFF2-40B4-BE49-F238E27FC236}">
                <a16:creationId xmlns:a16="http://schemas.microsoft.com/office/drawing/2014/main" id="{D22BC3B3-CDE4-4B42-6E8F-99286521B706}"/>
              </a:ext>
            </a:extLst>
          </p:cNvPr>
          <p:cNvSpPr>
            <a:spLocks noGrp="1"/>
          </p:cNvSpPr>
          <p:nvPr>
            <p:ph sz="quarter" idx="15"/>
          </p:nvPr>
        </p:nvSpPr>
        <p:spPr>
          <a:xfrm>
            <a:off x="6297167" y="1088136"/>
            <a:ext cx="2743200" cy="5084064"/>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10">
            <a:extLst>
              <a:ext uri="{FF2B5EF4-FFF2-40B4-BE49-F238E27FC236}">
                <a16:creationId xmlns:a16="http://schemas.microsoft.com/office/drawing/2014/main" id="{5DA99AFA-5CF2-101D-97EC-DFAD0878872F}"/>
              </a:ext>
            </a:extLst>
          </p:cNvPr>
          <p:cNvSpPr>
            <a:spLocks noGrp="1"/>
          </p:cNvSpPr>
          <p:nvPr>
            <p:ph sz="quarter" idx="16"/>
          </p:nvPr>
        </p:nvSpPr>
        <p:spPr>
          <a:xfrm>
            <a:off x="9217152" y="1088135"/>
            <a:ext cx="2743200" cy="5076043"/>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5">
            <a:extLst>
              <a:ext uri="{FF2B5EF4-FFF2-40B4-BE49-F238E27FC236}">
                <a16:creationId xmlns:a16="http://schemas.microsoft.com/office/drawing/2014/main" id="{3FE0AF28-EACD-FBD2-2740-15F0B143A709}"/>
              </a:ext>
            </a:extLst>
          </p:cNvPr>
          <p:cNvSpPr>
            <a:spLocks noGrp="1"/>
          </p:cNvSpPr>
          <p:nvPr>
            <p:ph type="body" sz="quarter" idx="17" hasCustomPrompt="1"/>
          </p:nvPr>
        </p:nvSpPr>
        <p:spPr>
          <a:xfrm>
            <a:off x="457198" y="685800"/>
            <a:ext cx="2743199" cy="402336"/>
          </a:xfrm>
        </p:spPr>
        <p:txBody>
          <a:bodyPr/>
          <a:lstStyle>
            <a:lvl1pPr marL="0" indent="0">
              <a:buNone/>
              <a:defRPr b="1"/>
            </a:lvl1pPr>
          </a:lstStyle>
          <a:p>
            <a:pPr marL="0" marR="0" lvl="0" indent="0" algn="l" defTabSz="914400" rtl="0" eaLnBrk="1" fontAlgn="auto" latinLnBrk="0" hangingPunct="1">
              <a:lnSpc>
                <a:spcPct val="100000"/>
              </a:lnSpc>
              <a:spcBef>
                <a:spcPts val="0"/>
              </a:spcBef>
              <a:spcAft>
                <a:spcPts val="400"/>
              </a:spcAft>
              <a:buClrTx/>
              <a:buSzTx/>
              <a:buFont typeface="Arial" panose="020B0604020202020204" pitchFamily="34" charset="0"/>
              <a:buNone/>
              <a:tabLst/>
              <a:defRPr/>
            </a:pPr>
            <a:r>
              <a:rPr lang="en-US" sz="2000"/>
              <a:t>Subtitle</a:t>
            </a:r>
          </a:p>
        </p:txBody>
      </p:sp>
      <p:sp>
        <p:nvSpPr>
          <p:cNvPr id="7" name="Text Placeholder 5">
            <a:extLst>
              <a:ext uri="{FF2B5EF4-FFF2-40B4-BE49-F238E27FC236}">
                <a16:creationId xmlns:a16="http://schemas.microsoft.com/office/drawing/2014/main" id="{7999C3FF-9807-6E5F-4633-C67A5C707BB0}"/>
              </a:ext>
            </a:extLst>
          </p:cNvPr>
          <p:cNvSpPr>
            <a:spLocks noGrp="1"/>
          </p:cNvSpPr>
          <p:nvPr>
            <p:ph type="body" sz="quarter" idx="18" hasCustomPrompt="1"/>
          </p:nvPr>
        </p:nvSpPr>
        <p:spPr>
          <a:xfrm>
            <a:off x="3377183" y="685800"/>
            <a:ext cx="2743199" cy="402336"/>
          </a:xfrm>
        </p:spPr>
        <p:txBody>
          <a:bodyPr/>
          <a:lstStyle>
            <a:lvl1pPr marL="0" indent="0">
              <a:buNone/>
              <a:defRPr b="1"/>
            </a:lvl1pPr>
          </a:lstStyle>
          <a:p>
            <a:pPr marL="0" marR="0" lvl="0" indent="0" algn="l" defTabSz="914400" rtl="0" eaLnBrk="1" fontAlgn="auto" latinLnBrk="0" hangingPunct="1">
              <a:lnSpc>
                <a:spcPct val="100000"/>
              </a:lnSpc>
              <a:spcBef>
                <a:spcPts val="0"/>
              </a:spcBef>
              <a:spcAft>
                <a:spcPts val="400"/>
              </a:spcAft>
              <a:buClrTx/>
              <a:buSzTx/>
              <a:buFont typeface="Arial" panose="020B0604020202020204" pitchFamily="34" charset="0"/>
              <a:buNone/>
              <a:tabLst/>
              <a:defRPr/>
            </a:pPr>
            <a:r>
              <a:rPr lang="en-US" sz="2000"/>
              <a:t>Subtitle</a:t>
            </a:r>
          </a:p>
        </p:txBody>
      </p:sp>
      <p:sp>
        <p:nvSpPr>
          <p:cNvPr id="10" name="Text Placeholder 5">
            <a:extLst>
              <a:ext uri="{FF2B5EF4-FFF2-40B4-BE49-F238E27FC236}">
                <a16:creationId xmlns:a16="http://schemas.microsoft.com/office/drawing/2014/main" id="{65A20781-486D-B815-2CD9-D260445FE156}"/>
              </a:ext>
            </a:extLst>
          </p:cNvPr>
          <p:cNvSpPr>
            <a:spLocks noGrp="1"/>
          </p:cNvSpPr>
          <p:nvPr>
            <p:ph type="body" sz="quarter" idx="19" hasCustomPrompt="1"/>
          </p:nvPr>
        </p:nvSpPr>
        <p:spPr>
          <a:xfrm>
            <a:off x="6297168" y="685800"/>
            <a:ext cx="2743199" cy="402336"/>
          </a:xfrm>
        </p:spPr>
        <p:txBody>
          <a:bodyPr/>
          <a:lstStyle>
            <a:lvl1pPr marL="0" indent="0">
              <a:buNone/>
              <a:defRPr b="1"/>
            </a:lvl1pPr>
          </a:lstStyle>
          <a:p>
            <a:pPr marL="0" marR="0" lvl="0" indent="0" algn="l" defTabSz="914400" rtl="0" eaLnBrk="1" fontAlgn="auto" latinLnBrk="0" hangingPunct="1">
              <a:lnSpc>
                <a:spcPct val="100000"/>
              </a:lnSpc>
              <a:spcBef>
                <a:spcPts val="0"/>
              </a:spcBef>
              <a:spcAft>
                <a:spcPts val="400"/>
              </a:spcAft>
              <a:buClrTx/>
              <a:buSzTx/>
              <a:buFont typeface="Arial" panose="020B0604020202020204" pitchFamily="34" charset="0"/>
              <a:buNone/>
              <a:tabLst/>
              <a:defRPr/>
            </a:pPr>
            <a:r>
              <a:rPr lang="en-US" sz="2000"/>
              <a:t>Subtitle</a:t>
            </a:r>
          </a:p>
        </p:txBody>
      </p:sp>
      <p:sp>
        <p:nvSpPr>
          <p:cNvPr id="12" name="Text Placeholder 5">
            <a:extLst>
              <a:ext uri="{FF2B5EF4-FFF2-40B4-BE49-F238E27FC236}">
                <a16:creationId xmlns:a16="http://schemas.microsoft.com/office/drawing/2014/main" id="{426D130C-1B69-87A1-8BE7-0A441478D8BB}"/>
              </a:ext>
            </a:extLst>
          </p:cNvPr>
          <p:cNvSpPr>
            <a:spLocks noGrp="1"/>
          </p:cNvSpPr>
          <p:nvPr>
            <p:ph type="body" sz="quarter" idx="20" hasCustomPrompt="1"/>
          </p:nvPr>
        </p:nvSpPr>
        <p:spPr>
          <a:xfrm>
            <a:off x="9217153" y="685800"/>
            <a:ext cx="2743199" cy="402336"/>
          </a:xfrm>
        </p:spPr>
        <p:txBody>
          <a:bodyPr/>
          <a:lstStyle>
            <a:lvl1pPr marL="0" indent="0">
              <a:buNone/>
              <a:defRPr b="1"/>
            </a:lvl1pPr>
          </a:lstStyle>
          <a:p>
            <a:pPr marL="0" marR="0" lvl="0" indent="0" algn="l" defTabSz="914400" rtl="0" eaLnBrk="1" fontAlgn="auto" latinLnBrk="0" hangingPunct="1">
              <a:lnSpc>
                <a:spcPct val="100000"/>
              </a:lnSpc>
              <a:spcBef>
                <a:spcPts val="0"/>
              </a:spcBef>
              <a:spcAft>
                <a:spcPts val="400"/>
              </a:spcAft>
              <a:buClrTx/>
              <a:buSzTx/>
              <a:buFont typeface="Arial" panose="020B0604020202020204" pitchFamily="34" charset="0"/>
              <a:buNone/>
              <a:tabLst/>
              <a:defRPr/>
            </a:pPr>
            <a:r>
              <a:rPr lang="en-US" sz="2000"/>
              <a:t>Subtitle</a:t>
            </a:r>
          </a:p>
        </p:txBody>
      </p:sp>
    </p:spTree>
    <p:extLst>
      <p:ext uri="{BB962C8B-B14F-4D97-AF65-F5344CB8AC3E}">
        <p14:creationId xmlns:p14="http://schemas.microsoft.com/office/powerpoint/2010/main" val="176533667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x1 Content + 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56E40-B484-1283-A234-15FBD885539D}"/>
              </a:ext>
            </a:extLst>
          </p:cNvPr>
          <p:cNvSpPr>
            <a:spLocks noGrp="1"/>
          </p:cNvSpPr>
          <p:nvPr>
            <p:ph type="title" hasCustomPrompt="1"/>
          </p:nvPr>
        </p:nvSpPr>
        <p:spPr/>
        <p:txBody>
          <a:bodyPr/>
          <a:lstStyle>
            <a:lvl1pPr>
              <a:defRPr/>
            </a:lvl1pPr>
          </a:lstStyle>
          <a:p>
            <a:r>
              <a:rPr lang="en-US"/>
              <a:t>Title</a:t>
            </a:r>
          </a:p>
        </p:txBody>
      </p:sp>
      <p:sp>
        <p:nvSpPr>
          <p:cNvPr id="11" name="Content Placeholder 10">
            <a:extLst>
              <a:ext uri="{FF2B5EF4-FFF2-40B4-BE49-F238E27FC236}">
                <a16:creationId xmlns:a16="http://schemas.microsoft.com/office/drawing/2014/main" id="{0CA0BFFD-7BCF-C4C3-00CC-DFC579D5EE52}"/>
              </a:ext>
            </a:extLst>
          </p:cNvPr>
          <p:cNvSpPr>
            <a:spLocks noGrp="1"/>
          </p:cNvSpPr>
          <p:nvPr>
            <p:ph sz="quarter" idx="13"/>
          </p:nvPr>
        </p:nvSpPr>
        <p:spPr>
          <a:xfrm>
            <a:off x="457198" y="1088136"/>
            <a:ext cx="11503152" cy="2231136"/>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Content Placeholder 10">
            <a:extLst>
              <a:ext uri="{FF2B5EF4-FFF2-40B4-BE49-F238E27FC236}">
                <a16:creationId xmlns:a16="http://schemas.microsoft.com/office/drawing/2014/main" id="{A715EB6F-5018-1B95-56AA-5DA075931C4E}"/>
              </a:ext>
            </a:extLst>
          </p:cNvPr>
          <p:cNvSpPr>
            <a:spLocks noGrp="1"/>
          </p:cNvSpPr>
          <p:nvPr>
            <p:ph sz="quarter" idx="14"/>
          </p:nvPr>
        </p:nvSpPr>
        <p:spPr>
          <a:xfrm>
            <a:off x="457200" y="3941064"/>
            <a:ext cx="11503152" cy="2231136"/>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5">
            <a:extLst>
              <a:ext uri="{FF2B5EF4-FFF2-40B4-BE49-F238E27FC236}">
                <a16:creationId xmlns:a16="http://schemas.microsoft.com/office/drawing/2014/main" id="{5388F57B-9544-515C-D92F-EEE517FFF0C7}"/>
              </a:ext>
            </a:extLst>
          </p:cNvPr>
          <p:cNvSpPr>
            <a:spLocks noGrp="1"/>
          </p:cNvSpPr>
          <p:nvPr>
            <p:ph type="body" sz="quarter" idx="17" hasCustomPrompt="1"/>
          </p:nvPr>
        </p:nvSpPr>
        <p:spPr>
          <a:xfrm>
            <a:off x="457198" y="685800"/>
            <a:ext cx="11503154" cy="402336"/>
          </a:xfrm>
        </p:spPr>
        <p:txBody>
          <a:bodyPr/>
          <a:lstStyle>
            <a:lvl1pPr marL="0" indent="0">
              <a:buNone/>
              <a:defRPr b="1"/>
            </a:lvl1pPr>
          </a:lstStyle>
          <a:p>
            <a:pPr marL="0" marR="0" lvl="0" indent="0" algn="l" defTabSz="914400" rtl="0" eaLnBrk="1" fontAlgn="auto" latinLnBrk="0" hangingPunct="1">
              <a:lnSpc>
                <a:spcPct val="100000"/>
              </a:lnSpc>
              <a:spcBef>
                <a:spcPts val="0"/>
              </a:spcBef>
              <a:spcAft>
                <a:spcPts val="400"/>
              </a:spcAft>
              <a:buClrTx/>
              <a:buSzTx/>
              <a:buFont typeface="Arial" panose="020B0604020202020204" pitchFamily="34" charset="0"/>
              <a:buNone/>
              <a:tabLst/>
              <a:defRPr/>
            </a:pPr>
            <a:r>
              <a:rPr lang="en-US" sz="2000"/>
              <a:t>Subtitle</a:t>
            </a:r>
          </a:p>
        </p:txBody>
      </p:sp>
      <p:sp>
        <p:nvSpPr>
          <p:cNvPr id="5" name="Text Placeholder 5">
            <a:extLst>
              <a:ext uri="{FF2B5EF4-FFF2-40B4-BE49-F238E27FC236}">
                <a16:creationId xmlns:a16="http://schemas.microsoft.com/office/drawing/2014/main" id="{ECE1A8B5-F279-3593-1F2F-AA433B6DB8A6}"/>
              </a:ext>
            </a:extLst>
          </p:cNvPr>
          <p:cNvSpPr>
            <a:spLocks noGrp="1"/>
          </p:cNvSpPr>
          <p:nvPr>
            <p:ph type="body" sz="quarter" idx="18" hasCustomPrompt="1"/>
          </p:nvPr>
        </p:nvSpPr>
        <p:spPr>
          <a:xfrm>
            <a:off x="457200" y="3538728"/>
            <a:ext cx="11503154" cy="402336"/>
          </a:xfrm>
        </p:spPr>
        <p:txBody>
          <a:bodyPr/>
          <a:lstStyle>
            <a:lvl1pPr marL="0" indent="0">
              <a:buNone/>
              <a:defRPr b="1"/>
            </a:lvl1pPr>
          </a:lstStyle>
          <a:p>
            <a:pPr marL="0" marR="0" lvl="0" indent="0" algn="l" defTabSz="914400" rtl="0" eaLnBrk="1" fontAlgn="auto" latinLnBrk="0" hangingPunct="1">
              <a:lnSpc>
                <a:spcPct val="100000"/>
              </a:lnSpc>
              <a:spcBef>
                <a:spcPts val="0"/>
              </a:spcBef>
              <a:spcAft>
                <a:spcPts val="400"/>
              </a:spcAft>
              <a:buClrTx/>
              <a:buSzTx/>
              <a:buFont typeface="Arial" panose="020B0604020202020204" pitchFamily="34" charset="0"/>
              <a:buNone/>
              <a:tabLst/>
              <a:defRPr/>
            </a:pPr>
            <a:r>
              <a:rPr lang="en-US" sz="2000"/>
              <a:t>Subtitle</a:t>
            </a:r>
          </a:p>
        </p:txBody>
      </p:sp>
    </p:spTree>
    <p:extLst>
      <p:ext uri="{BB962C8B-B14F-4D97-AF65-F5344CB8AC3E}">
        <p14:creationId xmlns:p14="http://schemas.microsoft.com/office/powerpoint/2010/main" val="228167991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x2 Content + 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56E40-B484-1283-A234-15FBD885539D}"/>
              </a:ext>
            </a:extLst>
          </p:cNvPr>
          <p:cNvSpPr>
            <a:spLocks noGrp="1"/>
          </p:cNvSpPr>
          <p:nvPr>
            <p:ph type="title" hasCustomPrompt="1"/>
          </p:nvPr>
        </p:nvSpPr>
        <p:spPr/>
        <p:txBody>
          <a:bodyPr/>
          <a:lstStyle>
            <a:lvl1pPr>
              <a:defRPr/>
            </a:lvl1pPr>
          </a:lstStyle>
          <a:p>
            <a:r>
              <a:rPr lang="en-US"/>
              <a:t>Title</a:t>
            </a:r>
          </a:p>
        </p:txBody>
      </p:sp>
      <p:sp>
        <p:nvSpPr>
          <p:cNvPr id="11" name="Content Placeholder 10">
            <a:extLst>
              <a:ext uri="{FF2B5EF4-FFF2-40B4-BE49-F238E27FC236}">
                <a16:creationId xmlns:a16="http://schemas.microsoft.com/office/drawing/2014/main" id="{0CA0BFFD-7BCF-C4C3-00CC-DFC579D5EE52}"/>
              </a:ext>
            </a:extLst>
          </p:cNvPr>
          <p:cNvSpPr>
            <a:spLocks noGrp="1"/>
          </p:cNvSpPr>
          <p:nvPr>
            <p:ph sz="quarter" idx="13"/>
          </p:nvPr>
        </p:nvSpPr>
        <p:spPr>
          <a:xfrm>
            <a:off x="457198" y="1088135"/>
            <a:ext cx="5632704" cy="2231135"/>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Content Placeholder 10">
            <a:extLst>
              <a:ext uri="{FF2B5EF4-FFF2-40B4-BE49-F238E27FC236}">
                <a16:creationId xmlns:a16="http://schemas.microsoft.com/office/drawing/2014/main" id="{A715EB6F-5018-1B95-56AA-5DA075931C4E}"/>
              </a:ext>
            </a:extLst>
          </p:cNvPr>
          <p:cNvSpPr>
            <a:spLocks noGrp="1"/>
          </p:cNvSpPr>
          <p:nvPr>
            <p:ph sz="quarter" idx="14"/>
          </p:nvPr>
        </p:nvSpPr>
        <p:spPr>
          <a:xfrm>
            <a:off x="6327648" y="1088134"/>
            <a:ext cx="5632704" cy="2231137"/>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10">
            <a:extLst>
              <a:ext uri="{FF2B5EF4-FFF2-40B4-BE49-F238E27FC236}">
                <a16:creationId xmlns:a16="http://schemas.microsoft.com/office/drawing/2014/main" id="{05AE4BB5-A676-300E-41CC-3E0CD9CBBB90}"/>
              </a:ext>
            </a:extLst>
          </p:cNvPr>
          <p:cNvSpPr>
            <a:spLocks noGrp="1"/>
          </p:cNvSpPr>
          <p:nvPr>
            <p:ph sz="quarter" idx="15"/>
          </p:nvPr>
        </p:nvSpPr>
        <p:spPr>
          <a:xfrm>
            <a:off x="457198" y="3941064"/>
            <a:ext cx="5632704" cy="2231136"/>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10">
            <a:extLst>
              <a:ext uri="{FF2B5EF4-FFF2-40B4-BE49-F238E27FC236}">
                <a16:creationId xmlns:a16="http://schemas.microsoft.com/office/drawing/2014/main" id="{956A53B1-283A-2BF9-DB8B-F08D9BE5602C}"/>
              </a:ext>
            </a:extLst>
          </p:cNvPr>
          <p:cNvSpPr>
            <a:spLocks noGrp="1"/>
          </p:cNvSpPr>
          <p:nvPr>
            <p:ph sz="quarter" idx="16"/>
          </p:nvPr>
        </p:nvSpPr>
        <p:spPr>
          <a:xfrm>
            <a:off x="6327648" y="3941064"/>
            <a:ext cx="5632704" cy="2231135"/>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5">
            <a:extLst>
              <a:ext uri="{FF2B5EF4-FFF2-40B4-BE49-F238E27FC236}">
                <a16:creationId xmlns:a16="http://schemas.microsoft.com/office/drawing/2014/main" id="{038EA16B-2AF5-632B-B641-54CA211464B0}"/>
              </a:ext>
            </a:extLst>
          </p:cNvPr>
          <p:cNvSpPr>
            <a:spLocks noGrp="1"/>
          </p:cNvSpPr>
          <p:nvPr>
            <p:ph type="body" sz="quarter" idx="17" hasCustomPrompt="1"/>
          </p:nvPr>
        </p:nvSpPr>
        <p:spPr>
          <a:xfrm>
            <a:off x="457198" y="685800"/>
            <a:ext cx="5632704" cy="402336"/>
          </a:xfrm>
        </p:spPr>
        <p:txBody>
          <a:bodyPr/>
          <a:lstStyle>
            <a:lvl1pPr marL="0" indent="0">
              <a:buNone/>
              <a:defRPr b="1"/>
            </a:lvl1pPr>
          </a:lstStyle>
          <a:p>
            <a:pPr marL="0" marR="0" lvl="0" indent="0" algn="l" defTabSz="914400" rtl="0" eaLnBrk="1" fontAlgn="auto" latinLnBrk="0" hangingPunct="1">
              <a:lnSpc>
                <a:spcPct val="100000"/>
              </a:lnSpc>
              <a:spcBef>
                <a:spcPts val="0"/>
              </a:spcBef>
              <a:spcAft>
                <a:spcPts val="400"/>
              </a:spcAft>
              <a:buClrTx/>
              <a:buSzTx/>
              <a:buFont typeface="Arial" panose="020B0604020202020204" pitchFamily="34" charset="0"/>
              <a:buNone/>
              <a:tabLst/>
              <a:defRPr/>
            </a:pPr>
            <a:r>
              <a:rPr lang="en-US" sz="2000"/>
              <a:t>Subtitle</a:t>
            </a:r>
          </a:p>
        </p:txBody>
      </p:sp>
      <p:sp>
        <p:nvSpPr>
          <p:cNvPr id="7" name="Text Placeholder 5">
            <a:extLst>
              <a:ext uri="{FF2B5EF4-FFF2-40B4-BE49-F238E27FC236}">
                <a16:creationId xmlns:a16="http://schemas.microsoft.com/office/drawing/2014/main" id="{D4F4BFC3-7877-07E0-DC6C-58E0FECC55EE}"/>
              </a:ext>
            </a:extLst>
          </p:cNvPr>
          <p:cNvSpPr>
            <a:spLocks noGrp="1"/>
          </p:cNvSpPr>
          <p:nvPr>
            <p:ph type="body" sz="quarter" idx="18" hasCustomPrompt="1"/>
          </p:nvPr>
        </p:nvSpPr>
        <p:spPr>
          <a:xfrm>
            <a:off x="6327648" y="685800"/>
            <a:ext cx="5632704" cy="402336"/>
          </a:xfrm>
        </p:spPr>
        <p:txBody>
          <a:bodyPr/>
          <a:lstStyle>
            <a:lvl1pPr marL="0" indent="0">
              <a:buNone/>
              <a:defRPr b="1"/>
            </a:lvl1pPr>
          </a:lstStyle>
          <a:p>
            <a:pPr marL="0" marR="0" lvl="0" indent="0" algn="l" defTabSz="914400" rtl="0" eaLnBrk="1" fontAlgn="auto" latinLnBrk="0" hangingPunct="1">
              <a:lnSpc>
                <a:spcPct val="100000"/>
              </a:lnSpc>
              <a:spcBef>
                <a:spcPts val="0"/>
              </a:spcBef>
              <a:spcAft>
                <a:spcPts val="400"/>
              </a:spcAft>
              <a:buClrTx/>
              <a:buSzTx/>
              <a:buFont typeface="Arial" panose="020B0604020202020204" pitchFamily="34" charset="0"/>
              <a:buNone/>
              <a:tabLst/>
              <a:defRPr/>
            </a:pPr>
            <a:r>
              <a:rPr lang="en-US" sz="2000"/>
              <a:t>Subtitle</a:t>
            </a:r>
          </a:p>
        </p:txBody>
      </p:sp>
      <p:sp>
        <p:nvSpPr>
          <p:cNvPr id="10" name="Text Placeholder 5">
            <a:extLst>
              <a:ext uri="{FF2B5EF4-FFF2-40B4-BE49-F238E27FC236}">
                <a16:creationId xmlns:a16="http://schemas.microsoft.com/office/drawing/2014/main" id="{8A3E5E91-0EA8-865E-6C8F-F50655423666}"/>
              </a:ext>
            </a:extLst>
          </p:cNvPr>
          <p:cNvSpPr>
            <a:spLocks noGrp="1"/>
          </p:cNvSpPr>
          <p:nvPr>
            <p:ph type="body" sz="quarter" idx="19" hasCustomPrompt="1"/>
          </p:nvPr>
        </p:nvSpPr>
        <p:spPr>
          <a:xfrm>
            <a:off x="457198" y="3538728"/>
            <a:ext cx="5632704" cy="402336"/>
          </a:xfrm>
        </p:spPr>
        <p:txBody>
          <a:bodyPr/>
          <a:lstStyle>
            <a:lvl1pPr marL="0" indent="0">
              <a:buNone/>
              <a:defRPr b="1"/>
            </a:lvl1pPr>
          </a:lstStyle>
          <a:p>
            <a:pPr marL="0" marR="0" lvl="0" indent="0" algn="l" defTabSz="914400" rtl="0" eaLnBrk="1" fontAlgn="auto" latinLnBrk="0" hangingPunct="1">
              <a:lnSpc>
                <a:spcPct val="100000"/>
              </a:lnSpc>
              <a:spcBef>
                <a:spcPts val="0"/>
              </a:spcBef>
              <a:spcAft>
                <a:spcPts val="400"/>
              </a:spcAft>
              <a:buClrTx/>
              <a:buSzTx/>
              <a:buFont typeface="Arial" panose="020B0604020202020204" pitchFamily="34" charset="0"/>
              <a:buNone/>
              <a:tabLst/>
              <a:defRPr/>
            </a:pPr>
            <a:r>
              <a:rPr lang="en-US" sz="2000"/>
              <a:t>Subtitle</a:t>
            </a:r>
          </a:p>
        </p:txBody>
      </p:sp>
      <p:sp>
        <p:nvSpPr>
          <p:cNvPr id="12" name="Text Placeholder 5">
            <a:extLst>
              <a:ext uri="{FF2B5EF4-FFF2-40B4-BE49-F238E27FC236}">
                <a16:creationId xmlns:a16="http://schemas.microsoft.com/office/drawing/2014/main" id="{D694FD09-A435-02B5-30C1-F6EA230F5F3C}"/>
              </a:ext>
            </a:extLst>
          </p:cNvPr>
          <p:cNvSpPr>
            <a:spLocks noGrp="1"/>
          </p:cNvSpPr>
          <p:nvPr>
            <p:ph type="body" sz="quarter" idx="20" hasCustomPrompt="1"/>
          </p:nvPr>
        </p:nvSpPr>
        <p:spPr>
          <a:xfrm>
            <a:off x="6327648" y="3533746"/>
            <a:ext cx="5632704" cy="402336"/>
          </a:xfrm>
        </p:spPr>
        <p:txBody>
          <a:bodyPr/>
          <a:lstStyle>
            <a:lvl1pPr marL="0" indent="0">
              <a:buNone/>
              <a:defRPr b="1"/>
            </a:lvl1pPr>
          </a:lstStyle>
          <a:p>
            <a:pPr marL="0" marR="0" lvl="0" indent="0" algn="l" defTabSz="914400" rtl="0" eaLnBrk="1" fontAlgn="auto" latinLnBrk="0" hangingPunct="1">
              <a:lnSpc>
                <a:spcPct val="100000"/>
              </a:lnSpc>
              <a:spcBef>
                <a:spcPts val="0"/>
              </a:spcBef>
              <a:spcAft>
                <a:spcPts val="400"/>
              </a:spcAft>
              <a:buClrTx/>
              <a:buSzTx/>
              <a:buFont typeface="Arial" panose="020B0604020202020204" pitchFamily="34" charset="0"/>
              <a:buNone/>
              <a:tabLst/>
              <a:defRPr/>
            </a:pPr>
            <a:r>
              <a:rPr lang="en-US" sz="2000"/>
              <a:t>Subtitle</a:t>
            </a:r>
          </a:p>
        </p:txBody>
      </p:sp>
    </p:spTree>
    <p:extLst>
      <p:ext uri="{BB962C8B-B14F-4D97-AF65-F5344CB8AC3E}">
        <p14:creationId xmlns:p14="http://schemas.microsoft.com/office/powerpoint/2010/main" val="64066152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x3 Content + 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56E40-B484-1283-A234-15FBD885539D}"/>
              </a:ext>
            </a:extLst>
          </p:cNvPr>
          <p:cNvSpPr>
            <a:spLocks noGrp="1"/>
          </p:cNvSpPr>
          <p:nvPr>
            <p:ph type="title" hasCustomPrompt="1"/>
          </p:nvPr>
        </p:nvSpPr>
        <p:spPr/>
        <p:txBody>
          <a:bodyPr/>
          <a:lstStyle>
            <a:lvl1pPr>
              <a:defRPr/>
            </a:lvl1pPr>
          </a:lstStyle>
          <a:p>
            <a:r>
              <a:rPr lang="en-US"/>
              <a:t>Title</a:t>
            </a:r>
          </a:p>
        </p:txBody>
      </p:sp>
      <p:sp>
        <p:nvSpPr>
          <p:cNvPr id="11" name="Content Placeholder 10">
            <a:extLst>
              <a:ext uri="{FF2B5EF4-FFF2-40B4-BE49-F238E27FC236}">
                <a16:creationId xmlns:a16="http://schemas.microsoft.com/office/drawing/2014/main" id="{0CA0BFFD-7BCF-C4C3-00CC-DFC579D5EE52}"/>
              </a:ext>
            </a:extLst>
          </p:cNvPr>
          <p:cNvSpPr>
            <a:spLocks noGrp="1"/>
          </p:cNvSpPr>
          <p:nvPr>
            <p:ph sz="quarter" idx="13"/>
          </p:nvPr>
        </p:nvSpPr>
        <p:spPr>
          <a:xfrm>
            <a:off x="457197" y="1088136"/>
            <a:ext cx="3657600" cy="2231136"/>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Content Placeholder 10">
            <a:extLst>
              <a:ext uri="{FF2B5EF4-FFF2-40B4-BE49-F238E27FC236}">
                <a16:creationId xmlns:a16="http://schemas.microsoft.com/office/drawing/2014/main" id="{A715EB6F-5018-1B95-56AA-5DA075931C4E}"/>
              </a:ext>
            </a:extLst>
          </p:cNvPr>
          <p:cNvSpPr>
            <a:spLocks noGrp="1"/>
          </p:cNvSpPr>
          <p:nvPr>
            <p:ph sz="quarter" idx="14"/>
          </p:nvPr>
        </p:nvSpPr>
        <p:spPr>
          <a:xfrm>
            <a:off x="4379974" y="1088134"/>
            <a:ext cx="3657600" cy="2231137"/>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10">
            <a:extLst>
              <a:ext uri="{FF2B5EF4-FFF2-40B4-BE49-F238E27FC236}">
                <a16:creationId xmlns:a16="http://schemas.microsoft.com/office/drawing/2014/main" id="{D22BC3B3-CDE4-4B42-6E8F-99286521B706}"/>
              </a:ext>
            </a:extLst>
          </p:cNvPr>
          <p:cNvSpPr>
            <a:spLocks noGrp="1"/>
          </p:cNvSpPr>
          <p:nvPr>
            <p:ph sz="quarter" idx="15"/>
          </p:nvPr>
        </p:nvSpPr>
        <p:spPr>
          <a:xfrm>
            <a:off x="8302752" y="1088134"/>
            <a:ext cx="3657600" cy="2231138"/>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10">
            <a:extLst>
              <a:ext uri="{FF2B5EF4-FFF2-40B4-BE49-F238E27FC236}">
                <a16:creationId xmlns:a16="http://schemas.microsoft.com/office/drawing/2014/main" id="{321621AE-10F1-CDF8-95BA-F8E47572C0C6}"/>
              </a:ext>
            </a:extLst>
          </p:cNvPr>
          <p:cNvSpPr>
            <a:spLocks noGrp="1"/>
          </p:cNvSpPr>
          <p:nvPr>
            <p:ph sz="quarter" idx="16"/>
          </p:nvPr>
        </p:nvSpPr>
        <p:spPr>
          <a:xfrm>
            <a:off x="457197" y="3941062"/>
            <a:ext cx="3657600" cy="2231137"/>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10">
            <a:extLst>
              <a:ext uri="{FF2B5EF4-FFF2-40B4-BE49-F238E27FC236}">
                <a16:creationId xmlns:a16="http://schemas.microsoft.com/office/drawing/2014/main" id="{29764A17-0F34-2A3A-93E4-E1F4D3305979}"/>
              </a:ext>
            </a:extLst>
          </p:cNvPr>
          <p:cNvSpPr>
            <a:spLocks noGrp="1"/>
          </p:cNvSpPr>
          <p:nvPr>
            <p:ph sz="quarter" idx="17"/>
          </p:nvPr>
        </p:nvSpPr>
        <p:spPr>
          <a:xfrm>
            <a:off x="4379974" y="3941062"/>
            <a:ext cx="3657600" cy="2231138"/>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10">
            <a:extLst>
              <a:ext uri="{FF2B5EF4-FFF2-40B4-BE49-F238E27FC236}">
                <a16:creationId xmlns:a16="http://schemas.microsoft.com/office/drawing/2014/main" id="{26AA10D3-AF77-7E4D-983A-344FF18E5AF7}"/>
              </a:ext>
            </a:extLst>
          </p:cNvPr>
          <p:cNvSpPr>
            <a:spLocks noGrp="1"/>
          </p:cNvSpPr>
          <p:nvPr>
            <p:ph sz="quarter" idx="18"/>
          </p:nvPr>
        </p:nvSpPr>
        <p:spPr>
          <a:xfrm>
            <a:off x="8302752" y="3940094"/>
            <a:ext cx="3657600" cy="2232105"/>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5">
            <a:extLst>
              <a:ext uri="{FF2B5EF4-FFF2-40B4-BE49-F238E27FC236}">
                <a16:creationId xmlns:a16="http://schemas.microsoft.com/office/drawing/2014/main" id="{3E8F3272-DC13-8D8E-4FE2-27100BB5085A}"/>
              </a:ext>
            </a:extLst>
          </p:cNvPr>
          <p:cNvSpPr>
            <a:spLocks noGrp="1"/>
          </p:cNvSpPr>
          <p:nvPr>
            <p:ph type="body" sz="quarter" idx="19" hasCustomPrompt="1"/>
          </p:nvPr>
        </p:nvSpPr>
        <p:spPr>
          <a:xfrm>
            <a:off x="457198" y="685800"/>
            <a:ext cx="3657599" cy="402336"/>
          </a:xfrm>
        </p:spPr>
        <p:txBody>
          <a:bodyPr/>
          <a:lstStyle>
            <a:lvl1pPr marL="0" indent="0">
              <a:buNone/>
              <a:defRPr b="1"/>
            </a:lvl1pPr>
          </a:lstStyle>
          <a:p>
            <a:pPr marL="0" marR="0" lvl="0" indent="0" algn="l" defTabSz="914400" rtl="0" eaLnBrk="1" fontAlgn="auto" latinLnBrk="0" hangingPunct="1">
              <a:lnSpc>
                <a:spcPct val="100000"/>
              </a:lnSpc>
              <a:spcBef>
                <a:spcPts val="0"/>
              </a:spcBef>
              <a:spcAft>
                <a:spcPts val="400"/>
              </a:spcAft>
              <a:buClrTx/>
              <a:buSzTx/>
              <a:buFont typeface="Arial" panose="020B0604020202020204" pitchFamily="34" charset="0"/>
              <a:buNone/>
              <a:tabLst/>
              <a:defRPr/>
            </a:pPr>
            <a:r>
              <a:rPr lang="en-US" sz="2000"/>
              <a:t>Subtitle</a:t>
            </a:r>
          </a:p>
        </p:txBody>
      </p:sp>
      <p:sp>
        <p:nvSpPr>
          <p:cNvPr id="12" name="Text Placeholder 5">
            <a:extLst>
              <a:ext uri="{FF2B5EF4-FFF2-40B4-BE49-F238E27FC236}">
                <a16:creationId xmlns:a16="http://schemas.microsoft.com/office/drawing/2014/main" id="{4F5E81DE-9960-0928-30E0-C5A8E7DB69D8}"/>
              </a:ext>
            </a:extLst>
          </p:cNvPr>
          <p:cNvSpPr>
            <a:spLocks noGrp="1"/>
          </p:cNvSpPr>
          <p:nvPr>
            <p:ph type="body" sz="quarter" idx="20" hasCustomPrompt="1"/>
          </p:nvPr>
        </p:nvSpPr>
        <p:spPr>
          <a:xfrm>
            <a:off x="4379975" y="685800"/>
            <a:ext cx="3657599" cy="402336"/>
          </a:xfrm>
        </p:spPr>
        <p:txBody>
          <a:bodyPr/>
          <a:lstStyle>
            <a:lvl1pPr marL="0" indent="0">
              <a:buNone/>
              <a:defRPr b="1"/>
            </a:lvl1pPr>
          </a:lstStyle>
          <a:p>
            <a:pPr marL="0" marR="0" lvl="0" indent="0" algn="l" defTabSz="914400" rtl="0" eaLnBrk="1" fontAlgn="auto" latinLnBrk="0" hangingPunct="1">
              <a:lnSpc>
                <a:spcPct val="100000"/>
              </a:lnSpc>
              <a:spcBef>
                <a:spcPts val="0"/>
              </a:spcBef>
              <a:spcAft>
                <a:spcPts val="400"/>
              </a:spcAft>
              <a:buClrTx/>
              <a:buSzTx/>
              <a:buFont typeface="Arial" panose="020B0604020202020204" pitchFamily="34" charset="0"/>
              <a:buNone/>
              <a:tabLst/>
              <a:defRPr/>
            </a:pPr>
            <a:r>
              <a:rPr lang="en-US" sz="2000"/>
              <a:t>Subtitle</a:t>
            </a:r>
          </a:p>
        </p:txBody>
      </p:sp>
      <p:sp>
        <p:nvSpPr>
          <p:cNvPr id="13" name="Text Placeholder 5">
            <a:extLst>
              <a:ext uri="{FF2B5EF4-FFF2-40B4-BE49-F238E27FC236}">
                <a16:creationId xmlns:a16="http://schemas.microsoft.com/office/drawing/2014/main" id="{DA4A9F8D-96B1-B0D0-B437-A8D7A1762A50}"/>
              </a:ext>
            </a:extLst>
          </p:cNvPr>
          <p:cNvSpPr>
            <a:spLocks noGrp="1"/>
          </p:cNvSpPr>
          <p:nvPr>
            <p:ph type="body" sz="quarter" idx="21" hasCustomPrompt="1"/>
          </p:nvPr>
        </p:nvSpPr>
        <p:spPr>
          <a:xfrm>
            <a:off x="8302753" y="685800"/>
            <a:ext cx="3657599" cy="402336"/>
          </a:xfrm>
        </p:spPr>
        <p:txBody>
          <a:bodyPr/>
          <a:lstStyle>
            <a:lvl1pPr marL="0" indent="0">
              <a:buNone/>
              <a:defRPr b="1"/>
            </a:lvl1pPr>
          </a:lstStyle>
          <a:p>
            <a:pPr marL="0" marR="0" lvl="0" indent="0" algn="l" defTabSz="914400" rtl="0" eaLnBrk="1" fontAlgn="auto" latinLnBrk="0" hangingPunct="1">
              <a:lnSpc>
                <a:spcPct val="100000"/>
              </a:lnSpc>
              <a:spcBef>
                <a:spcPts val="0"/>
              </a:spcBef>
              <a:spcAft>
                <a:spcPts val="400"/>
              </a:spcAft>
              <a:buClrTx/>
              <a:buSzTx/>
              <a:buFont typeface="Arial" panose="020B0604020202020204" pitchFamily="34" charset="0"/>
              <a:buNone/>
              <a:tabLst/>
              <a:defRPr/>
            </a:pPr>
            <a:r>
              <a:rPr lang="en-US" sz="2000"/>
              <a:t>Subtitle</a:t>
            </a:r>
          </a:p>
        </p:txBody>
      </p:sp>
      <p:sp>
        <p:nvSpPr>
          <p:cNvPr id="14" name="Text Placeholder 5">
            <a:extLst>
              <a:ext uri="{FF2B5EF4-FFF2-40B4-BE49-F238E27FC236}">
                <a16:creationId xmlns:a16="http://schemas.microsoft.com/office/drawing/2014/main" id="{0D573480-3548-664F-008E-1CF1FD0180E2}"/>
              </a:ext>
            </a:extLst>
          </p:cNvPr>
          <p:cNvSpPr>
            <a:spLocks noGrp="1"/>
          </p:cNvSpPr>
          <p:nvPr>
            <p:ph type="body" sz="quarter" idx="22" hasCustomPrompt="1"/>
          </p:nvPr>
        </p:nvSpPr>
        <p:spPr>
          <a:xfrm>
            <a:off x="457198" y="3538728"/>
            <a:ext cx="3657599" cy="402336"/>
          </a:xfrm>
        </p:spPr>
        <p:txBody>
          <a:bodyPr/>
          <a:lstStyle>
            <a:lvl1pPr marL="0" indent="0">
              <a:buNone/>
              <a:defRPr b="1"/>
            </a:lvl1pPr>
          </a:lstStyle>
          <a:p>
            <a:pPr marL="0" marR="0" lvl="0" indent="0" algn="l" defTabSz="914400" rtl="0" eaLnBrk="1" fontAlgn="auto" latinLnBrk="0" hangingPunct="1">
              <a:lnSpc>
                <a:spcPct val="100000"/>
              </a:lnSpc>
              <a:spcBef>
                <a:spcPts val="0"/>
              </a:spcBef>
              <a:spcAft>
                <a:spcPts val="400"/>
              </a:spcAft>
              <a:buClrTx/>
              <a:buSzTx/>
              <a:buFont typeface="Arial" panose="020B0604020202020204" pitchFamily="34" charset="0"/>
              <a:buNone/>
              <a:tabLst/>
              <a:defRPr/>
            </a:pPr>
            <a:r>
              <a:rPr lang="en-US" sz="2000"/>
              <a:t>Subtitle</a:t>
            </a:r>
          </a:p>
        </p:txBody>
      </p:sp>
      <p:sp>
        <p:nvSpPr>
          <p:cNvPr id="15" name="Text Placeholder 5">
            <a:extLst>
              <a:ext uri="{FF2B5EF4-FFF2-40B4-BE49-F238E27FC236}">
                <a16:creationId xmlns:a16="http://schemas.microsoft.com/office/drawing/2014/main" id="{BC09143F-8B87-82D5-C5E6-91CB8F7D9A45}"/>
              </a:ext>
            </a:extLst>
          </p:cNvPr>
          <p:cNvSpPr>
            <a:spLocks noGrp="1"/>
          </p:cNvSpPr>
          <p:nvPr>
            <p:ph type="body" sz="quarter" idx="23" hasCustomPrompt="1"/>
          </p:nvPr>
        </p:nvSpPr>
        <p:spPr>
          <a:xfrm>
            <a:off x="4379975" y="3542737"/>
            <a:ext cx="3657599" cy="402336"/>
          </a:xfrm>
        </p:spPr>
        <p:txBody>
          <a:bodyPr/>
          <a:lstStyle>
            <a:lvl1pPr marL="0" indent="0">
              <a:buNone/>
              <a:defRPr b="1"/>
            </a:lvl1pPr>
          </a:lstStyle>
          <a:p>
            <a:pPr marL="0" marR="0" lvl="0" indent="0" algn="l" defTabSz="914400" rtl="0" eaLnBrk="1" fontAlgn="auto" latinLnBrk="0" hangingPunct="1">
              <a:lnSpc>
                <a:spcPct val="100000"/>
              </a:lnSpc>
              <a:spcBef>
                <a:spcPts val="0"/>
              </a:spcBef>
              <a:spcAft>
                <a:spcPts val="400"/>
              </a:spcAft>
              <a:buClrTx/>
              <a:buSzTx/>
              <a:buFont typeface="Arial" panose="020B0604020202020204" pitchFamily="34" charset="0"/>
              <a:buNone/>
              <a:tabLst/>
              <a:defRPr/>
            </a:pPr>
            <a:r>
              <a:rPr lang="en-US" sz="2000"/>
              <a:t>Subtitle</a:t>
            </a:r>
          </a:p>
        </p:txBody>
      </p:sp>
      <p:sp>
        <p:nvSpPr>
          <p:cNvPr id="16" name="Text Placeholder 5">
            <a:extLst>
              <a:ext uri="{FF2B5EF4-FFF2-40B4-BE49-F238E27FC236}">
                <a16:creationId xmlns:a16="http://schemas.microsoft.com/office/drawing/2014/main" id="{22F89448-86FC-D9A7-E72D-280197043964}"/>
              </a:ext>
            </a:extLst>
          </p:cNvPr>
          <p:cNvSpPr>
            <a:spLocks noGrp="1"/>
          </p:cNvSpPr>
          <p:nvPr>
            <p:ph type="body" sz="quarter" idx="24" hasCustomPrompt="1"/>
          </p:nvPr>
        </p:nvSpPr>
        <p:spPr>
          <a:xfrm>
            <a:off x="8302753" y="3537759"/>
            <a:ext cx="3657599" cy="402336"/>
          </a:xfrm>
        </p:spPr>
        <p:txBody>
          <a:bodyPr/>
          <a:lstStyle>
            <a:lvl1pPr marL="0" indent="0">
              <a:buNone/>
              <a:defRPr b="1"/>
            </a:lvl1pPr>
          </a:lstStyle>
          <a:p>
            <a:pPr marL="0" marR="0" lvl="0" indent="0" algn="l" defTabSz="914400" rtl="0" eaLnBrk="1" fontAlgn="auto" latinLnBrk="0" hangingPunct="1">
              <a:lnSpc>
                <a:spcPct val="100000"/>
              </a:lnSpc>
              <a:spcBef>
                <a:spcPts val="0"/>
              </a:spcBef>
              <a:spcAft>
                <a:spcPts val="400"/>
              </a:spcAft>
              <a:buClrTx/>
              <a:buSzTx/>
              <a:buFont typeface="Arial" panose="020B0604020202020204" pitchFamily="34" charset="0"/>
              <a:buNone/>
              <a:tabLst/>
              <a:defRPr/>
            </a:pPr>
            <a:r>
              <a:rPr lang="en-US" sz="2000"/>
              <a:t>Subtitle</a:t>
            </a:r>
          </a:p>
        </p:txBody>
      </p:sp>
    </p:spTree>
    <p:extLst>
      <p:ext uri="{BB962C8B-B14F-4D97-AF65-F5344CB8AC3E}">
        <p14:creationId xmlns:p14="http://schemas.microsoft.com/office/powerpoint/2010/main" val="104936167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x4 Content + 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56E40-B484-1283-A234-15FBD885539D}"/>
              </a:ext>
            </a:extLst>
          </p:cNvPr>
          <p:cNvSpPr>
            <a:spLocks noGrp="1"/>
          </p:cNvSpPr>
          <p:nvPr>
            <p:ph type="title" hasCustomPrompt="1"/>
          </p:nvPr>
        </p:nvSpPr>
        <p:spPr/>
        <p:txBody>
          <a:bodyPr/>
          <a:lstStyle>
            <a:lvl1pPr>
              <a:defRPr/>
            </a:lvl1pPr>
          </a:lstStyle>
          <a:p>
            <a:r>
              <a:rPr lang="en-US"/>
              <a:t>Title</a:t>
            </a:r>
          </a:p>
        </p:txBody>
      </p:sp>
      <p:sp>
        <p:nvSpPr>
          <p:cNvPr id="11" name="Content Placeholder 10">
            <a:extLst>
              <a:ext uri="{FF2B5EF4-FFF2-40B4-BE49-F238E27FC236}">
                <a16:creationId xmlns:a16="http://schemas.microsoft.com/office/drawing/2014/main" id="{0CA0BFFD-7BCF-C4C3-00CC-DFC579D5EE52}"/>
              </a:ext>
            </a:extLst>
          </p:cNvPr>
          <p:cNvSpPr>
            <a:spLocks noGrp="1"/>
          </p:cNvSpPr>
          <p:nvPr>
            <p:ph sz="quarter" idx="13"/>
          </p:nvPr>
        </p:nvSpPr>
        <p:spPr>
          <a:xfrm>
            <a:off x="457197" y="1088136"/>
            <a:ext cx="2743200" cy="2231136"/>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Content Placeholder 10">
            <a:extLst>
              <a:ext uri="{FF2B5EF4-FFF2-40B4-BE49-F238E27FC236}">
                <a16:creationId xmlns:a16="http://schemas.microsoft.com/office/drawing/2014/main" id="{A715EB6F-5018-1B95-56AA-5DA075931C4E}"/>
              </a:ext>
            </a:extLst>
          </p:cNvPr>
          <p:cNvSpPr>
            <a:spLocks noGrp="1"/>
          </p:cNvSpPr>
          <p:nvPr>
            <p:ph sz="quarter" idx="14"/>
          </p:nvPr>
        </p:nvSpPr>
        <p:spPr>
          <a:xfrm>
            <a:off x="3377182" y="1088134"/>
            <a:ext cx="2743200" cy="2231137"/>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10">
            <a:extLst>
              <a:ext uri="{FF2B5EF4-FFF2-40B4-BE49-F238E27FC236}">
                <a16:creationId xmlns:a16="http://schemas.microsoft.com/office/drawing/2014/main" id="{D22BC3B3-CDE4-4B42-6E8F-99286521B706}"/>
              </a:ext>
            </a:extLst>
          </p:cNvPr>
          <p:cNvSpPr>
            <a:spLocks noGrp="1"/>
          </p:cNvSpPr>
          <p:nvPr>
            <p:ph sz="quarter" idx="15"/>
          </p:nvPr>
        </p:nvSpPr>
        <p:spPr>
          <a:xfrm>
            <a:off x="6297167" y="1088136"/>
            <a:ext cx="2743200" cy="2231136"/>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10">
            <a:extLst>
              <a:ext uri="{FF2B5EF4-FFF2-40B4-BE49-F238E27FC236}">
                <a16:creationId xmlns:a16="http://schemas.microsoft.com/office/drawing/2014/main" id="{5DA99AFA-5CF2-101D-97EC-DFAD0878872F}"/>
              </a:ext>
            </a:extLst>
          </p:cNvPr>
          <p:cNvSpPr>
            <a:spLocks noGrp="1"/>
          </p:cNvSpPr>
          <p:nvPr>
            <p:ph sz="quarter" idx="16"/>
          </p:nvPr>
        </p:nvSpPr>
        <p:spPr>
          <a:xfrm>
            <a:off x="9217152" y="1088135"/>
            <a:ext cx="2743200" cy="2223115"/>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10">
            <a:extLst>
              <a:ext uri="{FF2B5EF4-FFF2-40B4-BE49-F238E27FC236}">
                <a16:creationId xmlns:a16="http://schemas.microsoft.com/office/drawing/2014/main" id="{E7892FF4-91B9-0E02-9B31-F1D09B96C271}"/>
              </a:ext>
            </a:extLst>
          </p:cNvPr>
          <p:cNvSpPr>
            <a:spLocks noGrp="1"/>
          </p:cNvSpPr>
          <p:nvPr>
            <p:ph sz="quarter" idx="17"/>
          </p:nvPr>
        </p:nvSpPr>
        <p:spPr>
          <a:xfrm>
            <a:off x="457197" y="3941062"/>
            <a:ext cx="2743200" cy="2231137"/>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10">
            <a:extLst>
              <a:ext uri="{FF2B5EF4-FFF2-40B4-BE49-F238E27FC236}">
                <a16:creationId xmlns:a16="http://schemas.microsoft.com/office/drawing/2014/main" id="{5B305AEF-B71B-7C75-3BDE-A39F06AE08B5}"/>
              </a:ext>
            </a:extLst>
          </p:cNvPr>
          <p:cNvSpPr>
            <a:spLocks noGrp="1"/>
          </p:cNvSpPr>
          <p:nvPr>
            <p:ph sz="quarter" idx="18"/>
          </p:nvPr>
        </p:nvSpPr>
        <p:spPr>
          <a:xfrm>
            <a:off x="3377182" y="3941062"/>
            <a:ext cx="2743200" cy="2234828"/>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10">
            <a:extLst>
              <a:ext uri="{FF2B5EF4-FFF2-40B4-BE49-F238E27FC236}">
                <a16:creationId xmlns:a16="http://schemas.microsoft.com/office/drawing/2014/main" id="{EFCA8854-3AF7-882B-BD4F-CE5BCBC23A79}"/>
              </a:ext>
            </a:extLst>
          </p:cNvPr>
          <p:cNvSpPr>
            <a:spLocks noGrp="1"/>
          </p:cNvSpPr>
          <p:nvPr>
            <p:ph sz="quarter" idx="19"/>
          </p:nvPr>
        </p:nvSpPr>
        <p:spPr>
          <a:xfrm>
            <a:off x="6297167" y="3937370"/>
            <a:ext cx="2743200" cy="2234829"/>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0">
            <a:extLst>
              <a:ext uri="{FF2B5EF4-FFF2-40B4-BE49-F238E27FC236}">
                <a16:creationId xmlns:a16="http://schemas.microsoft.com/office/drawing/2014/main" id="{A57BF677-8C36-4955-17BF-F78BF3D90CDC}"/>
              </a:ext>
            </a:extLst>
          </p:cNvPr>
          <p:cNvSpPr>
            <a:spLocks noGrp="1"/>
          </p:cNvSpPr>
          <p:nvPr>
            <p:ph sz="quarter" idx="20"/>
          </p:nvPr>
        </p:nvSpPr>
        <p:spPr>
          <a:xfrm>
            <a:off x="9217152" y="3941064"/>
            <a:ext cx="2743200" cy="2239158"/>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5">
            <a:extLst>
              <a:ext uri="{FF2B5EF4-FFF2-40B4-BE49-F238E27FC236}">
                <a16:creationId xmlns:a16="http://schemas.microsoft.com/office/drawing/2014/main" id="{74962708-D314-9ACB-697C-454F10ABB8C9}"/>
              </a:ext>
            </a:extLst>
          </p:cNvPr>
          <p:cNvSpPr>
            <a:spLocks noGrp="1"/>
          </p:cNvSpPr>
          <p:nvPr>
            <p:ph type="body" sz="quarter" idx="21" hasCustomPrompt="1"/>
          </p:nvPr>
        </p:nvSpPr>
        <p:spPr>
          <a:xfrm>
            <a:off x="457198" y="685800"/>
            <a:ext cx="2743199" cy="402336"/>
          </a:xfrm>
        </p:spPr>
        <p:txBody>
          <a:bodyPr/>
          <a:lstStyle>
            <a:lvl1pPr marL="0" indent="0">
              <a:buNone/>
              <a:defRPr b="1"/>
            </a:lvl1pPr>
          </a:lstStyle>
          <a:p>
            <a:pPr marL="0" marR="0" lvl="0" indent="0" algn="l" defTabSz="914400" rtl="0" eaLnBrk="1" fontAlgn="auto" latinLnBrk="0" hangingPunct="1">
              <a:lnSpc>
                <a:spcPct val="100000"/>
              </a:lnSpc>
              <a:spcBef>
                <a:spcPts val="0"/>
              </a:spcBef>
              <a:spcAft>
                <a:spcPts val="400"/>
              </a:spcAft>
              <a:buClrTx/>
              <a:buSzTx/>
              <a:buFont typeface="Arial" panose="020B0604020202020204" pitchFamily="34" charset="0"/>
              <a:buNone/>
              <a:tabLst/>
              <a:defRPr/>
            </a:pPr>
            <a:r>
              <a:rPr lang="en-US" sz="2000"/>
              <a:t>Subtitle</a:t>
            </a:r>
          </a:p>
        </p:txBody>
      </p:sp>
      <p:sp>
        <p:nvSpPr>
          <p:cNvPr id="14" name="Text Placeholder 5">
            <a:extLst>
              <a:ext uri="{FF2B5EF4-FFF2-40B4-BE49-F238E27FC236}">
                <a16:creationId xmlns:a16="http://schemas.microsoft.com/office/drawing/2014/main" id="{1CB31883-9799-AD5B-85D8-56F4AE3B691A}"/>
              </a:ext>
            </a:extLst>
          </p:cNvPr>
          <p:cNvSpPr>
            <a:spLocks noGrp="1"/>
          </p:cNvSpPr>
          <p:nvPr>
            <p:ph type="body" sz="quarter" idx="22" hasCustomPrompt="1"/>
          </p:nvPr>
        </p:nvSpPr>
        <p:spPr>
          <a:xfrm>
            <a:off x="3377183" y="685800"/>
            <a:ext cx="2743199" cy="402336"/>
          </a:xfrm>
        </p:spPr>
        <p:txBody>
          <a:bodyPr/>
          <a:lstStyle>
            <a:lvl1pPr marL="0" indent="0">
              <a:buNone/>
              <a:defRPr b="1"/>
            </a:lvl1pPr>
          </a:lstStyle>
          <a:p>
            <a:pPr marL="0" marR="0" lvl="0" indent="0" algn="l" defTabSz="914400" rtl="0" eaLnBrk="1" fontAlgn="auto" latinLnBrk="0" hangingPunct="1">
              <a:lnSpc>
                <a:spcPct val="100000"/>
              </a:lnSpc>
              <a:spcBef>
                <a:spcPts val="0"/>
              </a:spcBef>
              <a:spcAft>
                <a:spcPts val="400"/>
              </a:spcAft>
              <a:buClrTx/>
              <a:buSzTx/>
              <a:buFont typeface="Arial" panose="020B0604020202020204" pitchFamily="34" charset="0"/>
              <a:buNone/>
              <a:tabLst/>
              <a:defRPr/>
            </a:pPr>
            <a:r>
              <a:rPr lang="en-US" sz="2000"/>
              <a:t>Subtitle</a:t>
            </a:r>
          </a:p>
        </p:txBody>
      </p:sp>
      <p:sp>
        <p:nvSpPr>
          <p:cNvPr id="15" name="Text Placeholder 5">
            <a:extLst>
              <a:ext uri="{FF2B5EF4-FFF2-40B4-BE49-F238E27FC236}">
                <a16:creationId xmlns:a16="http://schemas.microsoft.com/office/drawing/2014/main" id="{7EDC0647-E3AB-0961-4862-1344B36017A7}"/>
              </a:ext>
            </a:extLst>
          </p:cNvPr>
          <p:cNvSpPr>
            <a:spLocks noGrp="1"/>
          </p:cNvSpPr>
          <p:nvPr>
            <p:ph type="body" sz="quarter" idx="23" hasCustomPrompt="1"/>
          </p:nvPr>
        </p:nvSpPr>
        <p:spPr>
          <a:xfrm>
            <a:off x="6297168" y="685800"/>
            <a:ext cx="2743199" cy="402336"/>
          </a:xfrm>
        </p:spPr>
        <p:txBody>
          <a:bodyPr/>
          <a:lstStyle>
            <a:lvl1pPr marL="0" indent="0">
              <a:buNone/>
              <a:defRPr b="1"/>
            </a:lvl1pPr>
          </a:lstStyle>
          <a:p>
            <a:pPr marL="0" marR="0" lvl="0" indent="0" algn="l" defTabSz="914400" rtl="0" eaLnBrk="1" fontAlgn="auto" latinLnBrk="0" hangingPunct="1">
              <a:lnSpc>
                <a:spcPct val="100000"/>
              </a:lnSpc>
              <a:spcBef>
                <a:spcPts val="0"/>
              </a:spcBef>
              <a:spcAft>
                <a:spcPts val="400"/>
              </a:spcAft>
              <a:buClrTx/>
              <a:buSzTx/>
              <a:buFont typeface="Arial" panose="020B0604020202020204" pitchFamily="34" charset="0"/>
              <a:buNone/>
              <a:tabLst/>
              <a:defRPr/>
            </a:pPr>
            <a:r>
              <a:rPr lang="en-US" sz="2000"/>
              <a:t>Subtitle</a:t>
            </a:r>
          </a:p>
        </p:txBody>
      </p:sp>
      <p:sp>
        <p:nvSpPr>
          <p:cNvPr id="16" name="Text Placeholder 5">
            <a:extLst>
              <a:ext uri="{FF2B5EF4-FFF2-40B4-BE49-F238E27FC236}">
                <a16:creationId xmlns:a16="http://schemas.microsoft.com/office/drawing/2014/main" id="{FFB59CC3-B432-6C4E-1042-0C6E550BF9C0}"/>
              </a:ext>
            </a:extLst>
          </p:cNvPr>
          <p:cNvSpPr>
            <a:spLocks noGrp="1"/>
          </p:cNvSpPr>
          <p:nvPr>
            <p:ph type="body" sz="quarter" idx="24" hasCustomPrompt="1"/>
          </p:nvPr>
        </p:nvSpPr>
        <p:spPr>
          <a:xfrm>
            <a:off x="9217153" y="685798"/>
            <a:ext cx="2743199" cy="402336"/>
          </a:xfrm>
        </p:spPr>
        <p:txBody>
          <a:bodyPr/>
          <a:lstStyle>
            <a:lvl1pPr marL="0" indent="0">
              <a:buNone/>
              <a:defRPr b="1"/>
            </a:lvl1pPr>
          </a:lstStyle>
          <a:p>
            <a:pPr marL="0" marR="0" lvl="0" indent="0" algn="l" defTabSz="914400" rtl="0" eaLnBrk="1" fontAlgn="auto" latinLnBrk="0" hangingPunct="1">
              <a:lnSpc>
                <a:spcPct val="100000"/>
              </a:lnSpc>
              <a:spcBef>
                <a:spcPts val="0"/>
              </a:spcBef>
              <a:spcAft>
                <a:spcPts val="400"/>
              </a:spcAft>
              <a:buClrTx/>
              <a:buSzTx/>
              <a:buFont typeface="Arial" panose="020B0604020202020204" pitchFamily="34" charset="0"/>
              <a:buNone/>
              <a:tabLst/>
              <a:defRPr/>
            </a:pPr>
            <a:r>
              <a:rPr lang="en-US" sz="2000"/>
              <a:t>Subtitle</a:t>
            </a:r>
          </a:p>
        </p:txBody>
      </p:sp>
      <p:sp>
        <p:nvSpPr>
          <p:cNvPr id="17" name="Text Placeholder 5">
            <a:extLst>
              <a:ext uri="{FF2B5EF4-FFF2-40B4-BE49-F238E27FC236}">
                <a16:creationId xmlns:a16="http://schemas.microsoft.com/office/drawing/2014/main" id="{1A3D57F7-61D0-3526-76BA-F41806DFE577}"/>
              </a:ext>
            </a:extLst>
          </p:cNvPr>
          <p:cNvSpPr>
            <a:spLocks noGrp="1"/>
          </p:cNvSpPr>
          <p:nvPr>
            <p:ph type="body" sz="quarter" idx="25" hasCustomPrompt="1"/>
          </p:nvPr>
        </p:nvSpPr>
        <p:spPr>
          <a:xfrm>
            <a:off x="457197" y="3538728"/>
            <a:ext cx="2743199" cy="402336"/>
          </a:xfrm>
        </p:spPr>
        <p:txBody>
          <a:bodyPr/>
          <a:lstStyle>
            <a:lvl1pPr marL="0" indent="0">
              <a:buNone/>
              <a:defRPr b="1"/>
            </a:lvl1pPr>
          </a:lstStyle>
          <a:p>
            <a:pPr marL="0" marR="0" lvl="0" indent="0" algn="l" defTabSz="914400" rtl="0" eaLnBrk="1" fontAlgn="auto" latinLnBrk="0" hangingPunct="1">
              <a:lnSpc>
                <a:spcPct val="100000"/>
              </a:lnSpc>
              <a:spcBef>
                <a:spcPts val="0"/>
              </a:spcBef>
              <a:spcAft>
                <a:spcPts val="400"/>
              </a:spcAft>
              <a:buClrTx/>
              <a:buSzTx/>
              <a:buFont typeface="Arial" panose="020B0604020202020204" pitchFamily="34" charset="0"/>
              <a:buNone/>
              <a:tabLst/>
              <a:defRPr/>
            </a:pPr>
            <a:r>
              <a:rPr lang="en-US" sz="2000"/>
              <a:t>Subtitle</a:t>
            </a:r>
          </a:p>
        </p:txBody>
      </p:sp>
      <p:sp>
        <p:nvSpPr>
          <p:cNvPr id="18" name="Text Placeholder 5">
            <a:extLst>
              <a:ext uri="{FF2B5EF4-FFF2-40B4-BE49-F238E27FC236}">
                <a16:creationId xmlns:a16="http://schemas.microsoft.com/office/drawing/2014/main" id="{A2C9C60C-F296-6D0E-F5DB-6F5D31DF9D6E}"/>
              </a:ext>
            </a:extLst>
          </p:cNvPr>
          <p:cNvSpPr>
            <a:spLocks noGrp="1"/>
          </p:cNvSpPr>
          <p:nvPr>
            <p:ph type="body" sz="quarter" idx="26" hasCustomPrompt="1"/>
          </p:nvPr>
        </p:nvSpPr>
        <p:spPr>
          <a:xfrm>
            <a:off x="3377183" y="3538726"/>
            <a:ext cx="2743199" cy="402336"/>
          </a:xfrm>
        </p:spPr>
        <p:txBody>
          <a:bodyPr/>
          <a:lstStyle>
            <a:lvl1pPr marL="0" indent="0">
              <a:buNone/>
              <a:defRPr b="1"/>
            </a:lvl1pPr>
          </a:lstStyle>
          <a:p>
            <a:pPr marL="0" marR="0" lvl="0" indent="0" algn="l" defTabSz="914400" rtl="0" eaLnBrk="1" fontAlgn="auto" latinLnBrk="0" hangingPunct="1">
              <a:lnSpc>
                <a:spcPct val="100000"/>
              </a:lnSpc>
              <a:spcBef>
                <a:spcPts val="0"/>
              </a:spcBef>
              <a:spcAft>
                <a:spcPts val="400"/>
              </a:spcAft>
              <a:buClrTx/>
              <a:buSzTx/>
              <a:buFont typeface="Arial" panose="020B0604020202020204" pitchFamily="34" charset="0"/>
              <a:buNone/>
              <a:tabLst/>
              <a:defRPr/>
            </a:pPr>
            <a:r>
              <a:rPr lang="en-US" sz="2000"/>
              <a:t>Subtitle</a:t>
            </a:r>
          </a:p>
        </p:txBody>
      </p:sp>
      <p:sp>
        <p:nvSpPr>
          <p:cNvPr id="19" name="Text Placeholder 5">
            <a:extLst>
              <a:ext uri="{FF2B5EF4-FFF2-40B4-BE49-F238E27FC236}">
                <a16:creationId xmlns:a16="http://schemas.microsoft.com/office/drawing/2014/main" id="{CC8E6CCE-AD65-9015-9CD7-30AA78CA6628}"/>
              </a:ext>
            </a:extLst>
          </p:cNvPr>
          <p:cNvSpPr>
            <a:spLocks noGrp="1"/>
          </p:cNvSpPr>
          <p:nvPr>
            <p:ph type="body" sz="quarter" idx="27" hasCustomPrompt="1"/>
          </p:nvPr>
        </p:nvSpPr>
        <p:spPr>
          <a:xfrm>
            <a:off x="6297166" y="3535999"/>
            <a:ext cx="2743199" cy="402336"/>
          </a:xfrm>
        </p:spPr>
        <p:txBody>
          <a:bodyPr/>
          <a:lstStyle>
            <a:lvl1pPr marL="0" indent="0">
              <a:buNone/>
              <a:defRPr b="1"/>
            </a:lvl1pPr>
          </a:lstStyle>
          <a:p>
            <a:pPr marL="0" marR="0" lvl="0" indent="0" algn="l" defTabSz="914400" rtl="0" eaLnBrk="1" fontAlgn="auto" latinLnBrk="0" hangingPunct="1">
              <a:lnSpc>
                <a:spcPct val="100000"/>
              </a:lnSpc>
              <a:spcBef>
                <a:spcPts val="0"/>
              </a:spcBef>
              <a:spcAft>
                <a:spcPts val="400"/>
              </a:spcAft>
              <a:buClrTx/>
              <a:buSzTx/>
              <a:buFont typeface="Arial" panose="020B0604020202020204" pitchFamily="34" charset="0"/>
              <a:buNone/>
              <a:tabLst/>
              <a:defRPr/>
            </a:pPr>
            <a:r>
              <a:rPr lang="en-US" sz="2000"/>
              <a:t>Subtitle</a:t>
            </a:r>
          </a:p>
        </p:txBody>
      </p:sp>
      <p:sp>
        <p:nvSpPr>
          <p:cNvPr id="20" name="Text Placeholder 5">
            <a:extLst>
              <a:ext uri="{FF2B5EF4-FFF2-40B4-BE49-F238E27FC236}">
                <a16:creationId xmlns:a16="http://schemas.microsoft.com/office/drawing/2014/main" id="{9C2AC413-A233-723E-5DB5-C2205F7ED459}"/>
              </a:ext>
            </a:extLst>
          </p:cNvPr>
          <p:cNvSpPr>
            <a:spLocks noGrp="1"/>
          </p:cNvSpPr>
          <p:nvPr>
            <p:ph type="body" sz="quarter" idx="28" hasCustomPrompt="1"/>
          </p:nvPr>
        </p:nvSpPr>
        <p:spPr>
          <a:xfrm>
            <a:off x="9217153" y="3545781"/>
            <a:ext cx="2743199" cy="402336"/>
          </a:xfrm>
        </p:spPr>
        <p:txBody>
          <a:bodyPr/>
          <a:lstStyle>
            <a:lvl1pPr marL="0" indent="0">
              <a:buNone/>
              <a:defRPr b="1"/>
            </a:lvl1pPr>
          </a:lstStyle>
          <a:p>
            <a:pPr marL="0" marR="0" lvl="0" indent="0" algn="l" defTabSz="914400" rtl="0" eaLnBrk="1" fontAlgn="auto" latinLnBrk="0" hangingPunct="1">
              <a:lnSpc>
                <a:spcPct val="100000"/>
              </a:lnSpc>
              <a:spcBef>
                <a:spcPts val="0"/>
              </a:spcBef>
              <a:spcAft>
                <a:spcPts val="400"/>
              </a:spcAft>
              <a:buClrTx/>
              <a:buSzTx/>
              <a:buFont typeface="Arial" panose="020B0604020202020204" pitchFamily="34" charset="0"/>
              <a:buNone/>
              <a:tabLst/>
              <a:defRPr/>
            </a:pPr>
            <a:r>
              <a:rPr lang="en-US" sz="2000"/>
              <a:t>Subtitle</a:t>
            </a:r>
          </a:p>
        </p:txBody>
      </p:sp>
    </p:spTree>
    <p:extLst>
      <p:ext uri="{BB962C8B-B14F-4D97-AF65-F5344CB8AC3E}">
        <p14:creationId xmlns:p14="http://schemas.microsoft.com/office/powerpoint/2010/main" val="145331078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x1 Content + 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56E40-B484-1283-A234-15FBD885539D}"/>
              </a:ext>
            </a:extLst>
          </p:cNvPr>
          <p:cNvSpPr>
            <a:spLocks noGrp="1"/>
          </p:cNvSpPr>
          <p:nvPr>
            <p:ph type="title" hasCustomPrompt="1"/>
          </p:nvPr>
        </p:nvSpPr>
        <p:spPr/>
        <p:txBody>
          <a:bodyPr/>
          <a:lstStyle>
            <a:lvl1pPr>
              <a:defRPr/>
            </a:lvl1pPr>
          </a:lstStyle>
          <a:p>
            <a:r>
              <a:rPr lang="en-US"/>
              <a:t>Title</a:t>
            </a:r>
          </a:p>
        </p:txBody>
      </p:sp>
      <p:sp>
        <p:nvSpPr>
          <p:cNvPr id="11" name="Content Placeholder 10">
            <a:extLst>
              <a:ext uri="{FF2B5EF4-FFF2-40B4-BE49-F238E27FC236}">
                <a16:creationId xmlns:a16="http://schemas.microsoft.com/office/drawing/2014/main" id="{0CA0BFFD-7BCF-C4C3-00CC-DFC579D5EE52}"/>
              </a:ext>
            </a:extLst>
          </p:cNvPr>
          <p:cNvSpPr>
            <a:spLocks noGrp="1"/>
          </p:cNvSpPr>
          <p:nvPr>
            <p:ph sz="quarter" idx="13"/>
          </p:nvPr>
        </p:nvSpPr>
        <p:spPr>
          <a:xfrm>
            <a:off x="457197" y="1088136"/>
            <a:ext cx="11503152" cy="1271016"/>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Content Placeholder 10">
            <a:extLst>
              <a:ext uri="{FF2B5EF4-FFF2-40B4-BE49-F238E27FC236}">
                <a16:creationId xmlns:a16="http://schemas.microsoft.com/office/drawing/2014/main" id="{A715EB6F-5018-1B95-56AA-5DA075931C4E}"/>
              </a:ext>
            </a:extLst>
          </p:cNvPr>
          <p:cNvSpPr>
            <a:spLocks noGrp="1"/>
          </p:cNvSpPr>
          <p:nvPr>
            <p:ph sz="quarter" idx="14"/>
          </p:nvPr>
        </p:nvSpPr>
        <p:spPr>
          <a:xfrm>
            <a:off x="457197" y="2990088"/>
            <a:ext cx="11503152" cy="1275588"/>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10">
            <a:extLst>
              <a:ext uri="{FF2B5EF4-FFF2-40B4-BE49-F238E27FC236}">
                <a16:creationId xmlns:a16="http://schemas.microsoft.com/office/drawing/2014/main" id="{D22BC3B3-CDE4-4B42-6E8F-99286521B706}"/>
              </a:ext>
            </a:extLst>
          </p:cNvPr>
          <p:cNvSpPr>
            <a:spLocks noGrp="1"/>
          </p:cNvSpPr>
          <p:nvPr>
            <p:ph sz="quarter" idx="15"/>
          </p:nvPr>
        </p:nvSpPr>
        <p:spPr>
          <a:xfrm>
            <a:off x="457200" y="4905194"/>
            <a:ext cx="11503152" cy="1267005"/>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5">
            <a:extLst>
              <a:ext uri="{FF2B5EF4-FFF2-40B4-BE49-F238E27FC236}">
                <a16:creationId xmlns:a16="http://schemas.microsoft.com/office/drawing/2014/main" id="{6542D5DE-53BE-D78D-9EF6-06C9A1F99F5B}"/>
              </a:ext>
            </a:extLst>
          </p:cNvPr>
          <p:cNvSpPr>
            <a:spLocks noGrp="1"/>
          </p:cNvSpPr>
          <p:nvPr>
            <p:ph type="body" sz="quarter" idx="21" hasCustomPrompt="1"/>
          </p:nvPr>
        </p:nvSpPr>
        <p:spPr>
          <a:xfrm>
            <a:off x="457198" y="685800"/>
            <a:ext cx="11503154" cy="402336"/>
          </a:xfrm>
        </p:spPr>
        <p:txBody>
          <a:bodyPr/>
          <a:lstStyle>
            <a:lvl1pPr marL="0" indent="0">
              <a:buNone/>
              <a:defRPr b="1"/>
            </a:lvl1pPr>
          </a:lstStyle>
          <a:p>
            <a:pPr marL="0" marR="0" lvl="0" indent="0" algn="l" defTabSz="914400" rtl="0" eaLnBrk="1" fontAlgn="auto" latinLnBrk="0" hangingPunct="1">
              <a:lnSpc>
                <a:spcPct val="100000"/>
              </a:lnSpc>
              <a:spcBef>
                <a:spcPts val="0"/>
              </a:spcBef>
              <a:spcAft>
                <a:spcPts val="400"/>
              </a:spcAft>
              <a:buClrTx/>
              <a:buSzTx/>
              <a:buFont typeface="Arial" panose="020B0604020202020204" pitchFamily="34" charset="0"/>
              <a:buNone/>
              <a:tabLst/>
              <a:defRPr/>
            </a:pPr>
            <a:r>
              <a:rPr lang="en-US" sz="2000"/>
              <a:t>Subtitle</a:t>
            </a:r>
          </a:p>
        </p:txBody>
      </p:sp>
      <p:sp>
        <p:nvSpPr>
          <p:cNvPr id="6" name="Text Placeholder 5">
            <a:extLst>
              <a:ext uri="{FF2B5EF4-FFF2-40B4-BE49-F238E27FC236}">
                <a16:creationId xmlns:a16="http://schemas.microsoft.com/office/drawing/2014/main" id="{0409FB5C-FF61-257D-CC02-1725ECE7E48A}"/>
              </a:ext>
            </a:extLst>
          </p:cNvPr>
          <p:cNvSpPr>
            <a:spLocks noGrp="1"/>
          </p:cNvSpPr>
          <p:nvPr>
            <p:ph type="body" sz="quarter" idx="22" hasCustomPrompt="1"/>
          </p:nvPr>
        </p:nvSpPr>
        <p:spPr>
          <a:xfrm>
            <a:off x="457200" y="2592324"/>
            <a:ext cx="11503154" cy="402336"/>
          </a:xfrm>
        </p:spPr>
        <p:txBody>
          <a:bodyPr/>
          <a:lstStyle>
            <a:lvl1pPr marL="0" indent="0">
              <a:buNone/>
              <a:defRPr b="1"/>
            </a:lvl1pPr>
          </a:lstStyle>
          <a:p>
            <a:pPr marL="0" marR="0" lvl="0" indent="0" algn="l" defTabSz="914400" rtl="0" eaLnBrk="1" fontAlgn="auto" latinLnBrk="0" hangingPunct="1">
              <a:lnSpc>
                <a:spcPct val="100000"/>
              </a:lnSpc>
              <a:spcBef>
                <a:spcPts val="0"/>
              </a:spcBef>
              <a:spcAft>
                <a:spcPts val="400"/>
              </a:spcAft>
              <a:buClrTx/>
              <a:buSzTx/>
              <a:buFont typeface="Arial" panose="020B0604020202020204" pitchFamily="34" charset="0"/>
              <a:buNone/>
              <a:tabLst/>
              <a:defRPr/>
            </a:pPr>
            <a:r>
              <a:rPr lang="en-US" sz="2000"/>
              <a:t>Subtitle</a:t>
            </a:r>
          </a:p>
        </p:txBody>
      </p:sp>
      <p:sp>
        <p:nvSpPr>
          <p:cNvPr id="7" name="Text Placeholder 5">
            <a:extLst>
              <a:ext uri="{FF2B5EF4-FFF2-40B4-BE49-F238E27FC236}">
                <a16:creationId xmlns:a16="http://schemas.microsoft.com/office/drawing/2014/main" id="{E674D028-DB3D-A343-21C1-5FCB6BC65023}"/>
              </a:ext>
            </a:extLst>
          </p:cNvPr>
          <p:cNvSpPr>
            <a:spLocks noGrp="1"/>
          </p:cNvSpPr>
          <p:nvPr>
            <p:ph type="body" sz="quarter" idx="23" hasCustomPrompt="1"/>
          </p:nvPr>
        </p:nvSpPr>
        <p:spPr>
          <a:xfrm>
            <a:off x="457200" y="4502859"/>
            <a:ext cx="11503154" cy="402336"/>
          </a:xfrm>
        </p:spPr>
        <p:txBody>
          <a:bodyPr/>
          <a:lstStyle>
            <a:lvl1pPr marL="0" indent="0">
              <a:buNone/>
              <a:defRPr b="1"/>
            </a:lvl1pPr>
          </a:lstStyle>
          <a:p>
            <a:pPr marL="0" marR="0" lvl="0" indent="0" algn="l" defTabSz="914400" rtl="0" eaLnBrk="1" fontAlgn="auto" latinLnBrk="0" hangingPunct="1">
              <a:lnSpc>
                <a:spcPct val="100000"/>
              </a:lnSpc>
              <a:spcBef>
                <a:spcPts val="0"/>
              </a:spcBef>
              <a:spcAft>
                <a:spcPts val="400"/>
              </a:spcAft>
              <a:buClrTx/>
              <a:buSzTx/>
              <a:buFont typeface="Arial" panose="020B0604020202020204" pitchFamily="34" charset="0"/>
              <a:buNone/>
              <a:tabLst/>
              <a:defRPr/>
            </a:pPr>
            <a:r>
              <a:rPr lang="en-US" sz="2000"/>
              <a:t>Subtitle</a:t>
            </a:r>
          </a:p>
        </p:txBody>
      </p:sp>
    </p:spTree>
    <p:extLst>
      <p:ext uri="{BB962C8B-B14F-4D97-AF65-F5344CB8AC3E}">
        <p14:creationId xmlns:p14="http://schemas.microsoft.com/office/powerpoint/2010/main" val="98209250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rgbClr val="30519D"/>
                </a:solidFill>
                <a:latin typeface="Arial" charset="0"/>
                <a:ea typeface="Arial" charset="0"/>
                <a:cs typeface="Arial" charset="0"/>
              </a:defRPr>
            </a:lvl1pPr>
          </a:lstStyle>
          <a:p>
            <a:r>
              <a:rPr lang="en-US"/>
              <a:t>Heading</a:t>
            </a:r>
          </a:p>
        </p:txBody>
      </p:sp>
      <p:sp>
        <p:nvSpPr>
          <p:cNvPr id="3" name="Content Placeholder 2"/>
          <p:cNvSpPr>
            <a:spLocks noGrp="1"/>
          </p:cNvSpPr>
          <p:nvPr>
            <p:ph idx="1"/>
          </p:nvPr>
        </p:nvSpPr>
        <p:spPr/>
        <p:txBody>
          <a:bodyPr/>
          <a:lstStyle>
            <a:lvl1pPr>
              <a:defRPr>
                <a:latin typeface="Arial" charset="0"/>
                <a:ea typeface="Arial" charset="0"/>
                <a:cs typeface="Arial" charset="0"/>
              </a:defRPr>
            </a:lvl1pPr>
            <a:lvl2pPr>
              <a:defRPr>
                <a:latin typeface="Arial" charset="0"/>
                <a:ea typeface="Arial" charset="0"/>
                <a:cs typeface="Arial" charset="0"/>
              </a:defRPr>
            </a:lvl2pPr>
            <a:lvl3pPr>
              <a:defRPr>
                <a:latin typeface="Arial" charset="0"/>
                <a:ea typeface="Arial" charset="0"/>
                <a:cs typeface="Arial" charset="0"/>
              </a:defRPr>
            </a:lvl3pPr>
            <a:lvl4pPr>
              <a:defRPr>
                <a:latin typeface="Arial" charset="0"/>
                <a:ea typeface="Arial" charset="0"/>
                <a:cs typeface="Arial" charset="0"/>
              </a:defRPr>
            </a:lvl4pPr>
            <a:lvl5pPr>
              <a:defRPr>
                <a:latin typeface="Arial" charset="0"/>
                <a:ea typeface="Arial" charset="0"/>
                <a:cs typeface="Arial" charset="0"/>
              </a:defRPr>
            </a:lvl5pPr>
          </a:lstStyle>
          <a:p>
            <a:pPr lvl="0"/>
            <a:endParaRPr lang="en-US"/>
          </a:p>
        </p:txBody>
      </p:sp>
    </p:spTree>
    <p:extLst>
      <p:ext uri="{BB962C8B-B14F-4D97-AF65-F5344CB8AC3E}">
        <p14:creationId xmlns:p14="http://schemas.microsoft.com/office/powerpoint/2010/main" val="27719396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Backup">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913B6221-EB7C-4542-AA65-32033D2019DD}"/>
              </a:ext>
            </a:extLst>
          </p:cNvPr>
          <p:cNvCxnSpPr/>
          <p:nvPr userDrawn="1"/>
        </p:nvCxnSpPr>
        <p:spPr>
          <a:xfrm>
            <a:off x="461963" y="6260638"/>
            <a:ext cx="1149923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A36C8B45-4C3D-2833-9484-A784B14819C5}"/>
              </a:ext>
            </a:extLst>
          </p:cNvPr>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462809" y="2541014"/>
            <a:ext cx="11498388" cy="334986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2213478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cSld name="2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BFD422-CF21-5F4B-9F3C-D943F67A9BE0}"/>
              </a:ext>
            </a:extLst>
          </p:cNvPr>
          <p:cNvSpPr>
            <a:spLocks noGrp="1"/>
          </p:cNvSpPr>
          <p:nvPr>
            <p:ph type="ctrTitle" hasCustomPrompt="1"/>
          </p:nvPr>
        </p:nvSpPr>
        <p:spPr>
          <a:xfrm>
            <a:off x="813175" y="1481540"/>
            <a:ext cx="10334625" cy="1947460"/>
          </a:xfrm>
        </p:spPr>
        <p:txBody>
          <a:bodyPr anchor="t" anchorCtr="0"/>
          <a:lstStyle>
            <a:lvl1pPr algn="l">
              <a:defRPr sz="6000" b="1" i="0">
                <a:solidFill>
                  <a:schemeClr val="bg1"/>
                </a:solidFill>
                <a:latin typeface="+mn-lt"/>
                <a:cs typeface="Arial" panose="020B0604020202020204" pitchFamily="34" charset="0"/>
              </a:defRPr>
            </a:lvl1pPr>
          </a:lstStyle>
          <a:p>
            <a:r>
              <a:rPr lang="en-US"/>
              <a:t>Click To Edit Master Title Style</a:t>
            </a:r>
          </a:p>
        </p:txBody>
      </p:sp>
      <p:sp>
        <p:nvSpPr>
          <p:cNvPr id="3" name="Subtitle 2">
            <a:extLst>
              <a:ext uri="{FF2B5EF4-FFF2-40B4-BE49-F238E27FC236}">
                <a16:creationId xmlns:a16="http://schemas.microsoft.com/office/drawing/2014/main" id="{B4A5F0DF-C789-3B48-88B2-EEF178B1680D}"/>
              </a:ext>
            </a:extLst>
          </p:cNvPr>
          <p:cNvSpPr>
            <a:spLocks noGrp="1"/>
          </p:cNvSpPr>
          <p:nvPr>
            <p:ph type="subTitle" idx="1"/>
          </p:nvPr>
        </p:nvSpPr>
        <p:spPr>
          <a:xfrm>
            <a:off x="813175" y="4712963"/>
            <a:ext cx="10334625" cy="746185"/>
          </a:xfrm>
        </p:spPr>
        <p:txBody>
          <a:bodyPr>
            <a:normAutofit/>
          </a:bodyPr>
          <a:lstStyle>
            <a:lvl1pPr marL="0" indent="0" algn="l">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5" name="Text Placeholder 4">
            <a:extLst>
              <a:ext uri="{FF2B5EF4-FFF2-40B4-BE49-F238E27FC236}">
                <a16:creationId xmlns:a16="http://schemas.microsoft.com/office/drawing/2014/main" id="{4B87851E-C1E1-6E46-8D1B-95D6C1888590}"/>
              </a:ext>
            </a:extLst>
          </p:cNvPr>
          <p:cNvSpPr>
            <a:spLocks noGrp="1"/>
          </p:cNvSpPr>
          <p:nvPr>
            <p:ph type="body" sz="quarter" idx="10"/>
          </p:nvPr>
        </p:nvSpPr>
        <p:spPr>
          <a:xfrm>
            <a:off x="813175" y="3441178"/>
            <a:ext cx="10334625" cy="1259607"/>
          </a:xfrm>
        </p:spPr>
        <p:txBody>
          <a:bodyPr>
            <a:noAutofit/>
          </a:bodyPr>
          <a:lstStyle>
            <a:lvl1pPr marL="0" indent="0">
              <a:buFontTx/>
              <a:buNone/>
              <a:defRPr sz="2400">
                <a:solidFill>
                  <a:schemeClr val="bg1"/>
                </a:solidFill>
              </a:defRPr>
            </a:lvl1pPr>
            <a:lvl2pPr marL="457200" indent="0">
              <a:buFontTx/>
              <a:buNone/>
              <a:defRPr sz="2000"/>
            </a:lvl2pPr>
            <a:lvl3pPr marL="914400" indent="0">
              <a:buFontTx/>
              <a:buNone/>
              <a:defRPr sz="2000"/>
            </a:lvl3pPr>
            <a:lvl4pPr marL="1371600" indent="0">
              <a:buFontTx/>
              <a:buNone/>
              <a:defRPr sz="2000"/>
            </a:lvl4pPr>
            <a:lvl5pPr marL="1828800" indent="0">
              <a:buFontTx/>
              <a:buNone/>
              <a:defRPr sz="2000"/>
            </a:lvl5pPr>
          </a:lstStyle>
          <a:p>
            <a:pPr lvl="0"/>
            <a:r>
              <a:rPr lang="en-US"/>
              <a:t>Click to edit Master text styles</a:t>
            </a:r>
          </a:p>
        </p:txBody>
      </p:sp>
      <p:pic>
        <p:nvPicPr>
          <p:cNvPr id="8" name="Picture 7">
            <a:extLst>
              <a:ext uri="{FF2B5EF4-FFF2-40B4-BE49-F238E27FC236}">
                <a16:creationId xmlns:a16="http://schemas.microsoft.com/office/drawing/2014/main" id="{276D9F0E-4B80-0FD1-A24A-1C1B60A4BB47}"/>
              </a:ext>
            </a:extLst>
          </p:cNvPr>
          <p:cNvPicPr>
            <a:picLocks noChangeAspect="1"/>
          </p:cNvPicPr>
          <p:nvPr userDrawn="1"/>
        </p:nvPicPr>
        <p:blipFill>
          <a:blip r:embed="rId3"/>
          <a:srcRect/>
          <a:stretch/>
        </p:blipFill>
        <p:spPr>
          <a:xfrm>
            <a:off x="6983308" y="450531"/>
            <a:ext cx="1787236" cy="457200"/>
          </a:xfrm>
          <a:prstGeom prst="rect">
            <a:avLst/>
          </a:prstGeom>
        </p:spPr>
      </p:pic>
      <p:pic>
        <p:nvPicPr>
          <p:cNvPr id="10" name="Picture 9">
            <a:extLst>
              <a:ext uri="{FF2B5EF4-FFF2-40B4-BE49-F238E27FC236}">
                <a16:creationId xmlns:a16="http://schemas.microsoft.com/office/drawing/2014/main" id="{70496317-0189-6060-26F4-32FD05088972}"/>
              </a:ext>
            </a:extLst>
          </p:cNvPr>
          <p:cNvPicPr>
            <a:picLocks noChangeAspect="1"/>
          </p:cNvPicPr>
          <p:nvPr userDrawn="1"/>
        </p:nvPicPr>
        <p:blipFill>
          <a:blip r:embed="rId4"/>
          <a:stretch>
            <a:fillRect/>
          </a:stretch>
        </p:blipFill>
        <p:spPr>
          <a:xfrm>
            <a:off x="4655554" y="457965"/>
            <a:ext cx="1825604" cy="457200"/>
          </a:xfrm>
          <a:prstGeom prst="rect">
            <a:avLst/>
          </a:prstGeom>
        </p:spPr>
      </p:pic>
      <p:pic>
        <p:nvPicPr>
          <p:cNvPr id="7" name="Picture 6" descr="A black background with white text&#10;&#10;Description automatically generated">
            <a:extLst>
              <a:ext uri="{FF2B5EF4-FFF2-40B4-BE49-F238E27FC236}">
                <a16:creationId xmlns:a16="http://schemas.microsoft.com/office/drawing/2014/main" id="{2C982CCA-1B74-BF6E-B229-11EF11E8D20A}"/>
              </a:ext>
            </a:extLst>
          </p:cNvPr>
          <p:cNvPicPr>
            <a:picLocks noChangeAspect="1"/>
          </p:cNvPicPr>
          <p:nvPr userDrawn="1"/>
        </p:nvPicPr>
        <p:blipFill>
          <a:blip r:embed="rId5"/>
          <a:stretch>
            <a:fillRect/>
          </a:stretch>
        </p:blipFill>
        <p:spPr>
          <a:xfrm>
            <a:off x="9294996" y="480267"/>
            <a:ext cx="2309706" cy="408248"/>
          </a:xfrm>
          <a:prstGeom prst="rect">
            <a:avLst/>
          </a:prstGeom>
        </p:spPr>
      </p:pic>
    </p:spTree>
    <p:extLst>
      <p:ext uri="{BB962C8B-B14F-4D97-AF65-F5344CB8AC3E}">
        <p14:creationId xmlns:p14="http://schemas.microsoft.com/office/powerpoint/2010/main" val="2823290628"/>
      </p:ext>
    </p:extLst>
  </p:cSld>
  <p:clrMapOvr>
    <a:masterClrMapping/>
  </p:clrMapOvr>
  <p:extLst>
    <p:ext uri="{DCECCB84-F9BA-43D5-87BE-67443E8EF086}">
      <p15:sldGuideLst xmlns:p15="http://schemas.microsoft.com/office/powerpoint/2012/main">
        <p15:guide id="7" orient="horz" pos="2160">
          <p15:clr>
            <a:srgbClr val="FBAE40"/>
          </p15:clr>
        </p15:guide>
        <p15:guide id="8" pos="3840">
          <p15:clr>
            <a:srgbClr val="FBAE40"/>
          </p15:clr>
        </p15:guide>
        <p15:guide id="9" orient="horz" pos="3888">
          <p15:clr>
            <a:srgbClr val="FBAE40"/>
          </p15:clr>
        </p15:guide>
        <p15:guide id="10" pos="360">
          <p15:clr>
            <a:srgbClr val="FBAE40"/>
          </p15:clr>
        </p15:guide>
        <p15:guide id="11" pos="7320">
          <p15:clr>
            <a:srgbClr val="FBAE40"/>
          </p15:clr>
        </p15:guide>
        <p15:guide id="12" orient="horz" pos="3984">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08D91B-7801-B3EC-7CA4-44C5BF1D9486}"/>
              </a:ext>
            </a:extLst>
          </p:cNvPr>
          <p:cNvSpPr>
            <a:spLocks noGrp="1"/>
          </p:cNvSpPr>
          <p:nvPr>
            <p:ph type="title" hasCustomPrompt="1"/>
          </p:nvPr>
        </p:nvSpPr>
        <p:spPr>
          <a:xfrm>
            <a:off x="457200" y="1"/>
            <a:ext cx="11499234" cy="457200"/>
          </a:xfrm>
        </p:spPr>
        <p:txBody>
          <a:bodyPr/>
          <a:lstStyle>
            <a:lvl1pPr>
              <a:defRPr/>
            </a:lvl1pPr>
          </a:lstStyle>
          <a:p>
            <a:r>
              <a:rPr lang="en-US"/>
              <a:t>Title</a:t>
            </a:r>
          </a:p>
        </p:txBody>
      </p:sp>
    </p:spTree>
    <p:extLst>
      <p:ext uri="{BB962C8B-B14F-4D97-AF65-F5344CB8AC3E}">
        <p14:creationId xmlns:p14="http://schemas.microsoft.com/office/powerpoint/2010/main" val="11936333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x1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56E40-B484-1283-A234-15FBD885539D}"/>
              </a:ext>
            </a:extLst>
          </p:cNvPr>
          <p:cNvSpPr>
            <a:spLocks noGrp="1"/>
          </p:cNvSpPr>
          <p:nvPr>
            <p:ph type="title" hasCustomPrompt="1"/>
          </p:nvPr>
        </p:nvSpPr>
        <p:spPr/>
        <p:txBody>
          <a:bodyPr/>
          <a:lstStyle>
            <a:lvl1pPr>
              <a:defRPr/>
            </a:lvl1pPr>
          </a:lstStyle>
          <a:p>
            <a:r>
              <a:rPr lang="en-US"/>
              <a:t>Title</a:t>
            </a:r>
          </a:p>
        </p:txBody>
      </p:sp>
      <p:sp>
        <p:nvSpPr>
          <p:cNvPr id="11" name="Content Placeholder 10">
            <a:extLst>
              <a:ext uri="{FF2B5EF4-FFF2-40B4-BE49-F238E27FC236}">
                <a16:creationId xmlns:a16="http://schemas.microsoft.com/office/drawing/2014/main" id="{0CA0BFFD-7BCF-C4C3-00CC-DFC579D5EE52}"/>
              </a:ext>
            </a:extLst>
          </p:cNvPr>
          <p:cNvSpPr>
            <a:spLocks noGrp="1"/>
          </p:cNvSpPr>
          <p:nvPr>
            <p:ph sz="quarter" idx="13"/>
          </p:nvPr>
        </p:nvSpPr>
        <p:spPr>
          <a:xfrm>
            <a:off x="457200" y="685800"/>
            <a:ext cx="11503152" cy="5486400"/>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610536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x2 Content">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0CA0BFFD-7BCF-C4C3-00CC-DFC579D5EE52}"/>
              </a:ext>
            </a:extLst>
          </p:cNvPr>
          <p:cNvSpPr>
            <a:spLocks noGrp="1"/>
          </p:cNvSpPr>
          <p:nvPr>
            <p:ph sz="quarter" idx="13"/>
          </p:nvPr>
        </p:nvSpPr>
        <p:spPr>
          <a:xfrm>
            <a:off x="457198" y="685800"/>
            <a:ext cx="5632704" cy="5486400"/>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Content Placeholder 10">
            <a:extLst>
              <a:ext uri="{FF2B5EF4-FFF2-40B4-BE49-F238E27FC236}">
                <a16:creationId xmlns:a16="http://schemas.microsoft.com/office/drawing/2014/main" id="{A715EB6F-5018-1B95-56AA-5DA075931C4E}"/>
              </a:ext>
            </a:extLst>
          </p:cNvPr>
          <p:cNvSpPr>
            <a:spLocks noGrp="1"/>
          </p:cNvSpPr>
          <p:nvPr>
            <p:ph sz="quarter" idx="14"/>
          </p:nvPr>
        </p:nvSpPr>
        <p:spPr>
          <a:xfrm>
            <a:off x="6327648" y="685800"/>
            <a:ext cx="5632704" cy="5486400"/>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itle 3">
            <a:extLst>
              <a:ext uri="{FF2B5EF4-FFF2-40B4-BE49-F238E27FC236}">
                <a16:creationId xmlns:a16="http://schemas.microsoft.com/office/drawing/2014/main" id="{E6501583-8DC1-C678-D0C1-5AD0A86A95CD}"/>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9597376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x3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56E40-B484-1283-A234-15FBD885539D}"/>
              </a:ext>
            </a:extLst>
          </p:cNvPr>
          <p:cNvSpPr>
            <a:spLocks noGrp="1"/>
          </p:cNvSpPr>
          <p:nvPr>
            <p:ph type="title" hasCustomPrompt="1"/>
          </p:nvPr>
        </p:nvSpPr>
        <p:spPr/>
        <p:txBody>
          <a:bodyPr/>
          <a:lstStyle>
            <a:lvl1pPr>
              <a:defRPr/>
            </a:lvl1pPr>
          </a:lstStyle>
          <a:p>
            <a:r>
              <a:rPr lang="en-US"/>
              <a:t>Title</a:t>
            </a:r>
          </a:p>
        </p:txBody>
      </p:sp>
      <p:sp>
        <p:nvSpPr>
          <p:cNvPr id="11" name="Content Placeholder 10">
            <a:extLst>
              <a:ext uri="{FF2B5EF4-FFF2-40B4-BE49-F238E27FC236}">
                <a16:creationId xmlns:a16="http://schemas.microsoft.com/office/drawing/2014/main" id="{0CA0BFFD-7BCF-C4C3-00CC-DFC579D5EE52}"/>
              </a:ext>
            </a:extLst>
          </p:cNvPr>
          <p:cNvSpPr>
            <a:spLocks noGrp="1"/>
          </p:cNvSpPr>
          <p:nvPr>
            <p:ph sz="quarter" idx="13"/>
          </p:nvPr>
        </p:nvSpPr>
        <p:spPr>
          <a:xfrm>
            <a:off x="457197" y="685800"/>
            <a:ext cx="3657600" cy="5486400"/>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Content Placeholder 10">
            <a:extLst>
              <a:ext uri="{FF2B5EF4-FFF2-40B4-BE49-F238E27FC236}">
                <a16:creationId xmlns:a16="http://schemas.microsoft.com/office/drawing/2014/main" id="{A715EB6F-5018-1B95-56AA-5DA075931C4E}"/>
              </a:ext>
            </a:extLst>
          </p:cNvPr>
          <p:cNvSpPr>
            <a:spLocks noGrp="1"/>
          </p:cNvSpPr>
          <p:nvPr>
            <p:ph sz="quarter" idx="14"/>
          </p:nvPr>
        </p:nvSpPr>
        <p:spPr>
          <a:xfrm>
            <a:off x="4379974" y="685800"/>
            <a:ext cx="3657600" cy="5486400"/>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10">
            <a:extLst>
              <a:ext uri="{FF2B5EF4-FFF2-40B4-BE49-F238E27FC236}">
                <a16:creationId xmlns:a16="http://schemas.microsoft.com/office/drawing/2014/main" id="{D22BC3B3-CDE4-4B42-6E8F-99286521B706}"/>
              </a:ext>
            </a:extLst>
          </p:cNvPr>
          <p:cNvSpPr>
            <a:spLocks noGrp="1"/>
          </p:cNvSpPr>
          <p:nvPr>
            <p:ph sz="quarter" idx="15"/>
          </p:nvPr>
        </p:nvSpPr>
        <p:spPr>
          <a:xfrm>
            <a:off x="8302752" y="685800"/>
            <a:ext cx="3657600" cy="5486400"/>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977012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x4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56E40-B484-1283-A234-15FBD885539D}"/>
              </a:ext>
            </a:extLst>
          </p:cNvPr>
          <p:cNvSpPr>
            <a:spLocks noGrp="1"/>
          </p:cNvSpPr>
          <p:nvPr>
            <p:ph type="title" hasCustomPrompt="1"/>
          </p:nvPr>
        </p:nvSpPr>
        <p:spPr/>
        <p:txBody>
          <a:bodyPr/>
          <a:lstStyle>
            <a:lvl1pPr>
              <a:defRPr/>
            </a:lvl1pPr>
          </a:lstStyle>
          <a:p>
            <a:r>
              <a:rPr lang="en-US"/>
              <a:t>Title</a:t>
            </a:r>
          </a:p>
        </p:txBody>
      </p:sp>
      <p:sp>
        <p:nvSpPr>
          <p:cNvPr id="11" name="Content Placeholder 10">
            <a:extLst>
              <a:ext uri="{FF2B5EF4-FFF2-40B4-BE49-F238E27FC236}">
                <a16:creationId xmlns:a16="http://schemas.microsoft.com/office/drawing/2014/main" id="{0CA0BFFD-7BCF-C4C3-00CC-DFC579D5EE52}"/>
              </a:ext>
            </a:extLst>
          </p:cNvPr>
          <p:cNvSpPr>
            <a:spLocks noGrp="1"/>
          </p:cNvSpPr>
          <p:nvPr>
            <p:ph sz="quarter" idx="13"/>
          </p:nvPr>
        </p:nvSpPr>
        <p:spPr>
          <a:xfrm>
            <a:off x="457197" y="685800"/>
            <a:ext cx="2743200" cy="5486400"/>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Content Placeholder 10">
            <a:extLst>
              <a:ext uri="{FF2B5EF4-FFF2-40B4-BE49-F238E27FC236}">
                <a16:creationId xmlns:a16="http://schemas.microsoft.com/office/drawing/2014/main" id="{A715EB6F-5018-1B95-56AA-5DA075931C4E}"/>
              </a:ext>
            </a:extLst>
          </p:cNvPr>
          <p:cNvSpPr>
            <a:spLocks noGrp="1"/>
          </p:cNvSpPr>
          <p:nvPr>
            <p:ph sz="quarter" idx="14"/>
          </p:nvPr>
        </p:nvSpPr>
        <p:spPr>
          <a:xfrm>
            <a:off x="3377182" y="685800"/>
            <a:ext cx="2743200" cy="5486400"/>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10">
            <a:extLst>
              <a:ext uri="{FF2B5EF4-FFF2-40B4-BE49-F238E27FC236}">
                <a16:creationId xmlns:a16="http://schemas.microsoft.com/office/drawing/2014/main" id="{D22BC3B3-CDE4-4B42-6E8F-99286521B706}"/>
              </a:ext>
            </a:extLst>
          </p:cNvPr>
          <p:cNvSpPr>
            <a:spLocks noGrp="1"/>
          </p:cNvSpPr>
          <p:nvPr>
            <p:ph sz="quarter" idx="15"/>
          </p:nvPr>
        </p:nvSpPr>
        <p:spPr>
          <a:xfrm>
            <a:off x="6297167" y="685800"/>
            <a:ext cx="2743200" cy="5486400"/>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10">
            <a:extLst>
              <a:ext uri="{FF2B5EF4-FFF2-40B4-BE49-F238E27FC236}">
                <a16:creationId xmlns:a16="http://schemas.microsoft.com/office/drawing/2014/main" id="{5DA99AFA-5CF2-101D-97EC-DFAD0878872F}"/>
              </a:ext>
            </a:extLst>
          </p:cNvPr>
          <p:cNvSpPr>
            <a:spLocks noGrp="1"/>
          </p:cNvSpPr>
          <p:nvPr>
            <p:ph sz="quarter" idx="16"/>
          </p:nvPr>
        </p:nvSpPr>
        <p:spPr>
          <a:xfrm>
            <a:off x="9217152" y="677779"/>
            <a:ext cx="2743200" cy="5486400"/>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48925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x1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56E40-B484-1283-A234-15FBD885539D}"/>
              </a:ext>
            </a:extLst>
          </p:cNvPr>
          <p:cNvSpPr>
            <a:spLocks noGrp="1"/>
          </p:cNvSpPr>
          <p:nvPr>
            <p:ph type="title" hasCustomPrompt="1"/>
          </p:nvPr>
        </p:nvSpPr>
        <p:spPr/>
        <p:txBody>
          <a:bodyPr/>
          <a:lstStyle>
            <a:lvl1pPr>
              <a:defRPr/>
            </a:lvl1pPr>
          </a:lstStyle>
          <a:p>
            <a:r>
              <a:rPr lang="en-US"/>
              <a:t>Title</a:t>
            </a:r>
          </a:p>
        </p:txBody>
      </p:sp>
      <p:sp>
        <p:nvSpPr>
          <p:cNvPr id="11" name="Content Placeholder 10">
            <a:extLst>
              <a:ext uri="{FF2B5EF4-FFF2-40B4-BE49-F238E27FC236}">
                <a16:creationId xmlns:a16="http://schemas.microsoft.com/office/drawing/2014/main" id="{0CA0BFFD-7BCF-C4C3-00CC-DFC579D5EE52}"/>
              </a:ext>
            </a:extLst>
          </p:cNvPr>
          <p:cNvSpPr>
            <a:spLocks noGrp="1"/>
          </p:cNvSpPr>
          <p:nvPr>
            <p:ph sz="quarter" idx="13"/>
          </p:nvPr>
        </p:nvSpPr>
        <p:spPr>
          <a:xfrm>
            <a:off x="457198" y="685800"/>
            <a:ext cx="11503152" cy="2633472"/>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Content Placeholder 10">
            <a:extLst>
              <a:ext uri="{FF2B5EF4-FFF2-40B4-BE49-F238E27FC236}">
                <a16:creationId xmlns:a16="http://schemas.microsoft.com/office/drawing/2014/main" id="{A715EB6F-5018-1B95-56AA-5DA075931C4E}"/>
              </a:ext>
            </a:extLst>
          </p:cNvPr>
          <p:cNvSpPr>
            <a:spLocks noGrp="1"/>
          </p:cNvSpPr>
          <p:nvPr>
            <p:ph sz="quarter" idx="14"/>
          </p:nvPr>
        </p:nvSpPr>
        <p:spPr>
          <a:xfrm>
            <a:off x="457200" y="3538728"/>
            <a:ext cx="11503152" cy="2633472"/>
          </a:xfrm>
        </p:spPr>
        <p:txBody>
          <a:bodyPr/>
          <a:lstStyle>
            <a:lvl1pPr>
              <a:defRPr sz="2000"/>
            </a:lvl1pPr>
            <a:lvl2pPr>
              <a:defRPr sz="1600"/>
            </a:lvl2pPr>
            <a:lvl3pPr>
              <a:defRPr sz="16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856879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image" Target="../media/image1.jpe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2">
            <a:lum/>
          </a:blip>
          <a:srcRect/>
          <a:stretch>
            <a:fillRect/>
          </a:stretch>
        </a:blipFill>
        <a:effectLst/>
      </p:bgPr>
    </p:bg>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CAB150B5-704F-CF21-3183-8DB97C07706C}"/>
              </a:ext>
            </a:extLst>
          </p:cNvPr>
          <p:cNvCxnSpPr>
            <a:cxnSpLocks/>
          </p:cNvCxnSpPr>
          <p:nvPr userDrawn="1"/>
        </p:nvCxnSpPr>
        <p:spPr>
          <a:xfrm>
            <a:off x="461272" y="457200"/>
            <a:ext cx="11503152" cy="0"/>
          </a:xfrm>
          <a:prstGeom prst="line">
            <a:avLst/>
          </a:prstGeom>
          <a:ln w="25400">
            <a:gradFill>
              <a:gsLst>
                <a:gs pos="0">
                  <a:schemeClr val="bg2"/>
                </a:gs>
                <a:gs pos="100000">
                  <a:schemeClr val="accent5"/>
                </a:gs>
              </a:gsLst>
              <a:lin ang="0" scaled="0"/>
            </a:gra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7893395C-F7F6-5A6A-DA24-169AA14F65DF}"/>
              </a:ext>
            </a:extLst>
          </p:cNvPr>
          <p:cNvCxnSpPr>
            <a:cxnSpLocks/>
          </p:cNvCxnSpPr>
          <p:nvPr userDrawn="1"/>
        </p:nvCxnSpPr>
        <p:spPr>
          <a:xfrm>
            <a:off x="457200" y="6260638"/>
            <a:ext cx="1150315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itle Placeholder 9">
            <a:extLst>
              <a:ext uri="{FF2B5EF4-FFF2-40B4-BE49-F238E27FC236}">
                <a16:creationId xmlns:a16="http://schemas.microsoft.com/office/drawing/2014/main" id="{E7866077-7D9B-4430-B0C0-7F253295F396}"/>
              </a:ext>
            </a:extLst>
          </p:cNvPr>
          <p:cNvSpPr>
            <a:spLocks noGrp="1"/>
          </p:cNvSpPr>
          <p:nvPr>
            <p:ph type="title"/>
          </p:nvPr>
        </p:nvSpPr>
        <p:spPr>
          <a:xfrm>
            <a:off x="457200" y="0"/>
            <a:ext cx="11503152" cy="457200"/>
          </a:xfrm>
          <a:prstGeom prst="rect">
            <a:avLst/>
          </a:prstGeom>
        </p:spPr>
        <p:txBody>
          <a:bodyPr vert="horz" lIns="91440" tIns="45720" rIns="91440" bIns="45720" rtlCol="0" anchor="ctr">
            <a:normAutofit/>
          </a:bodyPr>
          <a:lstStyle/>
          <a:p>
            <a:r>
              <a:rPr lang="en-US"/>
              <a:t>Click to edit Master title style</a:t>
            </a:r>
          </a:p>
        </p:txBody>
      </p:sp>
      <p:sp>
        <p:nvSpPr>
          <p:cNvPr id="12" name="Text Placeholder 11">
            <a:extLst>
              <a:ext uri="{FF2B5EF4-FFF2-40B4-BE49-F238E27FC236}">
                <a16:creationId xmlns:a16="http://schemas.microsoft.com/office/drawing/2014/main" id="{ECB0C19D-3CAB-5E13-FAF8-C95DA56F6F93}"/>
              </a:ext>
            </a:extLst>
          </p:cNvPr>
          <p:cNvSpPr>
            <a:spLocks noGrp="1"/>
          </p:cNvSpPr>
          <p:nvPr>
            <p:ph type="body" idx="1"/>
          </p:nvPr>
        </p:nvSpPr>
        <p:spPr>
          <a:xfrm>
            <a:off x="457200" y="685800"/>
            <a:ext cx="11503152" cy="54864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Box 7">
            <a:extLst>
              <a:ext uri="{FF2B5EF4-FFF2-40B4-BE49-F238E27FC236}">
                <a16:creationId xmlns:a16="http://schemas.microsoft.com/office/drawing/2014/main" id="{664C6D3B-C80A-2534-B3C5-F86B5B66CCE1}"/>
              </a:ext>
            </a:extLst>
          </p:cNvPr>
          <p:cNvSpPr txBox="1"/>
          <p:nvPr userDrawn="1"/>
        </p:nvSpPr>
        <p:spPr>
          <a:xfrm>
            <a:off x="6506308" y="6491869"/>
            <a:ext cx="4466492" cy="276999"/>
          </a:xfrm>
          <a:prstGeom prst="rect">
            <a:avLst/>
          </a:prstGeom>
          <a:noFill/>
        </p:spPr>
        <p:txBody>
          <a:bodyPr wrap="square" rtlCol="0">
            <a:spAutoFit/>
          </a:bodyPr>
          <a:lstStyle/>
          <a:p>
            <a:r>
              <a:rPr lang="en-US" sz="1200" dirty="0"/>
              <a:t>Girish Gowda</a:t>
            </a:r>
          </a:p>
        </p:txBody>
      </p:sp>
      <p:sp>
        <p:nvSpPr>
          <p:cNvPr id="11" name="TextBox 10">
            <a:extLst>
              <a:ext uri="{FF2B5EF4-FFF2-40B4-BE49-F238E27FC236}">
                <a16:creationId xmlns:a16="http://schemas.microsoft.com/office/drawing/2014/main" id="{63005E64-CDD5-59C1-5C39-E6392C3C5C87}"/>
              </a:ext>
            </a:extLst>
          </p:cNvPr>
          <p:cNvSpPr txBox="1"/>
          <p:nvPr userDrawn="1"/>
        </p:nvSpPr>
        <p:spPr>
          <a:xfrm>
            <a:off x="10972800" y="6488668"/>
            <a:ext cx="987552" cy="276999"/>
          </a:xfrm>
          <a:prstGeom prst="rect">
            <a:avLst/>
          </a:prstGeom>
          <a:noFill/>
        </p:spPr>
        <p:txBody>
          <a:bodyPr wrap="square" rtlCol="0">
            <a:spAutoFit/>
          </a:bodyPr>
          <a:lstStyle/>
          <a:p>
            <a:pPr algn="r"/>
            <a:fld id="{A938A409-17C1-4382-B76B-01CE52BD2A9B}" type="slidenum">
              <a:rPr lang="en-US" sz="1200" smtClean="0"/>
              <a:pPr algn="r"/>
              <a:t>‹#›</a:t>
            </a:fld>
            <a:endParaRPr lang="en-US" sz="1200"/>
          </a:p>
        </p:txBody>
      </p:sp>
    </p:spTree>
    <p:extLst>
      <p:ext uri="{BB962C8B-B14F-4D97-AF65-F5344CB8AC3E}">
        <p14:creationId xmlns:p14="http://schemas.microsoft.com/office/powerpoint/2010/main" val="544521178"/>
      </p:ext>
    </p:extLst>
  </p:cSld>
  <p:clrMap bg1="lt1" tx1="dk1" bg2="lt2" tx2="dk2" accent1="accent1" accent2="accent2" accent3="accent3" accent4="accent4" accent5="accent5" accent6="accent6" hlink="hlink" folHlink="folHlink"/>
  <p:sldLayoutIdLst>
    <p:sldLayoutId id="2147483669" r:id="rId1"/>
    <p:sldLayoutId id="2147483701" r:id="rId2"/>
    <p:sldLayoutId id="2147483714" r:id="rId3"/>
    <p:sldLayoutId id="2147483699" r:id="rId4"/>
    <p:sldLayoutId id="2147483689" r:id="rId5"/>
    <p:sldLayoutId id="2147483702" r:id="rId6"/>
    <p:sldLayoutId id="2147483703" r:id="rId7"/>
    <p:sldLayoutId id="2147483704" r:id="rId8"/>
    <p:sldLayoutId id="2147483708" r:id="rId9"/>
    <p:sldLayoutId id="2147483705" r:id="rId10"/>
    <p:sldLayoutId id="2147483706" r:id="rId11"/>
    <p:sldLayoutId id="2147483707" r:id="rId12"/>
    <p:sldLayoutId id="2147483709" r:id="rId13"/>
    <p:sldLayoutId id="2147483711" r:id="rId14"/>
    <p:sldLayoutId id="2147483712" r:id="rId15"/>
    <p:sldLayoutId id="2147483713" r:id="rId16"/>
    <p:sldLayoutId id="2147483710" r:id="rId17"/>
    <p:sldLayoutId id="2147483715" r:id="rId18"/>
    <p:sldLayoutId id="2147483716" r:id="rId19"/>
    <p:sldLayoutId id="2147483717" r:id="rId20"/>
    <p:sldLayoutId id="2147483718" r:id="rId21"/>
    <p:sldLayoutId id="2147483719" r:id="rId22"/>
    <p:sldLayoutId id="2147483720" r:id="rId23"/>
    <p:sldLayoutId id="2147483721" r:id="rId24"/>
    <p:sldLayoutId id="2147483722" r:id="rId25"/>
    <p:sldLayoutId id="2147483723" r:id="rId26"/>
    <p:sldLayoutId id="2147483724" r:id="rId27"/>
    <p:sldLayoutId id="2147483725" r:id="rId28"/>
    <p:sldLayoutId id="2147483726" r:id="rId29"/>
    <p:sldLayoutId id="2147483728" r:id="rId30"/>
  </p:sldLayoutIdLst>
  <p:hf sldNum="0" hdr="0" ftr="0" dt="0"/>
  <p:txStyles>
    <p:titleStyle>
      <a:lvl1pPr algn="l" defTabSz="914400" rtl="0" eaLnBrk="1" latinLnBrk="0" hangingPunct="1">
        <a:lnSpc>
          <a:spcPct val="100000"/>
        </a:lnSpc>
        <a:spcBef>
          <a:spcPct val="0"/>
        </a:spcBef>
        <a:buNone/>
        <a:defRPr sz="3600" b="1" u="none" kern="1200">
          <a:solidFill>
            <a:schemeClr val="tx1"/>
          </a:solidFill>
          <a:latin typeface="+mn-lt"/>
          <a:ea typeface="+mj-ea"/>
          <a:cs typeface="+mj-cs"/>
        </a:defRPr>
      </a:lvl1pPr>
    </p:titleStyle>
    <p:bodyStyle>
      <a:lvl1pPr marL="228600" indent="-228600" algn="l" defTabSz="914400" rtl="0" eaLnBrk="1" latinLnBrk="0" hangingPunct="1">
        <a:lnSpc>
          <a:spcPct val="100000"/>
        </a:lnSpc>
        <a:spcBef>
          <a:spcPts val="0"/>
        </a:spcBef>
        <a:spcAft>
          <a:spcPts val="400"/>
        </a:spcAft>
        <a:buFont typeface="Arial" panose="020B0604020202020204" pitchFamily="34" charset="0"/>
        <a:buChar char="•"/>
        <a:defRPr sz="2000" kern="1200">
          <a:solidFill>
            <a:schemeClr val="tx1"/>
          </a:solidFill>
          <a:latin typeface="+mn-lt"/>
          <a:ea typeface="+mn-ea"/>
          <a:cs typeface="+mn-cs"/>
        </a:defRPr>
      </a:lvl1pPr>
      <a:lvl2pPr marL="460375" indent="-233363" algn="l" defTabSz="914400" rtl="0" eaLnBrk="1" latinLnBrk="0" hangingPunct="1">
        <a:lnSpc>
          <a:spcPct val="100000"/>
        </a:lnSpc>
        <a:spcBef>
          <a:spcPts val="0"/>
        </a:spcBef>
        <a:spcAft>
          <a:spcPts val="400"/>
        </a:spcAft>
        <a:buFont typeface="Arial" panose="020B0604020202020204" pitchFamily="34" charset="0"/>
        <a:buChar char="•"/>
        <a:defRPr sz="1600" kern="1200">
          <a:solidFill>
            <a:schemeClr val="tx1"/>
          </a:solidFill>
          <a:latin typeface="+mn-lt"/>
          <a:ea typeface="+mn-ea"/>
          <a:cs typeface="+mn-cs"/>
        </a:defRPr>
      </a:lvl2pPr>
      <a:lvl3pPr marL="687388" indent="-227013" algn="l" defTabSz="914400" rtl="0" eaLnBrk="1" latinLnBrk="0" hangingPunct="1">
        <a:lnSpc>
          <a:spcPct val="100000"/>
        </a:lnSpc>
        <a:spcBef>
          <a:spcPts val="0"/>
        </a:spcBef>
        <a:spcAft>
          <a:spcPts val="400"/>
        </a:spcAft>
        <a:buFont typeface="Arial" panose="020B0604020202020204" pitchFamily="34" charset="0"/>
        <a:buChar char="•"/>
        <a:defRPr sz="1600" kern="1200">
          <a:solidFill>
            <a:schemeClr val="tx1"/>
          </a:solidFill>
          <a:latin typeface="+mn-lt"/>
          <a:ea typeface="+mn-ea"/>
          <a:cs typeface="+mn-cs"/>
        </a:defRPr>
      </a:lvl3pPr>
      <a:lvl4pPr marL="914400" indent="-227013" algn="l" defTabSz="914400" rtl="0" eaLnBrk="1" latinLnBrk="0" hangingPunct="1">
        <a:lnSpc>
          <a:spcPct val="100000"/>
        </a:lnSpc>
        <a:spcBef>
          <a:spcPts val="0"/>
        </a:spcBef>
        <a:spcAft>
          <a:spcPts val="400"/>
        </a:spcAft>
        <a:buFont typeface="Arial" panose="020B0604020202020204" pitchFamily="34" charset="0"/>
        <a:buChar char="•"/>
        <a:defRPr sz="1600" kern="1200">
          <a:solidFill>
            <a:schemeClr val="tx1"/>
          </a:solidFill>
          <a:latin typeface="+mn-lt"/>
          <a:ea typeface="+mn-ea"/>
          <a:cs typeface="+mn-cs"/>
        </a:defRPr>
      </a:lvl4pPr>
      <a:lvl5pPr marL="1141413" indent="-227013" algn="l" defTabSz="914400" rtl="0" eaLnBrk="1" latinLnBrk="0" hangingPunct="1">
        <a:lnSpc>
          <a:spcPct val="100000"/>
        </a:lnSpc>
        <a:spcBef>
          <a:spcPts val="0"/>
        </a:spcBef>
        <a:spcAft>
          <a:spcPts val="400"/>
        </a:spcAft>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7" orient="horz" pos="2160" userDrawn="1">
          <p15:clr>
            <a:srgbClr val="F26B43"/>
          </p15:clr>
        </p15:guide>
        <p15:guide id="8" pos="3840" userDrawn="1">
          <p15:clr>
            <a:srgbClr val="F26B43"/>
          </p15:clr>
        </p15:guide>
        <p15:guide id="9" pos="360" userDrawn="1">
          <p15:clr>
            <a:srgbClr val="F26B43"/>
          </p15:clr>
        </p15:guide>
        <p15:guide id="10" orient="horz" pos="3888" userDrawn="1">
          <p15:clr>
            <a:srgbClr val="F26B43"/>
          </p15:clr>
        </p15:guide>
        <p15:guide id="11" pos="7320" userDrawn="1">
          <p15:clr>
            <a:srgbClr val="F26B43"/>
          </p15:clr>
        </p15:guide>
        <p15:guide id="12" orient="horz" pos="4128"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9.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9.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29.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9.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9.xml"/></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29.xml"/><Relationship Id="rId5" Type="http://schemas.openxmlformats.org/officeDocument/2006/relationships/image" Target="../media/image21.png"/><Relationship Id="rId4" Type="http://schemas.openxmlformats.org/officeDocument/2006/relationships/image" Target="../media/image20.png"/></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9.xml"/><Relationship Id="rId5" Type="http://schemas.openxmlformats.org/officeDocument/2006/relationships/image" Target="../media/image25.png"/><Relationship Id="rId4" Type="http://schemas.openxmlformats.org/officeDocument/2006/relationships/image" Target="../media/image24.png"/></Relationships>
</file>

<file path=ppt/slides/_rels/slide2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9.xml"/></Relationships>
</file>

<file path=ppt/slides/_rels/slide3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9.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9.xml"/></Relationships>
</file>

<file path=ppt/slides/_rels/slide3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9.xml"/><Relationship Id="rId4" Type="http://schemas.openxmlformats.org/officeDocument/2006/relationships/image" Target="../media/image32.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9.xml"/></Relationships>
</file>

<file path=ppt/slides/_rels/slide3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9.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9.xml"/><Relationship Id="rId5" Type="http://schemas.openxmlformats.org/officeDocument/2006/relationships/image" Target="../media/image25.png"/><Relationship Id="rId4" Type="http://schemas.openxmlformats.org/officeDocument/2006/relationships/image" Target="../media/image24.png"/></Relationships>
</file>

<file path=ppt/slides/_rels/slide3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9.xml"/></Relationships>
</file>

<file path=ppt/slides/_rels/slide3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9.xml"/></Relationships>
</file>

<file path=ppt/slides/_rels/slide40.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image" Target="../media/image170.png"/><Relationship Id="rId1" Type="http://schemas.openxmlformats.org/officeDocument/2006/relationships/slideLayout" Target="../slideLayouts/slideLayout29.xml"/><Relationship Id="rId4" Type="http://schemas.openxmlformats.org/officeDocument/2006/relationships/image" Target="../media/image160.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539A5D-AA5E-9376-EE35-79589D92F1C3}"/>
              </a:ext>
            </a:extLst>
          </p:cNvPr>
          <p:cNvSpPr>
            <a:spLocks noGrp="1"/>
          </p:cNvSpPr>
          <p:nvPr>
            <p:ph type="title"/>
          </p:nvPr>
        </p:nvSpPr>
        <p:spPr/>
        <p:txBody>
          <a:bodyPr>
            <a:normAutofit fontScale="90000"/>
          </a:bodyPr>
          <a:lstStyle/>
          <a:p>
            <a:r>
              <a:rPr lang="en-US" dirty="0"/>
              <a:t>Block </a:t>
            </a:r>
            <a:r>
              <a:rPr lang="en-US" dirty="0" err="1"/>
              <a:t>DIagrams</a:t>
            </a:r>
            <a:endParaRPr lang="en-US" dirty="0"/>
          </a:p>
        </p:txBody>
      </p:sp>
      <p:sp>
        <p:nvSpPr>
          <p:cNvPr id="3" name="Content Placeholder 2">
            <a:extLst>
              <a:ext uri="{FF2B5EF4-FFF2-40B4-BE49-F238E27FC236}">
                <a16:creationId xmlns:a16="http://schemas.microsoft.com/office/drawing/2014/main" id="{CAD09A2F-D8E0-FEAF-1A4C-77A2BE19C585}"/>
              </a:ext>
            </a:extLst>
          </p:cNvPr>
          <p:cNvSpPr>
            <a:spLocks noGrp="1"/>
          </p:cNvSpPr>
          <p:nvPr>
            <p:ph idx="1"/>
          </p:nvPr>
        </p:nvSpPr>
        <p:spPr/>
        <p:txBody>
          <a:bodyPr>
            <a:normAutofit/>
          </a:bodyPr>
          <a:lstStyle/>
          <a:p>
            <a:r>
              <a:rPr lang="en-US" sz="4000" dirty="0"/>
              <a:t>Few Cooling block diagrams to start things off</a:t>
            </a:r>
          </a:p>
          <a:p>
            <a:endParaRPr lang="en-US" sz="4000" dirty="0"/>
          </a:p>
        </p:txBody>
      </p:sp>
    </p:spTree>
    <p:extLst>
      <p:ext uri="{BB962C8B-B14F-4D97-AF65-F5344CB8AC3E}">
        <p14:creationId xmlns:p14="http://schemas.microsoft.com/office/powerpoint/2010/main" val="14272983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2BBF23-C293-D968-7E19-8FBB1C4294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DB0FED-1A2E-A600-5BFC-04FA77A852E5}"/>
              </a:ext>
            </a:extLst>
          </p:cNvPr>
          <p:cNvSpPr>
            <a:spLocks noGrp="1"/>
          </p:cNvSpPr>
          <p:nvPr>
            <p:ph type="title"/>
          </p:nvPr>
        </p:nvSpPr>
        <p:spPr/>
        <p:txBody>
          <a:bodyPr>
            <a:normAutofit fontScale="90000"/>
          </a:bodyPr>
          <a:lstStyle/>
          <a:p>
            <a:r>
              <a:rPr lang="en-US" dirty="0" err="1"/>
              <a:t>ePIC</a:t>
            </a:r>
            <a:r>
              <a:rPr lang="en-US" dirty="0"/>
              <a:t> Detector – Cooling Scope of Work </a:t>
            </a:r>
          </a:p>
        </p:txBody>
      </p:sp>
      <p:sp>
        <p:nvSpPr>
          <p:cNvPr id="6" name="Content Placeholder 6">
            <a:extLst>
              <a:ext uri="{FF2B5EF4-FFF2-40B4-BE49-F238E27FC236}">
                <a16:creationId xmlns:a16="http://schemas.microsoft.com/office/drawing/2014/main" id="{9F8E250B-E7DF-FFF0-B49E-F83E24C929B0}"/>
              </a:ext>
            </a:extLst>
          </p:cNvPr>
          <p:cNvSpPr txBox="1">
            <a:spLocks/>
          </p:cNvSpPr>
          <p:nvPr/>
        </p:nvSpPr>
        <p:spPr>
          <a:xfrm>
            <a:off x="457199" y="1059517"/>
            <a:ext cx="11503151" cy="2644221"/>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0"/>
              </a:spcBef>
              <a:spcAft>
                <a:spcPts val="400"/>
              </a:spcAft>
              <a:buFont typeface="Arial" panose="020B0604020202020204" pitchFamily="34" charset="0"/>
              <a:buChar char="•"/>
              <a:defRPr sz="2000" kern="1200">
                <a:solidFill>
                  <a:schemeClr val="tx1"/>
                </a:solidFill>
                <a:latin typeface="Arial" charset="0"/>
                <a:ea typeface="Arial" charset="0"/>
                <a:cs typeface="Arial" charset="0"/>
              </a:defRPr>
            </a:lvl1pPr>
            <a:lvl2pPr marL="460375" indent="-233363" algn="l" defTabSz="914400" rtl="0" eaLnBrk="1" latinLnBrk="0" hangingPunct="1">
              <a:lnSpc>
                <a:spcPct val="100000"/>
              </a:lnSpc>
              <a:spcBef>
                <a:spcPts val="0"/>
              </a:spcBef>
              <a:spcAft>
                <a:spcPts val="400"/>
              </a:spcAft>
              <a:buFont typeface="Arial" panose="020B0604020202020204" pitchFamily="34" charset="0"/>
              <a:buChar char="•"/>
              <a:defRPr sz="1600" kern="1200">
                <a:solidFill>
                  <a:schemeClr val="tx1"/>
                </a:solidFill>
                <a:latin typeface="Arial" charset="0"/>
                <a:ea typeface="Arial" charset="0"/>
                <a:cs typeface="Arial" charset="0"/>
              </a:defRPr>
            </a:lvl2pPr>
            <a:lvl3pPr marL="687388" indent="-227013" algn="l" defTabSz="914400" rtl="0" eaLnBrk="1" latinLnBrk="0" hangingPunct="1">
              <a:lnSpc>
                <a:spcPct val="100000"/>
              </a:lnSpc>
              <a:spcBef>
                <a:spcPts val="0"/>
              </a:spcBef>
              <a:spcAft>
                <a:spcPts val="400"/>
              </a:spcAft>
              <a:buFont typeface="Arial" panose="020B0604020202020204" pitchFamily="34" charset="0"/>
              <a:buChar char="•"/>
              <a:defRPr sz="1600" kern="1200">
                <a:solidFill>
                  <a:schemeClr val="tx1"/>
                </a:solidFill>
                <a:latin typeface="Arial" charset="0"/>
                <a:ea typeface="Arial" charset="0"/>
                <a:cs typeface="Arial" charset="0"/>
              </a:defRPr>
            </a:lvl3pPr>
            <a:lvl4pPr marL="914400" indent="-227013" algn="l" defTabSz="914400" rtl="0" eaLnBrk="1" latinLnBrk="0" hangingPunct="1">
              <a:lnSpc>
                <a:spcPct val="100000"/>
              </a:lnSpc>
              <a:spcBef>
                <a:spcPts val="0"/>
              </a:spcBef>
              <a:spcAft>
                <a:spcPts val="400"/>
              </a:spcAft>
              <a:buFont typeface="Arial" panose="020B0604020202020204" pitchFamily="34" charset="0"/>
              <a:buChar char="•"/>
              <a:defRPr sz="1600" kern="1200">
                <a:solidFill>
                  <a:schemeClr val="tx1"/>
                </a:solidFill>
                <a:latin typeface="Arial" charset="0"/>
                <a:ea typeface="Arial" charset="0"/>
                <a:cs typeface="Arial" charset="0"/>
              </a:defRPr>
            </a:lvl4pPr>
            <a:lvl5pPr marL="1141413" indent="-227013" algn="l" defTabSz="914400" rtl="0" eaLnBrk="1" latinLnBrk="0" hangingPunct="1">
              <a:lnSpc>
                <a:spcPct val="100000"/>
              </a:lnSpc>
              <a:spcBef>
                <a:spcPts val="0"/>
              </a:spcBef>
              <a:spcAft>
                <a:spcPts val="400"/>
              </a:spcAft>
              <a:buFont typeface="Arial" panose="020B0604020202020204" pitchFamily="34" charset="0"/>
              <a:buChar char="•"/>
              <a:defRPr sz="1600" kern="1200">
                <a:solidFill>
                  <a:schemeClr val="tx1"/>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t>Define Facility primary loop, Technology Secondary loop and heat transfer interface for cooling between them</a:t>
            </a:r>
          </a:p>
          <a:p>
            <a:r>
              <a:rPr lang="en-US" sz="1600" dirty="0"/>
              <a:t>Identify Leak risk Mitigation Cooling Approach </a:t>
            </a:r>
          </a:p>
          <a:p>
            <a:r>
              <a:rPr lang="en-US" sz="1600" dirty="0"/>
              <a:t>Selection of Water Treatment</a:t>
            </a:r>
          </a:p>
          <a:p>
            <a:r>
              <a:rPr lang="en-US" sz="1600" dirty="0"/>
              <a:t>Selection of Cooling Type – Liquid, Air, Special Cooling</a:t>
            </a:r>
          </a:p>
          <a:p>
            <a:r>
              <a:rPr lang="en-US" sz="1600" dirty="0"/>
              <a:t>Identify Climate control requirements – Building 1006</a:t>
            </a:r>
          </a:p>
          <a:p>
            <a:r>
              <a:rPr lang="en-US" sz="1600" dirty="0"/>
              <a:t>Global Thermal Model Development </a:t>
            </a:r>
          </a:p>
          <a:p>
            <a:r>
              <a:rPr lang="en-US" sz="1600" dirty="0"/>
              <a:t>Finalize Manifold Sizing locations</a:t>
            </a:r>
          </a:p>
          <a:p>
            <a:r>
              <a:rPr lang="en-US" sz="1600" dirty="0"/>
              <a:t>Consider cooling interface details</a:t>
            </a:r>
          </a:p>
          <a:p>
            <a:r>
              <a:rPr lang="en-US" sz="1600" dirty="0"/>
              <a:t>CFD Thermal Analysis for detectors -  Forward </a:t>
            </a:r>
            <a:r>
              <a:rPr lang="en-US" sz="1600" dirty="0" err="1"/>
              <a:t>Emcal</a:t>
            </a:r>
            <a:r>
              <a:rPr lang="en-US" sz="1600" dirty="0"/>
              <a:t>, Forward </a:t>
            </a:r>
            <a:r>
              <a:rPr lang="en-US" sz="1600" dirty="0" err="1"/>
              <a:t>Hcal</a:t>
            </a:r>
            <a:endParaRPr lang="en-US" sz="1600" dirty="0"/>
          </a:p>
        </p:txBody>
      </p:sp>
      <p:sp>
        <p:nvSpPr>
          <p:cNvPr id="7" name="TextBox 6">
            <a:extLst>
              <a:ext uri="{FF2B5EF4-FFF2-40B4-BE49-F238E27FC236}">
                <a16:creationId xmlns:a16="http://schemas.microsoft.com/office/drawing/2014/main" id="{70655A16-E1F5-2013-9077-D75AA33687FF}"/>
              </a:ext>
            </a:extLst>
          </p:cNvPr>
          <p:cNvSpPr txBox="1"/>
          <p:nvPr/>
        </p:nvSpPr>
        <p:spPr>
          <a:xfrm>
            <a:off x="457200" y="645953"/>
            <a:ext cx="3701845" cy="369332"/>
          </a:xfrm>
          <a:prstGeom prst="rect">
            <a:avLst/>
          </a:prstGeom>
          <a:noFill/>
        </p:spPr>
        <p:txBody>
          <a:bodyPr wrap="square">
            <a:spAutoFit/>
          </a:bodyPr>
          <a:lstStyle/>
          <a:p>
            <a:r>
              <a:rPr lang="en-US" b="1" dirty="0"/>
              <a:t>Global Cooling – BNL Scope</a:t>
            </a:r>
            <a:r>
              <a:rPr lang="en-US" sz="1800" b="1" dirty="0"/>
              <a:t>  </a:t>
            </a:r>
            <a:endParaRPr lang="en-US" b="1" dirty="0"/>
          </a:p>
        </p:txBody>
      </p:sp>
      <p:sp>
        <p:nvSpPr>
          <p:cNvPr id="3" name="Content Placeholder 2">
            <a:extLst>
              <a:ext uri="{FF2B5EF4-FFF2-40B4-BE49-F238E27FC236}">
                <a16:creationId xmlns:a16="http://schemas.microsoft.com/office/drawing/2014/main" id="{204BECBA-1FEB-973C-E3D5-C5AAD324D7A7}"/>
              </a:ext>
            </a:extLst>
          </p:cNvPr>
          <p:cNvSpPr>
            <a:spLocks noGrp="1"/>
          </p:cNvSpPr>
          <p:nvPr>
            <p:ph idx="1"/>
          </p:nvPr>
        </p:nvSpPr>
        <p:spPr>
          <a:xfrm>
            <a:off x="457199" y="4435271"/>
            <a:ext cx="11107024" cy="1572587"/>
          </a:xfrm>
        </p:spPr>
        <p:txBody>
          <a:bodyPr>
            <a:normAutofit/>
          </a:bodyPr>
          <a:lstStyle/>
          <a:p>
            <a:r>
              <a:rPr lang="en-US" sz="1600" dirty="0"/>
              <a:t>Confirm power estimates</a:t>
            </a:r>
          </a:p>
          <a:p>
            <a:r>
              <a:rPr lang="en-US" sz="1600" dirty="0"/>
              <a:t>Confirm temperature, flow, tubing requirements</a:t>
            </a:r>
          </a:p>
          <a:p>
            <a:r>
              <a:rPr lang="en-US" sz="1600" dirty="0"/>
              <a:t>CFD Thermal Analysis for their respective detectors </a:t>
            </a:r>
          </a:p>
          <a:p>
            <a:pPr marL="0" indent="0">
              <a:buNone/>
            </a:pPr>
            <a:endParaRPr lang="en-US" sz="2000" dirty="0"/>
          </a:p>
        </p:txBody>
      </p:sp>
      <p:sp>
        <p:nvSpPr>
          <p:cNvPr id="4" name="TextBox 3">
            <a:extLst>
              <a:ext uri="{FF2B5EF4-FFF2-40B4-BE49-F238E27FC236}">
                <a16:creationId xmlns:a16="http://schemas.microsoft.com/office/drawing/2014/main" id="{584DFDA9-E650-591E-3F1A-E509E298ADA3}"/>
              </a:ext>
            </a:extLst>
          </p:cNvPr>
          <p:cNvSpPr txBox="1"/>
          <p:nvPr/>
        </p:nvSpPr>
        <p:spPr>
          <a:xfrm>
            <a:off x="511728" y="4030695"/>
            <a:ext cx="6508504" cy="369332"/>
          </a:xfrm>
          <a:prstGeom prst="rect">
            <a:avLst/>
          </a:prstGeom>
          <a:noFill/>
        </p:spPr>
        <p:txBody>
          <a:bodyPr wrap="square">
            <a:spAutoFit/>
          </a:bodyPr>
          <a:lstStyle/>
          <a:p>
            <a:r>
              <a:rPr lang="en-US" b="1" dirty="0"/>
              <a:t>Detector Groups Cooling – External Collaborators Scope</a:t>
            </a:r>
          </a:p>
        </p:txBody>
      </p:sp>
    </p:spTree>
    <p:extLst>
      <p:ext uri="{BB962C8B-B14F-4D97-AF65-F5344CB8AC3E}">
        <p14:creationId xmlns:p14="http://schemas.microsoft.com/office/powerpoint/2010/main" val="33999992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C31C49-6715-AE49-CB94-53E272BEBB8D}"/>
              </a:ext>
            </a:extLst>
          </p:cNvPr>
          <p:cNvSpPr>
            <a:spLocks noGrp="1"/>
          </p:cNvSpPr>
          <p:nvPr>
            <p:ph type="title"/>
          </p:nvPr>
        </p:nvSpPr>
        <p:spPr>
          <a:xfrm>
            <a:off x="457200" y="0"/>
            <a:ext cx="11503152" cy="457200"/>
          </a:xfrm>
        </p:spPr>
        <p:txBody>
          <a:bodyPr anchor="ctr">
            <a:normAutofit/>
          </a:bodyPr>
          <a:lstStyle/>
          <a:p>
            <a:pPr>
              <a:lnSpc>
                <a:spcPct val="90000"/>
              </a:lnSpc>
            </a:pPr>
            <a:r>
              <a:rPr lang="en-US" sz="2500"/>
              <a:t>Detector Cooling Overview</a:t>
            </a:r>
          </a:p>
        </p:txBody>
      </p:sp>
      <p:pic>
        <p:nvPicPr>
          <p:cNvPr id="7" name="Picture 6" descr="A picture containing LEGO, toy">
            <a:extLst>
              <a:ext uri="{FF2B5EF4-FFF2-40B4-BE49-F238E27FC236}">
                <a16:creationId xmlns:a16="http://schemas.microsoft.com/office/drawing/2014/main" id="{3F30A1F2-FA76-9E8E-3810-9B401980460F}"/>
              </a:ext>
            </a:extLst>
          </p:cNvPr>
          <p:cNvPicPr>
            <a:picLocks noChangeAspect="1"/>
          </p:cNvPicPr>
          <p:nvPr/>
        </p:nvPicPr>
        <p:blipFill>
          <a:blip r:embed="rId2"/>
          <a:stretch>
            <a:fillRect/>
          </a:stretch>
        </p:blipFill>
        <p:spPr>
          <a:xfrm>
            <a:off x="5221342" y="1016101"/>
            <a:ext cx="6745809" cy="3968840"/>
          </a:xfrm>
          <a:prstGeom prst="rect">
            <a:avLst/>
          </a:prstGeom>
        </p:spPr>
      </p:pic>
      <p:sp>
        <p:nvSpPr>
          <p:cNvPr id="8" name="Rectangle 7">
            <a:extLst>
              <a:ext uri="{FF2B5EF4-FFF2-40B4-BE49-F238E27FC236}">
                <a16:creationId xmlns:a16="http://schemas.microsoft.com/office/drawing/2014/main" id="{3DC21F07-4AE5-8AEA-F93C-5552A2C541EC}"/>
              </a:ext>
            </a:extLst>
          </p:cNvPr>
          <p:cNvSpPr/>
          <p:nvPr/>
        </p:nvSpPr>
        <p:spPr>
          <a:xfrm rot="1954395">
            <a:off x="6797214" y="1529901"/>
            <a:ext cx="790329" cy="510221"/>
          </a:xfrm>
          <a:prstGeom prst="rect">
            <a:avLst/>
          </a:prstGeom>
          <a:noFill/>
          <a:ln>
            <a:noFill/>
          </a:ln>
          <a:scene3d>
            <a:camera prst="perspectiveRelaxedModerately"/>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200" dirty="0">
                <a:solidFill>
                  <a:schemeClr val="tx1"/>
                </a:solidFill>
              </a:rPr>
              <a:t>Control Room</a:t>
            </a:r>
          </a:p>
        </p:txBody>
      </p:sp>
      <p:sp>
        <p:nvSpPr>
          <p:cNvPr id="9" name="Rectangle 8">
            <a:extLst>
              <a:ext uri="{FF2B5EF4-FFF2-40B4-BE49-F238E27FC236}">
                <a16:creationId xmlns:a16="http://schemas.microsoft.com/office/drawing/2014/main" id="{94019735-343D-9B95-5A84-850E4BD57D4E}"/>
              </a:ext>
            </a:extLst>
          </p:cNvPr>
          <p:cNvSpPr/>
          <p:nvPr/>
        </p:nvSpPr>
        <p:spPr>
          <a:xfrm rot="2195227">
            <a:off x="7267567" y="1802646"/>
            <a:ext cx="790329" cy="510221"/>
          </a:xfrm>
          <a:prstGeom prst="rect">
            <a:avLst/>
          </a:prstGeom>
          <a:noFill/>
          <a:ln>
            <a:noFill/>
          </a:ln>
          <a:scene3d>
            <a:camera prst="perspectiveRelaxedModerately"/>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200" dirty="0">
                <a:solidFill>
                  <a:schemeClr val="tx1"/>
                </a:solidFill>
              </a:rPr>
              <a:t>DAQ Room</a:t>
            </a:r>
          </a:p>
        </p:txBody>
      </p:sp>
      <p:sp>
        <p:nvSpPr>
          <p:cNvPr id="10" name="Rectangle 9">
            <a:extLst>
              <a:ext uri="{FF2B5EF4-FFF2-40B4-BE49-F238E27FC236}">
                <a16:creationId xmlns:a16="http://schemas.microsoft.com/office/drawing/2014/main" id="{54ABF49C-47A4-1829-EB41-CFD95C1BD1B2}"/>
              </a:ext>
            </a:extLst>
          </p:cNvPr>
          <p:cNvSpPr/>
          <p:nvPr/>
        </p:nvSpPr>
        <p:spPr>
          <a:xfrm rot="672005">
            <a:off x="6643191" y="2857105"/>
            <a:ext cx="1621362" cy="631231"/>
          </a:xfrm>
          <a:prstGeom prst="rect">
            <a:avLst/>
          </a:prstGeom>
          <a:noFill/>
          <a:scene3d>
            <a:camera prst="isometricOffAxis2Top"/>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a:solidFill>
                  <a:schemeClr val="tx1"/>
                </a:solidFill>
              </a:rPr>
              <a:t>Wide Angle Hall</a:t>
            </a:r>
          </a:p>
        </p:txBody>
      </p:sp>
      <p:sp>
        <p:nvSpPr>
          <p:cNvPr id="11" name="Rectangle 10">
            <a:extLst>
              <a:ext uri="{FF2B5EF4-FFF2-40B4-BE49-F238E27FC236}">
                <a16:creationId xmlns:a16="http://schemas.microsoft.com/office/drawing/2014/main" id="{3BD86AFA-62C3-1987-9BF2-56DBBE4FE36A}"/>
              </a:ext>
            </a:extLst>
          </p:cNvPr>
          <p:cNvSpPr/>
          <p:nvPr/>
        </p:nvSpPr>
        <p:spPr>
          <a:xfrm rot="21356854">
            <a:off x="9572119" y="3162205"/>
            <a:ext cx="1007697" cy="522506"/>
          </a:xfrm>
          <a:prstGeom prst="rect">
            <a:avLst/>
          </a:prstGeom>
          <a:noFill/>
          <a:ln>
            <a:noFill/>
          </a:ln>
          <a:scene3d>
            <a:camera prst="isometricLeftDown"/>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600" dirty="0">
                <a:solidFill>
                  <a:schemeClr val="tx1"/>
                </a:solidFill>
              </a:rPr>
              <a:t>Clean Room</a:t>
            </a:r>
          </a:p>
        </p:txBody>
      </p:sp>
      <p:sp>
        <p:nvSpPr>
          <p:cNvPr id="12" name="Rectangle 11">
            <a:extLst>
              <a:ext uri="{FF2B5EF4-FFF2-40B4-BE49-F238E27FC236}">
                <a16:creationId xmlns:a16="http://schemas.microsoft.com/office/drawing/2014/main" id="{A27DC4E9-6273-828D-5E76-C5643C2C0E99}"/>
              </a:ext>
            </a:extLst>
          </p:cNvPr>
          <p:cNvSpPr/>
          <p:nvPr/>
        </p:nvSpPr>
        <p:spPr>
          <a:xfrm rot="3012993">
            <a:off x="11088306" y="3103072"/>
            <a:ext cx="636139" cy="640773"/>
          </a:xfrm>
          <a:prstGeom prst="rect">
            <a:avLst/>
          </a:prstGeom>
          <a:solidFill>
            <a:schemeClr val="bg1">
              <a:lumMod val="85000"/>
            </a:schemeClr>
          </a:solidFill>
          <a:ln>
            <a:solidFill>
              <a:schemeClr val="tx1"/>
            </a:solidFill>
          </a:ln>
          <a:scene3d>
            <a:camera prst="isometricRightUp"/>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100" dirty="0">
                <a:solidFill>
                  <a:schemeClr val="tx1"/>
                </a:solidFill>
              </a:rPr>
              <a:t>Pump &amp; Elec Rooms</a:t>
            </a:r>
          </a:p>
        </p:txBody>
      </p:sp>
      <p:sp>
        <p:nvSpPr>
          <p:cNvPr id="13" name="Rectangle 12">
            <a:extLst>
              <a:ext uri="{FF2B5EF4-FFF2-40B4-BE49-F238E27FC236}">
                <a16:creationId xmlns:a16="http://schemas.microsoft.com/office/drawing/2014/main" id="{A3A98C5E-203F-7495-7534-C54423B2C45B}"/>
              </a:ext>
            </a:extLst>
          </p:cNvPr>
          <p:cNvSpPr/>
          <p:nvPr/>
        </p:nvSpPr>
        <p:spPr>
          <a:xfrm rot="1283247">
            <a:off x="10515068" y="1474928"/>
            <a:ext cx="1533446" cy="31403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b="1" dirty="0">
                <a:solidFill>
                  <a:schemeClr val="accent5"/>
                </a:solidFill>
              </a:rPr>
              <a:t>Ring Inside</a:t>
            </a:r>
          </a:p>
        </p:txBody>
      </p:sp>
      <p:sp>
        <p:nvSpPr>
          <p:cNvPr id="14" name="Rectangle 13">
            <a:extLst>
              <a:ext uri="{FF2B5EF4-FFF2-40B4-BE49-F238E27FC236}">
                <a16:creationId xmlns:a16="http://schemas.microsoft.com/office/drawing/2014/main" id="{A3AC6099-14C8-AD48-416A-8F026CE38BEF}"/>
              </a:ext>
            </a:extLst>
          </p:cNvPr>
          <p:cNvSpPr/>
          <p:nvPr/>
        </p:nvSpPr>
        <p:spPr>
          <a:xfrm rot="1323460">
            <a:off x="5345466" y="4773842"/>
            <a:ext cx="1726260" cy="31403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b="1" dirty="0">
                <a:solidFill>
                  <a:schemeClr val="accent5"/>
                </a:solidFill>
              </a:rPr>
              <a:t>Ring Outside</a:t>
            </a:r>
          </a:p>
        </p:txBody>
      </p:sp>
      <p:sp>
        <p:nvSpPr>
          <p:cNvPr id="15" name="Rectangle 14">
            <a:extLst>
              <a:ext uri="{FF2B5EF4-FFF2-40B4-BE49-F238E27FC236}">
                <a16:creationId xmlns:a16="http://schemas.microsoft.com/office/drawing/2014/main" id="{67DA1561-2DF8-E99B-3010-2BE08B720BF4}"/>
              </a:ext>
            </a:extLst>
          </p:cNvPr>
          <p:cNvSpPr/>
          <p:nvPr/>
        </p:nvSpPr>
        <p:spPr>
          <a:xfrm rot="672005">
            <a:off x="8964633" y="2266589"/>
            <a:ext cx="1700616" cy="631231"/>
          </a:xfrm>
          <a:prstGeom prst="rect">
            <a:avLst/>
          </a:prstGeom>
          <a:noFill/>
          <a:scene3d>
            <a:camera prst="isometricOffAxis2Top"/>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a:solidFill>
                  <a:schemeClr val="tx1"/>
                </a:solidFill>
              </a:rPr>
              <a:t>Assembly Hall</a:t>
            </a:r>
          </a:p>
        </p:txBody>
      </p:sp>
      <p:sp>
        <p:nvSpPr>
          <p:cNvPr id="16" name="Rectangle 15">
            <a:extLst>
              <a:ext uri="{FF2B5EF4-FFF2-40B4-BE49-F238E27FC236}">
                <a16:creationId xmlns:a16="http://schemas.microsoft.com/office/drawing/2014/main" id="{6F5C7F83-1182-FB69-138F-C0935E9F5C0B}"/>
              </a:ext>
            </a:extLst>
          </p:cNvPr>
          <p:cNvSpPr/>
          <p:nvPr/>
        </p:nvSpPr>
        <p:spPr>
          <a:xfrm rot="1323460">
            <a:off x="9557660" y="4710874"/>
            <a:ext cx="1390914" cy="31403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b="1" dirty="0">
                <a:solidFill>
                  <a:schemeClr val="accent5"/>
                </a:solidFill>
              </a:rPr>
              <a:t>Forward</a:t>
            </a:r>
          </a:p>
        </p:txBody>
      </p:sp>
      <p:sp>
        <p:nvSpPr>
          <p:cNvPr id="17" name="Rectangle 16">
            <a:extLst>
              <a:ext uri="{FF2B5EF4-FFF2-40B4-BE49-F238E27FC236}">
                <a16:creationId xmlns:a16="http://schemas.microsoft.com/office/drawing/2014/main" id="{57FA9FBB-39C9-8BB5-4E1F-56E0C1809FFD}"/>
              </a:ext>
            </a:extLst>
          </p:cNvPr>
          <p:cNvSpPr/>
          <p:nvPr/>
        </p:nvSpPr>
        <p:spPr>
          <a:xfrm rot="1323460">
            <a:off x="4908025" y="2843501"/>
            <a:ext cx="1390914" cy="31403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b="1" dirty="0">
                <a:solidFill>
                  <a:schemeClr val="accent5"/>
                </a:solidFill>
              </a:rPr>
              <a:t>Rear</a:t>
            </a:r>
          </a:p>
        </p:txBody>
      </p:sp>
      <p:sp>
        <p:nvSpPr>
          <p:cNvPr id="18" name="Text Placeholder 2">
            <a:extLst>
              <a:ext uri="{FF2B5EF4-FFF2-40B4-BE49-F238E27FC236}">
                <a16:creationId xmlns:a16="http://schemas.microsoft.com/office/drawing/2014/main" id="{94FE8FBE-B0D1-D95B-3964-83FFFDC66104}"/>
              </a:ext>
            </a:extLst>
          </p:cNvPr>
          <p:cNvSpPr txBox="1">
            <a:spLocks/>
          </p:cNvSpPr>
          <p:nvPr/>
        </p:nvSpPr>
        <p:spPr>
          <a:xfrm>
            <a:off x="457200" y="549029"/>
            <a:ext cx="5691930" cy="934137"/>
          </a:xfrm>
          <a:prstGeom prst="rect">
            <a:avLst/>
          </a:prstGeom>
        </p:spPr>
        <p:txBody>
          <a:bodyPr>
            <a:noAutofit/>
          </a:bodyPr>
          <a:lstStyle>
            <a:lvl1pPr marL="228600" indent="-228600" algn="l" defTabSz="914400" rtl="0" eaLnBrk="1" latinLnBrk="0" hangingPunct="1">
              <a:lnSpc>
                <a:spcPct val="100000"/>
              </a:lnSpc>
              <a:spcBef>
                <a:spcPts val="0"/>
              </a:spcBef>
              <a:spcAft>
                <a:spcPts val="400"/>
              </a:spcAft>
              <a:buFont typeface="Arial" panose="020B0604020202020204" pitchFamily="34" charset="0"/>
              <a:buChar char="•"/>
              <a:defRPr sz="2000" kern="1200">
                <a:solidFill>
                  <a:schemeClr val="tx1"/>
                </a:solidFill>
                <a:latin typeface="+mn-lt"/>
                <a:ea typeface="+mn-ea"/>
                <a:cs typeface="+mn-cs"/>
              </a:defRPr>
            </a:lvl1pPr>
            <a:lvl2pPr marL="460375" indent="-233363" algn="l" defTabSz="914400" rtl="0" eaLnBrk="1" latinLnBrk="0" hangingPunct="1">
              <a:lnSpc>
                <a:spcPct val="100000"/>
              </a:lnSpc>
              <a:spcBef>
                <a:spcPts val="0"/>
              </a:spcBef>
              <a:spcAft>
                <a:spcPts val="400"/>
              </a:spcAft>
              <a:buFont typeface="Arial" panose="020B0604020202020204" pitchFamily="34" charset="0"/>
              <a:buChar char="•"/>
              <a:defRPr sz="1600" kern="1200">
                <a:solidFill>
                  <a:schemeClr val="tx1"/>
                </a:solidFill>
                <a:latin typeface="+mn-lt"/>
                <a:ea typeface="+mn-ea"/>
                <a:cs typeface="+mn-cs"/>
              </a:defRPr>
            </a:lvl2pPr>
            <a:lvl3pPr marL="687388" indent="-227013" algn="l" defTabSz="914400" rtl="0" eaLnBrk="1" latinLnBrk="0" hangingPunct="1">
              <a:lnSpc>
                <a:spcPct val="100000"/>
              </a:lnSpc>
              <a:spcBef>
                <a:spcPts val="0"/>
              </a:spcBef>
              <a:spcAft>
                <a:spcPts val="400"/>
              </a:spcAft>
              <a:buFont typeface="Arial" panose="020B0604020202020204" pitchFamily="34" charset="0"/>
              <a:buChar char="•"/>
              <a:defRPr sz="1600" kern="1200">
                <a:solidFill>
                  <a:schemeClr val="tx1"/>
                </a:solidFill>
                <a:latin typeface="+mn-lt"/>
                <a:ea typeface="+mn-ea"/>
                <a:cs typeface="+mn-cs"/>
              </a:defRPr>
            </a:lvl3pPr>
            <a:lvl4pPr marL="914400" indent="-227013" algn="l" defTabSz="914400" rtl="0" eaLnBrk="1" latinLnBrk="0" hangingPunct="1">
              <a:lnSpc>
                <a:spcPct val="100000"/>
              </a:lnSpc>
              <a:spcBef>
                <a:spcPts val="0"/>
              </a:spcBef>
              <a:spcAft>
                <a:spcPts val="400"/>
              </a:spcAft>
              <a:buFont typeface="Arial" panose="020B0604020202020204" pitchFamily="34" charset="0"/>
              <a:buChar char="•"/>
              <a:defRPr sz="1600" kern="1200">
                <a:solidFill>
                  <a:schemeClr val="tx1"/>
                </a:solidFill>
                <a:latin typeface="+mn-lt"/>
                <a:ea typeface="+mn-ea"/>
                <a:cs typeface="+mn-cs"/>
              </a:defRPr>
            </a:lvl4pPr>
            <a:lvl5pPr marL="1141413" indent="-227013" algn="l" defTabSz="914400" rtl="0" eaLnBrk="1" latinLnBrk="0" hangingPunct="1">
              <a:lnSpc>
                <a:spcPct val="100000"/>
              </a:lnSpc>
              <a:spcBef>
                <a:spcPts val="0"/>
              </a:spcBef>
              <a:spcAft>
                <a:spcPts val="400"/>
              </a:spcAft>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200" b="1" dirty="0">
                <a:latin typeface="Arial" panose="020B0604020202020204" pitchFamily="34" charset="0"/>
                <a:cs typeface="Arial" panose="020B0604020202020204" pitchFamily="34" charset="0"/>
              </a:rPr>
              <a:t>Air Conditioning for Wide Angle Hall (WAH) – Building 1006 </a:t>
            </a:r>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Existing HVAC upgrading for environmental control demands of the detector</a:t>
            </a:r>
          </a:p>
          <a:p>
            <a:r>
              <a:rPr lang="en-US" sz="1200" dirty="0">
                <a:latin typeface="Arial" panose="020B0604020202020204" pitchFamily="34" charset="0"/>
                <a:cs typeface="Arial" panose="020B0604020202020204" pitchFamily="34" charset="0"/>
              </a:rPr>
              <a:t>System must maintain ambient temperature between 70F to 74F</a:t>
            </a:r>
          </a:p>
          <a:p>
            <a:r>
              <a:rPr lang="en-US" sz="1200" dirty="0">
                <a:latin typeface="Arial" panose="020B0604020202020204" pitchFamily="34" charset="0"/>
                <a:cs typeface="Arial" panose="020B0604020202020204" pitchFamily="34" charset="0"/>
              </a:rPr>
              <a:t>RH should be below 65 %</a:t>
            </a:r>
          </a:p>
        </p:txBody>
      </p:sp>
      <p:sp>
        <p:nvSpPr>
          <p:cNvPr id="3" name="Text Placeholder 2">
            <a:extLst>
              <a:ext uri="{FF2B5EF4-FFF2-40B4-BE49-F238E27FC236}">
                <a16:creationId xmlns:a16="http://schemas.microsoft.com/office/drawing/2014/main" id="{4E80C72F-DEBE-9F50-2A63-A66208F52C51}"/>
              </a:ext>
            </a:extLst>
          </p:cNvPr>
          <p:cNvSpPr txBox="1">
            <a:spLocks/>
          </p:cNvSpPr>
          <p:nvPr/>
        </p:nvSpPr>
        <p:spPr>
          <a:xfrm>
            <a:off x="457200" y="1590077"/>
            <a:ext cx="5444455" cy="947067"/>
          </a:xfrm>
          <a:prstGeom prst="rect">
            <a:avLst/>
          </a:prstGeom>
        </p:spPr>
        <p:txBody>
          <a:bodyPr>
            <a:normAutofit/>
          </a:bodyPr>
          <a:lstStyle>
            <a:lvl1pPr marL="228600" indent="-228600" algn="l" defTabSz="914400" rtl="0" eaLnBrk="1" latinLnBrk="0" hangingPunct="1">
              <a:lnSpc>
                <a:spcPct val="100000"/>
              </a:lnSpc>
              <a:spcBef>
                <a:spcPts val="0"/>
              </a:spcBef>
              <a:spcAft>
                <a:spcPts val="400"/>
              </a:spcAft>
              <a:buFont typeface="Arial" panose="020B0604020202020204" pitchFamily="34" charset="0"/>
              <a:buChar char="•"/>
              <a:defRPr sz="2000" kern="1200">
                <a:solidFill>
                  <a:schemeClr val="tx1"/>
                </a:solidFill>
                <a:latin typeface="+mn-lt"/>
                <a:ea typeface="+mn-ea"/>
                <a:cs typeface="+mn-cs"/>
              </a:defRPr>
            </a:lvl1pPr>
            <a:lvl2pPr marL="460375" indent="-233363" algn="l" defTabSz="914400" rtl="0" eaLnBrk="1" latinLnBrk="0" hangingPunct="1">
              <a:lnSpc>
                <a:spcPct val="100000"/>
              </a:lnSpc>
              <a:spcBef>
                <a:spcPts val="0"/>
              </a:spcBef>
              <a:spcAft>
                <a:spcPts val="400"/>
              </a:spcAft>
              <a:buFont typeface="Arial" panose="020B0604020202020204" pitchFamily="34" charset="0"/>
              <a:buChar char="•"/>
              <a:defRPr sz="1600" kern="1200">
                <a:solidFill>
                  <a:schemeClr val="tx1"/>
                </a:solidFill>
                <a:latin typeface="+mn-lt"/>
                <a:ea typeface="+mn-ea"/>
                <a:cs typeface="+mn-cs"/>
              </a:defRPr>
            </a:lvl2pPr>
            <a:lvl3pPr marL="687388" indent="-227013" algn="l" defTabSz="914400" rtl="0" eaLnBrk="1" latinLnBrk="0" hangingPunct="1">
              <a:lnSpc>
                <a:spcPct val="100000"/>
              </a:lnSpc>
              <a:spcBef>
                <a:spcPts val="0"/>
              </a:spcBef>
              <a:spcAft>
                <a:spcPts val="400"/>
              </a:spcAft>
              <a:buFont typeface="Arial" panose="020B0604020202020204" pitchFamily="34" charset="0"/>
              <a:buChar char="•"/>
              <a:defRPr sz="1600" kern="1200">
                <a:solidFill>
                  <a:schemeClr val="tx1"/>
                </a:solidFill>
                <a:latin typeface="+mn-lt"/>
                <a:ea typeface="+mn-ea"/>
                <a:cs typeface="+mn-cs"/>
              </a:defRPr>
            </a:lvl3pPr>
            <a:lvl4pPr marL="914400" indent="-227013" algn="l" defTabSz="914400" rtl="0" eaLnBrk="1" latinLnBrk="0" hangingPunct="1">
              <a:lnSpc>
                <a:spcPct val="100000"/>
              </a:lnSpc>
              <a:spcBef>
                <a:spcPts val="0"/>
              </a:spcBef>
              <a:spcAft>
                <a:spcPts val="400"/>
              </a:spcAft>
              <a:buFont typeface="Arial" panose="020B0604020202020204" pitchFamily="34" charset="0"/>
              <a:buChar char="•"/>
              <a:defRPr sz="1600" kern="1200">
                <a:solidFill>
                  <a:schemeClr val="tx1"/>
                </a:solidFill>
                <a:latin typeface="+mn-lt"/>
                <a:ea typeface="+mn-ea"/>
                <a:cs typeface="+mn-cs"/>
              </a:defRPr>
            </a:lvl4pPr>
            <a:lvl5pPr marL="1141413" indent="-227013" algn="l" defTabSz="914400" rtl="0" eaLnBrk="1" latinLnBrk="0" hangingPunct="1">
              <a:lnSpc>
                <a:spcPct val="100000"/>
              </a:lnSpc>
              <a:spcBef>
                <a:spcPts val="0"/>
              </a:spcBef>
              <a:spcAft>
                <a:spcPts val="400"/>
              </a:spcAft>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200" b="1" dirty="0">
                <a:latin typeface="Arial" panose="020B0604020202020204" pitchFamily="34" charset="0"/>
                <a:cs typeface="Arial" panose="020B0604020202020204" pitchFamily="34" charset="0"/>
              </a:rPr>
              <a:t>Air Conditioning for Assembly Hall – Building 1006 </a:t>
            </a:r>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Climate control requirements of ambient temperature between 65F to 75F</a:t>
            </a:r>
          </a:p>
          <a:p>
            <a:r>
              <a:rPr lang="en-US" sz="1200" dirty="0">
                <a:latin typeface="Arial" panose="020B0604020202020204" pitchFamily="34" charset="0"/>
                <a:cs typeface="Arial" panose="020B0604020202020204" pitchFamily="34" charset="0"/>
              </a:rPr>
              <a:t>RH should be below 75 %</a:t>
            </a:r>
          </a:p>
          <a:p>
            <a:pPr marL="0" indent="0">
              <a:buFont typeface="Arial" panose="020B0604020202020204" pitchFamily="34" charset="0"/>
              <a:buNone/>
            </a:pPr>
            <a:endParaRPr lang="en-US" sz="1200" dirty="0">
              <a:latin typeface="Arial" panose="020B0604020202020204" pitchFamily="34" charset="0"/>
              <a:cs typeface="Arial" panose="020B0604020202020204" pitchFamily="34" charset="0"/>
            </a:endParaRPr>
          </a:p>
        </p:txBody>
      </p:sp>
      <p:sp>
        <p:nvSpPr>
          <p:cNvPr id="4" name="Rectangle 1">
            <a:extLst>
              <a:ext uri="{FF2B5EF4-FFF2-40B4-BE49-F238E27FC236}">
                <a16:creationId xmlns:a16="http://schemas.microsoft.com/office/drawing/2014/main" id="{35D7F783-92A8-1A07-A746-87AF991907E0}"/>
              </a:ext>
            </a:extLst>
          </p:cNvPr>
          <p:cNvSpPr>
            <a:spLocks noChangeArrowheads="1"/>
          </p:cNvSpPr>
          <p:nvPr/>
        </p:nvSpPr>
        <p:spPr bwMode="auto">
          <a:xfrm>
            <a:off x="461076" y="2454316"/>
            <a:ext cx="5100825"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1"/>
                </a:solidFill>
                <a:effectLst/>
                <a:latin typeface="Arial" panose="020B0604020202020204" pitchFamily="34" charset="0"/>
              </a:rPr>
              <a:t>Facility Water System</a:t>
            </a:r>
            <a:r>
              <a:rPr lang="en-US" altLang="en-US" sz="1200" b="1" dirty="0">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200" b="1" dirty="0">
              <a:latin typeface="Arial" panose="020B0604020202020204" pitchFamily="34" charset="0"/>
            </a:endParaRP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en-US" altLang="en-US" sz="1200" dirty="0">
                <a:latin typeface="Arial" panose="020B0604020202020204" pitchFamily="34" charset="0"/>
              </a:rPr>
              <a:t>M</a:t>
            </a:r>
            <a:r>
              <a:rPr kumimoji="0" lang="en-US" altLang="en-US" sz="1200" b="0" i="0" u="none" strike="noStrike" cap="none" normalizeH="0" baseline="0" dirty="0">
                <a:ln>
                  <a:noFill/>
                </a:ln>
                <a:solidFill>
                  <a:schemeClr val="tx1"/>
                </a:solidFill>
                <a:effectLst/>
                <a:latin typeface="Arial" panose="020B0604020202020204" pitchFamily="34" charset="0"/>
              </a:rPr>
              <a:t>ain loop that takes in cool water from cooling towers, circulates  through chillers, heat exchangers</a:t>
            </a:r>
            <a:r>
              <a:rPr lang="en-US" altLang="en-US" sz="1200" dirty="0">
                <a:latin typeface="Arial" panose="020B0604020202020204" pitchFamily="34" charset="0"/>
              </a:rPr>
              <a:t> </a:t>
            </a:r>
            <a:r>
              <a:rPr kumimoji="0" lang="en-US" altLang="en-US" sz="1200" b="0" i="0" u="none" strike="noStrike" cap="none" normalizeH="0" baseline="0" dirty="0">
                <a:ln>
                  <a:noFill/>
                </a:ln>
                <a:solidFill>
                  <a:schemeClr val="tx1"/>
                </a:solidFill>
                <a:effectLst/>
                <a:latin typeface="Arial" panose="020B0604020202020204" pitchFamily="34" charset="0"/>
              </a:rPr>
              <a:t>and then sends it back out.</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en-US" altLang="en-US" sz="1200" dirty="0">
                <a:latin typeface="Arial" panose="020B0604020202020204" pitchFamily="34" charset="0"/>
              </a:rPr>
              <a:t>G</a:t>
            </a:r>
            <a:r>
              <a:rPr kumimoji="0" lang="en-US" altLang="en-US" sz="1200" b="0" i="0" u="none" strike="noStrike" cap="none" normalizeH="0" baseline="0" dirty="0">
                <a:ln>
                  <a:noFill/>
                </a:ln>
                <a:solidFill>
                  <a:schemeClr val="tx1"/>
                </a:solidFill>
                <a:effectLst/>
                <a:latin typeface="Arial" panose="020B0604020202020204" pitchFamily="34" charset="0"/>
              </a:rPr>
              <a:t>enerate and manage bulk of facility's chilled water supply efficiently.</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1200" b="0" i="0" u="none" strike="noStrike" cap="none" normalizeH="0" baseline="0" dirty="0">
                <a:ln>
                  <a:noFill/>
                </a:ln>
                <a:solidFill>
                  <a:schemeClr val="tx1"/>
                </a:solidFill>
                <a:effectLst/>
                <a:latin typeface="Arial" panose="020B0604020202020204" pitchFamily="34" charset="0"/>
              </a:rPr>
              <a:t>Operates with constant-speed pumps and maintains a consistent temperature</a:t>
            </a:r>
          </a:p>
        </p:txBody>
      </p:sp>
      <p:sp>
        <p:nvSpPr>
          <p:cNvPr id="5" name="TextBox 4">
            <a:extLst>
              <a:ext uri="{FF2B5EF4-FFF2-40B4-BE49-F238E27FC236}">
                <a16:creationId xmlns:a16="http://schemas.microsoft.com/office/drawing/2014/main" id="{52E5AA6E-8E01-97D8-C41F-18E052E5D0B4}"/>
              </a:ext>
            </a:extLst>
          </p:cNvPr>
          <p:cNvSpPr txBox="1"/>
          <p:nvPr/>
        </p:nvSpPr>
        <p:spPr>
          <a:xfrm>
            <a:off x="457200" y="3803656"/>
            <a:ext cx="5104701" cy="1573132"/>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rgbClr val="001D35"/>
                </a:solidFill>
                <a:effectLst/>
                <a:latin typeface="Arial" panose="020B0604020202020204" pitchFamily="34" charset="0"/>
                <a:cs typeface="Arial" panose="020B0604020202020204" pitchFamily="34" charset="0"/>
              </a:rPr>
              <a:t>Technology Cooling System</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1"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en-US" altLang="en-US" sz="1200" dirty="0">
                <a:solidFill>
                  <a:srgbClr val="001D35"/>
                </a:solidFill>
                <a:latin typeface="Arial" panose="020B0604020202020204" pitchFamily="34" charset="0"/>
                <a:cs typeface="Arial" panose="020B0604020202020204" pitchFamily="34" charset="0"/>
              </a:rPr>
              <a:t>Secondary L</a:t>
            </a:r>
            <a:r>
              <a:rPr kumimoji="0" lang="en-US" altLang="en-US" sz="1200" b="0" i="0" u="none" strike="noStrike" cap="none" normalizeH="0" baseline="0" dirty="0">
                <a:ln>
                  <a:noFill/>
                </a:ln>
                <a:solidFill>
                  <a:srgbClr val="001D35"/>
                </a:solidFill>
                <a:effectLst/>
                <a:latin typeface="Arial" panose="020B0604020202020204" pitchFamily="34" charset="0"/>
                <a:cs typeface="Arial" panose="020B0604020202020204" pitchFamily="34" charset="0"/>
              </a:rPr>
              <a:t>oop is directly connected to equipment. </a:t>
            </a:r>
            <a:r>
              <a:rPr lang="en-US" altLang="en-US" sz="1200" dirty="0">
                <a:solidFill>
                  <a:srgbClr val="001D35"/>
                </a:solidFill>
                <a:latin typeface="Arial" panose="020B0604020202020204" pitchFamily="34" charset="0"/>
                <a:cs typeface="Arial" panose="020B0604020202020204" pitchFamily="34" charset="0"/>
              </a:rPr>
              <a:t>H</a:t>
            </a:r>
            <a:r>
              <a:rPr kumimoji="0" lang="en-US" altLang="en-US" sz="1200" b="0" i="0" u="none" strike="noStrike" cap="none" normalizeH="0" baseline="0" dirty="0">
                <a:ln>
                  <a:noFill/>
                </a:ln>
                <a:solidFill>
                  <a:srgbClr val="001D35"/>
                </a:solidFill>
                <a:effectLst/>
                <a:latin typeface="Arial" panose="020B0604020202020204" pitchFamily="34" charset="0"/>
                <a:cs typeface="Arial" panose="020B0604020202020204" pitchFamily="34" charset="0"/>
              </a:rPr>
              <a:t>eat from the detector </a:t>
            </a:r>
            <a:r>
              <a:rPr lang="en-US" altLang="en-US" sz="1200" dirty="0">
                <a:solidFill>
                  <a:srgbClr val="001D35"/>
                </a:solidFill>
                <a:latin typeface="Arial" panose="020B0604020202020204" pitchFamily="34" charset="0"/>
                <a:cs typeface="Arial" panose="020B0604020202020204" pitchFamily="34" charset="0"/>
              </a:rPr>
              <a:t>components</a:t>
            </a:r>
            <a:r>
              <a:rPr kumimoji="0" lang="en-US" altLang="en-US" sz="1200" b="0" i="0" u="none" strike="noStrike" cap="none" normalizeH="0" baseline="0" dirty="0">
                <a:ln>
                  <a:noFill/>
                </a:ln>
                <a:solidFill>
                  <a:srgbClr val="001D35"/>
                </a:solidFill>
                <a:effectLst/>
                <a:latin typeface="Arial" panose="020B0604020202020204" pitchFamily="34" charset="0"/>
                <a:cs typeface="Arial" panose="020B0604020202020204" pitchFamily="34" charset="0"/>
              </a:rPr>
              <a:t> is transferred to the primary loop via an intermediary device Cooling Distribution Unit (CDU).</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1200" b="0" i="0" u="none" strike="noStrike" cap="none" normalizeH="0" baseline="0" dirty="0">
                <a:ln>
                  <a:noFill/>
                </a:ln>
                <a:solidFill>
                  <a:srgbClr val="001D35"/>
                </a:solidFill>
                <a:effectLst/>
                <a:latin typeface="Arial" panose="020B0604020202020204" pitchFamily="34" charset="0"/>
                <a:cs typeface="Arial" panose="020B0604020202020204" pitchFamily="34" charset="0"/>
              </a:rPr>
              <a:t>To provide precise cooling for </a:t>
            </a:r>
            <a:r>
              <a:rPr lang="en-US" altLang="en-US" sz="1200" dirty="0">
                <a:solidFill>
                  <a:srgbClr val="001D35"/>
                </a:solidFill>
                <a:latin typeface="Arial" panose="020B0604020202020204" pitchFamily="34" charset="0"/>
                <a:cs typeface="Arial" panose="020B0604020202020204" pitchFamily="34" charset="0"/>
              </a:rPr>
              <a:t>equipment</a:t>
            </a:r>
            <a:r>
              <a:rPr kumimoji="0" lang="en-US" altLang="en-US" sz="1200" b="0" i="0" u="none" strike="noStrike" cap="none" normalizeH="0" baseline="0" dirty="0">
                <a:ln>
                  <a:noFill/>
                </a:ln>
                <a:solidFill>
                  <a:srgbClr val="001D35"/>
                </a:solidFill>
                <a:effectLst/>
                <a:latin typeface="Arial" panose="020B0604020202020204" pitchFamily="34" charset="0"/>
                <a:cs typeface="Arial" panose="020B0604020202020204" pitchFamily="34" charset="0"/>
              </a:rPr>
              <a:t>.</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en-US" altLang="en-US" sz="1200" dirty="0">
                <a:solidFill>
                  <a:srgbClr val="001D35"/>
                </a:solidFill>
                <a:latin typeface="Arial" panose="020B0604020202020204" pitchFamily="34" charset="0"/>
                <a:cs typeface="Arial" panose="020B0604020202020204" pitchFamily="34" charset="0"/>
              </a:rPr>
              <a:t>V</a:t>
            </a:r>
            <a:r>
              <a:rPr kumimoji="0" lang="en-US" altLang="en-US" sz="1200" b="0" i="0" u="none" strike="noStrike" cap="none" normalizeH="0" baseline="0" dirty="0">
                <a:ln>
                  <a:noFill/>
                </a:ln>
                <a:solidFill>
                  <a:srgbClr val="001D35"/>
                </a:solidFill>
                <a:effectLst/>
                <a:latin typeface="Arial" panose="020B0604020202020204" pitchFamily="34" charset="0"/>
                <a:cs typeface="Arial" panose="020B0604020202020204" pitchFamily="34" charset="0"/>
              </a:rPr>
              <a:t>ariable speed pumps used to precisely match the cooling demand and heat is ultimately rejected to the primary loop. </a:t>
            </a:r>
          </a:p>
        </p:txBody>
      </p:sp>
      <p:sp>
        <p:nvSpPr>
          <p:cNvPr id="6" name="Rectangle 5">
            <a:extLst>
              <a:ext uri="{FF2B5EF4-FFF2-40B4-BE49-F238E27FC236}">
                <a16:creationId xmlns:a16="http://schemas.microsoft.com/office/drawing/2014/main" id="{A5416330-3E34-F8F3-4D44-146F0F0ECBE7}"/>
              </a:ext>
            </a:extLst>
          </p:cNvPr>
          <p:cNvSpPr/>
          <p:nvPr/>
        </p:nvSpPr>
        <p:spPr>
          <a:xfrm rot="3050969">
            <a:off x="9021591" y="3708015"/>
            <a:ext cx="1554907" cy="366828"/>
          </a:xfrm>
          <a:prstGeom prst="rect">
            <a:avLst/>
          </a:prstGeom>
          <a:solidFill>
            <a:schemeClr val="bg1">
              <a:lumMod val="85000"/>
            </a:schemeClr>
          </a:solidFill>
          <a:ln>
            <a:solidFill>
              <a:schemeClr val="tx1"/>
            </a:solidFill>
          </a:ln>
          <a:scene3d>
            <a:camera prst="isometricRightUp"/>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100" dirty="0">
                <a:solidFill>
                  <a:schemeClr val="tx1"/>
                </a:solidFill>
              </a:rPr>
              <a:t>Cooling Distribution Unit (CDU)</a:t>
            </a:r>
          </a:p>
        </p:txBody>
      </p:sp>
      <p:sp>
        <p:nvSpPr>
          <p:cNvPr id="20" name="TextBox 19">
            <a:extLst>
              <a:ext uri="{FF2B5EF4-FFF2-40B4-BE49-F238E27FC236}">
                <a16:creationId xmlns:a16="http://schemas.microsoft.com/office/drawing/2014/main" id="{A740F12F-7EB0-CD2D-24DE-0EB3F8DC07C7}"/>
              </a:ext>
            </a:extLst>
          </p:cNvPr>
          <p:cNvSpPr txBox="1"/>
          <p:nvPr/>
        </p:nvSpPr>
        <p:spPr>
          <a:xfrm>
            <a:off x="457200" y="5452014"/>
            <a:ext cx="10918272" cy="1015663"/>
          </a:xfrm>
          <a:prstGeom prst="rect">
            <a:avLst/>
          </a:prstGeom>
          <a:noFill/>
        </p:spPr>
        <p:txBody>
          <a:bodyPr wrap="square">
            <a:spAutoFit/>
          </a:bodyPr>
          <a:lstStyle/>
          <a:p>
            <a:r>
              <a:rPr lang="en-US" sz="1200" b="1" dirty="0">
                <a:latin typeface="Arial" panose="020B0604020202020204" pitchFamily="34" charset="0"/>
                <a:cs typeface="Arial" panose="020B0604020202020204" pitchFamily="34" charset="0"/>
              </a:rPr>
              <a:t>Cooling Distribution Unit (CDU) </a:t>
            </a:r>
            <a:endParaRPr lang="en-US" sz="120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200" dirty="0">
                <a:latin typeface="Arial" panose="020B0604020202020204" pitchFamily="34" charset="0"/>
                <a:cs typeface="Arial" panose="020B0604020202020204" pitchFamily="34" charset="0"/>
              </a:rPr>
              <a:t>Using negative pressure water circulators to mitigate leak concerns (draws air into lines instead of leaking water out)</a:t>
            </a:r>
          </a:p>
          <a:p>
            <a:pPr marL="171450" indent="-171450">
              <a:buFont typeface="Arial" panose="020B0604020202020204" pitchFamily="34" charset="0"/>
              <a:buChar char="•"/>
            </a:pPr>
            <a:r>
              <a:rPr lang="en-US" sz="1200" dirty="0">
                <a:solidFill>
                  <a:srgbClr val="001D35"/>
                </a:solidFill>
                <a:latin typeface="Arial" panose="020B0604020202020204" pitchFamily="34" charset="0"/>
                <a:cs typeface="Arial" panose="020B0604020202020204" pitchFamily="34" charset="0"/>
              </a:rPr>
              <a:t>This two-loop design allows primary loop to remain more stable while secondary loop can be dynamically adjusted to meet the varying cooling needs. </a:t>
            </a:r>
          </a:p>
          <a:p>
            <a:pPr marL="171450" indent="-171450">
              <a:buFont typeface="Arial" panose="020B0604020202020204" pitchFamily="34" charset="0"/>
              <a:buChar char="•"/>
            </a:pPr>
            <a:endParaRPr lang="en-US" sz="1200" dirty="0">
              <a:latin typeface="Arial" panose="020B0604020202020204" pitchFamily="34" charset="0"/>
              <a:cs typeface="Arial" panose="020B0604020202020204" pitchFamily="34" charset="0"/>
            </a:endParaRPr>
          </a:p>
        </p:txBody>
      </p:sp>
      <p:cxnSp>
        <p:nvCxnSpPr>
          <p:cNvPr id="19" name="Straight Arrow Connector 18">
            <a:extLst>
              <a:ext uri="{FF2B5EF4-FFF2-40B4-BE49-F238E27FC236}">
                <a16:creationId xmlns:a16="http://schemas.microsoft.com/office/drawing/2014/main" id="{21FAEBC9-8159-ADED-BFF4-92E049949339}"/>
              </a:ext>
            </a:extLst>
          </p:cNvPr>
          <p:cNvCxnSpPr>
            <a:cxnSpLocks/>
          </p:cNvCxnSpPr>
          <p:nvPr/>
        </p:nvCxnSpPr>
        <p:spPr>
          <a:xfrm flipH="1" flipV="1">
            <a:off x="8099571" y="3498209"/>
            <a:ext cx="980560" cy="221456"/>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5948735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39E750-04DC-1C74-4D95-EDA9F66BFF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126DB0-19B5-1F24-E2A4-B9F706055309}"/>
              </a:ext>
            </a:extLst>
          </p:cNvPr>
          <p:cNvSpPr>
            <a:spLocks noGrp="1"/>
          </p:cNvSpPr>
          <p:nvPr>
            <p:ph type="title"/>
          </p:nvPr>
        </p:nvSpPr>
        <p:spPr>
          <a:xfrm>
            <a:off x="457200" y="0"/>
            <a:ext cx="11503152" cy="457200"/>
          </a:xfrm>
        </p:spPr>
        <p:txBody>
          <a:bodyPr anchor="ctr">
            <a:normAutofit/>
          </a:bodyPr>
          <a:lstStyle/>
          <a:p>
            <a:pPr>
              <a:lnSpc>
                <a:spcPct val="90000"/>
              </a:lnSpc>
            </a:pPr>
            <a:r>
              <a:rPr lang="en-US" sz="2500"/>
              <a:t>Detector Cooling – Water Treatment</a:t>
            </a:r>
          </a:p>
        </p:txBody>
      </p:sp>
      <p:sp>
        <p:nvSpPr>
          <p:cNvPr id="4" name="Text Placeholder 2">
            <a:extLst>
              <a:ext uri="{FF2B5EF4-FFF2-40B4-BE49-F238E27FC236}">
                <a16:creationId xmlns:a16="http://schemas.microsoft.com/office/drawing/2014/main" id="{B2F38E83-7A17-42C1-5161-8B39039C09F2}"/>
              </a:ext>
            </a:extLst>
          </p:cNvPr>
          <p:cNvSpPr>
            <a:spLocks noGrp="1"/>
          </p:cNvSpPr>
          <p:nvPr>
            <p:ph sz="quarter" idx="13"/>
          </p:nvPr>
        </p:nvSpPr>
        <p:spPr>
          <a:xfrm>
            <a:off x="457199" y="1088133"/>
            <a:ext cx="5870449" cy="3464202"/>
          </a:xfrm>
        </p:spPr>
        <p:txBody>
          <a:bodyPr>
            <a:normAutofit/>
          </a:bodyPr>
          <a:lstStyle/>
          <a:p>
            <a:pPr marL="0" indent="0">
              <a:buNone/>
            </a:pPr>
            <a:r>
              <a:rPr lang="en-US" sz="1400" b="1" dirty="0">
                <a:latin typeface="Arial" panose="020B0604020202020204" pitchFamily="34" charset="0"/>
                <a:cs typeface="Arial" panose="020B0604020202020204" pitchFamily="34" charset="0"/>
              </a:rPr>
              <a:t>Modified Chilled Water - 400 gpm (MCW) </a:t>
            </a:r>
            <a:endParaRPr lang="en-US" sz="1400" dirty="0">
              <a:latin typeface="Arial" panose="020B0604020202020204" pitchFamily="34" charset="0"/>
              <a:cs typeface="Arial" panose="020B0604020202020204" pitchFamily="34" charset="0"/>
            </a:endParaRPr>
          </a:p>
          <a:p>
            <a:r>
              <a:rPr lang="en-US" sz="1400" dirty="0">
                <a:latin typeface="Arial" panose="020B0604020202020204" pitchFamily="34" charset="0"/>
                <a:cs typeface="Arial" panose="020B0604020202020204" pitchFamily="34" charset="0"/>
              </a:rPr>
              <a:t>Delivers water at temperature of 64 F (18 C)</a:t>
            </a:r>
          </a:p>
          <a:p>
            <a:r>
              <a:rPr lang="en-US" sz="1400" dirty="0">
                <a:latin typeface="Arial" panose="020B0604020202020204" pitchFamily="34" charset="0"/>
                <a:cs typeface="Arial" panose="020B0604020202020204" pitchFamily="34" charset="0"/>
              </a:rPr>
              <a:t>RH considered is 65 %</a:t>
            </a:r>
          </a:p>
          <a:p>
            <a:r>
              <a:rPr lang="en-US" sz="1400" dirty="0">
                <a:latin typeface="Arial" panose="020B0604020202020204" pitchFamily="34" charset="0"/>
                <a:cs typeface="Arial" panose="020B0604020202020204" pitchFamily="34" charset="0"/>
              </a:rPr>
              <a:t>Used for sub detector cooling, electronic rack cooling and manifolds made of material other than Aluminum</a:t>
            </a:r>
          </a:p>
          <a:p>
            <a:r>
              <a:rPr lang="en-US" sz="1400" dirty="0">
                <a:latin typeface="Arial" panose="020B0604020202020204" pitchFamily="34" charset="0"/>
                <a:cs typeface="Arial" panose="020B0604020202020204" pitchFamily="34" charset="0"/>
              </a:rPr>
              <a:t>Cool the Cooling Distribution Unit (CDU)</a:t>
            </a:r>
          </a:p>
          <a:p>
            <a:r>
              <a:rPr lang="en-US" sz="1400" dirty="0">
                <a:latin typeface="Arial" panose="020B0604020202020204" pitchFamily="34" charset="0"/>
                <a:cs typeface="Arial" panose="020B0604020202020204" pitchFamily="34" charset="0"/>
              </a:rPr>
              <a:t>Primary Facility Cooling loop for Support Infrastructure</a:t>
            </a:r>
          </a:p>
          <a:p>
            <a:endParaRPr lang="en-US" sz="1400" dirty="0">
              <a:latin typeface="Arial" panose="020B0604020202020204" pitchFamily="34" charset="0"/>
              <a:cs typeface="Arial" panose="020B0604020202020204" pitchFamily="34" charset="0"/>
            </a:endParaRPr>
          </a:p>
          <a:p>
            <a:pPr marL="0" indent="0">
              <a:buNone/>
            </a:pPr>
            <a:endParaRPr lang="en-US" sz="1400" dirty="0">
              <a:latin typeface="Arial" panose="020B0604020202020204" pitchFamily="34" charset="0"/>
              <a:cs typeface="Arial" panose="020B0604020202020204" pitchFamily="34" charset="0"/>
            </a:endParaRPr>
          </a:p>
          <a:p>
            <a:pPr marL="0" indent="0">
              <a:buNone/>
            </a:pPr>
            <a:endParaRPr lang="en-US" sz="1400" dirty="0">
              <a:latin typeface="Arial" panose="020B0604020202020204" pitchFamily="34" charset="0"/>
              <a:cs typeface="Arial" panose="020B0604020202020204" pitchFamily="34" charset="0"/>
            </a:endParaRPr>
          </a:p>
          <a:p>
            <a:pPr marL="0" indent="0">
              <a:buNone/>
            </a:pPr>
            <a:endParaRPr lang="en-US" sz="1400" dirty="0">
              <a:latin typeface="Arial" panose="020B0604020202020204" pitchFamily="34" charset="0"/>
              <a:cs typeface="Arial" panose="020B0604020202020204" pitchFamily="34" charset="0"/>
            </a:endParaRPr>
          </a:p>
          <a:p>
            <a:pPr marL="0" indent="0">
              <a:buNone/>
            </a:pPr>
            <a:endParaRPr lang="en-US" sz="1400" dirty="0">
              <a:latin typeface="Arial" panose="020B0604020202020204" pitchFamily="34" charset="0"/>
              <a:cs typeface="Arial" panose="020B0604020202020204" pitchFamily="34" charset="0"/>
            </a:endParaRPr>
          </a:p>
        </p:txBody>
      </p:sp>
      <p:pic>
        <p:nvPicPr>
          <p:cNvPr id="8" name="Picture 7" descr="A picture containing LEGO, toy&#10;&#10;AI-generated content may be incorrect.">
            <a:extLst>
              <a:ext uri="{FF2B5EF4-FFF2-40B4-BE49-F238E27FC236}">
                <a16:creationId xmlns:a16="http://schemas.microsoft.com/office/drawing/2014/main" id="{8019C578-765D-D75B-1075-E0BBB05C9C3C}"/>
              </a:ext>
            </a:extLst>
          </p:cNvPr>
          <p:cNvPicPr>
            <a:picLocks noChangeAspect="1"/>
          </p:cNvPicPr>
          <p:nvPr/>
        </p:nvPicPr>
        <p:blipFill>
          <a:blip r:embed="rId2"/>
          <a:srcRect l="22912" r="23077"/>
          <a:stretch>
            <a:fillRect/>
          </a:stretch>
        </p:blipFill>
        <p:spPr>
          <a:xfrm>
            <a:off x="6327648" y="1088134"/>
            <a:ext cx="5632704" cy="5084065"/>
          </a:xfrm>
          <a:prstGeom prst="rect">
            <a:avLst/>
          </a:prstGeom>
          <a:noFill/>
        </p:spPr>
      </p:pic>
      <p:sp>
        <p:nvSpPr>
          <p:cNvPr id="9" name="TextBox 8">
            <a:extLst>
              <a:ext uri="{FF2B5EF4-FFF2-40B4-BE49-F238E27FC236}">
                <a16:creationId xmlns:a16="http://schemas.microsoft.com/office/drawing/2014/main" id="{B5B7B5C1-CD0F-260C-0731-AD1E305FAF04}"/>
              </a:ext>
            </a:extLst>
          </p:cNvPr>
          <p:cNvSpPr txBox="1"/>
          <p:nvPr/>
        </p:nvSpPr>
        <p:spPr>
          <a:xfrm>
            <a:off x="3634582" y="4715304"/>
            <a:ext cx="2603598" cy="523220"/>
          </a:xfrm>
          <a:prstGeom prst="rect">
            <a:avLst/>
          </a:prstGeom>
          <a:noFill/>
        </p:spPr>
        <p:txBody>
          <a:bodyPr wrap="none" rtlCol="0">
            <a:spAutoFit/>
          </a:bodyPr>
          <a:lstStyle/>
          <a:p>
            <a:r>
              <a:rPr lang="en-US" sz="1400" dirty="0"/>
              <a:t>Modified Chilled Water </a:t>
            </a:r>
          </a:p>
          <a:p>
            <a:r>
              <a:rPr lang="en-US" sz="1400" dirty="0"/>
              <a:t>Cooling Lines on Ring Outside</a:t>
            </a:r>
          </a:p>
        </p:txBody>
      </p:sp>
      <p:sp>
        <p:nvSpPr>
          <p:cNvPr id="10" name="TextBox 9">
            <a:extLst>
              <a:ext uri="{FF2B5EF4-FFF2-40B4-BE49-F238E27FC236}">
                <a16:creationId xmlns:a16="http://schemas.microsoft.com/office/drawing/2014/main" id="{09AE0783-4EC6-EA02-756F-234A57D15139}"/>
              </a:ext>
            </a:extLst>
          </p:cNvPr>
          <p:cNvSpPr txBox="1"/>
          <p:nvPr/>
        </p:nvSpPr>
        <p:spPr>
          <a:xfrm>
            <a:off x="7503976" y="530667"/>
            <a:ext cx="2464136" cy="523220"/>
          </a:xfrm>
          <a:prstGeom prst="rect">
            <a:avLst/>
          </a:prstGeom>
          <a:noFill/>
        </p:spPr>
        <p:txBody>
          <a:bodyPr wrap="none" rtlCol="0">
            <a:spAutoFit/>
          </a:bodyPr>
          <a:lstStyle/>
          <a:p>
            <a:r>
              <a:rPr lang="en-US" sz="1400" dirty="0"/>
              <a:t>Modified Chilled Water </a:t>
            </a:r>
          </a:p>
          <a:p>
            <a:r>
              <a:rPr lang="en-US" sz="1400" dirty="0"/>
              <a:t>Cooling Lines on Ring Inside</a:t>
            </a:r>
          </a:p>
        </p:txBody>
      </p:sp>
      <p:cxnSp>
        <p:nvCxnSpPr>
          <p:cNvPr id="12" name="Straight Arrow Connector 11">
            <a:extLst>
              <a:ext uri="{FF2B5EF4-FFF2-40B4-BE49-F238E27FC236}">
                <a16:creationId xmlns:a16="http://schemas.microsoft.com/office/drawing/2014/main" id="{CE192EA6-83DE-C257-28C0-136954441F39}"/>
              </a:ext>
            </a:extLst>
          </p:cNvPr>
          <p:cNvCxnSpPr>
            <a:cxnSpLocks/>
          </p:cNvCxnSpPr>
          <p:nvPr/>
        </p:nvCxnSpPr>
        <p:spPr>
          <a:xfrm flipV="1">
            <a:off x="5381538" y="3315235"/>
            <a:ext cx="1736521" cy="1365822"/>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9" name="Straight Arrow Connector 18">
            <a:extLst>
              <a:ext uri="{FF2B5EF4-FFF2-40B4-BE49-F238E27FC236}">
                <a16:creationId xmlns:a16="http://schemas.microsoft.com/office/drawing/2014/main" id="{23307BE9-E4F5-4732-7304-D7934064CF65}"/>
              </a:ext>
            </a:extLst>
          </p:cNvPr>
          <p:cNvCxnSpPr>
            <a:cxnSpLocks/>
          </p:cNvCxnSpPr>
          <p:nvPr/>
        </p:nvCxnSpPr>
        <p:spPr>
          <a:xfrm flipH="1">
            <a:off x="7971388" y="1053887"/>
            <a:ext cx="686051" cy="1013989"/>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6762040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91BADC-D0E2-19E9-7255-8FA6372A20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FF0F02F-FE82-0834-0409-2399DB9ADE4E}"/>
              </a:ext>
            </a:extLst>
          </p:cNvPr>
          <p:cNvSpPr>
            <a:spLocks noGrp="1"/>
          </p:cNvSpPr>
          <p:nvPr>
            <p:ph type="title"/>
          </p:nvPr>
        </p:nvSpPr>
        <p:spPr/>
        <p:txBody>
          <a:bodyPr>
            <a:normAutofit fontScale="90000"/>
          </a:bodyPr>
          <a:lstStyle/>
          <a:p>
            <a:r>
              <a:rPr lang="en-US" dirty="0" err="1"/>
              <a:t>ePIC</a:t>
            </a:r>
            <a:r>
              <a:rPr lang="en-US" dirty="0"/>
              <a:t> Detector – Cooling Requirements </a:t>
            </a:r>
          </a:p>
        </p:txBody>
      </p:sp>
      <p:pic>
        <p:nvPicPr>
          <p:cNvPr id="4" name="Picture 3" descr="Graphical user interface&#10;&#10;AI-generated content may be incorrect.">
            <a:extLst>
              <a:ext uri="{FF2B5EF4-FFF2-40B4-BE49-F238E27FC236}">
                <a16:creationId xmlns:a16="http://schemas.microsoft.com/office/drawing/2014/main" id="{3D5255A2-DC75-66F0-4262-E5C28FD65E62}"/>
              </a:ext>
            </a:extLst>
          </p:cNvPr>
          <p:cNvPicPr>
            <a:picLocks noChangeAspect="1"/>
          </p:cNvPicPr>
          <p:nvPr/>
        </p:nvPicPr>
        <p:blipFill>
          <a:blip r:embed="rId2"/>
          <a:srcRect t="2583" r="8792"/>
          <a:stretch/>
        </p:blipFill>
        <p:spPr>
          <a:xfrm>
            <a:off x="1251398" y="1215152"/>
            <a:ext cx="9914755" cy="4855006"/>
          </a:xfrm>
          <a:prstGeom prst="rect">
            <a:avLst/>
          </a:prstGeom>
        </p:spPr>
      </p:pic>
      <p:sp>
        <p:nvSpPr>
          <p:cNvPr id="3" name="TextBox 2">
            <a:extLst>
              <a:ext uri="{FF2B5EF4-FFF2-40B4-BE49-F238E27FC236}">
                <a16:creationId xmlns:a16="http://schemas.microsoft.com/office/drawing/2014/main" id="{4B434837-7E8F-2290-6FB4-7CE317EB2B00}"/>
              </a:ext>
            </a:extLst>
          </p:cNvPr>
          <p:cNvSpPr txBox="1"/>
          <p:nvPr/>
        </p:nvSpPr>
        <p:spPr>
          <a:xfrm>
            <a:off x="6553758" y="2816740"/>
            <a:ext cx="4124927" cy="306302"/>
          </a:xfrm>
          <a:prstGeom prst="rect">
            <a:avLst/>
          </a:prstGeom>
          <a:noFill/>
        </p:spPr>
        <p:txBody>
          <a:bodyPr wrap="square">
            <a:spAutoFit/>
          </a:bodyPr>
          <a:lstStyle/>
          <a:p>
            <a:pPr algn="l">
              <a:lnSpc>
                <a:spcPts val="1800"/>
              </a:lnSpc>
              <a:spcBef>
                <a:spcPts val="750"/>
              </a:spcBef>
              <a:spcAft>
                <a:spcPts val="900"/>
              </a:spcAft>
              <a:buFont typeface="Arial" panose="020B0604020202020204" pitchFamily="34" charset="0"/>
              <a:buChar char="•"/>
            </a:pPr>
            <a:r>
              <a:rPr lang="en-US" sz="1400" b="1" dirty="0">
                <a:latin typeface="Arial" panose="020B0604020202020204" pitchFamily="34" charset="0"/>
                <a:cs typeface="Arial" panose="020B0604020202020204" pitchFamily="34" charset="0"/>
              </a:rPr>
              <a:t> Cooling spreadsheet of detectors updated </a:t>
            </a:r>
          </a:p>
        </p:txBody>
      </p:sp>
    </p:spTree>
    <p:extLst>
      <p:ext uri="{BB962C8B-B14F-4D97-AF65-F5344CB8AC3E}">
        <p14:creationId xmlns:p14="http://schemas.microsoft.com/office/powerpoint/2010/main" val="23789762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0E6D21-8A56-01E5-A1B8-835B61BA667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3CD536-0271-6E8C-68F5-22625CD1639C}"/>
              </a:ext>
            </a:extLst>
          </p:cNvPr>
          <p:cNvSpPr>
            <a:spLocks noGrp="1"/>
          </p:cNvSpPr>
          <p:nvPr>
            <p:ph type="title"/>
          </p:nvPr>
        </p:nvSpPr>
        <p:spPr/>
        <p:txBody>
          <a:bodyPr>
            <a:normAutofit fontScale="90000"/>
          </a:bodyPr>
          <a:lstStyle/>
          <a:p>
            <a:r>
              <a:rPr lang="en-US" dirty="0" err="1"/>
              <a:t>ePIC</a:t>
            </a:r>
            <a:r>
              <a:rPr lang="en-US" dirty="0"/>
              <a:t> Detector – Cooling Plan </a:t>
            </a:r>
          </a:p>
        </p:txBody>
      </p:sp>
      <p:graphicFrame>
        <p:nvGraphicFramePr>
          <p:cNvPr id="5" name="Table 4">
            <a:extLst>
              <a:ext uri="{FF2B5EF4-FFF2-40B4-BE49-F238E27FC236}">
                <a16:creationId xmlns:a16="http://schemas.microsoft.com/office/drawing/2014/main" id="{D4FF4184-C0EA-42B6-67F1-C116AB28A4A3}"/>
              </a:ext>
            </a:extLst>
          </p:cNvPr>
          <p:cNvGraphicFramePr>
            <a:graphicFrameLocks noGrp="1"/>
          </p:cNvGraphicFramePr>
          <p:nvPr>
            <p:extLst>
              <p:ext uri="{D42A27DB-BD31-4B8C-83A1-F6EECF244321}">
                <p14:modId xmlns:p14="http://schemas.microsoft.com/office/powerpoint/2010/main" val="3603294256"/>
              </p:ext>
            </p:extLst>
          </p:nvPr>
        </p:nvGraphicFramePr>
        <p:xfrm>
          <a:off x="457200" y="875642"/>
          <a:ext cx="11503025" cy="4423734"/>
        </p:xfrm>
        <a:graphic>
          <a:graphicData uri="http://schemas.openxmlformats.org/drawingml/2006/table">
            <a:tbl>
              <a:tblPr>
                <a:tableStyleId>{5C22544A-7EE6-4342-B048-85BDC9FD1C3A}</a:tableStyleId>
              </a:tblPr>
              <a:tblGrid>
                <a:gridCol w="1137396">
                  <a:extLst>
                    <a:ext uri="{9D8B030D-6E8A-4147-A177-3AD203B41FA5}">
                      <a16:colId xmlns:a16="http://schemas.microsoft.com/office/drawing/2014/main" val="1830898016"/>
                    </a:ext>
                  </a:extLst>
                </a:gridCol>
                <a:gridCol w="1177729">
                  <a:extLst>
                    <a:ext uri="{9D8B030D-6E8A-4147-A177-3AD203B41FA5}">
                      <a16:colId xmlns:a16="http://schemas.microsoft.com/office/drawing/2014/main" val="2790422402"/>
                    </a:ext>
                  </a:extLst>
                </a:gridCol>
                <a:gridCol w="2516791">
                  <a:extLst>
                    <a:ext uri="{9D8B030D-6E8A-4147-A177-3AD203B41FA5}">
                      <a16:colId xmlns:a16="http://schemas.microsoft.com/office/drawing/2014/main" val="1352826244"/>
                    </a:ext>
                  </a:extLst>
                </a:gridCol>
                <a:gridCol w="5307847">
                  <a:extLst>
                    <a:ext uri="{9D8B030D-6E8A-4147-A177-3AD203B41FA5}">
                      <a16:colId xmlns:a16="http://schemas.microsoft.com/office/drawing/2014/main" val="2778701260"/>
                    </a:ext>
                  </a:extLst>
                </a:gridCol>
                <a:gridCol w="1363262">
                  <a:extLst>
                    <a:ext uri="{9D8B030D-6E8A-4147-A177-3AD203B41FA5}">
                      <a16:colId xmlns:a16="http://schemas.microsoft.com/office/drawing/2014/main" val="4006423606"/>
                    </a:ext>
                  </a:extLst>
                </a:gridCol>
              </a:tblGrid>
              <a:tr h="188759">
                <a:tc>
                  <a:txBody>
                    <a:bodyPr/>
                    <a:lstStyle/>
                    <a:p>
                      <a:pPr algn="ctr" fontAlgn="b">
                        <a:buNone/>
                      </a:pPr>
                      <a:r>
                        <a:rPr lang="en-US" sz="1100" u="none" strike="noStrike">
                          <a:effectLst/>
                        </a:rPr>
                        <a:t>Detector</a:t>
                      </a:r>
                      <a:endParaRPr lang="en-US" sz="1100" b="1" i="0" u="none" strike="noStrike">
                        <a:solidFill>
                          <a:srgbClr val="3F3F76"/>
                        </a:solidFill>
                        <a:effectLst/>
                        <a:latin typeface="Calibri" panose="020F0502020204030204" pitchFamily="34" charset="0"/>
                      </a:endParaRPr>
                    </a:p>
                  </a:txBody>
                  <a:tcPr marL="4840" marR="4840" marT="4840" marB="0" anchor="b"/>
                </a:tc>
                <a:tc>
                  <a:txBody>
                    <a:bodyPr/>
                    <a:lstStyle/>
                    <a:p>
                      <a:pPr algn="ctr" fontAlgn="b">
                        <a:buNone/>
                      </a:pPr>
                      <a:r>
                        <a:rPr lang="en-US" sz="1100" u="none" strike="noStrike">
                          <a:effectLst/>
                        </a:rPr>
                        <a:t>Cooling Method</a:t>
                      </a:r>
                      <a:endParaRPr lang="en-US" sz="1100" b="1" i="0" u="none" strike="noStrike">
                        <a:solidFill>
                          <a:srgbClr val="3F3F76"/>
                        </a:solidFill>
                        <a:effectLst/>
                        <a:latin typeface="Calibri" panose="020F0502020204030204" pitchFamily="34" charset="0"/>
                      </a:endParaRPr>
                    </a:p>
                  </a:txBody>
                  <a:tcPr marL="4840" marR="4840" marT="4840" marB="0" anchor="b"/>
                </a:tc>
                <a:tc>
                  <a:txBody>
                    <a:bodyPr/>
                    <a:lstStyle/>
                    <a:p>
                      <a:pPr algn="ctr" fontAlgn="b">
                        <a:buNone/>
                      </a:pPr>
                      <a:r>
                        <a:rPr lang="en-US" sz="1100" u="none" strike="noStrike" dirty="0">
                          <a:effectLst/>
                        </a:rPr>
                        <a:t>Design Tasks</a:t>
                      </a:r>
                      <a:endParaRPr lang="en-US" sz="1100" b="1" i="0" u="none" strike="noStrike" dirty="0">
                        <a:solidFill>
                          <a:srgbClr val="3F3F76"/>
                        </a:solidFill>
                        <a:effectLst/>
                        <a:latin typeface="Calibri" panose="020F0502020204030204" pitchFamily="34" charset="0"/>
                      </a:endParaRPr>
                    </a:p>
                  </a:txBody>
                  <a:tcPr marL="4840" marR="4840" marT="4840" marB="0" anchor="b"/>
                </a:tc>
                <a:tc>
                  <a:txBody>
                    <a:bodyPr/>
                    <a:lstStyle/>
                    <a:p>
                      <a:pPr algn="ctr" fontAlgn="b">
                        <a:buNone/>
                      </a:pPr>
                      <a:r>
                        <a:rPr lang="en-US" sz="1100" u="none" strike="noStrike">
                          <a:effectLst/>
                        </a:rPr>
                        <a:t>Description</a:t>
                      </a:r>
                      <a:endParaRPr lang="en-US" sz="1100" b="1" i="0" u="none" strike="noStrike">
                        <a:solidFill>
                          <a:srgbClr val="3F3F76"/>
                        </a:solidFill>
                        <a:effectLst/>
                        <a:latin typeface="Calibri" panose="020F0502020204030204" pitchFamily="34" charset="0"/>
                      </a:endParaRPr>
                    </a:p>
                  </a:txBody>
                  <a:tcPr marL="4840" marR="4840" marT="4840" marB="0" anchor="b"/>
                </a:tc>
                <a:tc>
                  <a:txBody>
                    <a:bodyPr/>
                    <a:lstStyle/>
                    <a:p>
                      <a:pPr algn="ctr" fontAlgn="b">
                        <a:buNone/>
                      </a:pPr>
                      <a:r>
                        <a:rPr lang="en-US" sz="1100" u="none" strike="noStrike">
                          <a:effectLst/>
                        </a:rPr>
                        <a:t>Status</a:t>
                      </a:r>
                      <a:endParaRPr lang="en-US" sz="1100" b="1" i="0" u="none" strike="noStrike">
                        <a:solidFill>
                          <a:srgbClr val="3F3F76"/>
                        </a:solidFill>
                        <a:effectLst/>
                        <a:latin typeface="Calibri" panose="020F0502020204030204" pitchFamily="34" charset="0"/>
                      </a:endParaRPr>
                    </a:p>
                  </a:txBody>
                  <a:tcPr marL="4840" marR="4840" marT="4840" marB="0" anchor="b"/>
                </a:tc>
                <a:extLst>
                  <a:ext uri="{0D108BD9-81ED-4DB2-BD59-A6C34878D82A}">
                    <a16:rowId xmlns:a16="http://schemas.microsoft.com/office/drawing/2014/main" val="1763080922"/>
                  </a:ext>
                </a:extLst>
              </a:tr>
              <a:tr h="169399">
                <a:tc>
                  <a:txBody>
                    <a:bodyPr/>
                    <a:lstStyle/>
                    <a:p>
                      <a:pPr algn="l" fontAlgn="b">
                        <a:buNone/>
                      </a:pPr>
                      <a:endParaRPr lang="en-US" sz="700" b="0" i="0" u="none" strike="noStrike">
                        <a:solidFill>
                          <a:srgbClr val="000000"/>
                        </a:solidFill>
                        <a:effectLst/>
                        <a:latin typeface="Aptos Narrow" panose="020B0004020202020204" pitchFamily="34" charset="0"/>
                      </a:endParaRPr>
                    </a:p>
                  </a:txBody>
                  <a:tcPr marL="4840" marR="4840" marT="4840" marB="0" anchor="b"/>
                </a:tc>
                <a:tc>
                  <a:txBody>
                    <a:bodyPr/>
                    <a:lstStyle/>
                    <a:p>
                      <a:pPr algn="l" fontAlgn="b">
                        <a:buNone/>
                      </a:pPr>
                      <a:endParaRPr lang="en-US" sz="700" b="0" i="0" u="none" strike="noStrike">
                        <a:solidFill>
                          <a:srgbClr val="000000"/>
                        </a:solidFill>
                        <a:effectLst/>
                        <a:latin typeface="Aptos Narrow" panose="020B0004020202020204" pitchFamily="34" charset="0"/>
                      </a:endParaRPr>
                    </a:p>
                  </a:txBody>
                  <a:tcPr marL="4840" marR="4840" marT="4840" marB="0" anchor="b"/>
                </a:tc>
                <a:tc>
                  <a:txBody>
                    <a:bodyPr/>
                    <a:lstStyle/>
                    <a:p>
                      <a:pPr algn="ctr" fontAlgn="b">
                        <a:buNone/>
                      </a:pPr>
                      <a:r>
                        <a:rPr lang="en-US" sz="1000" u="none" strike="noStrike">
                          <a:effectLst/>
                        </a:rPr>
                        <a:t> Cooling system</a:t>
                      </a:r>
                      <a:endParaRPr lang="en-US" sz="1000" b="0" i="0" u="none" strike="noStrike">
                        <a:solidFill>
                          <a:srgbClr val="0070C0"/>
                        </a:solidFill>
                        <a:effectLst/>
                        <a:latin typeface="Calibri" panose="020F0502020204030204" pitchFamily="34" charset="0"/>
                      </a:endParaRPr>
                    </a:p>
                  </a:txBody>
                  <a:tcPr marL="4840" marR="4840" marT="4840" marB="0" anchor="b"/>
                </a:tc>
                <a:tc>
                  <a:txBody>
                    <a:bodyPr/>
                    <a:lstStyle/>
                    <a:p>
                      <a:pPr algn="ctr" fontAlgn="b">
                        <a:buNone/>
                      </a:pPr>
                      <a:r>
                        <a:rPr lang="en-US" sz="1000" u="none" strike="noStrike">
                          <a:effectLst/>
                        </a:rPr>
                        <a:t>Cooling requirements, Calculation of heat load, flow rate, pressure drop,</a:t>
                      </a:r>
                      <a:endParaRPr lang="en-US" sz="1000" b="0" i="0" u="none" strike="noStrike">
                        <a:solidFill>
                          <a:srgbClr val="0070C0"/>
                        </a:solidFill>
                        <a:effectLst/>
                        <a:latin typeface="Calibri" panose="020F0502020204030204" pitchFamily="34" charset="0"/>
                      </a:endParaRPr>
                    </a:p>
                  </a:txBody>
                  <a:tcPr marL="4840" marR="4840" marT="4840" marB="0" anchor="b"/>
                </a:tc>
                <a:tc>
                  <a:txBody>
                    <a:bodyPr/>
                    <a:lstStyle/>
                    <a:p>
                      <a:pPr algn="ctr" fontAlgn="b">
                        <a:buNone/>
                      </a:pPr>
                      <a:r>
                        <a:rPr lang="en-US" sz="1000" u="none" strike="noStrike" dirty="0">
                          <a:effectLst/>
                        </a:rPr>
                        <a:t>In Progress</a:t>
                      </a:r>
                      <a:endParaRPr lang="en-US" sz="1000" b="0" i="0" u="none" strike="noStrike" dirty="0">
                        <a:solidFill>
                          <a:srgbClr val="0070C0"/>
                        </a:solidFill>
                        <a:effectLst/>
                        <a:latin typeface="Calibri" panose="020F0502020204030204" pitchFamily="34" charset="0"/>
                      </a:endParaRPr>
                    </a:p>
                  </a:txBody>
                  <a:tcPr marL="4840" marR="4840" marT="4840" marB="0" anchor="b"/>
                </a:tc>
                <a:extLst>
                  <a:ext uri="{0D108BD9-81ED-4DB2-BD59-A6C34878D82A}">
                    <a16:rowId xmlns:a16="http://schemas.microsoft.com/office/drawing/2014/main" val="3646155322"/>
                  </a:ext>
                </a:extLst>
              </a:tr>
              <a:tr h="169399">
                <a:tc>
                  <a:txBody>
                    <a:bodyPr/>
                    <a:lstStyle/>
                    <a:p>
                      <a:pPr algn="ctr" fontAlgn="b">
                        <a:buNone/>
                      </a:pPr>
                      <a:r>
                        <a:rPr lang="en-US" sz="1000" u="none" strike="noStrike">
                          <a:effectLst/>
                        </a:rPr>
                        <a:t>Forward Emcal</a:t>
                      </a:r>
                      <a:endParaRPr lang="en-US" sz="1000" b="1" i="0" u="none" strike="noStrike">
                        <a:solidFill>
                          <a:srgbClr val="000000"/>
                        </a:solidFill>
                        <a:effectLst/>
                        <a:latin typeface="Calibri" panose="020F0502020204030204" pitchFamily="34" charset="0"/>
                      </a:endParaRPr>
                    </a:p>
                  </a:txBody>
                  <a:tcPr marL="4840" marR="4840" marT="4840" marB="0" anchor="b"/>
                </a:tc>
                <a:tc>
                  <a:txBody>
                    <a:bodyPr/>
                    <a:lstStyle/>
                    <a:p>
                      <a:pPr algn="ctr" fontAlgn="b">
                        <a:buNone/>
                      </a:pPr>
                      <a:r>
                        <a:rPr lang="en-US" sz="1000" u="none" strike="noStrike">
                          <a:effectLst/>
                        </a:rPr>
                        <a:t>Water Cooling </a:t>
                      </a:r>
                      <a:endParaRPr lang="en-US" sz="1000" b="1" i="0" u="none" strike="noStrike">
                        <a:solidFill>
                          <a:srgbClr val="000000"/>
                        </a:solidFill>
                        <a:effectLst/>
                        <a:latin typeface="Calibri" panose="020F0502020204030204" pitchFamily="34" charset="0"/>
                      </a:endParaRPr>
                    </a:p>
                  </a:txBody>
                  <a:tcPr marL="4840" marR="4840" marT="4840" marB="0" anchor="b"/>
                </a:tc>
                <a:tc>
                  <a:txBody>
                    <a:bodyPr/>
                    <a:lstStyle/>
                    <a:p>
                      <a:pPr algn="ctr" fontAlgn="b">
                        <a:buNone/>
                      </a:pPr>
                      <a:endParaRPr lang="en-US" sz="1000" b="0" i="0" u="none" strike="noStrike">
                        <a:solidFill>
                          <a:srgbClr val="0070C0"/>
                        </a:solidFill>
                        <a:effectLst/>
                        <a:latin typeface="Calibri" panose="020F0502020204030204" pitchFamily="34" charset="0"/>
                      </a:endParaRPr>
                    </a:p>
                  </a:txBody>
                  <a:tcPr marL="4840" marR="4840" marT="4840" marB="0" anchor="b"/>
                </a:tc>
                <a:tc>
                  <a:txBody>
                    <a:bodyPr/>
                    <a:lstStyle/>
                    <a:p>
                      <a:pPr algn="ctr" fontAlgn="b">
                        <a:buNone/>
                      </a:pPr>
                      <a:r>
                        <a:rPr lang="en-US" sz="1000" u="none" strike="noStrike">
                          <a:effectLst/>
                        </a:rPr>
                        <a:t>dew point temperature for condensation, Tubing diameter,  Insulation requirement.</a:t>
                      </a:r>
                      <a:endParaRPr lang="en-US" sz="1000" b="0" i="0" u="none" strike="noStrike">
                        <a:solidFill>
                          <a:srgbClr val="0070C0"/>
                        </a:solidFill>
                        <a:effectLst/>
                        <a:latin typeface="Calibri" panose="020F0502020204030204" pitchFamily="34" charset="0"/>
                      </a:endParaRPr>
                    </a:p>
                  </a:txBody>
                  <a:tcPr marL="4840" marR="4840" marT="4840" marB="0" anchor="b"/>
                </a:tc>
                <a:tc>
                  <a:txBody>
                    <a:bodyPr/>
                    <a:lstStyle/>
                    <a:p>
                      <a:pPr algn="ctr" fontAlgn="b">
                        <a:buNone/>
                      </a:pPr>
                      <a:endParaRPr lang="en-US" sz="1000" b="0" i="0" u="none" strike="noStrike">
                        <a:solidFill>
                          <a:srgbClr val="0070C0"/>
                        </a:solidFill>
                        <a:effectLst/>
                        <a:latin typeface="Calibri" panose="020F0502020204030204" pitchFamily="34" charset="0"/>
                      </a:endParaRPr>
                    </a:p>
                  </a:txBody>
                  <a:tcPr marL="4840" marR="4840" marT="4840" marB="0" anchor="b"/>
                </a:tc>
                <a:extLst>
                  <a:ext uri="{0D108BD9-81ED-4DB2-BD59-A6C34878D82A}">
                    <a16:rowId xmlns:a16="http://schemas.microsoft.com/office/drawing/2014/main" val="4204637313"/>
                  </a:ext>
                </a:extLst>
              </a:tr>
              <a:tr h="169399">
                <a:tc>
                  <a:txBody>
                    <a:bodyPr/>
                    <a:lstStyle/>
                    <a:p>
                      <a:pPr algn="ctr" fontAlgn="b">
                        <a:buNone/>
                      </a:pPr>
                      <a:endParaRPr lang="en-US" sz="1000" b="1" i="0" u="none" strike="noStrike">
                        <a:solidFill>
                          <a:srgbClr val="000000"/>
                        </a:solidFill>
                        <a:effectLst/>
                        <a:latin typeface="Calibri" panose="020F0502020204030204" pitchFamily="34" charset="0"/>
                      </a:endParaRPr>
                    </a:p>
                  </a:txBody>
                  <a:tcPr marL="4840" marR="4840" marT="4840" marB="0" anchor="b"/>
                </a:tc>
                <a:tc>
                  <a:txBody>
                    <a:bodyPr/>
                    <a:lstStyle/>
                    <a:p>
                      <a:pPr algn="ctr" fontAlgn="b">
                        <a:buNone/>
                      </a:pPr>
                      <a:endParaRPr lang="en-US" sz="1000" b="1" i="0" u="none" strike="noStrike">
                        <a:solidFill>
                          <a:srgbClr val="000000"/>
                        </a:solidFill>
                        <a:effectLst/>
                        <a:latin typeface="Calibri" panose="020F0502020204030204" pitchFamily="34" charset="0"/>
                      </a:endParaRPr>
                    </a:p>
                  </a:txBody>
                  <a:tcPr marL="4840" marR="4840" marT="4840" marB="0" anchor="b"/>
                </a:tc>
                <a:tc>
                  <a:txBody>
                    <a:bodyPr/>
                    <a:lstStyle/>
                    <a:p>
                      <a:pPr algn="ctr" fontAlgn="b">
                        <a:buNone/>
                      </a:pPr>
                      <a:endParaRPr lang="en-US" sz="1000" b="0" i="0" u="none" strike="noStrike">
                        <a:solidFill>
                          <a:srgbClr val="0070C0"/>
                        </a:solidFill>
                        <a:effectLst/>
                        <a:latin typeface="Calibri" panose="020F0502020204030204" pitchFamily="34" charset="0"/>
                      </a:endParaRPr>
                    </a:p>
                  </a:txBody>
                  <a:tcPr marL="4840" marR="4840" marT="4840" marB="0" anchor="b"/>
                </a:tc>
                <a:tc>
                  <a:txBody>
                    <a:bodyPr/>
                    <a:lstStyle/>
                    <a:p>
                      <a:pPr algn="ctr" fontAlgn="b">
                        <a:buNone/>
                      </a:pPr>
                      <a:endParaRPr lang="en-US" sz="1000" b="0" i="0" u="none" strike="noStrike">
                        <a:solidFill>
                          <a:srgbClr val="0070C0"/>
                        </a:solidFill>
                        <a:effectLst/>
                        <a:latin typeface="Calibri" panose="020F0502020204030204" pitchFamily="34" charset="0"/>
                      </a:endParaRPr>
                    </a:p>
                  </a:txBody>
                  <a:tcPr marL="4840" marR="4840" marT="4840" marB="0" anchor="b"/>
                </a:tc>
                <a:tc>
                  <a:txBody>
                    <a:bodyPr/>
                    <a:lstStyle/>
                    <a:p>
                      <a:pPr algn="ctr" fontAlgn="b">
                        <a:buNone/>
                      </a:pPr>
                      <a:endParaRPr lang="en-US" sz="1000" b="0" i="0" u="none" strike="noStrike">
                        <a:solidFill>
                          <a:srgbClr val="0070C0"/>
                        </a:solidFill>
                        <a:effectLst/>
                        <a:latin typeface="Calibri" panose="020F0502020204030204" pitchFamily="34" charset="0"/>
                      </a:endParaRPr>
                    </a:p>
                  </a:txBody>
                  <a:tcPr marL="4840" marR="4840" marT="4840" marB="0" anchor="b"/>
                </a:tc>
                <a:extLst>
                  <a:ext uri="{0D108BD9-81ED-4DB2-BD59-A6C34878D82A}">
                    <a16:rowId xmlns:a16="http://schemas.microsoft.com/office/drawing/2014/main" val="2038182095"/>
                  </a:ext>
                </a:extLst>
              </a:tr>
              <a:tr h="169399">
                <a:tc>
                  <a:txBody>
                    <a:bodyPr/>
                    <a:lstStyle/>
                    <a:p>
                      <a:pPr algn="l" fontAlgn="b">
                        <a:buNone/>
                      </a:pPr>
                      <a:endParaRPr lang="en-US" sz="1000" b="0" i="0" u="none" strike="noStrike">
                        <a:solidFill>
                          <a:srgbClr val="000000"/>
                        </a:solidFill>
                        <a:effectLst/>
                        <a:latin typeface="Aptos Narrow" panose="020B0004020202020204" pitchFamily="34" charset="0"/>
                      </a:endParaRPr>
                    </a:p>
                  </a:txBody>
                  <a:tcPr marL="4840" marR="4840" marT="4840" marB="0" anchor="b"/>
                </a:tc>
                <a:tc>
                  <a:txBody>
                    <a:bodyPr/>
                    <a:lstStyle/>
                    <a:p>
                      <a:pPr algn="l" fontAlgn="b">
                        <a:buNone/>
                      </a:pPr>
                      <a:endParaRPr lang="en-US" sz="1000" b="0" i="0" u="none" strike="noStrike">
                        <a:solidFill>
                          <a:srgbClr val="000000"/>
                        </a:solidFill>
                        <a:effectLst/>
                        <a:latin typeface="Aptos Narrow" panose="020B0004020202020204" pitchFamily="34" charset="0"/>
                      </a:endParaRPr>
                    </a:p>
                  </a:txBody>
                  <a:tcPr marL="4840" marR="4840" marT="4840" marB="0" anchor="b"/>
                </a:tc>
                <a:tc>
                  <a:txBody>
                    <a:bodyPr/>
                    <a:lstStyle/>
                    <a:p>
                      <a:pPr algn="ctr" fontAlgn="b">
                        <a:buNone/>
                      </a:pPr>
                      <a:r>
                        <a:rPr lang="en-US" sz="1000" u="none" strike="noStrike">
                          <a:effectLst/>
                        </a:rPr>
                        <a:t>Modeling of Cooling system</a:t>
                      </a:r>
                      <a:endParaRPr lang="en-US" sz="1000" b="0" i="0" u="none" strike="noStrike">
                        <a:solidFill>
                          <a:srgbClr val="FF0000"/>
                        </a:solidFill>
                        <a:effectLst/>
                        <a:latin typeface="Calibri" panose="020F0502020204030204" pitchFamily="34" charset="0"/>
                      </a:endParaRPr>
                    </a:p>
                  </a:txBody>
                  <a:tcPr marL="4840" marR="4840" marT="4840" marB="0" anchor="b"/>
                </a:tc>
                <a:tc>
                  <a:txBody>
                    <a:bodyPr/>
                    <a:lstStyle/>
                    <a:p>
                      <a:pPr algn="ctr" fontAlgn="b">
                        <a:buNone/>
                      </a:pPr>
                      <a:r>
                        <a:rPr lang="en-US" sz="1000" u="none" strike="noStrike">
                          <a:effectLst/>
                        </a:rPr>
                        <a:t>CAD Model of the 1/4 inch copper tubing with heat sink integrated with board assembly </a:t>
                      </a:r>
                      <a:endParaRPr lang="en-US" sz="1000" b="0" i="0" u="none" strike="noStrike">
                        <a:solidFill>
                          <a:srgbClr val="FF0000"/>
                        </a:solidFill>
                        <a:effectLst/>
                        <a:latin typeface="Calibri" panose="020F0502020204030204" pitchFamily="34" charset="0"/>
                      </a:endParaRPr>
                    </a:p>
                  </a:txBody>
                  <a:tcPr marL="4840" marR="4840" marT="4840" marB="0" anchor="b"/>
                </a:tc>
                <a:tc>
                  <a:txBody>
                    <a:bodyPr/>
                    <a:lstStyle/>
                    <a:p>
                      <a:pPr algn="ctr" fontAlgn="b">
                        <a:buNone/>
                      </a:pPr>
                      <a:r>
                        <a:rPr lang="en-US" sz="1000" u="none" strike="noStrike" dirty="0">
                          <a:effectLst/>
                        </a:rPr>
                        <a:t>Completed </a:t>
                      </a:r>
                      <a:endParaRPr lang="en-US" sz="1000" b="0" i="0" u="none" strike="noStrike" dirty="0">
                        <a:solidFill>
                          <a:srgbClr val="FF0000"/>
                        </a:solidFill>
                        <a:effectLst/>
                        <a:latin typeface="Calibri" panose="020F0502020204030204" pitchFamily="34" charset="0"/>
                      </a:endParaRPr>
                    </a:p>
                  </a:txBody>
                  <a:tcPr marL="4840" marR="4840" marT="4840" marB="0" anchor="b"/>
                </a:tc>
                <a:extLst>
                  <a:ext uri="{0D108BD9-81ED-4DB2-BD59-A6C34878D82A}">
                    <a16:rowId xmlns:a16="http://schemas.microsoft.com/office/drawing/2014/main" val="3982262871"/>
                  </a:ext>
                </a:extLst>
              </a:tr>
              <a:tr h="169399">
                <a:tc>
                  <a:txBody>
                    <a:bodyPr/>
                    <a:lstStyle/>
                    <a:p>
                      <a:pPr algn="l" fontAlgn="b">
                        <a:buNone/>
                      </a:pPr>
                      <a:endParaRPr lang="en-US" sz="1000" b="0" i="0" u="none" strike="noStrike">
                        <a:solidFill>
                          <a:srgbClr val="000000"/>
                        </a:solidFill>
                        <a:effectLst/>
                        <a:latin typeface="Aptos Narrow" panose="020B0004020202020204" pitchFamily="34" charset="0"/>
                      </a:endParaRPr>
                    </a:p>
                  </a:txBody>
                  <a:tcPr marL="4840" marR="4840" marT="4840" marB="0" anchor="b"/>
                </a:tc>
                <a:tc>
                  <a:txBody>
                    <a:bodyPr/>
                    <a:lstStyle/>
                    <a:p>
                      <a:pPr algn="l" fontAlgn="b">
                        <a:buNone/>
                      </a:pPr>
                      <a:endParaRPr lang="en-US" sz="1000" b="0" i="0" u="none" strike="noStrike">
                        <a:solidFill>
                          <a:srgbClr val="000000"/>
                        </a:solidFill>
                        <a:effectLst/>
                        <a:latin typeface="Aptos Narrow" panose="020B0004020202020204" pitchFamily="34" charset="0"/>
                      </a:endParaRPr>
                    </a:p>
                  </a:txBody>
                  <a:tcPr marL="4840" marR="4840" marT="4840" marB="0" anchor="b"/>
                </a:tc>
                <a:tc>
                  <a:txBody>
                    <a:bodyPr/>
                    <a:lstStyle/>
                    <a:p>
                      <a:pPr algn="ctr" fontAlgn="b">
                        <a:buNone/>
                      </a:pPr>
                      <a:r>
                        <a:rPr lang="en-US" sz="1000" u="none" strike="noStrike">
                          <a:effectLst/>
                        </a:rPr>
                        <a:t>Cooling of FEB</a:t>
                      </a:r>
                      <a:endParaRPr lang="en-US" sz="1000" b="0" i="0" u="none" strike="noStrike">
                        <a:solidFill>
                          <a:srgbClr val="FF0000"/>
                        </a:solidFill>
                        <a:effectLst/>
                        <a:latin typeface="Calibri" panose="020F0502020204030204" pitchFamily="34" charset="0"/>
                      </a:endParaRPr>
                    </a:p>
                  </a:txBody>
                  <a:tcPr marL="4840" marR="4840" marT="4840" marB="0" anchor="b"/>
                </a:tc>
                <a:tc>
                  <a:txBody>
                    <a:bodyPr/>
                    <a:lstStyle/>
                    <a:p>
                      <a:pPr algn="ctr" fontAlgn="b">
                        <a:buNone/>
                      </a:pPr>
                      <a:r>
                        <a:rPr lang="en-US" sz="1000" u="none" strike="noStrike">
                          <a:effectLst/>
                        </a:rPr>
                        <a:t>Thermal simulation of FEB's </a:t>
                      </a:r>
                      <a:endParaRPr lang="en-US" sz="1000" b="0" i="0" u="none" strike="noStrike">
                        <a:solidFill>
                          <a:srgbClr val="FF0000"/>
                        </a:solidFill>
                        <a:effectLst/>
                        <a:latin typeface="Calibri" panose="020F0502020204030204" pitchFamily="34" charset="0"/>
                      </a:endParaRPr>
                    </a:p>
                  </a:txBody>
                  <a:tcPr marL="4840" marR="4840" marT="4840" marB="0" anchor="b"/>
                </a:tc>
                <a:tc>
                  <a:txBody>
                    <a:bodyPr/>
                    <a:lstStyle/>
                    <a:p>
                      <a:pPr algn="ctr" fontAlgn="b">
                        <a:buNone/>
                      </a:pPr>
                      <a:r>
                        <a:rPr lang="en-US" sz="1000" u="none" strike="noStrike" dirty="0">
                          <a:effectLst/>
                        </a:rPr>
                        <a:t>Completed </a:t>
                      </a:r>
                      <a:endParaRPr lang="en-US" sz="1000" b="0" i="0" u="none" strike="noStrike" dirty="0">
                        <a:solidFill>
                          <a:srgbClr val="FF0000"/>
                        </a:solidFill>
                        <a:effectLst/>
                        <a:latin typeface="Calibri" panose="020F0502020204030204" pitchFamily="34" charset="0"/>
                      </a:endParaRPr>
                    </a:p>
                  </a:txBody>
                  <a:tcPr marL="4840" marR="4840" marT="4840" marB="0" anchor="b"/>
                </a:tc>
                <a:extLst>
                  <a:ext uri="{0D108BD9-81ED-4DB2-BD59-A6C34878D82A}">
                    <a16:rowId xmlns:a16="http://schemas.microsoft.com/office/drawing/2014/main" val="4134395410"/>
                  </a:ext>
                </a:extLst>
              </a:tr>
              <a:tr h="169399">
                <a:tc>
                  <a:txBody>
                    <a:bodyPr/>
                    <a:lstStyle/>
                    <a:p>
                      <a:pPr algn="ctr" fontAlgn="b">
                        <a:buNone/>
                      </a:pPr>
                      <a:endParaRPr lang="en-US" sz="1000" b="0" i="0" u="none" strike="noStrike">
                        <a:solidFill>
                          <a:srgbClr val="000000"/>
                        </a:solidFill>
                        <a:effectLst/>
                        <a:latin typeface="Aptos Narrow" panose="020B0004020202020204" pitchFamily="34" charset="0"/>
                      </a:endParaRPr>
                    </a:p>
                  </a:txBody>
                  <a:tcPr marL="4840" marR="4840" marT="4840" marB="0" anchor="b"/>
                </a:tc>
                <a:tc>
                  <a:txBody>
                    <a:bodyPr/>
                    <a:lstStyle/>
                    <a:p>
                      <a:pPr algn="ctr" fontAlgn="b">
                        <a:buNone/>
                      </a:pPr>
                      <a:endParaRPr lang="en-US" sz="1000" b="0" i="0" u="none" strike="noStrike">
                        <a:solidFill>
                          <a:srgbClr val="000000"/>
                        </a:solidFill>
                        <a:effectLst/>
                        <a:latin typeface="Aptos Narrow" panose="020B0004020202020204" pitchFamily="34" charset="0"/>
                      </a:endParaRPr>
                    </a:p>
                  </a:txBody>
                  <a:tcPr marL="4840" marR="4840" marT="4840" marB="0" anchor="b"/>
                </a:tc>
                <a:tc>
                  <a:txBody>
                    <a:bodyPr/>
                    <a:lstStyle/>
                    <a:p>
                      <a:pPr algn="ctr" fontAlgn="b">
                        <a:buNone/>
                      </a:pPr>
                      <a:r>
                        <a:rPr lang="en-US" sz="1000" u="none" strike="noStrike">
                          <a:effectLst/>
                        </a:rPr>
                        <a:t>Active cooling of the SiPM's to be assesed</a:t>
                      </a:r>
                      <a:endParaRPr lang="en-US" sz="1000" b="0" i="0" u="none" strike="noStrike">
                        <a:solidFill>
                          <a:srgbClr val="FF0000"/>
                        </a:solidFill>
                        <a:effectLst/>
                        <a:latin typeface="Calibri" panose="020F0502020204030204" pitchFamily="34" charset="0"/>
                      </a:endParaRPr>
                    </a:p>
                  </a:txBody>
                  <a:tcPr marL="4840" marR="4840" marT="4840" marB="0" anchor="b"/>
                </a:tc>
                <a:tc>
                  <a:txBody>
                    <a:bodyPr/>
                    <a:lstStyle/>
                    <a:p>
                      <a:pPr algn="ctr" fontAlgn="b">
                        <a:buNone/>
                      </a:pPr>
                      <a:r>
                        <a:rPr lang="en-US" sz="1000" u="none" strike="noStrike">
                          <a:effectLst/>
                        </a:rPr>
                        <a:t>Design change with and without thermal pad downstream of SiPM board</a:t>
                      </a:r>
                      <a:endParaRPr lang="en-US" sz="1000" b="0" i="0" u="none" strike="noStrike">
                        <a:solidFill>
                          <a:srgbClr val="FF0000"/>
                        </a:solidFill>
                        <a:effectLst/>
                        <a:latin typeface="Calibri" panose="020F0502020204030204" pitchFamily="34" charset="0"/>
                      </a:endParaRPr>
                    </a:p>
                  </a:txBody>
                  <a:tcPr marL="4840" marR="4840" marT="4840" marB="0" anchor="b"/>
                </a:tc>
                <a:tc>
                  <a:txBody>
                    <a:bodyPr/>
                    <a:lstStyle/>
                    <a:p>
                      <a:pPr algn="ctr" fontAlgn="b">
                        <a:buNone/>
                      </a:pPr>
                      <a:r>
                        <a:rPr lang="en-US" sz="1000" u="none" strike="noStrike" dirty="0">
                          <a:effectLst/>
                        </a:rPr>
                        <a:t>Completed </a:t>
                      </a:r>
                      <a:endParaRPr lang="en-US" sz="1000" b="0" i="0" u="none" strike="noStrike" dirty="0">
                        <a:solidFill>
                          <a:srgbClr val="FF0000"/>
                        </a:solidFill>
                        <a:effectLst/>
                        <a:latin typeface="Calibri" panose="020F0502020204030204" pitchFamily="34" charset="0"/>
                      </a:endParaRPr>
                    </a:p>
                  </a:txBody>
                  <a:tcPr marL="4840" marR="4840" marT="4840" marB="0" anchor="b"/>
                </a:tc>
                <a:extLst>
                  <a:ext uri="{0D108BD9-81ED-4DB2-BD59-A6C34878D82A}">
                    <a16:rowId xmlns:a16="http://schemas.microsoft.com/office/drawing/2014/main" val="4146817174"/>
                  </a:ext>
                </a:extLst>
              </a:tr>
              <a:tr h="169399">
                <a:tc>
                  <a:txBody>
                    <a:bodyPr/>
                    <a:lstStyle/>
                    <a:p>
                      <a:pPr algn="ctr" fontAlgn="b">
                        <a:buNone/>
                      </a:pPr>
                      <a:endParaRPr lang="en-US" sz="1000" b="0" i="0" u="none" strike="noStrike">
                        <a:solidFill>
                          <a:srgbClr val="000000"/>
                        </a:solidFill>
                        <a:effectLst/>
                        <a:latin typeface="Aptos Narrow" panose="020B0004020202020204" pitchFamily="34" charset="0"/>
                      </a:endParaRPr>
                    </a:p>
                  </a:txBody>
                  <a:tcPr marL="4840" marR="4840" marT="4840" marB="0" anchor="b"/>
                </a:tc>
                <a:tc>
                  <a:txBody>
                    <a:bodyPr/>
                    <a:lstStyle/>
                    <a:p>
                      <a:pPr algn="ctr" fontAlgn="b">
                        <a:buNone/>
                      </a:pPr>
                      <a:endParaRPr lang="en-US" sz="1000" b="0" i="0" u="none" strike="noStrike">
                        <a:solidFill>
                          <a:srgbClr val="000000"/>
                        </a:solidFill>
                        <a:effectLst/>
                        <a:latin typeface="Aptos Narrow" panose="020B0004020202020204" pitchFamily="34" charset="0"/>
                      </a:endParaRPr>
                    </a:p>
                  </a:txBody>
                  <a:tcPr marL="4840" marR="4840" marT="4840" marB="0" anchor="b"/>
                </a:tc>
                <a:tc>
                  <a:txBody>
                    <a:bodyPr/>
                    <a:lstStyle/>
                    <a:p>
                      <a:pPr algn="ctr" fontAlgn="b">
                        <a:buNone/>
                      </a:pPr>
                      <a:r>
                        <a:rPr lang="en-US" sz="1000" u="none" strike="noStrike">
                          <a:effectLst/>
                        </a:rPr>
                        <a:t>Optimisation of cooling system design</a:t>
                      </a:r>
                      <a:endParaRPr lang="en-US" sz="1000" b="0" i="0" u="none" strike="noStrike">
                        <a:solidFill>
                          <a:srgbClr val="000000"/>
                        </a:solidFill>
                        <a:effectLst/>
                        <a:latin typeface="Calibri" panose="020F0502020204030204" pitchFamily="34" charset="0"/>
                      </a:endParaRPr>
                    </a:p>
                  </a:txBody>
                  <a:tcPr marL="4840" marR="4840" marT="4840" marB="0" anchor="b"/>
                </a:tc>
                <a:tc>
                  <a:txBody>
                    <a:bodyPr/>
                    <a:lstStyle/>
                    <a:p>
                      <a:pPr algn="ctr" fontAlgn="b">
                        <a:buNone/>
                      </a:pPr>
                      <a:r>
                        <a:rPr lang="en-US" sz="1000" u="none" strike="noStrike">
                          <a:effectLst/>
                        </a:rPr>
                        <a:t>Reduce FEB temperatures to 3C above dew point</a:t>
                      </a:r>
                      <a:endParaRPr lang="en-US" sz="1000" b="0" i="0" u="none" strike="noStrike">
                        <a:solidFill>
                          <a:srgbClr val="000000"/>
                        </a:solidFill>
                        <a:effectLst/>
                        <a:latin typeface="Calibri" panose="020F0502020204030204" pitchFamily="34" charset="0"/>
                      </a:endParaRPr>
                    </a:p>
                  </a:txBody>
                  <a:tcPr marL="4840" marR="4840" marT="4840" marB="0" anchor="b"/>
                </a:tc>
                <a:tc>
                  <a:txBody>
                    <a:bodyPr/>
                    <a:lstStyle/>
                    <a:p>
                      <a:pPr algn="ctr" fontAlgn="b">
                        <a:buNone/>
                      </a:pPr>
                      <a:r>
                        <a:rPr lang="en-US" sz="1000" b="0" i="0" u="none" strike="noStrike" dirty="0">
                          <a:solidFill>
                            <a:srgbClr val="000000"/>
                          </a:solidFill>
                          <a:effectLst/>
                          <a:latin typeface="+mn-lt"/>
                        </a:rPr>
                        <a:t>In Progress</a:t>
                      </a:r>
                    </a:p>
                  </a:txBody>
                  <a:tcPr marL="4840" marR="4840" marT="4840" marB="0" anchor="b"/>
                </a:tc>
                <a:extLst>
                  <a:ext uri="{0D108BD9-81ED-4DB2-BD59-A6C34878D82A}">
                    <a16:rowId xmlns:a16="http://schemas.microsoft.com/office/drawing/2014/main" val="2849568490"/>
                  </a:ext>
                </a:extLst>
              </a:tr>
              <a:tr h="169399">
                <a:tc>
                  <a:txBody>
                    <a:bodyPr/>
                    <a:lstStyle/>
                    <a:p>
                      <a:pPr algn="ctr" fontAlgn="b">
                        <a:buNone/>
                      </a:pPr>
                      <a:endParaRPr lang="en-US" sz="1000" b="0" i="0" u="none" strike="noStrike">
                        <a:solidFill>
                          <a:srgbClr val="000000"/>
                        </a:solidFill>
                        <a:effectLst/>
                        <a:latin typeface="Aptos Narrow" panose="020B0004020202020204" pitchFamily="34" charset="0"/>
                      </a:endParaRPr>
                    </a:p>
                  </a:txBody>
                  <a:tcPr marL="4840" marR="4840" marT="4840" marB="0" anchor="b"/>
                </a:tc>
                <a:tc>
                  <a:txBody>
                    <a:bodyPr/>
                    <a:lstStyle/>
                    <a:p>
                      <a:pPr algn="ctr" fontAlgn="b">
                        <a:buNone/>
                      </a:pPr>
                      <a:endParaRPr lang="en-US" sz="1000" b="0" i="0" u="none" strike="noStrike">
                        <a:solidFill>
                          <a:srgbClr val="000000"/>
                        </a:solidFill>
                        <a:effectLst/>
                        <a:latin typeface="Aptos Narrow" panose="020B0004020202020204" pitchFamily="34" charset="0"/>
                      </a:endParaRPr>
                    </a:p>
                  </a:txBody>
                  <a:tcPr marL="4840" marR="4840" marT="4840" marB="0" anchor="b"/>
                </a:tc>
                <a:tc>
                  <a:txBody>
                    <a:bodyPr/>
                    <a:lstStyle/>
                    <a:p>
                      <a:pPr algn="ctr" fontAlgn="b">
                        <a:buNone/>
                      </a:pPr>
                      <a:endParaRPr lang="en-US" sz="1000" b="0" i="0" u="none" strike="noStrike">
                        <a:solidFill>
                          <a:srgbClr val="000000"/>
                        </a:solidFill>
                        <a:effectLst/>
                        <a:latin typeface="Calibri" panose="020F0502020204030204" pitchFamily="34" charset="0"/>
                      </a:endParaRPr>
                    </a:p>
                  </a:txBody>
                  <a:tcPr marL="4840" marR="4840" marT="4840" marB="0" anchor="b"/>
                </a:tc>
                <a:tc>
                  <a:txBody>
                    <a:bodyPr/>
                    <a:lstStyle/>
                    <a:p>
                      <a:pPr algn="ctr" fontAlgn="b">
                        <a:buNone/>
                      </a:pPr>
                      <a:endParaRPr lang="en-US" sz="1000" b="0" i="0" u="none" strike="noStrike">
                        <a:solidFill>
                          <a:srgbClr val="000000"/>
                        </a:solidFill>
                        <a:effectLst/>
                        <a:latin typeface="Calibri" panose="020F0502020204030204" pitchFamily="34" charset="0"/>
                      </a:endParaRPr>
                    </a:p>
                  </a:txBody>
                  <a:tcPr marL="4840" marR="4840" marT="4840" marB="0" anchor="b"/>
                </a:tc>
                <a:tc>
                  <a:txBody>
                    <a:bodyPr/>
                    <a:lstStyle/>
                    <a:p>
                      <a:pPr algn="ctr" fontAlgn="b">
                        <a:buNone/>
                      </a:pPr>
                      <a:endParaRPr lang="en-US" sz="1000" b="0" i="0" u="none" strike="noStrike">
                        <a:solidFill>
                          <a:srgbClr val="000000"/>
                        </a:solidFill>
                        <a:effectLst/>
                        <a:latin typeface="Calibri" panose="020F0502020204030204" pitchFamily="34" charset="0"/>
                      </a:endParaRPr>
                    </a:p>
                  </a:txBody>
                  <a:tcPr marL="4840" marR="4840" marT="4840" marB="0" anchor="b"/>
                </a:tc>
                <a:extLst>
                  <a:ext uri="{0D108BD9-81ED-4DB2-BD59-A6C34878D82A}">
                    <a16:rowId xmlns:a16="http://schemas.microsoft.com/office/drawing/2014/main" val="3552943059"/>
                  </a:ext>
                </a:extLst>
              </a:tr>
              <a:tr h="169399">
                <a:tc>
                  <a:txBody>
                    <a:bodyPr/>
                    <a:lstStyle/>
                    <a:p>
                      <a:pPr algn="ctr" fontAlgn="b">
                        <a:buNone/>
                      </a:pPr>
                      <a:endParaRPr lang="en-US" sz="1000" b="0" i="0" u="none" strike="noStrike">
                        <a:solidFill>
                          <a:srgbClr val="000000"/>
                        </a:solidFill>
                        <a:effectLst/>
                        <a:latin typeface="Aptos Narrow" panose="020B0004020202020204" pitchFamily="34" charset="0"/>
                      </a:endParaRPr>
                    </a:p>
                  </a:txBody>
                  <a:tcPr marL="4840" marR="4840" marT="4840" marB="0" anchor="b"/>
                </a:tc>
                <a:tc>
                  <a:txBody>
                    <a:bodyPr/>
                    <a:lstStyle/>
                    <a:p>
                      <a:pPr algn="ctr" fontAlgn="b">
                        <a:buNone/>
                      </a:pPr>
                      <a:endParaRPr lang="en-US" sz="1000" b="0" i="0" u="none" strike="noStrike">
                        <a:solidFill>
                          <a:srgbClr val="000000"/>
                        </a:solidFill>
                        <a:effectLst/>
                        <a:latin typeface="Aptos Narrow" panose="020B0004020202020204" pitchFamily="34" charset="0"/>
                      </a:endParaRPr>
                    </a:p>
                  </a:txBody>
                  <a:tcPr marL="4840" marR="4840" marT="4840" marB="0" anchor="b"/>
                </a:tc>
                <a:tc>
                  <a:txBody>
                    <a:bodyPr/>
                    <a:lstStyle/>
                    <a:p>
                      <a:pPr algn="ctr" fontAlgn="b">
                        <a:buNone/>
                      </a:pPr>
                      <a:endParaRPr lang="en-US" sz="1000" b="0" i="0" u="none" strike="noStrike">
                        <a:solidFill>
                          <a:srgbClr val="000000"/>
                        </a:solidFill>
                        <a:effectLst/>
                        <a:latin typeface="Aptos Narrow" panose="020B0004020202020204" pitchFamily="34" charset="0"/>
                      </a:endParaRPr>
                    </a:p>
                  </a:txBody>
                  <a:tcPr marL="4840" marR="4840" marT="4840" marB="0" anchor="b"/>
                </a:tc>
                <a:tc>
                  <a:txBody>
                    <a:bodyPr/>
                    <a:lstStyle/>
                    <a:p>
                      <a:pPr algn="ctr" fontAlgn="b">
                        <a:buNone/>
                      </a:pPr>
                      <a:endParaRPr lang="en-US" sz="1000" b="0" i="0" u="none" strike="noStrike">
                        <a:solidFill>
                          <a:srgbClr val="000000"/>
                        </a:solidFill>
                        <a:effectLst/>
                        <a:latin typeface="Aptos Narrow" panose="020B0004020202020204" pitchFamily="34" charset="0"/>
                      </a:endParaRPr>
                    </a:p>
                  </a:txBody>
                  <a:tcPr marL="4840" marR="4840" marT="4840" marB="0" anchor="b"/>
                </a:tc>
                <a:tc>
                  <a:txBody>
                    <a:bodyPr/>
                    <a:lstStyle/>
                    <a:p>
                      <a:pPr algn="ctr" fontAlgn="b">
                        <a:buNone/>
                      </a:pPr>
                      <a:endParaRPr lang="en-US" sz="1000" b="0" i="0" u="none" strike="noStrike">
                        <a:solidFill>
                          <a:srgbClr val="000000"/>
                        </a:solidFill>
                        <a:effectLst/>
                        <a:latin typeface="Aptos Narrow" panose="020B0004020202020204" pitchFamily="34" charset="0"/>
                      </a:endParaRPr>
                    </a:p>
                  </a:txBody>
                  <a:tcPr marL="4840" marR="4840" marT="4840" marB="0" anchor="b"/>
                </a:tc>
                <a:extLst>
                  <a:ext uri="{0D108BD9-81ED-4DB2-BD59-A6C34878D82A}">
                    <a16:rowId xmlns:a16="http://schemas.microsoft.com/office/drawing/2014/main" val="434425339"/>
                  </a:ext>
                </a:extLst>
              </a:tr>
              <a:tr h="169399">
                <a:tc>
                  <a:txBody>
                    <a:bodyPr/>
                    <a:lstStyle/>
                    <a:p>
                      <a:pPr algn="ctr" fontAlgn="b">
                        <a:buNone/>
                      </a:pPr>
                      <a:r>
                        <a:rPr lang="en-US" sz="1000" u="none" strike="noStrike">
                          <a:effectLst/>
                        </a:rPr>
                        <a:t>Barrel Emcal</a:t>
                      </a:r>
                      <a:endParaRPr lang="en-US" sz="1000" b="1" i="0" u="none" strike="noStrike">
                        <a:solidFill>
                          <a:srgbClr val="000000"/>
                        </a:solidFill>
                        <a:effectLst/>
                        <a:latin typeface="Calibri" panose="020F0502020204030204" pitchFamily="34" charset="0"/>
                      </a:endParaRPr>
                    </a:p>
                  </a:txBody>
                  <a:tcPr marL="4840" marR="4840" marT="4840" marB="0" anchor="b"/>
                </a:tc>
                <a:tc>
                  <a:txBody>
                    <a:bodyPr/>
                    <a:lstStyle/>
                    <a:p>
                      <a:pPr algn="ctr" fontAlgn="b">
                        <a:buNone/>
                      </a:pPr>
                      <a:r>
                        <a:rPr lang="en-US" sz="1000" u="none" strike="noStrike">
                          <a:effectLst/>
                        </a:rPr>
                        <a:t>Water Cooling </a:t>
                      </a:r>
                      <a:endParaRPr lang="en-US" sz="1000" b="1" i="0" u="none" strike="noStrike">
                        <a:solidFill>
                          <a:srgbClr val="000000"/>
                        </a:solidFill>
                        <a:effectLst/>
                        <a:latin typeface="Calibri" panose="020F0502020204030204" pitchFamily="34" charset="0"/>
                      </a:endParaRPr>
                    </a:p>
                  </a:txBody>
                  <a:tcPr marL="4840" marR="4840" marT="4840" marB="0" anchor="b"/>
                </a:tc>
                <a:tc>
                  <a:txBody>
                    <a:bodyPr/>
                    <a:lstStyle/>
                    <a:p>
                      <a:pPr algn="ctr" fontAlgn="b">
                        <a:buNone/>
                      </a:pPr>
                      <a:r>
                        <a:rPr lang="en-US" sz="1000" u="none" strike="noStrike" dirty="0">
                          <a:effectLst/>
                        </a:rPr>
                        <a:t>Cooling system for Barrel Pb/</a:t>
                      </a:r>
                      <a:r>
                        <a:rPr lang="en-US" sz="1000" u="none" strike="noStrike" dirty="0" err="1">
                          <a:effectLst/>
                        </a:rPr>
                        <a:t>Scifi</a:t>
                      </a:r>
                      <a:endParaRPr lang="en-US" sz="1000" b="0" i="0" u="none" strike="noStrike" dirty="0">
                        <a:solidFill>
                          <a:srgbClr val="0070C0"/>
                        </a:solidFill>
                        <a:effectLst/>
                        <a:latin typeface="Calibri" panose="020F0502020204030204" pitchFamily="34" charset="0"/>
                      </a:endParaRPr>
                    </a:p>
                  </a:txBody>
                  <a:tcPr marL="4840" marR="4840" marT="4840" marB="0" anchor="b"/>
                </a:tc>
                <a:tc>
                  <a:txBody>
                    <a:bodyPr/>
                    <a:lstStyle/>
                    <a:p>
                      <a:pPr algn="ctr" fontAlgn="b">
                        <a:buNone/>
                      </a:pPr>
                      <a:r>
                        <a:rPr lang="en-US" sz="1000" u="none" strike="noStrike">
                          <a:effectLst/>
                        </a:rPr>
                        <a:t>Cooling requirements, Calculation of heat load, flow rate, pressure drop</a:t>
                      </a:r>
                      <a:endParaRPr lang="en-US" sz="1000" b="0" i="0" u="none" strike="noStrike">
                        <a:solidFill>
                          <a:srgbClr val="0070C0"/>
                        </a:solidFill>
                        <a:effectLst/>
                        <a:latin typeface="Calibri" panose="020F0502020204030204" pitchFamily="34" charset="0"/>
                      </a:endParaRPr>
                    </a:p>
                  </a:txBody>
                  <a:tcPr marL="4840" marR="4840" marT="4840" marB="0" anchor="b"/>
                </a:tc>
                <a:tc>
                  <a:txBody>
                    <a:bodyPr/>
                    <a:lstStyle/>
                    <a:p>
                      <a:pPr algn="ctr" fontAlgn="b">
                        <a:buNone/>
                      </a:pPr>
                      <a:r>
                        <a:rPr lang="en-US" sz="1000" u="none" strike="noStrike">
                          <a:effectLst/>
                        </a:rPr>
                        <a:t>In Progress</a:t>
                      </a:r>
                      <a:endParaRPr lang="en-US" sz="1000" b="0" i="0" u="none" strike="noStrike">
                        <a:solidFill>
                          <a:srgbClr val="0070C0"/>
                        </a:solidFill>
                        <a:effectLst/>
                        <a:latin typeface="Calibri" panose="020F0502020204030204" pitchFamily="34" charset="0"/>
                      </a:endParaRPr>
                    </a:p>
                  </a:txBody>
                  <a:tcPr marL="4840" marR="4840" marT="4840" marB="0" anchor="b"/>
                </a:tc>
                <a:extLst>
                  <a:ext uri="{0D108BD9-81ED-4DB2-BD59-A6C34878D82A}">
                    <a16:rowId xmlns:a16="http://schemas.microsoft.com/office/drawing/2014/main" val="1006932650"/>
                  </a:ext>
                </a:extLst>
              </a:tr>
              <a:tr h="169399">
                <a:tc>
                  <a:txBody>
                    <a:bodyPr/>
                    <a:lstStyle/>
                    <a:p>
                      <a:pPr algn="ctr" fontAlgn="b">
                        <a:buNone/>
                      </a:pPr>
                      <a:endParaRPr lang="en-US" sz="1000" b="1" i="0" u="none" strike="noStrike">
                        <a:solidFill>
                          <a:srgbClr val="000000"/>
                        </a:solidFill>
                        <a:effectLst/>
                        <a:latin typeface="Calibri" panose="020F0502020204030204" pitchFamily="34" charset="0"/>
                      </a:endParaRPr>
                    </a:p>
                  </a:txBody>
                  <a:tcPr marL="4840" marR="4840" marT="4840" marB="0" anchor="b"/>
                </a:tc>
                <a:tc>
                  <a:txBody>
                    <a:bodyPr/>
                    <a:lstStyle/>
                    <a:p>
                      <a:pPr algn="ctr" fontAlgn="b">
                        <a:buNone/>
                      </a:pPr>
                      <a:endParaRPr lang="en-US" sz="1000" b="1" i="0" u="none" strike="noStrike">
                        <a:solidFill>
                          <a:srgbClr val="000000"/>
                        </a:solidFill>
                        <a:effectLst/>
                        <a:latin typeface="Calibri" panose="020F0502020204030204" pitchFamily="34" charset="0"/>
                      </a:endParaRPr>
                    </a:p>
                  </a:txBody>
                  <a:tcPr marL="4840" marR="4840" marT="4840" marB="0" anchor="b"/>
                </a:tc>
                <a:tc>
                  <a:txBody>
                    <a:bodyPr/>
                    <a:lstStyle/>
                    <a:p>
                      <a:pPr algn="ctr" fontAlgn="b">
                        <a:buNone/>
                      </a:pPr>
                      <a:endParaRPr lang="en-US" sz="1000" b="0" i="0" u="none" strike="noStrike">
                        <a:solidFill>
                          <a:srgbClr val="0070C0"/>
                        </a:solidFill>
                        <a:effectLst/>
                        <a:latin typeface="Calibri" panose="020F0502020204030204" pitchFamily="34" charset="0"/>
                      </a:endParaRPr>
                    </a:p>
                  </a:txBody>
                  <a:tcPr marL="4840" marR="4840" marT="4840" marB="0" anchor="b"/>
                </a:tc>
                <a:tc>
                  <a:txBody>
                    <a:bodyPr/>
                    <a:lstStyle/>
                    <a:p>
                      <a:pPr algn="ctr" fontAlgn="b">
                        <a:buNone/>
                      </a:pPr>
                      <a:endParaRPr lang="en-US" sz="1000" b="0" i="0" u="none" strike="noStrike">
                        <a:solidFill>
                          <a:srgbClr val="0070C0"/>
                        </a:solidFill>
                        <a:effectLst/>
                        <a:latin typeface="Calibri" panose="020F0502020204030204" pitchFamily="34" charset="0"/>
                      </a:endParaRPr>
                    </a:p>
                  </a:txBody>
                  <a:tcPr marL="4840" marR="4840" marT="4840" marB="0" anchor="b"/>
                </a:tc>
                <a:tc>
                  <a:txBody>
                    <a:bodyPr/>
                    <a:lstStyle/>
                    <a:p>
                      <a:pPr algn="ctr" fontAlgn="b">
                        <a:buNone/>
                      </a:pPr>
                      <a:endParaRPr lang="en-US" sz="1000" b="0" i="0" u="none" strike="noStrike">
                        <a:solidFill>
                          <a:srgbClr val="0070C0"/>
                        </a:solidFill>
                        <a:effectLst/>
                        <a:latin typeface="Calibri" panose="020F0502020204030204" pitchFamily="34" charset="0"/>
                      </a:endParaRPr>
                    </a:p>
                  </a:txBody>
                  <a:tcPr marL="4840" marR="4840" marT="4840" marB="0" anchor="b"/>
                </a:tc>
                <a:extLst>
                  <a:ext uri="{0D108BD9-81ED-4DB2-BD59-A6C34878D82A}">
                    <a16:rowId xmlns:a16="http://schemas.microsoft.com/office/drawing/2014/main" val="1231156459"/>
                  </a:ext>
                </a:extLst>
              </a:tr>
              <a:tr h="169399">
                <a:tc>
                  <a:txBody>
                    <a:bodyPr/>
                    <a:lstStyle/>
                    <a:p>
                      <a:pPr algn="ctr" fontAlgn="b">
                        <a:buNone/>
                      </a:pPr>
                      <a:endParaRPr lang="en-US" sz="1000" b="0" i="0" u="none" strike="noStrike">
                        <a:solidFill>
                          <a:srgbClr val="000000"/>
                        </a:solidFill>
                        <a:effectLst/>
                        <a:latin typeface="Aptos Narrow" panose="020B0004020202020204" pitchFamily="34" charset="0"/>
                      </a:endParaRPr>
                    </a:p>
                  </a:txBody>
                  <a:tcPr marL="4840" marR="4840" marT="4840" marB="0" anchor="b"/>
                </a:tc>
                <a:tc>
                  <a:txBody>
                    <a:bodyPr/>
                    <a:lstStyle/>
                    <a:p>
                      <a:pPr algn="ctr" fontAlgn="b">
                        <a:buNone/>
                      </a:pPr>
                      <a:endParaRPr lang="en-US" sz="1000" b="0" i="0" u="none" strike="noStrike">
                        <a:solidFill>
                          <a:srgbClr val="000000"/>
                        </a:solidFill>
                        <a:effectLst/>
                        <a:latin typeface="Aptos Narrow" panose="020B0004020202020204" pitchFamily="34" charset="0"/>
                      </a:endParaRPr>
                    </a:p>
                  </a:txBody>
                  <a:tcPr marL="4840" marR="4840" marT="4840" marB="0" anchor="b"/>
                </a:tc>
                <a:tc>
                  <a:txBody>
                    <a:bodyPr/>
                    <a:lstStyle/>
                    <a:p>
                      <a:pPr algn="ctr" fontAlgn="b">
                        <a:buNone/>
                      </a:pPr>
                      <a:r>
                        <a:rPr lang="en-US" sz="1000" u="none" strike="noStrike">
                          <a:effectLst/>
                        </a:rPr>
                        <a:t>ESB Cooling of Astropix heat removal</a:t>
                      </a:r>
                      <a:endParaRPr lang="en-US" sz="1000" b="0" i="0" u="none" strike="noStrike">
                        <a:solidFill>
                          <a:srgbClr val="FF0000"/>
                        </a:solidFill>
                        <a:effectLst/>
                        <a:latin typeface="Calibri" panose="020F0502020204030204" pitchFamily="34" charset="0"/>
                      </a:endParaRPr>
                    </a:p>
                  </a:txBody>
                  <a:tcPr marL="4840" marR="4840" marT="4840" marB="0" anchor="b"/>
                </a:tc>
                <a:tc>
                  <a:txBody>
                    <a:bodyPr/>
                    <a:lstStyle/>
                    <a:p>
                      <a:pPr algn="ctr" fontAlgn="b">
                        <a:buNone/>
                      </a:pPr>
                      <a:r>
                        <a:rPr lang="en-US" sz="1000" u="none" strike="noStrike">
                          <a:effectLst/>
                        </a:rPr>
                        <a:t>Thermal simulation of Astropix through PbScifi to assese need for active cooling</a:t>
                      </a:r>
                      <a:endParaRPr lang="en-US" sz="1000" b="0" i="0" u="none" strike="noStrike">
                        <a:solidFill>
                          <a:srgbClr val="FF0000"/>
                        </a:solidFill>
                        <a:effectLst/>
                        <a:latin typeface="Calibri" panose="020F0502020204030204" pitchFamily="34" charset="0"/>
                      </a:endParaRPr>
                    </a:p>
                  </a:txBody>
                  <a:tcPr marL="4840" marR="4840" marT="4840" marB="0" anchor="b"/>
                </a:tc>
                <a:tc>
                  <a:txBody>
                    <a:bodyPr/>
                    <a:lstStyle/>
                    <a:p>
                      <a:pPr algn="ctr" fontAlgn="b">
                        <a:buNone/>
                      </a:pPr>
                      <a:r>
                        <a:rPr lang="en-US" sz="1000" u="none" strike="noStrike" dirty="0">
                          <a:effectLst/>
                        </a:rPr>
                        <a:t>Completed </a:t>
                      </a:r>
                      <a:endParaRPr lang="en-US" sz="1000" b="0" i="0" u="none" strike="noStrike" dirty="0">
                        <a:solidFill>
                          <a:srgbClr val="FF0000"/>
                        </a:solidFill>
                        <a:effectLst/>
                        <a:latin typeface="Calibri" panose="020F0502020204030204" pitchFamily="34" charset="0"/>
                      </a:endParaRPr>
                    </a:p>
                  </a:txBody>
                  <a:tcPr marL="4840" marR="4840" marT="4840" marB="0" anchor="b"/>
                </a:tc>
                <a:extLst>
                  <a:ext uri="{0D108BD9-81ED-4DB2-BD59-A6C34878D82A}">
                    <a16:rowId xmlns:a16="http://schemas.microsoft.com/office/drawing/2014/main" val="2516303418"/>
                  </a:ext>
                </a:extLst>
              </a:tr>
              <a:tr h="169399">
                <a:tc>
                  <a:txBody>
                    <a:bodyPr/>
                    <a:lstStyle/>
                    <a:p>
                      <a:pPr algn="ctr" fontAlgn="b">
                        <a:buNone/>
                      </a:pPr>
                      <a:endParaRPr lang="en-US" sz="1000" b="0" i="0" u="none" strike="noStrike">
                        <a:solidFill>
                          <a:srgbClr val="000000"/>
                        </a:solidFill>
                        <a:effectLst/>
                        <a:latin typeface="Aptos Narrow" panose="020B0004020202020204" pitchFamily="34" charset="0"/>
                      </a:endParaRPr>
                    </a:p>
                  </a:txBody>
                  <a:tcPr marL="4840" marR="4840" marT="4840" marB="0" anchor="b"/>
                </a:tc>
                <a:tc>
                  <a:txBody>
                    <a:bodyPr/>
                    <a:lstStyle/>
                    <a:p>
                      <a:pPr algn="ctr" fontAlgn="b">
                        <a:buNone/>
                      </a:pPr>
                      <a:endParaRPr lang="en-US" sz="1000" b="0" i="0" u="none" strike="noStrike">
                        <a:solidFill>
                          <a:srgbClr val="000000"/>
                        </a:solidFill>
                        <a:effectLst/>
                        <a:latin typeface="Aptos Narrow" panose="020B0004020202020204" pitchFamily="34" charset="0"/>
                      </a:endParaRPr>
                    </a:p>
                  </a:txBody>
                  <a:tcPr marL="4840" marR="4840" marT="4840" marB="0" anchor="b"/>
                </a:tc>
                <a:tc>
                  <a:txBody>
                    <a:bodyPr/>
                    <a:lstStyle/>
                    <a:p>
                      <a:pPr algn="ctr" fontAlgn="b">
                        <a:buNone/>
                      </a:pPr>
                      <a:r>
                        <a:rPr lang="en-US" sz="1000" u="none" strike="noStrike">
                          <a:effectLst/>
                        </a:rPr>
                        <a:t>ESB Cooling for SiPM stability</a:t>
                      </a:r>
                      <a:endParaRPr lang="en-US" sz="1000" b="0" i="0" u="none" strike="noStrike">
                        <a:solidFill>
                          <a:srgbClr val="FF0000"/>
                        </a:solidFill>
                        <a:effectLst/>
                        <a:latin typeface="Calibri" panose="020F0502020204030204" pitchFamily="34" charset="0"/>
                      </a:endParaRPr>
                    </a:p>
                  </a:txBody>
                  <a:tcPr marL="4840" marR="4840" marT="4840" marB="0" anchor="b"/>
                </a:tc>
                <a:tc>
                  <a:txBody>
                    <a:bodyPr/>
                    <a:lstStyle/>
                    <a:p>
                      <a:pPr algn="ctr" fontAlgn="b">
                        <a:buNone/>
                      </a:pPr>
                      <a:r>
                        <a:rPr lang="en-US" sz="1000" u="none" strike="noStrike">
                          <a:effectLst/>
                        </a:rPr>
                        <a:t>Thermal simulation of cold plate design optimisation as per temperature specification</a:t>
                      </a:r>
                      <a:endParaRPr lang="en-US" sz="1000" b="0" i="0" u="none" strike="noStrike">
                        <a:solidFill>
                          <a:srgbClr val="FF0000"/>
                        </a:solidFill>
                        <a:effectLst/>
                        <a:latin typeface="Calibri" panose="020F0502020204030204" pitchFamily="34" charset="0"/>
                      </a:endParaRPr>
                    </a:p>
                  </a:txBody>
                  <a:tcPr marL="4840" marR="4840" marT="4840" marB="0" anchor="b"/>
                </a:tc>
                <a:tc>
                  <a:txBody>
                    <a:bodyPr/>
                    <a:lstStyle/>
                    <a:p>
                      <a:pPr algn="ctr" fontAlgn="b">
                        <a:buNone/>
                      </a:pPr>
                      <a:r>
                        <a:rPr lang="en-US" sz="1000" u="none" strike="noStrike" dirty="0">
                          <a:effectLst/>
                        </a:rPr>
                        <a:t>Completed </a:t>
                      </a:r>
                      <a:endParaRPr lang="en-US" sz="1000" b="0" i="0" u="none" strike="noStrike" dirty="0">
                        <a:solidFill>
                          <a:srgbClr val="FF0000"/>
                        </a:solidFill>
                        <a:effectLst/>
                        <a:latin typeface="Calibri" panose="020F0502020204030204" pitchFamily="34" charset="0"/>
                      </a:endParaRPr>
                    </a:p>
                  </a:txBody>
                  <a:tcPr marL="4840" marR="4840" marT="4840" marB="0" anchor="b"/>
                </a:tc>
                <a:extLst>
                  <a:ext uri="{0D108BD9-81ED-4DB2-BD59-A6C34878D82A}">
                    <a16:rowId xmlns:a16="http://schemas.microsoft.com/office/drawing/2014/main" val="2884438968"/>
                  </a:ext>
                </a:extLst>
              </a:tr>
              <a:tr h="169399">
                <a:tc>
                  <a:txBody>
                    <a:bodyPr/>
                    <a:lstStyle/>
                    <a:p>
                      <a:pPr algn="ctr" fontAlgn="b">
                        <a:buNone/>
                      </a:pPr>
                      <a:endParaRPr lang="en-US" sz="1000" b="0" i="0" u="none" strike="noStrike">
                        <a:solidFill>
                          <a:srgbClr val="000000"/>
                        </a:solidFill>
                        <a:effectLst/>
                        <a:latin typeface="Aptos Narrow" panose="020B0004020202020204" pitchFamily="34" charset="0"/>
                      </a:endParaRPr>
                    </a:p>
                  </a:txBody>
                  <a:tcPr marL="4840" marR="4840" marT="4840" marB="0" anchor="b"/>
                </a:tc>
                <a:tc>
                  <a:txBody>
                    <a:bodyPr/>
                    <a:lstStyle/>
                    <a:p>
                      <a:pPr algn="ctr" fontAlgn="b">
                        <a:buNone/>
                      </a:pPr>
                      <a:endParaRPr lang="en-US" sz="1000" b="0" i="0" u="none" strike="noStrike">
                        <a:solidFill>
                          <a:srgbClr val="000000"/>
                        </a:solidFill>
                        <a:effectLst/>
                        <a:latin typeface="Aptos Narrow" panose="020B0004020202020204" pitchFamily="34" charset="0"/>
                      </a:endParaRPr>
                    </a:p>
                  </a:txBody>
                  <a:tcPr marL="4840" marR="4840" marT="4840" marB="0" anchor="b"/>
                </a:tc>
                <a:tc>
                  <a:txBody>
                    <a:bodyPr/>
                    <a:lstStyle/>
                    <a:p>
                      <a:pPr algn="ctr" fontAlgn="b">
                        <a:buNone/>
                      </a:pPr>
                      <a:endParaRPr lang="en-US" sz="1000" b="0" i="0" u="none" strike="noStrike">
                        <a:solidFill>
                          <a:srgbClr val="FF0000"/>
                        </a:solidFill>
                        <a:effectLst/>
                        <a:latin typeface="Calibri" panose="020F0502020204030204" pitchFamily="34" charset="0"/>
                      </a:endParaRPr>
                    </a:p>
                  </a:txBody>
                  <a:tcPr marL="4840" marR="4840" marT="4840" marB="0" anchor="b"/>
                </a:tc>
                <a:tc>
                  <a:txBody>
                    <a:bodyPr/>
                    <a:lstStyle/>
                    <a:p>
                      <a:pPr algn="ctr" fontAlgn="b">
                        <a:buNone/>
                      </a:pPr>
                      <a:endParaRPr lang="en-US" sz="1000" b="0" i="0" u="none" strike="noStrike">
                        <a:solidFill>
                          <a:srgbClr val="FF0000"/>
                        </a:solidFill>
                        <a:effectLst/>
                        <a:latin typeface="Calibri" panose="020F0502020204030204" pitchFamily="34" charset="0"/>
                      </a:endParaRPr>
                    </a:p>
                  </a:txBody>
                  <a:tcPr marL="4840" marR="4840" marT="4840" marB="0" anchor="b"/>
                </a:tc>
                <a:tc>
                  <a:txBody>
                    <a:bodyPr/>
                    <a:lstStyle/>
                    <a:p>
                      <a:pPr algn="ctr" fontAlgn="b">
                        <a:buNone/>
                      </a:pPr>
                      <a:endParaRPr lang="en-US" sz="1000" b="0" i="0" u="none" strike="noStrike">
                        <a:solidFill>
                          <a:srgbClr val="FF0000"/>
                        </a:solidFill>
                        <a:effectLst/>
                        <a:latin typeface="Calibri" panose="020F0502020204030204" pitchFamily="34" charset="0"/>
                      </a:endParaRPr>
                    </a:p>
                  </a:txBody>
                  <a:tcPr marL="4840" marR="4840" marT="4840" marB="0" anchor="b"/>
                </a:tc>
                <a:extLst>
                  <a:ext uri="{0D108BD9-81ED-4DB2-BD59-A6C34878D82A}">
                    <a16:rowId xmlns:a16="http://schemas.microsoft.com/office/drawing/2014/main" val="776400678"/>
                  </a:ext>
                </a:extLst>
              </a:tr>
              <a:tr h="169399">
                <a:tc>
                  <a:txBody>
                    <a:bodyPr/>
                    <a:lstStyle/>
                    <a:p>
                      <a:pPr algn="ctr" fontAlgn="b">
                        <a:buNone/>
                      </a:pPr>
                      <a:endParaRPr lang="en-US" sz="1000" b="0" i="0" u="none" strike="noStrike">
                        <a:solidFill>
                          <a:srgbClr val="000000"/>
                        </a:solidFill>
                        <a:effectLst/>
                        <a:latin typeface="Aptos Narrow" panose="020B0004020202020204" pitchFamily="34" charset="0"/>
                      </a:endParaRPr>
                    </a:p>
                  </a:txBody>
                  <a:tcPr marL="4840" marR="4840" marT="4840" marB="0" anchor="b"/>
                </a:tc>
                <a:tc>
                  <a:txBody>
                    <a:bodyPr/>
                    <a:lstStyle/>
                    <a:p>
                      <a:pPr algn="ctr" fontAlgn="b">
                        <a:buNone/>
                      </a:pPr>
                      <a:endParaRPr lang="en-US" sz="1000" b="0" i="0" u="none" strike="noStrike">
                        <a:solidFill>
                          <a:srgbClr val="000000"/>
                        </a:solidFill>
                        <a:effectLst/>
                        <a:latin typeface="Aptos Narrow" panose="020B0004020202020204" pitchFamily="34" charset="0"/>
                      </a:endParaRPr>
                    </a:p>
                  </a:txBody>
                  <a:tcPr marL="4840" marR="4840" marT="4840" marB="0" anchor="b"/>
                </a:tc>
                <a:tc>
                  <a:txBody>
                    <a:bodyPr/>
                    <a:lstStyle/>
                    <a:p>
                      <a:pPr algn="ctr" fontAlgn="b">
                        <a:buNone/>
                      </a:pPr>
                      <a:endParaRPr lang="en-US" sz="1000" b="0" i="0" u="none" strike="noStrike">
                        <a:solidFill>
                          <a:srgbClr val="000000"/>
                        </a:solidFill>
                        <a:effectLst/>
                        <a:latin typeface="Aptos Narrow" panose="020B0004020202020204" pitchFamily="34" charset="0"/>
                      </a:endParaRPr>
                    </a:p>
                  </a:txBody>
                  <a:tcPr marL="4840" marR="4840" marT="4840" marB="0" anchor="b"/>
                </a:tc>
                <a:tc>
                  <a:txBody>
                    <a:bodyPr/>
                    <a:lstStyle/>
                    <a:p>
                      <a:pPr algn="ctr" fontAlgn="b">
                        <a:buNone/>
                      </a:pPr>
                      <a:endParaRPr lang="en-US" sz="1000" b="0" i="0" u="none" strike="noStrike">
                        <a:solidFill>
                          <a:srgbClr val="000000"/>
                        </a:solidFill>
                        <a:effectLst/>
                        <a:latin typeface="Aptos Narrow" panose="020B0004020202020204" pitchFamily="34" charset="0"/>
                      </a:endParaRPr>
                    </a:p>
                  </a:txBody>
                  <a:tcPr marL="4840" marR="4840" marT="4840" marB="0" anchor="b"/>
                </a:tc>
                <a:tc>
                  <a:txBody>
                    <a:bodyPr/>
                    <a:lstStyle/>
                    <a:p>
                      <a:pPr algn="ctr" fontAlgn="b">
                        <a:buNone/>
                      </a:pPr>
                      <a:endParaRPr lang="en-US" sz="1000" b="0" i="0" u="none" strike="noStrike">
                        <a:solidFill>
                          <a:srgbClr val="000000"/>
                        </a:solidFill>
                        <a:effectLst/>
                        <a:latin typeface="Aptos Narrow" panose="020B0004020202020204" pitchFamily="34" charset="0"/>
                      </a:endParaRPr>
                    </a:p>
                  </a:txBody>
                  <a:tcPr marL="4840" marR="4840" marT="4840" marB="0" anchor="b"/>
                </a:tc>
                <a:extLst>
                  <a:ext uri="{0D108BD9-81ED-4DB2-BD59-A6C34878D82A}">
                    <a16:rowId xmlns:a16="http://schemas.microsoft.com/office/drawing/2014/main" val="3208248198"/>
                  </a:ext>
                </a:extLst>
              </a:tr>
              <a:tr h="169399">
                <a:tc>
                  <a:txBody>
                    <a:bodyPr/>
                    <a:lstStyle/>
                    <a:p>
                      <a:pPr algn="ctr" fontAlgn="b">
                        <a:buNone/>
                      </a:pPr>
                      <a:r>
                        <a:rPr lang="en-US" sz="1000" u="none" strike="noStrike">
                          <a:effectLst/>
                        </a:rPr>
                        <a:t>Forward Hcal</a:t>
                      </a:r>
                      <a:endParaRPr lang="en-US" sz="1000" b="1" i="0" u="none" strike="noStrike">
                        <a:solidFill>
                          <a:srgbClr val="000000"/>
                        </a:solidFill>
                        <a:effectLst/>
                        <a:latin typeface="Calibri" panose="020F0502020204030204" pitchFamily="34" charset="0"/>
                      </a:endParaRPr>
                    </a:p>
                  </a:txBody>
                  <a:tcPr marL="4840" marR="4840" marT="4840" marB="0" anchor="b"/>
                </a:tc>
                <a:tc>
                  <a:txBody>
                    <a:bodyPr/>
                    <a:lstStyle/>
                    <a:p>
                      <a:pPr algn="ctr" fontAlgn="b">
                        <a:buNone/>
                      </a:pPr>
                      <a:r>
                        <a:rPr lang="en-US" sz="1000" u="none" strike="noStrike">
                          <a:effectLst/>
                        </a:rPr>
                        <a:t>Convective Cooling</a:t>
                      </a:r>
                      <a:endParaRPr lang="en-US" sz="1000" b="1" i="0" u="none" strike="noStrike">
                        <a:solidFill>
                          <a:srgbClr val="000000"/>
                        </a:solidFill>
                        <a:effectLst/>
                        <a:latin typeface="Calibri" panose="020F0502020204030204" pitchFamily="34" charset="0"/>
                      </a:endParaRPr>
                    </a:p>
                  </a:txBody>
                  <a:tcPr marL="4840" marR="4840" marT="4840" marB="0" anchor="b"/>
                </a:tc>
                <a:tc>
                  <a:txBody>
                    <a:bodyPr/>
                    <a:lstStyle/>
                    <a:p>
                      <a:pPr algn="ctr" fontAlgn="b">
                        <a:buNone/>
                      </a:pPr>
                      <a:r>
                        <a:rPr lang="en-US" sz="1000" u="none" strike="noStrike">
                          <a:effectLst/>
                        </a:rPr>
                        <a:t> Cooling system</a:t>
                      </a:r>
                      <a:endParaRPr lang="en-US" sz="1000" b="0" i="0" u="none" strike="noStrike">
                        <a:solidFill>
                          <a:srgbClr val="0070C0"/>
                        </a:solidFill>
                        <a:effectLst/>
                        <a:latin typeface="Calibri" panose="020F0502020204030204" pitchFamily="34" charset="0"/>
                      </a:endParaRPr>
                    </a:p>
                  </a:txBody>
                  <a:tcPr marL="4840" marR="4840" marT="4840" marB="0" anchor="b"/>
                </a:tc>
                <a:tc>
                  <a:txBody>
                    <a:bodyPr/>
                    <a:lstStyle/>
                    <a:p>
                      <a:pPr algn="ctr" fontAlgn="b">
                        <a:buNone/>
                      </a:pPr>
                      <a:r>
                        <a:rPr lang="en-US" sz="1000" u="none" strike="noStrike" dirty="0">
                          <a:effectLst/>
                        </a:rPr>
                        <a:t>Cooling requirements, Calculation of heat load, flow rate, pressure drop</a:t>
                      </a:r>
                      <a:endParaRPr lang="en-US" sz="1000" b="0" i="0" u="none" strike="noStrike" dirty="0">
                        <a:solidFill>
                          <a:srgbClr val="0070C0"/>
                        </a:solidFill>
                        <a:effectLst/>
                        <a:latin typeface="Calibri" panose="020F0502020204030204" pitchFamily="34" charset="0"/>
                      </a:endParaRPr>
                    </a:p>
                  </a:txBody>
                  <a:tcPr marL="4840" marR="4840" marT="4840" marB="0" anchor="b"/>
                </a:tc>
                <a:tc>
                  <a:txBody>
                    <a:bodyPr/>
                    <a:lstStyle/>
                    <a:p>
                      <a:pPr algn="ctr" fontAlgn="b">
                        <a:buNone/>
                      </a:pPr>
                      <a:r>
                        <a:rPr lang="en-US" sz="1000" u="none" strike="noStrike">
                          <a:effectLst/>
                        </a:rPr>
                        <a:t>In Progress</a:t>
                      </a:r>
                      <a:endParaRPr lang="en-US" sz="1000" b="0" i="0" u="none" strike="noStrike">
                        <a:solidFill>
                          <a:srgbClr val="0070C0"/>
                        </a:solidFill>
                        <a:effectLst/>
                        <a:latin typeface="Calibri" panose="020F0502020204030204" pitchFamily="34" charset="0"/>
                      </a:endParaRPr>
                    </a:p>
                  </a:txBody>
                  <a:tcPr marL="4840" marR="4840" marT="4840" marB="0" anchor="b"/>
                </a:tc>
                <a:extLst>
                  <a:ext uri="{0D108BD9-81ED-4DB2-BD59-A6C34878D82A}">
                    <a16:rowId xmlns:a16="http://schemas.microsoft.com/office/drawing/2014/main" val="2412621151"/>
                  </a:ext>
                </a:extLst>
              </a:tr>
              <a:tr h="169399">
                <a:tc>
                  <a:txBody>
                    <a:bodyPr/>
                    <a:lstStyle/>
                    <a:p>
                      <a:pPr algn="ctr" fontAlgn="b">
                        <a:buNone/>
                      </a:pPr>
                      <a:endParaRPr lang="en-US" sz="1000" b="0" i="0" u="none" strike="noStrike">
                        <a:solidFill>
                          <a:srgbClr val="000000"/>
                        </a:solidFill>
                        <a:effectLst/>
                        <a:latin typeface="Aptos Narrow" panose="020B0004020202020204" pitchFamily="34" charset="0"/>
                      </a:endParaRPr>
                    </a:p>
                  </a:txBody>
                  <a:tcPr marL="4840" marR="4840" marT="4840" marB="0" anchor="b"/>
                </a:tc>
                <a:tc>
                  <a:txBody>
                    <a:bodyPr/>
                    <a:lstStyle/>
                    <a:p>
                      <a:pPr algn="ctr" fontAlgn="b">
                        <a:buNone/>
                      </a:pPr>
                      <a:endParaRPr lang="en-US" sz="1000" b="0" i="0" u="none" strike="noStrike">
                        <a:solidFill>
                          <a:srgbClr val="000000"/>
                        </a:solidFill>
                        <a:effectLst/>
                        <a:latin typeface="Aptos Narrow" panose="020B0004020202020204" pitchFamily="34" charset="0"/>
                      </a:endParaRPr>
                    </a:p>
                  </a:txBody>
                  <a:tcPr marL="4840" marR="4840" marT="4840" marB="0" anchor="b"/>
                </a:tc>
                <a:tc>
                  <a:txBody>
                    <a:bodyPr/>
                    <a:lstStyle/>
                    <a:p>
                      <a:pPr algn="ctr" fontAlgn="b">
                        <a:buNone/>
                      </a:pPr>
                      <a:r>
                        <a:rPr lang="en-US" sz="1000" u="none" strike="noStrike">
                          <a:effectLst/>
                        </a:rPr>
                        <a:t>Cooling of PCB</a:t>
                      </a:r>
                      <a:endParaRPr lang="en-US" sz="1000" b="0" i="0" u="none" strike="noStrike">
                        <a:solidFill>
                          <a:srgbClr val="0070C0"/>
                        </a:solidFill>
                        <a:effectLst/>
                        <a:latin typeface="Calibri" panose="020F0502020204030204" pitchFamily="34" charset="0"/>
                      </a:endParaRPr>
                    </a:p>
                  </a:txBody>
                  <a:tcPr marL="4840" marR="4840" marT="4840" marB="0" anchor="b"/>
                </a:tc>
                <a:tc>
                  <a:txBody>
                    <a:bodyPr/>
                    <a:lstStyle/>
                    <a:p>
                      <a:pPr algn="ctr" fontAlgn="b">
                        <a:buNone/>
                      </a:pPr>
                      <a:r>
                        <a:rPr lang="en-US" sz="1000" u="none" strike="noStrike">
                          <a:effectLst/>
                        </a:rPr>
                        <a:t>Thermal Simulation of Insert Assembly</a:t>
                      </a:r>
                      <a:endParaRPr lang="en-US" sz="1000" b="0" i="0" u="none" strike="noStrike">
                        <a:solidFill>
                          <a:srgbClr val="0070C0"/>
                        </a:solidFill>
                        <a:effectLst/>
                        <a:latin typeface="Calibri" panose="020F0502020204030204" pitchFamily="34" charset="0"/>
                      </a:endParaRPr>
                    </a:p>
                  </a:txBody>
                  <a:tcPr marL="4840" marR="4840" marT="4840" marB="0" anchor="b"/>
                </a:tc>
                <a:tc>
                  <a:txBody>
                    <a:bodyPr/>
                    <a:lstStyle/>
                    <a:p>
                      <a:pPr algn="ctr" fontAlgn="b">
                        <a:buNone/>
                      </a:pPr>
                      <a:r>
                        <a:rPr lang="en-US" sz="1000" u="none" strike="noStrike">
                          <a:effectLst/>
                        </a:rPr>
                        <a:t>In Progress</a:t>
                      </a:r>
                      <a:endParaRPr lang="en-US" sz="1000" b="0" i="0" u="none" strike="noStrike">
                        <a:solidFill>
                          <a:srgbClr val="0070C0"/>
                        </a:solidFill>
                        <a:effectLst/>
                        <a:latin typeface="Calibri" panose="020F0502020204030204" pitchFamily="34" charset="0"/>
                      </a:endParaRPr>
                    </a:p>
                  </a:txBody>
                  <a:tcPr marL="4840" marR="4840" marT="4840" marB="0" anchor="b"/>
                </a:tc>
                <a:extLst>
                  <a:ext uri="{0D108BD9-81ED-4DB2-BD59-A6C34878D82A}">
                    <a16:rowId xmlns:a16="http://schemas.microsoft.com/office/drawing/2014/main" val="2453338208"/>
                  </a:ext>
                </a:extLst>
              </a:tr>
              <a:tr h="169399">
                <a:tc>
                  <a:txBody>
                    <a:bodyPr/>
                    <a:lstStyle/>
                    <a:p>
                      <a:pPr algn="ctr" fontAlgn="b">
                        <a:buNone/>
                      </a:pPr>
                      <a:endParaRPr lang="en-US" sz="1000" b="0" i="0" u="none" strike="noStrike">
                        <a:solidFill>
                          <a:srgbClr val="000000"/>
                        </a:solidFill>
                        <a:effectLst/>
                        <a:latin typeface="Aptos Narrow" panose="020B0004020202020204" pitchFamily="34" charset="0"/>
                      </a:endParaRPr>
                    </a:p>
                  </a:txBody>
                  <a:tcPr marL="4840" marR="4840" marT="4840" marB="0" anchor="b"/>
                </a:tc>
                <a:tc>
                  <a:txBody>
                    <a:bodyPr/>
                    <a:lstStyle/>
                    <a:p>
                      <a:pPr algn="ctr" fontAlgn="b">
                        <a:buNone/>
                      </a:pPr>
                      <a:endParaRPr lang="en-US" sz="1000" b="0" i="0" u="none" strike="noStrike">
                        <a:solidFill>
                          <a:srgbClr val="000000"/>
                        </a:solidFill>
                        <a:effectLst/>
                        <a:latin typeface="Aptos Narrow" panose="020B0004020202020204" pitchFamily="34" charset="0"/>
                      </a:endParaRPr>
                    </a:p>
                  </a:txBody>
                  <a:tcPr marL="4840" marR="4840" marT="4840" marB="0" anchor="b"/>
                </a:tc>
                <a:tc>
                  <a:txBody>
                    <a:bodyPr/>
                    <a:lstStyle/>
                    <a:p>
                      <a:pPr algn="ctr" fontAlgn="b">
                        <a:buNone/>
                      </a:pPr>
                      <a:endParaRPr lang="en-US" sz="1000" b="0" i="0" u="none" strike="noStrike">
                        <a:solidFill>
                          <a:srgbClr val="000000"/>
                        </a:solidFill>
                        <a:effectLst/>
                        <a:latin typeface="Aptos Narrow" panose="020B0004020202020204" pitchFamily="34" charset="0"/>
                      </a:endParaRPr>
                    </a:p>
                  </a:txBody>
                  <a:tcPr marL="4840" marR="4840" marT="4840" marB="0" anchor="b"/>
                </a:tc>
                <a:tc>
                  <a:txBody>
                    <a:bodyPr/>
                    <a:lstStyle/>
                    <a:p>
                      <a:pPr algn="ctr" fontAlgn="b">
                        <a:buNone/>
                      </a:pPr>
                      <a:endParaRPr lang="en-US" sz="1000" b="0" i="0" u="none" strike="noStrike">
                        <a:solidFill>
                          <a:srgbClr val="000000"/>
                        </a:solidFill>
                        <a:effectLst/>
                        <a:latin typeface="Aptos Narrow" panose="020B0004020202020204" pitchFamily="34" charset="0"/>
                      </a:endParaRPr>
                    </a:p>
                  </a:txBody>
                  <a:tcPr marL="4840" marR="4840" marT="4840" marB="0" anchor="b"/>
                </a:tc>
                <a:tc>
                  <a:txBody>
                    <a:bodyPr/>
                    <a:lstStyle/>
                    <a:p>
                      <a:pPr algn="ctr" fontAlgn="b">
                        <a:buNone/>
                      </a:pPr>
                      <a:endParaRPr lang="en-US" sz="1000" b="0" i="0" u="none" strike="noStrike">
                        <a:solidFill>
                          <a:srgbClr val="000000"/>
                        </a:solidFill>
                        <a:effectLst/>
                        <a:latin typeface="Aptos Narrow" panose="020B0004020202020204" pitchFamily="34" charset="0"/>
                      </a:endParaRPr>
                    </a:p>
                  </a:txBody>
                  <a:tcPr marL="4840" marR="4840" marT="4840" marB="0" anchor="b"/>
                </a:tc>
                <a:extLst>
                  <a:ext uri="{0D108BD9-81ED-4DB2-BD59-A6C34878D82A}">
                    <a16:rowId xmlns:a16="http://schemas.microsoft.com/office/drawing/2014/main" val="3361737522"/>
                  </a:ext>
                </a:extLst>
              </a:tr>
              <a:tr h="169399">
                <a:tc>
                  <a:txBody>
                    <a:bodyPr/>
                    <a:lstStyle/>
                    <a:p>
                      <a:pPr algn="ctr" fontAlgn="b">
                        <a:buNone/>
                      </a:pPr>
                      <a:endParaRPr lang="en-US" sz="1000" b="0" i="0" u="none" strike="noStrike">
                        <a:solidFill>
                          <a:srgbClr val="000000"/>
                        </a:solidFill>
                        <a:effectLst/>
                        <a:latin typeface="Aptos Narrow" panose="020B0004020202020204" pitchFamily="34" charset="0"/>
                      </a:endParaRPr>
                    </a:p>
                  </a:txBody>
                  <a:tcPr marL="4840" marR="4840" marT="4840" marB="0" anchor="b"/>
                </a:tc>
                <a:tc>
                  <a:txBody>
                    <a:bodyPr/>
                    <a:lstStyle/>
                    <a:p>
                      <a:pPr algn="ctr" fontAlgn="b">
                        <a:buNone/>
                      </a:pPr>
                      <a:endParaRPr lang="en-US" sz="1000" b="0" i="0" u="none" strike="noStrike">
                        <a:solidFill>
                          <a:srgbClr val="000000"/>
                        </a:solidFill>
                        <a:effectLst/>
                        <a:latin typeface="Aptos Narrow" panose="020B0004020202020204" pitchFamily="34" charset="0"/>
                      </a:endParaRPr>
                    </a:p>
                  </a:txBody>
                  <a:tcPr marL="4840" marR="4840" marT="4840" marB="0" anchor="b"/>
                </a:tc>
                <a:tc>
                  <a:txBody>
                    <a:bodyPr/>
                    <a:lstStyle/>
                    <a:p>
                      <a:pPr algn="ctr" fontAlgn="b">
                        <a:buNone/>
                      </a:pPr>
                      <a:endParaRPr lang="en-US" sz="1000" b="0" i="0" u="none" strike="noStrike">
                        <a:solidFill>
                          <a:srgbClr val="000000"/>
                        </a:solidFill>
                        <a:effectLst/>
                        <a:latin typeface="Aptos Narrow" panose="020B0004020202020204" pitchFamily="34" charset="0"/>
                      </a:endParaRPr>
                    </a:p>
                  </a:txBody>
                  <a:tcPr marL="4840" marR="4840" marT="4840" marB="0" anchor="b"/>
                </a:tc>
                <a:tc>
                  <a:txBody>
                    <a:bodyPr/>
                    <a:lstStyle/>
                    <a:p>
                      <a:pPr algn="ctr" fontAlgn="b">
                        <a:buNone/>
                      </a:pPr>
                      <a:endParaRPr lang="en-US" sz="1000" b="0" i="0" u="none" strike="noStrike">
                        <a:solidFill>
                          <a:srgbClr val="000000"/>
                        </a:solidFill>
                        <a:effectLst/>
                        <a:latin typeface="Aptos Narrow" panose="020B0004020202020204" pitchFamily="34" charset="0"/>
                      </a:endParaRPr>
                    </a:p>
                  </a:txBody>
                  <a:tcPr marL="4840" marR="4840" marT="4840" marB="0" anchor="b"/>
                </a:tc>
                <a:tc>
                  <a:txBody>
                    <a:bodyPr/>
                    <a:lstStyle/>
                    <a:p>
                      <a:pPr algn="ctr" fontAlgn="b">
                        <a:buNone/>
                      </a:pPr>
                      <a:endParaRPr lang="en-US" sz="1000" b="0" i="0" u="none" strike="noStrike">
                        <a:solidFill>
                          <a:srgbClr val="000000"/>
                        </a:solidFill>
                        <a:effectLst/>
                        <a:latin typeface="Aptos Narrow" panose="020B0004020202020204" pitchFamily="34" charset="0"/>
                      </a:endParaRPr>
                    </a:p>
                  </a:txBody>
                  <a:tcPr marL="4840" marR="4840" marT="4840" marB="0" anchor="b"/>
                </a:tc>
                <a:extLst>
                  <a:ext uri="{0D108BD9-81ED-4DB2-BD59-A6C34878D82A}">
                    <a16:rowId xmlns:a16="http://schemas.microsoft.com/office/drawing/2014/main" val="645890585"/>
                  </a:ext>
                </a:extLst>
              </a:tr>
              <a:tr h="169399">
                <a:tc>
                  <a:txBody>
                    <a:bodyPr/>
                    <a:lstStyle/>
                    <a:p>
                      <a:pPr algn="ctr" fontAlgn="b">
                        <a:buNone/>
                      </a:pPr>
                      <a:r>
                        <a:rPr lang="en-US" sz="1000" u="none" strike="noStrike">
                          <a:effectLst/>
                        </a:rPr>
                        <a:t>Barrel Hcal</a:t>
                      </a:r>
                      <a:endParaRPr lang="en-US" sz="1000" b="1" i="0" u="none" strike="noStrike">
                        <a:solidFill>
                          <a:srgbClr val="000000"/>
                        </a:solidFill>
                        <a:effectLst/>
                        <a:latin typeface="Calibri" panose="020F0502020204030204" pitchFamily="34" charset="0"/>
                      </a:endParaRPr>
                    </a:p>
                  </a:txBody>
                  <a:tcPr marL="4840" marR="4840" marT="4840" marB="0" anchor="b"/>
                </a:tc>
                <a:tc>
                  <a:txBody>
                    <a:bodyPr/>
                    <a:lstStyle/>
                    <a:p>
                      <a:pPr algn="ctr" fontAlgn="b">
                        <a:buNone/>
                      </a:pPr>
                      <a:r>
                        <a:rPr lang="en-US" sz="1000" u="none" strike="noStrike">
                          <a:effectLst/>
                        </a:rPr>
                        <a:t>Convective Cooling</a:t>
                      </a:r>
                      <a:endParaRPr lang="en-US" sz="1000" b="1" i="0" u="none" strike="noStrike">
                        <a:solidFill>
                          <a:srgbClr val="000000"/>
                        </a:solidFill>
                        <a:effectLst/>
                        <a:latin typeface="Calibri" panose="020F0502020204030204" pitchFamily="34" charset="0"/>
                      </a:endParaRPr>
                    </a:p>
                  </a:txBody>
                  <a:tcPr marL="4840" marR="4840" marT="4840" marB="0" anchor="b"/>
                </a:tc>
                <a:tc>
                  <a:txBody>
                    <a:bodyPr/>
                    <a:lstStyle/>
                    <a:p>
                      <a:pPr algn="ctr" fontAlgn="b">
                        <a:buNone/>
                      </a:pPr>
                      <a:r>
                        <a:rPr lang="en-US" sz="1000" u="none" strike="noStrike">
                          <a:effectLst/>
                        </a:rPr>
                        <a:t>Assese the need for Active Cooling</a:t>
                      </a:r>
                      <a:endParaRPr lang="en-US" sz="1000" b="0" i="0" u="none" strike="noStrike">
                        <a:solidFill>
                          <a:srgbClr val="0070C0"/>
                        </a:solidFill>
                        <a:effectLst/>
                        <a:latin typeface="Calibri" panose="020F0502020204030204" pitchFamily="34" charset="0"/>
                      </a:endParaRPr>
                    </a:p>
                  </a:txBody>
                  <a:tcPr marL="4840" marR="4840" marT="4840" marB="0" anchor="b"/>
                </a:tc>
                <a:tc>
                  <a:txBody>
                    <a:bodyPr/>
                    <a:lstStyle/>
                    <a:p>
                      <a:pPr algn="ctr" fontAlgn="b">
                        <a:buNone/>
                      </a:pPr>
                      <a:r>
                        <a:rPr lang="en-US" sz="1000" u="none" strike="noStrike">
                          <a:effectLst/>
                        </a:rPr>
                        <a:t>Cooling requirements, Calculation of heat load, flow rate, pressure drop</a:t>
                      </a:r>
                      <a:endParaRPr lang="en-US" sz="1000" b="0" i="0" u="none" strike="noStrike">
                        <a:solidFill>
                          <a:srgbClr val="0070C0"/>
                        </a:solidFill>
                        <a:effectLst/>
                        <a:latin typeface="Calibri" panose="020F0502020204030204" pitchFamily="34" charset="0"/>
                      </a:endParaRPr>
                    </a:p>
                  </a:txBody>
                  <a:tcPr marL="4840" marR="4840" marT="4840" marB="0" anchor="b"/>
                </a:tc>
                <a:tc>
                  <a:txBody>
                    <a:bodyPr/>
                    <a:lstStyle/>
                    <a:p>
                      <a:pPr algn="ctr" fontAlgn="b">
                        <a:buNone/>
                      </a:pPr>
                      <a:r>
                        <a:rPr lang="en-US" sz="1000" u="none" strike="noStrike">
                          <a:effectLst/>
                        </a:rPr>
                        <a:t>In Progress</a:t>
                      </a:r>
                      <a:endParaRPr lang="en-US" sz="1000" b="0" i="0" u="none" strike="noStrike">
                        <a:solidFill>
                          <a:srgbClr val="0070C0"/>
                        </a:solidFill>
                        <a:effectLst/>
                        <a:latin typeface="Calibri" panose="020F0502020204030204" pitchFamily="34" charset="0"/>
                      </a:endParaRPr>
                    </a:p>
                  </a:txBody>
                  <a:tcPr marL="4840" marR="4840" marT="4840" marB="0" anchor="b"/>
                </a:tc>
                <a:extLst>
                  <a:ext uri="{0D108BD9-81ED-4DB2-BD59-A6C34878D82A}">
                    <a16:rowId xmlns:a16="http://schemas.microsoft.com/office/drawing/2014/main" val="3816414705"/>
                  </a:ext>
                </a:extLst>
              </a:tr>
              <a:tr h="169399">
                <a:tc>
                  <a:txBody>
                    <a:bodyPr/>
                    <a:lstStyle/>
                    <a:p>
                      <a:pPr algn="ctr" fontAlgn="b">
                        <a:buNone/>
                      </a:pPr>
                      <a:endParaRPr lang="en-US" sz="1000" b="1" i="0" u="none" strike="noStrike">
                        <a:solidFill>
                          <a:srgbClr val="000000"/>
                        </a:solidFill>
                        <a:effectLst/>
                        <a:latin typeface="Calibri" panose="020F0502020204030204" pitchFamily="34" charset="0"/>
                      </a:endParaRPr>
                    </a:p>
                  </a:txBody>
                  <a:tcPr marL="4840" marR="4840" marT="4840" marB="0" anchor="b"/>
                </a:tc>
                <a:tc>
                  <a:txBody>
                    <a:bodyPr/>
                    <a:lstStyle/>
                    <a:p>
                      <a:pPr algn="ctr" fontAlgn="b">
                        <a:buNone/>
                      </a:pPr>
                      <a:endParaRPr lang="en-US" sz="1000" b="1" i="0" u="none" strike="noStrike">
                        <a:solidFill>
                          <a:srgbClr val="000000"/>
                        </a:solidFill>
                        <a:effectLst/>
                        <a:latin typeface="Calibri" panose="020F0502020204030204" pitchFamily="34" charset="0"/>
                      </a:endParaRPr>
                    </a:p>
                  </a:txBody>
                  <a:tcPr marL="4840" marR="4840" marT="4840" marB="0" anchor="b"/>
                </a:tc>
                <a:tc>
                  <a:txBody>
                    <a:bodyPr/>
                    <a:lstStyle/>
                    <a:p>
                      <a:pPr algn="ctr" fontAlgn="b">
                        <a:buNone/>
                      </a:pPr>
                      <a:endParaRPr lang="en-US" sz="1000" b="0" i="0" u="none" strike="noStrike">
                        <a:solidFill>
                          <a:srgbClr val="0070C0"/>
                        </a:solidFill>
                        <a:effectLst/>
                        <a:latin typeface="Calibri" panose="020F0502020204030204" pitchFamily="34" charset="0"/>
                      </a:endParaRPr>
                    </a:p>
                  </a:txBody>
                  <a:tcPr marL="4840" marR="4840" marT="4840" marB="0" anchor="b"/>
                </a:tc>
                <a:tc>
                  <a:txBody>
                    <a:bodyPr/>
                    <a:lstStyle/>
                    <a:p>
                      <a:pPr algn="ctr" fontAlgn="b">
                        <a:buNone/>
                      </a:pPr>
                      <a:endParaRPr lang="en-US" sz="1000" b="0" i="0" u="none" strike="noStrike">
                        <a:solidFill>
                          <a:srgbClr val="0070C0"/>
                        </a:solidFill>
                        <a:effectLst/>
                        <a:latin typeface="Calibri" panose="020F0502020204030204" pitchFamily="34" charset="0"/>
                      </a:endParaRPr>
                    </a:p>
                  </a:txBody>
                  <a:tcPr marL="4840" marR="4840" marT="4840" marB="0" anchor="b"/>
                </a:tc>
                <a:tc>
                  <a:txBody>
                    <a:bodyPr/>
                    <a:lstStyle/>
                    <a:p>
                      <a:pPr algn="ctr" fontAlgn="b">
                        <a:buNone/>
                      </a:pPr>
                      <a:endParaRPr lang="en-US" sz="1000" b="0" i="0" u="none" strike="noStrike">
                        <a:solidFill>
                          <a:srgbClr val="0070C0"/>
                        </a:solidFill>
                        <a:effectLst/>
                        <a:latin typeface="Calibri" panose="020F0502020204030204" pitchFamily="34" charset="0"/>
                      </a:endParaRPr>
                    </a:p>
                  </a:txBody>
                  <a:tcPr marL="4840" marR="4840" marT="4840" marB="0" anchor="b"/>
                </a:tc>
                <a:extLst>
                  <a:ext uri="{0D108BD9-81ED-4DB2-BD59-A6C34878D82A}">
                    <a16:rowId xmlns:a16="http://schemas.microsoft.com/office/drawing/2014/main" val="421561139"/>
                  </a:ext>
                </a:extLst>
              </a:tr>
              <a:tr h="169399">
                <a:tc>
                  <a:txBody>
                    <a:bodyPr/>
                    <a:lstStyle/>
                    <a:p>
                      <a:pPr algn="ctr" fontAlgn="b">
                        <a:buNone/>
                      </a:pPr>
                      <a:endParaRPr lang="en-US" sz="1000" b="0" i="0" u="none" strike="noStrike">
                        <a:solidFill>
                          <a:srgbClr val="000000"/>
                        </a:solidFill>
                        <a:effectLst/>
                        <a:latin typeface="Aptos Narrow" panose="020B0004020202020204" pitchFamily="34" charset="0"/>
                      </a:endParaRPr>
                    </a:p>
                  </a:txBody>
                  <a:tcPr marL="4840" marR="4840" marT="4840" marB="0" anchor="b"/>
                </a:tc>
                <a:tc>
                  <a:txBody>
                    <a:bodyPr/>
                    <a:lstStyle/>
                    <a:p>
                      <a:pPr algn="ctr" fontAlgn="b">
                        <a:buNone/>
                      </a:pPr>
                      <a:endParaRPr lang="en-US" sz="1000" b="0" i="0" u="none" strike="noStrike">
                        <a:solidFill>
                          <a:srgbClr val="000000"/>
                        </a:solidFill>
                        <a:effectLst/>
                        <a:latin typeface="Aptos Narrow" panose="020B0004020202020204" pitchFamily="34" charset="0"/>
                      </a:endParaRPr>
                    </a:p>
                  </a:txBody>
                  <a:tcPr marL="4840" marR="4840" marT="4840" marB="0" anchor="b"/>
                </a:tc>
                <a:tc>
                  <a:txBody>
                    <a:bodyPr/>
                    <a:lstStyle/>
                    <a:p>
                      <a:pPr algn="ctr" fontAlgn="b">
                        <a:buNone/>
                      </a:pPr>
                      <a:endParaRPr lang="en-US" sz="1000" b="0" i="0" u="none" strike="noStrike">
                        <a:solidFill>
                          <a:srgbClr val="000000"/>
                        </a:solidFill>
                        <a:effectLst/>
                        <a:latin typeface="Aptos Narrow" panose="020B0004020202020204" pitchFamily="34" charset="0"/>
                      </a:endParaRPr>
                    </a:p>
                  </a:txBody>
                  <a:tcPr marL="4840" marR="4840" marT="4840" marB="0" anchor="b"/>
                </a:tc>
                <a:tc>
                  <a:txBody>
                    <a:bodyPr/>
                    <a:lstStyle/>
                    <a:p>
                      <a:pPr algn="ctr" fontAlgn="b">
                        <a:buNone/>
                      </a:pPr>
                      <a:endParaRPr lang="en-US" sz="1000" b="0" i="0" u="none" strike="noStrike">
                        <a:solidFill>
                          <a:srgbClr val="000000"/>
                        </a:solidFill>
                        <a:effectLst/>
                        <a:latin typeface="Aptos Narrow" panose="020B0004020202020204" pitchFamily="34" charset="0"/>
                      </a:endParaRPr>
                    </a:p>
                  </a:txBody>
                  <a:tcPr marL="4840" marR="4840" marT="4840" marB="0" anchor="b"/>
                </a:tc>
                <a:tc>
                  <a:txBody>
                    <a:bodyPr/>
                    <a:lstStyle/>
                    <a:p>
                      <a:pPr algn="ctr" fontAlgn="b">
                        <a:buNone/>
                      </a:pPr>
                      <a:endParaRPr lang="en-US" sz="1000" b="0" i="0" u="none" strike="noStrike">
                        <a:solidFill>
                          <a:srgbClr val="000000"/>
                        </a:solidFill>
                        <a:effectLst/>
                        <a:latin typeface="Aptos Narrow" panose="020B0004020202020204" pitchFamily="34" charset="0"/>
                      </a:endParaRPr>
                    </a:p>
                  </a:txBody>
                  <a:tcPr marL="4840" marR="4840" marT="4840" marB="0" anchor="b"/>
                </a:tc>
                <a:extLst>
                  <a:ext uri="{0D108BD9-81ED-4DB2-BD59-A6C34878D82A}">
                    <a16:rowId xmlns:a16="http://schemas.microsoft.com/office/drawing/2014/main" val="360617701"/>
                  </a:ext>
                </a:extLst>
              </a:tr>
              <a:tr h="169399">
                <a:tc>
                  <a:txBody>
                    <a:bodyPr/>
                    <a:lstStyle/>
                    <a:p>
                      <a:pPr algn="ctr" fontAlgn="b">
                        <a:buNone/>
                      </a:pPr>
                      <a:r>
                        <a:rPr lang="en-US" sz="1000" u="none" strike="noStrike">
                          <a:effectLst/>
                        </a:rPr>
                        <a:t>EEEMCAL</a:t>
                      </a:r>
                      <a:endParaRPr lang="en-US" sz="1000" b="1" i="0" u="none" strike="noStrike">
                        <a:solidFill>
                          <a:srgbClr val="000000"/>
                        </a:solidFill>
                        <a:effectLst/>
                        <a:latin typeface="Calibri" panose="020F0502020204030204" pitchFamily="34" charset="0"/>
                      </a:endParaRPr>
                    </a:p>
                  </a:txBody>
                  <a:tcPr marL="4840" marR="4840" marT="4840" marB="0" anchor="b"/>
                </a:tc>
                <a:tc>
                  <a:txBody>
                    <a:bodyPr/>
                    <a:lstStyle/>
                    <a:p>
                      <a:pPr algn="ctr" fontAlgn="b">
                        <a:buNone/>
                      </a:pPr>
                      <a:r>
                        <a:rPr lang="en-US" sz="1000" u="none" strike="noStrike">
                          <a:effectLst/>
                        </a:rPr>
                        <a:t>Water Cooling </a:t>
                      </a:r>
                      <a:endParaRPr lang="en-US" sz="1000" b="1" i="0" u="none" strike="noStrike">
                        <a:solidFill>
                          <a:srgbClr val="000000"/>
                        </a:solidFill>
                        <a:effectLst/>
                        <a:latin typeface="Calibri" panose="020F0502020204030204" pitchFamily="34" charset="0"/>
                      </a:endParaRPr>
                    </a:p>
                  </a:txBody>
                  <a:tcPr marL="4840" marR="4840" marT="4840" marB="0" anchor="b"/>
                </a:tc>
                <a:tc>
                  <a:txBody>
                    <a:bodyPr/>
                    <a:lstStyle/>
                    <a:p>
                      <a:pPr algn="ctr" fontAlgn="b">
                        <a:buNone/>
                      </a:pPr>
                      <a:r>
                        <a:rPr lang="en-US" sz="1000" u="none" strike="noStrike">
                          <a:effectLst/>
                        </a:rPr>
                        <a:t> Cooling system</a:t>
                      </a:r>
                      <a:endParaRPr lang="en-US" sz="1000" b="0" i="0" u="none" strike="noStrike">
                        <a:solidFill>
                          <a:srgbClr val="0070C0"/>
                        </a:solidFill>
                        <a:effectLst/>
                        <a:latin typeface="Calibri" panose="020F0502020204030204" pitchFamily="34" charset="0"/>
                      </a:endParaRPr>
                    </a:p>
                  </a:txBody>
                  <a:tcPr marL="4840" marR="4840" marT="4840" marB="0" anchor="b"/>
                </a:tc>
                <a:tc>
                  <a:txBody>
                    <a:bodyPr/>
                    <a:lstStyle/>
                    <a:p>
                      <a:pPr algn="ctr" fontAlgn="b">
                        <a:buNone/>
                      </a:pPr>
                      <a:r>
                        <a:rPr lang="en-US" sz="1000" u="none" strike="noStrike">
                          <a:effectLst/>
                        </a:rPr>
                        <a:t>Cooling requirements, Calculation of heat load, flow rate, pressure drop</a:t>
                      </a:r>
                      <a:endParaRPr lang="en-US" sz="1000" b="0" i="0" u="none" strike="noStrike">
                        <a:solidFill>
                          <a:srgbClr val="0070C0"/>
                        </a:solidFill>
                        <a:effectLst/>
                        <a:latin typeface="Calibri" panose="020F0502020204030204" pitchFamily="34" charset="0"/>
                      </a:endParaRPr>
                    </a:p>
                  </a:txBody>
                  <a:tcPr marL="4840" marR="4840" marT="4840" marB="0" anchor="b"/>
                </a:tc>
                <a:tc>
                  <a:txBody>
                    <a:bodyPr/>
                    <a:lstStyle/>
                    <a:p>
                      <a:pPr algn="ctr" fontAlgn="b">
                        <a:buNone/>
                      </a:pPr>
                      <a:r>
                        <a:rPr lang="en-US" sz="1000" u="none" strike="noStrike">
                          <a:effectLst/>
                        </a:rPr>
                        <a:t>In Progress</a:t>
                      </a:r>
                      <a:endParaRPr lang="en-US" sz="1000" b="0" i="0" u="none" strike="noStrike">
                        <a:solidFill>
                          <a:srgbClr val="0070C0"/>
                        </a:solidFill>
                        <a:effectLst/>
                        <a:latin typeface="Calibri" panose="020F0502020204030204" pitchFamily="34" charset="0"/>
                      </a:endParaRPr>
                    </a:p>
                  </a:txBody>
                  <a:tcPr marL="4840" marR="4840" marT="4840" marB="0" anchor="b"/>
                </a:tc>
                <a:extLst>
                  <a:ext uri="{0D108BD9-81ED-4DB2-BD59-A6C34878D82A}">
                    <a16:rowId xmlns:a16="http://schemas.microsoft.com/office/drawing/2014/main" val="1905447638"/>
                  </a:ext>
                </a:extLst>
              </a:tr>
              <a:tr h="169399">
                <a:tc>
                  <a:txBody>
                    <a:bodyPr/>
                    <a:lstStyle/>
                    <a:p>
                      <a:pPr algn="l" fontAlgn="b">
                        <a:buNone/>
                      </a:pPr>
                      <a:endParaRPr lang="en-US" sz="700" b="0" i="0" u="none" strike="noStrike">
                        <a:solidFill>
                          <a:srgbClr val="000000"/>
                        </a:solidFill>
                        <a:effectLst/>
                        <a:latin typeface="Aptos Narrow" panose="020B0004020202020204" pitchFamily="34" charset="0"/>
                      </a:endParaRPr>
                    </a:p>
                  </a:txBody>
                  <a:tcPr marL="4840" marR="4840" marT="4840" marB="0" anchor="b"/>
                </a:tc>
                <a:tc>
                  <a:txBody>
                    <a:bodyPr/>
                    <a:lstStyle/>
                    <a:p>
                      <a:pPr algn="l" fontAlgn="b">
                        <a:buNone/>
                      </a:pPr>
                      <a:endParaRPr lang="en-US" sz="700" b="0" i="0" u="none" strike="noStrike">
                        <a:solidFill>
                          <a:srgbClr val="000000"/>
                        </a:solidFill>
                        <a:effectLst/>
                        <a:latin typeface="Aptos Narrow" panose="020B0004020202020204" pitchFamily="34" charset="0"/>
                      </a:endParaRPr>
                    </a:p>
                  </a:txBody>
                  <a:tcPr marL="4840" marR="4840" marT="4840" marB="0" anchor="b"/>
                </a:tc>
                <a:tc>
                  <a:txBody>
                    <a:bodyPr/>
                    <a:lstStyle/>
                    <a:p>
                      <a:pPr algn="ctr" fontAlgn="b">
                        <a:buNone/>
                      </a:pPr>
                      <a:r>
                        <a:rPr lang="en-US" sz="1000" u="none" strike="noStrike">
                          <a:effectLst/>
                        </a:rPr>
                        <a:t>Cooling of SiPM </a:t>
                      </a:r>
                      <a:endParaRPr lang="en-US" sz="1000" b="0" i="0" u="none" strike="noStrike">
                        <a:solidFill>
                          <a:srgbClr val="FF0000"/>
                        </a:solidFill>
                        <a:effectLst/>
                        <a:latin typeface="Calibri" panose="020F0502020204030204" pitchFamily="34" charset="0"/>
                      </a:endParaRPr>
                    </a:p>
                  </a:txBody>
                  <a:tcPr marL="4840" marR="4840" marT="4840" marB="0" anchor="b"/>
                </a:tc>
                <a:tc>
                  <a:txBody>
                    <a:bodyPr/>
                    <a:lstStyle/>
                    <a:p>
                      <a:pPr algn="ctr" fontAlgn="b">
                        <a:buNone/>
                      </a:pPr>
                      <a:r>
                        <a:rPr lang="en-US" sz="1000" u="none" strike="noStrike">
                          <a:effectLst/>
                        </a:rPr>
                        <a:t>Thermal Simulation of of SiPM in contact with crystals</a:t>
                      </a:r>
                      <a:endParaRPr lang="en-US" sz="1000" b="0" i="0" u="none" strike="noStrike">
                        <a:solidFill>
                          <a:srgbClr val="FF0000"/>
                        </a:solidFill>
                        <a:effectLst/>
                        <a:latin typeface="Calibri" panose="020F0502020204030204" pitchFamily="34" charset="0"/>
                      </a:endParaRPr>
                    </a:p>
                  </a:txBody>
                  <a:tcPr marL="4840" marR="4840" marT="4840" marB="0" anchor="b"/>
                </a:tc>
                <a:tc>
                  <a:txBody>
                    <a:bodyPr/>
                    <a:lstStyle/>
                    <a:p>
                      <a:pPr algn="ctr" fontAlgn="b">
                        <a:buNone/>
                      </a:pPr>
                      <a:r>
                        <a:rPr lang="en-US" sz="1000" u="none" strike="noStrike" dirty="0">
                          <a:effectLst/>
                        </a:rPr>
                        <a:t>Completed </a:t>
                      </a:r>
                      <a:endParaRPr lang="en-US" sz="1000" b="0" i="0" u="none" strike="noStrike" dirty="0">
                        <a:solidFill>
                          <a:srgbClr val="FF0000"/>
                        </a:solidFill>
                        <a:effectLst/>
                        <a:latin typeface="Calibri" panose="020F0502020204030204" pitchFamily="34" charset="0"/>
                      </a:endParaRPr>
                    </a:p>
                  </a:txBody>
                  <a:tcPr marL="4840" marR="4840" marT="4840" marB="0" anchor="b"/>
                </a:tc>
                <a:extLst>
                  <a:ext uri="{0D108BD9-81ED-4DB2-BD59-A6C34878D82A}">
                    <a16:rowId xmlns:a16="http://schemas.microsoft.com/office/drawing/2014/main" val="1170219192"/>
                  </a:ext>
                </a:extLst>
              </a:tr>
              <a:tr h="169399">
                <a:tc>
                  <a:txBody>
                    <a:bodyPr/>
                    <a:lstStyle/>
                    <a:p>
                      <a:pPr algn="l" fontAlgn="b">
                        <a:buNone/>
                      </a:pPr>
                      <a:endParaRPr lang="en-US" sz="700" b="0" i="0" u="none" strike="noStrike">
                        <a:solidFill>
                          <a:srgbClr val="000000"/>
                        </a:solidFill>
                        <a:effectLst/>
                        <a:latin typeface="Aptos Narrow" panose="020B0004020202020204" pitchFamily="34" charset="0"/>
                      </a:endParaRPr>
                    </a:p>
                  </a:txBody>
                  <a:tcPr marL="4840" marR="4840" marT="4840" marB="0" anchor="b"/>
                </a:tc>
                <a:tc>
                  <a:txBody>
                    <a:bodyPr/>
                    <a:lstStyle/>
                    <a:p>
                      <a:pPr algn="l" fontAlgn="b">
                        <a:buNone/>
                      </a:pPr>
                      <a:endParaRPr lang="en-US" sz="700" b="0" i="0" u="none" strike="noStrike">
                        <a:solidFill>
                          <a:srgbClr val="000000"/>
                        </a:solidFill>
                        <a:effectLst/>
                        <a:latin typeface="Aptos Narrow" panose="020B0004020202020204" pitchFamily="34" charset="0"/>
                      </a:endParaRPr>
                    </a:p>
                  </a:txBody>
                  <a:tcPr marL="4840" marR="4840" marT="4840" marB="0" anchor="b"/>
                </a:tc>
                <a:tc>
                  <a:txBody>
                    <a:bodyPr/>
                    <a:lstStyle/>
                    <a:p>
                      <a:pPr algn="ctr" fontAlgn="b">
                        <a:buNone/>
                      </a:pPr>
                      <a:r>
                        <a:rPr lang="en-US" sz="1000" u="none" strike="noStrike">
                          <a:effectLst/>
                        </a:rPr>
                        <a:t>Cooling of FEB</a:t>
                      </a:r>
                      <a:endParaRPr lang="en-US" sz="1000" b="0" i="0" u="none" strike="noStrike">
                        <a:solidFill>
                          <a:srgbClr val="FF0000"/>
                        </a:solidFill>
                        <a:effectLst/>
                        <a:latin typeface="Calibri" panose="020F0502020204030204" pitchFamily="34" charset="0"/>
                      </a:endParaRPr>
                    </a:p>
                  </a:txBody>
                  <a:tcPr marL="4840" marR="4840" marT="4840" marB="0" anchor="b"/>
                </a:tc>
                <a:tc>
                  <a:txBody>
                    <a:bodyPr/>
                    <a:lstStyle/>
                    <a:p>
                      <a:pPr algn="ctr" fontAlgn="b">
                        <a:buNone/>
                      </a:pPr>
                      <a:r>
                        <a:rPr lang="en-US" sz="1000" u="none" strike="noStrike" dirty="0">
                          <a:effectLst/>
                        </a:rPr>
                        <a:t>Thermal Simulation of FEB</a:t>
                      </a:r>
                      <a:endParaRPr lang="en-US" sz="1000" b="0" i="0" u="none" strike="noStrike" dirty="0">
                        <a:solidFill>
                          <a:srgbClr val="FF0000"/>
                        </a:solidFill>
                        <a:effectLst/>
                        <a:latin typeface="Calibri" panose="020F0502020204030204" pitchFamily="34" charset="0"/>
                      </a:endParaRPr>
                    </a:p>
                  </a:txBody>
                  <a:tcPr marL="4840" marR="4840" marT="4840" marB="0" anchor="b"/>
                </a:tc>
                <a:tc>
                  <a:txBody>
                    <a:bodyPr/>
                    <a:lstStyle/>
                    <a:p>
                      <a:pPr algn="ctr" fontAlgn="b">
                        <a:buNone/>
                      </a:pPr>
                      <a:r>
                        <a:rPr lang="en-US" sz="1000" u="none" strike="noStrike" dirty="0">
                          <a:effectLst/>
                        </a:rPr>
                        <a:t>In Progress</a:t>
                      </a:r>
                      <a:endParaRPr lang="en-US" sz="1000" b="0" i="0" u="none" strike="noStrike" dirty="0">
                        <a:solidFill>
                          <a:srgbClr val="FF0000"/>
                        </a:solidFill>
                        <a:effectLst/>
                        <a:latin typeface="Calibri" panose="020F0502020204030204" pitchFamily="34" charset="0"/>
                      </a:endParaRPr>
                    </a:p>
                  </a:txBody>
                  <a:tcPr marL="4840" marR="4840" marT="4840" marB="0" anchor="b"/>
                </a:tc>
                <a:extLst>
                  <a:ext uri="{0D108BD9-81ED-4DB2-BD59-A6C34878D82A}">
                    <a16:rowId xmlns:a16="http://schemas.microsoft.com/office/drawing/2014/main" val="2071301213"/>
                  </a:ext>
                </a:extLst>
              </a:tr>
            </a:tbl>
          </a:graphicData>
        </a:graphic>
      </p:graphicFrame>
    </p:spTree>
    <p:extLst>
      <p:ext uri="{BB962C8B-B14F-4D97-AF65-F5344CB8AC3E}">
        <p14:creationId xmlns:p14="http://schemas.microsoft.com/office/powerpoint/2010/main" val="25604241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ED16B3-0125-8671-6D0E-3FE70AC6531A}"/>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D821711D-B1F1-2F51-3BAA-F450C369F19C}"/>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6794494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8ACD72-4520-A2C5-9A0A-CCDF41FF11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B85497-5EF1-3981-3791-E941421BD70F}"/>
              </a:ext>
            </a:extLst>
          </p:cNvPr>
          <p:cNvSpPr>
            <a:spLocks noGrp="1"/>
          </p:cNvSpPr>
          <p:nvPr>
            <p:ph type="title"/>
          </p:nvPr>
        </p:nvSpPr>
        <p:spPr/>
        <p:txBody>
          <a:bodyPr>
            <a:normAutofit fontScale="90000"/>
          </a:bodyPr>
          <a:lstStyle/>
          <a:p>
            <a:r>
              <a:rPr lang="en-US" dirty="0" err="1"/>
              <a:t>ePIC</a:t>
            </a:r>
            <a:r>
              <a:rPr lang="en-US" dirty="0"/>
              <a:t> Detector – Cooling Guidelines</a:t>
            </a:r>
          </a:p>
        </p:txBody>
      </p:sp>
      <p:sp>
        <p:nvSpPr>
          <p:cNvPr id="6" name="Content Placeholder 6">
            <a:extLst>
              <a:ext uri="{FF2B5EF4-FFF2-40B4-BE49-F238E27FC236}">
                <a16:creationId xmlns:a16="http://schemas.microsoft.com/office/drawing/2014/main" id="{064A69AA-114B-28EE-C7B6-728D8BD179A6}"/>
              </a:ext>
            </a:extLst>
          </p:cNvPr>
          <p:cNvSpPr txBox="1">
            <a:spLocks/>
          </p:cNvSpPr>
          <p:nvPr/>
        </p:nvSpPr>
        <p:spPr>
          <a:xfrm>
            <a:off x="457200" y="1059518"/>
            <a:ext cx="11165747" cy="995785"/>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0"/>
              </a:spcBef>
              <a:spcAft>
                <a:spcPts val="400"/>
              </a:spcAft>
              <a:buFont typeface="Arial" panose="020B0604020202020204" pitchFamily="34" charset="0"/>
              <a:buChar char="•"/>
              <a:defRPr sz="2000" kern="1200">
                <a:solidFill>
                  <a:schemeClr val="tx1"/>
                </a:solidFill>
                <a:latin typeface="Arial" charset="0"/>
                <a:ea typeface="Arial" charset="0"/>
                <a:cs typeface="Arial" charset="0"/>
              </a:defRPr>
            </a:lvl1pPr>
            <a:lvl2pPr marL="460375" indent="-233363" algn="l" defTabSz="914400" rtl="0" eaLnBrk="1" latinLnBrk="0" hangingPunct="1">
              <a:lnSpc>
                <a:spcPct val="100000"/>
              </a:lnSpc>
              <a:spcBef>
                <a:spcPts val="0"/>
              </a:spcBef>
              <a:spcAft>
                <a:spcPts val="400"/>
              </a:spcAft>
              <a:buFont typeface="Arial" panose="020B0604020202020204" pitchFamily="34" charset="0"/>
              <a:buChar char="•"/>
              <a:defRPr sz="1600" kern="1200">
                <a:solidFill>
                  <a:schemeClr val="tx1"/>
                </a:solidFill>
                <a:latin typeface="Arial" charset="0"/>
                <a:ea typeface="Arial" charset="0"/>
                <a:cs typeface="Arial" charset="0"/>
              </a:defRPr>
            </a:lvl2pPr>
            <a:lvl3pPr marL="687388" indent="-227013" algn="l" defTabSz="914400" rtl="0" eaLnBrk="1" latinLnBrk="0" hangingPunct="1">
              <a:lnSpc>
                <a:spcPct val="100000"/>
              </a:lnSpc>
              <a:spcBef>
                <a:spcPts val="0"/>
              </a:spcBef>
              <a:spcAft>
                <a:spcPts val="400"/>
              </a:spcAft>
              <a:buFont typeface="Arial" panose="020B0604020202020204" pitchFamily="34" charset="0"/>
              <a:buChar char="•"/>
              <a:defRPr sz="1600" kern="1200">
                <a:solidFill>
                  <a:schemeClr val="tx1"/>
                </a:solidFill>
                <a:latin typeface="Arial" charset="0"/>
                <a:ea typeface="Arial" charset="0"/>
                <a:cs typeface="Arial" charset="0"/>
              </a:defRPr>
            </a:lvl3pPr>
            <a:lvl4pPr marL="914400" indent="-227013" algn="l" defTabSz="914400" rtl="0" eaLnBrk="1" latinLnBrk="0" hangingPunct="1">
              <a:lnSpc>
                <a:spcPct val="100000"/>
              </a:lnSpc>
              <a:spcBef>
                <a:spcPts val="0"/>
              </a:spcBef>
              <a:spcAft>
                <a:spcPts val="400"/>
              </a:spcAft>
              <a:buFont typeface="Arial" panose="020B0604020202020204" pitchFamily="34" charset="0"/>
              <a:buChar char="•"/>
              <a:defRPr sz="1600" kern="1200">
                <a:solidFill>
                  <a:schemeClr val="tx1"/>
                </a:solidFill>
                <a:latin typeface="Arial" charset="0"/>
                <a:ea typeface="Arial" charset="0"/>
                <a:cs typeface="Arial" charset="0"/>
              </a:defRPr>
            </a:lvl4pPr>
            <a:lvl5pPr marL="1141413" indent="-227013" algn="l" defTabSz="914400" rtl="0" eaLnBrk="1" latinLnBrk="0" hangingPunct="1">
              <a:lnSpc>
                <a:spcPct val="100000"/>
              </a:lnSpc>
              <a:spcBef>
                <a:spcPts val="0"/>
              </a:spcBef>
              <a:spcAft>
                <a:spcPts val="400"/>
              </a:spcAft>
              <a:buFont typeface="Arial" panose="020B0604020202020204" pitchFamily="34" charset="0"/>
              <a:buChar char="•"/>
              <a:defRPr sz="1600" kern="1200">
                <a:solidFill>
                  <a:schemeClr val="tx1"/>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t>Sub detectors should maintain minimum water temperature at 64 F (≥18 C) to avoid insulation</a:t>
            </a:r>
          </a:p>
          <a:p>
            <a:r>
              <a:rPr lang="en-US" sz="1600" dirty="0"/>
              <a:t>Insulation on respective sub detectors impacts services on </a:t>
            </a:r>
            <a:r>
              <a:rPr lang="en-US" sz="1600" dirty="0" err="1"/>
              <a:t>ePIC</a:t>
            </a:r>
            <a:r>
              <a:rPr lang="en-US" sz="1600" dirty="0"/>
              <a:t> </a:t>
            </a:r>
          </a:p>
          <a:p>
            <a:r>
              <a:rPr lang="en-US" sz="1600" dirty="0"/>
              <a:t>Operating temperatures of the sub detectors should be above dew point temperature to prevent condensation</a:t>
            </a:r>
          </a:p>
          <a:p>
            <a:pPr marL="0" indent="0">
              <a:buFont typeface="Arial" panose="020B0604020202020204" pitchFamily="34" charset="0"/>
              <a:buNone/>
            </a:pPr>
            <a:endParaRPr lang="en-US" sz="1600" dirty="0"/>
          </a:p>
        </p:txBody>
      </p:sp>
      <p:sp>
        <p:nvSpPr>
          <p:cNvPr id="7" name="TextBox 6">
            <a:extLst>
              <a:ext uri="{FF2B5EF4-FFF2-40B4-BE49-F238E27FC236}">
                <a16:creationId xmlns:a16="http://schemas.microsoft.com/office/drawing/2014/main" id="{7DC30255-1DF9-66A1-EFBD-A903D6564E9F}"/>
              </a:ext>
            </a:extLst>
          </p:cNvPr>
          <p:cNvSpPr txBox="1"/>
          <p:nvPr/>
        </p:nvSpPr>
        <p:spPr>
          <a:xfrm>
            <a:off x="457200" y="645953"/>
            <a:ext cx="2752313" cy="369332"/>
          </a:xfrm>
          <a:prstGeom prst="rect">
            <a:avLst/>
          </a:prstGeom>
          <a:noFill/>
        </p:spPr>
        <p:txBody>
          <a:bodyPr wrap="square">
            <a:spAutoFit/>
          </a:bodyPr>
          <a:lstStyle/>
          <a:p>
            <a:r>
              <a:rPr lang="en-US" b="1" dirty="0"/>
              <a:t>Guiding Principles</a:t>
            </a:r>
            <a:r>
              <a:rPr lang="en-US" sz="1800" b="1" dirty="0"/>
              <a:t>  </a:t>
            </a:r>
            <a:endParaRPr lang="en-US" b="1" dirty="0"/>
          </a:p>
        </p:txBody>
      </p:sp>
      <p:sp>
        <p:nvSpPr>
          <p:cNvPr id="3" name="Content Placeholder 2">
            <a:extLst>
              <a:ext uri="{FF2B5EF4-FFF2-40B4-BE49-F238E27FC236}">
                <a16:creationId xmlns:a16="http://schemas.microsoft.com/office/drawing/2014/main" id="{214B2BAD-59FF-E11C-646A-71217EBC67D1}"/>
              </a:ext>
            </a:extLst>
          </p:cNvPr>
          <p:cNvSpPr>
            <a:spLocks noGrp="1"/>
          </p:cNvSpPr>
          <p:nvPr>
            <p:ph idx="1"/>
          </p:nvPr>
        </p:nvSpPr>
        <p:spPr>
          <a:xfrm>
            <a:off x="457200" y="2820195"/>
            <a:ext cx="11107024" cy="1572587"/>
          </a:xfrm>
        </p:spPr>
        <p:txBody>
          <a:bodyPr>
            <a:normAutofit/>
          </a:bodyPr>
          <a:lstStyle/>
          <a:p>
            <a:r>
              <a:rPr lang="en-US" sz="1600" dirty="0"/>
              <a:t>Minimize potential damage from cooling system (since inner detectors are difficult to service)</a:t>
            </a:r>
          </a:p>
          <a:p>
            <a:r>
              <a:rPr lang="en-US" sz="1600" dirty="0"/>
              <a:t>Using negative pressure water circulators to mitigate leak concerns (draws air into lines instead of leaking water out)</a:t>
            </a:r>
          </a:p>
          <a:p>
            <a:r>
              <a:rPr lang="en-US" sz="1600" dirty="0"/>
              <a:t>Make manifolds and cooling services disconnects as accessible and serviceable as possible.</a:t>
            </a:r>
          </a:p>
          <a:p>
            <a:pPr marL="0" indent="0">
              <a:buNone/>
            </a:pPr>
            <a:endParaRPr lang="en-US" sz="2000" dirty="0"/>
          </a:p>
        </p:txBody>
      </p:sp>
      <p:sp>
        <p:nvSpPr>
          <p:cNvPr id="4" name="TextBox 3">
            <a:extLst>
              <a:ext uri="{FF2B5EF4-FFF2-40B4-BE49-F238E27FC236}">
                <a16:creationId xmlns:a16="http://schemas.microsoft.com/office/drawing/2014/main" id="{06972BAD-6D9D-CBBA-6F2E-88558610F373}"/>
              </a:ext>
            </a:extLst>
          </p:cNvPr>
          <p:cNvSpPr txBox="1"/>
          <p:nvPr/>
        </p:nvSpPr>
        <p:spPr>
          <a:xfrm>
            <a:off x="457200" y="2406280"/>
            <a:ext cx="3737295" cy="369332"/>
          </a:xfrm>
          <a:prstGeom prst="rect">
            <a:avLst/>
          </a:prstGeom>
          <a:noFill/>
        </p:spPr>
        <p:txBody>
          <a:bodyPr wrap="square">
            <a:spAutoFit/>
          </a:bodyPr>
          <a:lstStyle/>
          <a:p>
            <a:r>
              <a:rPr lang="en-US" b="1" dirty="0"/>
              <a:t>Cooling Design Considerations</a:t>
            </a:r>
          </a:p>
        </p:txBody>
      </p:sp>
      <p:sp>
        <p:nvSpPr>
          <p:cNvPr id="8" name="TextBox 7">
            <a:extLst>
              <a:ext uri="{FF2B5EF4-FFF2-40B4-BE49-F238E27FC236}">
                <a16:creationId xmlns:a16="http://schemas.microsoft.com/office/drawing/2014/main" id="{B750C84E-8FBA-D1A6-3EF7-F2C46045A84F}"/>
              </a:ext>
            </a:extLst>
          </p:cNvPr>
          <p:cNvSpPr txBox="1"/>
          <p:nvPr/>
        </p:nvSpPr>
        <p:spPr>
          <a:xfrm>
            <a:off x="2325847" y="4098811"/>
            <a:ext cx="6097656" cy="338554"/>
          </a:xfrm>
          <a:prstGeom prst="rect">
            <a:avLst/>
          </a:prstGeom>
          <a:noFill/>
        </p:spPr>
        <p:txBody>
          <a:bodyPr wrap="square">
            <a:spAutoFit/>
          </a:bodyPr>
          <a:lstStyle/>
          <a:p>
            <a:r>
              <a:rPr lang="en-US" sz="1600" b="1" dirty="0"/>
              <a:t>Has Aluminum compatible loop still there?</a:t>
            </a:r>
            <a:endParaRPr lang="en-US" dirty="0"/>
          </a:p>
        </p:txBody>
      </p:sp>
    </p:spTree>
    <p:extLst>
      <p:ext uri="{BB962C8B-B14F-4D97-AF65-F5344CB8AC3E}">
        <p14:creationId xmlns:p14="http://schemas.microsoft.com/office/powerpoint/2010/main" val="33132393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9F7ACB-BAAC-B618-50A5-D5A1255284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0683D5-AFF9-BD22-9CE6-0390B17FCF80}"/>
              </a:ext>
            </a:extLst>
          </p:cNvPr>
          <p:cNvSpPr>
            <a:spLocks noGrp="1"/>
          </p:cNvSpPr>
          <p:nvPr>
            <p:ph type="title"/>
          </p:nvPr>
        </p:nvSpPr>
        <p:spPr/>
        <p:txBody>
          <a:bodyPr>
            <a:normAutofit fontScale="90000"/>
          </a:bodyPr>
          <a:lstStyle/>
          <a:p>
            <a:r>
              <a:rPr lang="en-US" dirty="0" err="1"/>
              <a:t>ePIC</a:t>
            </a:r>
            <a:r>
              <a:rPr lang="en-US" dirty="0"/>
              <a:t> Detector – Heat Load</a:t>
            </a:r>
          </a:p>
        </p:txBody>
      </p:sp>
      <p:sp>
        <p:nvSpPr>
          <p:cNvPr id="4" name="Content Placeholder 3">
            <a:extLst>
              <a:ext uri="{FF2B5EF4-FFF2-40B4-BE49-F238E27FC236}">
                <a16:creationId xmlns:a16="http://schemas.microsoft.com/office/drawing/2014/main" id="{077CF515-1CBC-739E-AEB1-EDB887A2E567}"/>
              </a:ext>
            </a:extLst>
          </p:cNvPr>
          <p:cNvSpPr txBox="1">
            <a:spLocks noGrp="1"/>
          </p:cNvSpPr>
          <p:nvPr>
            <p:ph idx="1"/>
          </p:nvPr>
        </p:nvSpPr>
        <p:spPr>
          <a:xfrm>
            <a:off x="457327" y="696218"/>
            <a:ext cx="11503025" cy="369332"/>
          </a:xfrm>
          <a:prstGeom prst="rect">
            <a:avLst/>
          </a:prstGeom>
          <a:noFill/>
        </p:spPr>
        <p:txBody>
          <a:bodyPr wrap="square">
            <a:spAutoFit/>
          </a:bodyPr>
          <a:lstStyle/>
          <a:p>
            <a:pPr marL="0" indent="0">
              <a:buNone/>
            </a:pPr>
            <a:r>
              <a:rPr lang="en-US" sz="1800" b="1" dirty="0"/>
              <a:t>   Liquid Cooling System </a:t>
            </a:r>
            <a:endParaRPr lang="en-US" b="1" dirty="0"/>
          </a:p>
        </p:txBody>
      </p:sp>
      <p:sp>
        <p:nvSpPr>
          <p:cNvPr id="6" name="TextBox 5">
            <a:extLst>
              <a:ext uri="{FF2B5EF4-FFF2-40B4-BE49-F238E27FC236}">
                <a16:creationId xmlns:a16="http://schemas.microsoft.com/office/drawing/2014/main" id="{27B55221-4C88-38C8-AF76-5AFFF0436743}"/>
              </a:ext>
            </a:extLst>
          </p:cNvPr>
          <p:cNvSpPr txBox="1"/>
          <p:nvPr/>
        </p:nvSpPr>
        <p:spPr>
          <a:xfrm>
            <a:off x="6059998" y="715967"/>
            <a:ext cx="2446693" cy="369332"/>
          </a:xfrm>
          <a:prstGeom prst="rect">
            <a:avLst/>
          </a:prstGeom>
          <a:noFill/>
        </p:spPr>
        <p:txBody>
          <a:bodyPr wrap="square">
            <a:spAutoFit/>
          </a:bodyPr>
          <a:lstStyle/>
          <a:p>
            <a:r>
              <a:rPr lang="en-US" b="1" dirty="0">
                <a:latin typeface="Arial" panose="020B0604020202020204" pitchFamily="34" charset="0"/>
                <a:cs typeface="Arial" panose="020B0604020202020204" pitchFamily="34" charset="0"/>
              </a:rPr>
              <a:t>Air</a:t>
            </a:r>
            <a:r>
              <a:rPr lang="en-US" sz="1800" b="1" dirty="0">
                <a:latin typeface="Arial" panose="020B0604020202020204" pitchFamily="34" charset="0"/>
                <a:cs typeface="Arial" panose="020B0604020202020204" pitchFamily="34" charset="0"/>
              </a:rPr>
              <a:t> Cooling System </a:t>
            </a:r>
            <a:endParaRPr lang="en-US" b="1" dirty="0">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6D7E82E8-84A8-CFFC-1836-2B50B89DA454}"/>
              </a:ext>
            </a:extLst>
          </p:cNvPr>
          <p:cNvSpPr txBox="1"/>
          <p:nvPr/>
        </p:nvSpPr>
        <p:spPr>
          <a:xfrm>
            <a:off x="8622509" y="4024259"/>
            <a:ext cx="3107753" cy="369332"/>
          </a:xfrm>
          <a:prstGeom prst="rect">
            <a:avLst/>
          </a:prstGeom>
          <a:noFill/>
        </p:spPr>
        <p:txBody>
          <a:bodyPr wrap="square">
            <a:spAutoFit/>
          </a:bodyPr>
          <a:lstStyle/>
          <a:p>
            <a:r>
              <a:rPr lang="en-US" b="1" dirty="0"/>
              <a:t>Special</a:t>
            </a:r>
            <a:r>
              <a:rPr lang="en-US" sz="1800" b="1" dirty="0"/>
              <a:t> Cooling System </a:t>
            </a:r>
            <a:endParaRPr lang="en-US" b="1" dirty="0"/>
          </a:p>
        </p:txBody>
      </p:sp>
      <p:sp>
        <p:nvSpPr>
          <p:cNvPr id="10" name="TextBox 9">
            <a:extLst>
              <a:ext uri="{FF2B5EF4-FFF2-40B4-BE49-F238E27FC236}">
                <a16:creationId xmlns:a16="http://schemas.microsoft.com/office/drawing/2014/main" id="{07E7039E-9EE9-7258-B99F-4C6114F96D97}"/>
              </a:ext>
            </a:extLst>
          </p:cNvPr>
          <p:cNvSpPr txBox="1"/>
          <p:nvPr/>
        </p:nvSpPr>
        <p:spPr>
          <a:xfrm>
            <a:off x="4803854" y="4071075"/>
            <a:ext cx="4030222" cy="369332"/>
          </a:xfrm>
          <a:prstGeom prst="rect">
            <a:avLst/>
          </a:prstGeom>
          <a:noFill/>
        </p:spPr>
        <p:txBody>
          <a:bodyPr wrap="square">
            <a:spAutoFit/>
          </a:bodyPr>
          <a:lstStyle/>
          <a:p>
            <a:r>
              <a:rPr lang="en-US" b="1" dirty="0">
                <a:latin typeface="Arial" panose="020B0604020202020204" pitchFamily="34" charset="0"/>
                <a:cs typeface="Arial" panose="020B0604020202020204" pitchFamily="34" charset="0"/>
              </a:rPr>
              <a:t>Platform Electronics &amp; Racks</a:t>
            </a:r>
            <a:r>
              <a:rPr lang="en-US" sz="1800" b="1" dirty="0">
                <a:latin typeface="Arial" panose="020B0604020202020204" pitchFamily="34" charset="0"/>
                <a:cs typeface="Arial" panose="020B0604020202020204" pitchFamily="34" charset="0"/>
              </a:rPr>
              <a:t> </a:t>
            </a:r>
            <a:endParaRPr lang="en-US" b="1" dirty="0">
              <a:latin typeface="Arial" panose="020B0604020202020204" pitchFamily="34" charset="0"/>
              <a:cs typeface="Arial" panose="020B0604020202020204" pitchFamily="34" charset="0"/>
            </a:endParaRPr>
          </a:p>
        </p:txBody>
      </p:sp>
      <p:graphicFrame>
        <p:nvGraphicFramePr>
          <p:cNvPr id="11" name="Table 10">
            <a:extLst>
              <a:ext uri="{FF2B5EF4-FFF2-40B4-BE49-F238E27FC236}">
                <a16:creationId xmlns:a16="http://schemas.microsoft.com/office/drawing/2014/main" id="{0FB1B973-95DD-9D1F-AAB5-2F12C3082394}"/>
              </a:ext>
            </a:extLst>
          </p:cNvPr>
          <p:cNvGraphicFramePr>
            <a:graphicFrameLocks noGrp="1"/>
          </p:cNvGraphicFramePr>
          <p:nvPr>
            <p:extLst>
              <p:ext uri="{D42A27DB-BD31-4B8C-83A1-F6EECF244321}">
                <p14:modId xmlns:p14="http://schemas.microsoft.com/office/powerpoint/2010/main" val="2607792823"/>
              </p:ext>
            </p:extLst>
          </p:nvPr>
        </p:nvGraphicFramePr>
        <p:xfrm>
          <a:off x="4655366" y="4579487"/>
          <a:ext cx="3543300" cy="1318260"/>
        </p:xfrm>
        <a:graphic>
          <a:graphicData uri="http://schemas.openxmlformats.org/drawingml/2006/table">
            <a:tbl>
              <a:tblPr>
                <a:tableStyleId>{5C22544A-7EE6-4342-B048-85BDC9FD1C3A}</a:tableStyleId>
              </a:tblPr>
              <a:tblGrid>
                <a:gridCol w="1536700">
                  <a:extLst>
                    <a:ext uri="{9D8B030D-6E8A-4147-A177-3AD203B41FA5}">
                      <a16:colId xmlns:a16="http://schemas.microsoft.com/office/drawing/2014/main" val="3990285376"/>
                    </a:ext>
                  </a:extLst>
                </a:gridCol>
                <a:gridCol w="1270000">
                  <a:extLst>
                    <a:ext uri="{9D8B030D-6E8A-4147-A177-3AD203B41FA5}">
                      <a16:colId xmlns:a16="http://schemas.microsoft.com/office/drawing/2014/main" val="1975232309"/>
                    </a:ext>
                  </a:extLst>
                </a:gridCol>
                <a:gridCol w="736600">
                  <a:extLst>
                    <a:ext uri="{9D8B030D-6E8A-4147-A177-3AD203B41FA5}">
                      <a16:colId xmlns:a16="http://schemas.microsoft.com/office/drawing/2014/main" val="1914727945"/>
                    </a:ext>
                  </a:extLst>
                </a:gridCol>
              </a:tblGrid>
              <a:tr h="184150">
                <a:tc>
                  <a:txBody>
                    <a:bodyPr/>
                    <a:lstStyle/>
                    <a:p>
                      <a:pPr algn="ctr" fontAlgn="b">
                        <a:buNone/>
                      </a:pP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400" u="none" strike="noStrike">
                          <a:effectLst/>
                          <a:latin typeface="Arial" panose="020B0604020202020204" pitchFamily="34" charset="0"/>
                          <a:cs typeface="Arial" panose="020B0604020202020204" pitchFamily="34" charset="0"/>
                        </a:rPr>
                        <a:t>Units</a:t>
                      </a:r>
                      <a:endParaRPr lang="en-US" sz="1400" b="0" i="0" u="none" strike="noStrike">
                        <a:solidFill>
                          <a:srgbClr val="FF0000"/>
                        </a:solidFill>
                        <a:effectLst/>
                        <a:latin typeface="Arial" panose="020B0604020202020204" pitchFamily="34" charset="0"/>
                        <a:cs typeface="Arial" panose="020B0604020202020204" pitchFamily="34" charset="0"/>
                      </a:endParaRPr>
                    </a:p>
                  </a:txBody>
                  <a:tcPr marL="6350" marR="6350" marT="6350" marB="0" anchor="b"/>
                </a:tc>
                <a:extLst>
                  <a:ext uri="{0D108BD9-81ED-4DB2-BD59-A6C34878D82A}">
                    <a16:rowId xmlns:a16="http://schemas.microsoft.com/office/drawing/2014/main" val="1090132076"/>
                  </a:ext>
                </a:extLst>
              </a:tr>
              <a:tr h="184150">
                <a:tc>
                  <a:txBody>
                    <a:bodyPr/>
                    <a:lstStyle/>
                    <a:p>
                      <a:pPr algn="ctr" fontAlgn="b">
                        <a:buNone/>
                      </a:pPr>
                      <a:r>
                        <a:rPr lang="en-US" sz="1400" u="none" strike="noStrike" dirty="0">
                          <a:effectLst/>
                          <a:latin typeface="Arial" panose="020B0604020202020204" pitchFamily="34" charset="0"/>
                          <a:cs typeface="Arial" panose="020B0604020202020204" pitchFamily="34" charset="0"/>
                        </a:rPr>
                        <a:t>Cooling media</a:t>
                      </a:r>
                      <a:endParaRPr lang="en-US" sz="14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400" u="none" strike="noStrike" dirty="0">
                          <a:effectLst/>
                          <a:latin typeface="Arial" panose="020B0604020202020204" pitchFamily="34" charset="0"/>
                          <a:cs typeface="Arial" panose="020B0604020202020204" pitchFamily="34" charset="0"/>
                        </a:rPr>
                        <a:t>Water</a:t>
                      </a:r>
                      <a:endParaRPr lang="en-US" sz="1400" b="0" i="0" u="none" strike="noStrike" dirty="0">
                        <a:solidFill>
                          <a:srgbClr val="FF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l" fontAlgn="b">
                        <a:buNone/>
                      </a:pPr>
                      <a:endParaRPr lang="en-US" sz="1400" b="0"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extLst>
                  <a:ext uri="{0D108BD9-81ED-4DB2-BD59-A6C34878D82A}">
                    <a16:rowId xmlns:a16="http://schemas.microsoft.com/office/drawing/2014/main" val="1862511907"/>
                  </a:ext>
                </a:extLst>
              </a:tr>
              <a:tr h="184150">
                <a:tc>
                  <a:txBody>
                    <a:bodyPr/>
                    <a:lstStyle/>
                    <a:p>
                      <a:pPr algn="ctr" fontAlgn="b">
                        <a:buNone/>
                      </a:pPr>
                      <a:r>
                        <a:rPr lang="en-US" sz="1400" u="none" strike="noStrike">
                          <a:effectLst/>
                          <a:latin typeface="Arial" panose="020B0604020202020204" pitchFamily="34" charset="0"/>
                          <a:cs typeface="Arial" panose="020B0604020202020204" pitchFamily="34" charset="0"/>
                        </a:rPr>
                        <a:t>Platform </a:t>
                      </a:r>
                      <a:endParaRPr lang="en-US" sz="1400" b="1"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400" u="none" strike="noStrike" dirty="0">
                          <a:effectLst/>
                          <a:latin typeface="Arial" panose="020B0604020202020204" pitchFamily="34" charset="0"/>
                          <a:cs typeface="Arial" panose="020B0604020202020204" pitchFamily="34" charset="0"/>
                        </a:rPr>
                        <a:t>80,000</a:t>
                      </a:r>
                      <a:endParaRPr lang="en-US" sz="1400" b="0" i="0" u="none" strike="noStrike" dirty="0">
                        <a:solidFill>
                          <a:srgbClr val="FF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400" u="none" strike="noStrike">
                          <a:effectLst/>
                          <a:latin typeface="Arial" panose="020B0604020202020204" pitchFamily="34" charset="0"/>
                          <a:cs typeface="Arial" panose="020B0604020202020204" pitchFamily="34" charset="0"/>
                        </a:rPr>
                        <a:t>W</a:t>
                      </a:r>
                      <a:endParaRPr lang="en-US" sz="1400" b="1"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extLst>
                  <a:ext uri="{0D108BD9-81ED-4DB2-BD59-A6C34878D82A}">
                    <a16:rowId xmlns:a16="http://schemas.microsoft.com/office/drawing/2014/main" val="3220298898"/>
                  </a:ext>
                </a:extLst>
              </a:tr>
              <a:tr h="184150">
                <a:tc>
                  <a:txBody>
                    <a:bodyPr/>
                    <a:lstStyle/>
                    <a:p>
                      <a:pPr algn="ctr" fontAlgn="b">
                        <a:buNone/>
                      </a:pPr>
                      <a:r>
                        <a:rPr lang="en-US" sz="1400" u="none" strike="noStrike">
                          <a:effectLst/>
                          <a:latin typeface="Arial" panose="020B0604020202020204" pitchFamily="34" charset="0"/>
                          <a:cs typeface="Arial" panose="020B0604020202020204" pitchFamily="34" charset="0"/>
                        </a:rPr>
                        <a:t>DAQ Room</a:t>
                      </a:r>
                      <a:endParaRPr lang="en-US" sz="1400" b="1"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400" u="none" strike="noStrike" dirty="0">
                          <a:effectLst/>
                          <a:latin typeface="Arial" panose="020B0604020202020204" pitchFamily="34" charset="0"/>
                          <a:cs typeface="Arial" panose="020B0604020202020204" pitchFamily="34" charset="0"/>
                        </a:rPr>
                        <a:t>250,000</a:t>
                      </a:r>
                      <a:endParaRPr lang="en-US" sz="1400" b="0" i="0" u="none" strike="noStrike" dirty="0">
                        <a:solidFill>
                          <a:srgbClr val="FF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400" u="none" strike="noStrike" dirty="0">
                          <a:effectLst/>
                          <a:latin typeface="Arial" panose="020B0604020202020204" pitchFamily="34" charset="0"/>
                          <a:cs typeface="Arial" panose="020B0604020202020204" pitchFamily="34" charset="0"/>
                        </a:rPr>
                        <a:t>W</a:t>
                      </a:r>
                      <a:endParaRPr lang="en-US" sz="14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extLst>
                  <a:ext uri="{0D108BD9-81ED-4DB2-BD59-A6C34878D82A}">
                    <a16:rowId xmlns:a16="http://schemas.microsoft.com/office/drawing/2014/main" val="2261071226"/>
                  </a:ext>
                </a:extLst>
              </a:tr>
              <a:tr h="184150">
                <a:tc>
                  <a:txBody>
                    <a:bodyPr/>
                    <a:lstStyle/>
                    <a:p>
                      <a:pPr algn="l" fontAlgn="b">
                        <a:buNone/>
                      </a:pPr>
                      <a:endParaRPr lang="en-US" sz="1400" b="0"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l" fontAlgn="b">
                        <a:buNone/>
                      </a:pPr>
                      <a:endParaRPr lang="en-US" sz="1400" b="0"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l" fontAlgn="b">
                        <a:buNone/>
                      </a:pP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extLst>
                  <a:ext uri="{0D108BD9-81ED-4DB2-BD59-A6C34878D82A}">
                    <a16:rowId xmlns:a16="http://schemas.microsoft.com/office/drawing/2014/main" val="2504810352"/>
                  </a:ext>
                </a:extLst>
              </a:tr>
              <a:tr h="184150">
                <a:tc>
                  <a:txBody>
                    <a:bodyPr/>
                    <a:lstStyle/>
                    <a:p>
                      <a:pPr algn="ctr" fontAlgn="b">
                        <a:buNone/>
                      </a:pPr>
                      <a:r>
                        <a:rPr lang="en-US" sz="1400" b="1" u="none" strike="noStrike" dirty="0">
                          <a:effectLst/>
                          <a:latin typeface="Arial" panose="020B0604020202020204" pitchFamily="34" charset="0"/>
                          <a:cs typeface="Arial" panose="020B0604020202020204" pitchFamily="34" charset="0"/>
                        </a:rPr>
                        <a:t>Total Heat Load</a:t>
                      </a:r>
                      <a:endParaRPr lang="en-US" sz="14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400" b="1" u="none" strike="noStrike" dirty="0">
                          <a:effectLst/>
                          <a:latin typeface="Arial" panose="020B0604020202020204" pitchFamily="34" charset="0"/>
                          <a:cs typeface="Arial" panose="020B0604020202020204" pitchFamily="34" charset="0"/>
                        </a:rPr>
                        <a:t>330,000</a:t>
                      </a:r>
                      <a:endParaRPr lang="en-US" sz="1400" b="1" i="0" u="none" strike="noStrike" dirty="0">
                        <a:solidFill>
                          <a:srgbClr val="FF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400" b="1" u="none" strike="noStrike" dirty="0">
                          <a:effectLst/>
                          <a:latin typeface="Arial" panose="020B0604020202020204" pitchFamily="34" charset="0"/>
                          <a:cs typeface="Arial" panose="020B0604020202020204" pitchFamily="34" charset="0"/>
                        </a:rPr>
                        <a:t>W</a:t>
                      </a:r>
                      <a:endParaRPr lang="en-US" sz="14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extLst>
                  <a:ext uri="{0D108BD9-81ED-4DB2-BD59-A6C34878D82A}">
                    <a16:rowId xmlns:a16="http://schemas.microsoft.com/office/drawing/2014/main" val="137321210"/>
                  </a:ext>
                </a:extLst>
              </a:tr>
            </a:tbl>
          </a:graphicData>
        </a:graphic>
      </p:graphicFrame>
      <p:graphicFrame>
        <p:nvGraphicFramePr>
          <p:cNvPr id="12" name="Table 11">
            <a:extLst>
              <a:ext uri="{FF2B5EF4-FFF2-40B4-BE49-F238E27FC236}">
                <a16:creationId xmlns:a16="http://schemas.microsoft.com/office/drawing/2014/main" id="{19F35184-2968-9D38-DCB0-1339F8A762CB}"/>
              </a:ext>
            </a:extLst>
          </p:cNvPr>
          <p:cNvGraphicFramePr>
            <a:graphicFrameLocks noGrp="1"/>
          </p:cNvGraphicFramePr>
          <p:nvPr>
            <p:extLst>
              <p:ext uri="{D42A27DB-BD31-4B8C-83A1-F6EECF244321}">
                <p14:modId xmlns:p14="http://schemas.microsoft.com/office/powerpoint/2010/main" val="487579058"/>
              </p:ext>
            </p:extLst>
          </p:nvPr>
        </p:nvGraphicFramePr>
        <p:xfrm>
          <a:off x="457200" y="1055132"/>
          <a:ext cx="3722197" cy="4495259"/>
        </p:xfrm>
        <a:graphic>
          <a:graphicData uri="http://schemas.openxmlformats.org/drawingml/2006/table">
            <a:tbl>
              <a:tblPr>
                <a:tableStyleId>{5C22544A-7EE6-4342-B048-85BDC9FD1C3A}</a:tableStyleId>
              </a:tblPr>
              <a:tblGrid>
                <a:gridCol w="1864603">
                  <a:extLst>
                    <a:ext uri="{9D8B030D-6E8A-4147-A177-3AD203B41FA5}">
                      <a16:colId xmlns:a16="http://schemas.microsoft.com/office/drawing/2014/main" val="3944304063"/>
                    </a:ext>
                  </a:extLst>
                </a:gridCol>
                <a:gridCol w="1083804">
                  <a:extLst>
                    <a:ext uri="{9D8B030D-6E8A-4147-A177-3AD203B41FA5}">
                      <a16:colId xmlns:a16="http://schemas.microsoft.com/office/drawing/2014/main" val="4286566009"/>
                    </a:ext>
                  </a:extLst>
                </a:gridCol>
                <a:gridCol w="773790">
                  <a:extLst>
                    <a:ext uri="{9D8B030D-6E8A-4147-A177-3AD203B41FA5}">
                      <a16:colId xmlns:a16="http://schemas.microsoft.com/office/drawing/2014/main" val="2118102369"/>
                    </a:ext>
                  </a:extLst>
                </a:gridCol>
              </a:tblGrid>
              <a:tr h="264427">
                <a:tc>
                  <a:txBody>
                    <a:bodyPr/>
                    <a:lstStyle/>
                    <a:p>
                      <a:pPr algn="ctr" fontAlgn="b">
                        <a:buNone/>
                      </a:pP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400" u="none" strike="noStrike">
                          <a:effectLst/>
                          <a:latin typeface="Arial" panose="020B0604020202020204" pitchFamily="34" charset="0"/>
                          <a:cs typeface="Arial" panose="020B0604020202020204" pitchFamily="34" charset="0"/>
                        </a:rPr>
                        <a:t>Units</a:t>
                      </a:r>
                      <a:endParaRPr lang="en-US" sz="1400" b="0" i="0" u="none" strike="noStrike">
                        <a:solidFill>
                          <a:srgbClr val="FF0000"/>
                        </a:solidFill>
                        <a:effectLst/>
                        <a:latin typeface="Arial" panose="020B0604020202020204" pitchFamily="34" charset="0"/>
                        <a:cs typeface="Arial" panose="020B0604020202020204" pitchFamily="34" charset="0"/>
                      </a:endParaRPr>
                    </a:p>
                  </a:txBody>
                  <a:tcPr marL="6350" marR="6350" marT="6350" marB="0" anchor="b"/>
                </a:tc>
                <a:extLst>
                  <a:ext uri="{0D108BD9-81ED-4DB2-BD59-A6C34878D82A}">
                    <a16:rowId xmlns:a16="http://schemas.microsoft.com/office/drawing/2014/main" val="812536801"/>
                  </a:ext>
                </a:extLst>
              </a:tr>
              <a:tr h="264427">
                <a:tc>
                  <a:txBody>
                    <a:bodyPr/>
                    <a:lstStyle/>
                    <a:p>
                      <a:pPr algn="ctr" fontAlgn="b">
                        <a:buNone/>
                      </a:pPr>
                      <a:r>
                        <a:rPr lang="en-US" sz="1400" u="none" strike="noStrike" dirty="0">
                          <a:effectLst/>
                          <a:latin typeface="Arial" panose="020B0604020202020204" pitchFamily="34" charset="0"/>
                          <a:cs typeface="Arial" panose="020B0604020202020204" pitchFamily="34" charset="0"/>
                        </a:rPr>
                        <a:t>Cooling media</a:t>
                      </a:r>
                      <a:endParaRPr lang="en-US" sz="14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400" u="none" strike="noStrike" dirty="0">
                          <a:effectLst/>
                          <a:latin typeface="Arial" panose="020B0604020202020204" pitchFamily="34" charset="0"/>
                          <a:cs typeface="Arial" panose="020B0604020202020204" pitchFamily="34" charset="0"/>
                        </a:rPr>
                        <a:t>Water</a:t>
                      </a:r>
                      <a:endParaRPr lang="en-US" sz="1400" b="0" i="0" u="none" strike="noStrike" dirty="0">
                        <a:solidFill>
                          <a:srgbClr val="FF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l" fontAlgn="b">
                        <a:buNone/>
                      </a:pPr>
                      <a:endParaRPr lang="en-US" sz="1400" b="0"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extLst>
                  <a:ext uri="{0D108BD9-81ED-4DB2-BD59-A6C34878D82A}">
                    <a16:rowId xmlns:a16="http://schemas.microsoft.com/office/drawing/2014/main" val="4012093461"/>
                  </a:ext>
                </a:extLst>
              </a:tr>
              <a:tr h="264427">
                <a:tc>
                  <a:txBody>
                    <a:bodyPr/>
                    <a:lstStyle/>
                    <a:p>
                      <a:pPr algn="ctr" fontAlgn="b">
                        <a:buNone/>
                      </a:pPr>
                      <a:r>
                        <a:rPr lang="en-US" sz="1400" u="none" strike="noStrike" dirty="0">
                          <a:effectLst/>
                          <a:latin typeface="Arial" panose="020B0604020202020204" pitchFamily="34" charset="0"/>
                          <a:cs typeface="Arial" panose="020B0604020202020204" pitchFamily="34" charset="0"/>
                        </a:rPr>
                        <a:t>Forward EMCAL</a:t>
                      </a:r>
                      <a:endParaRPr lang="en-US" sz="14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400" u="none" strike="noStrike" dirty="0">
                          <a:effectLst/>
                          <a:latin typeface="Arial" panose="020B0604020202020204" pitchFamily="34" charset="0"/>
                          <a:cs typeface="Arial" panose="020B0604020202020204" pitchFamily="34" charset="0"/>
                        </a:rPr>
                        <a:t>2,633</a:t>
                      </a:r>
                      <a:endParaRPr lang="en-US" sz="1400" b="0" i="0" u="none" strike="noStrike" dirty="0">
                        <a:solidFill>
                          <a:srgbClr val="FF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400" u="none" strike="noStrike" dirty="0">
                          <a:effectLst/>
                          <a:latin typeface="Arial" panose="020B0604020202020204" pitchFamily="34" charset="0"/>
                          <a:cs typeface="Arial" panose="020B0604020202020204" pitchFamily="34" charset="0"/>
                        </a:rPr>
                        <a:t>W</a:t>
                      </a:r>
                      <a:endParaRPr lang="en-US" sz="14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extLst>
                  <a:ext uri="{0D108BD9-81ED-4DB2-BD59-A6C34878D82A}">
                    <a16:rowId xmlns:a16="http://schemas.microsoft.com/office/drawing/2014/main" val="931791928"/>
                  </a:ext>
                </a:extLst>
              </a:tr>
              <a:tr h="264427">
                <a:tc>
                  <a:txBody>
                    <a:bodyPr/>
                    <a:lstStyle/>
                    <a:p>
                      <a:pPr algn="ctr" fontAlgn="b">
                        <a:buNone/>
                      </a:pPr>
                      <a:r>
                        <a:rPr lang="en-US" sz="1400" u="none" strike="noStrike">
                          <a:effectLst/>
                          <a:latin typeface="Arial" panose="020B0604020202020204" pitchFamily="34" charset="0"/>
                          <a:cs typeface="Arial" panose="020B0604020202020204" pitchFamily="34" charset="0"/>
                        </a:rPr>
                        <a:t>Barrel EMCAL</a:t>
                      </a:r>
                      <a:endParaRPr lang="en-US" sz="1400" b="1"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400" u="none" strike="noStrike" dirty="0">
                          <a:effectLst/>
                          <a:latin typeface="Arial" panose="020B0604020202020204" pitchFamily="34" charset="0"/>
                          <a:cs typeface="Arial" panose="020B0604020202020204" pitchFamily="34" charset="0"/>
                        </a:rPr>
                        <a:t>2,300</a:t>
                      </a:r>
                      <a:endParaRPr lang="en-US" sz="1400" b="0" i="0" u="none" strike="noStrike" dirty="0">
                        <a:solidFill>
                          <a:srgbClr val="FF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400" u="none" strike="noStrike" dirty="0">
                          <a:effectLst/>
                          <a:latin typeface="Arial" panose="020B0604020202020204" pitchFamily="34" charset="0"/>
                          <a:cs typeface="Arial" panose="020B0604020202020204" pitchFamily="34" charset="0"/>
                        </a:rPr>
                        <a:t>W</a:t>
                      </a:r>
                      <a:endParaRPr lang="en-US" sz="14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extLst>
                  <a:ext uri="{0D108BD9-81ED-4DB2-BD59-A6C34878D82A}">
                    <a16:rowId xmlns:a16="http://schemas.microsoft.com/office/drawing/2014/main" val="3737900260"/>
                  </a:ext>
                </a:extLst>
              </a:tr>
              <a:tr h="264427">
                <a:tc>
                  <a:txBody>
                    <a:bodyPr/>
                    <a:lstStyle/>
                    <a:p>
                      <a:pPr algn="ctr" fontAlgn="b">
                        <a:buNone/>
                      </a:pPr>
                      <a:r>
                        <a:rPr lang="en-US" sz="1400" u="none" strike="noStrike">
                          <a:effectLst/>
                          <a:latin typeface="Arial" panose="020B0604020202020204" pitchFamily="34" charset="0"/>
                          <a:cs typeface="Arial" panose="020B0604020202020204" pitchFamily="34" charset="0"/>
                        </a:rPr>
                        <a:t>Cymbal</a:t>
                      </a:r>
                      <a:endParaRPr lang="en-US" sz="1400" b="1"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400" u="none" strike="noStrike" dirty="0">
                          <a:effectLst/>
                          <a:latin typeface="Arial" panose="020B0604020202020204" pitchFamily="34" charset="0"/>
                          <a:cs typeface="Arial" panose="020B0604020202020204" pitchFamily="34" charset="0"/>
                        </a:rPr>
                        <a:t>2,300</a:t>
                      </a:r>
                      <a:endParaRPr lang="en-US" sz="1400" b="0" i="0" u="none" strike="noStrike" dirty="0">
                        <a:solidFill>
                          <a:srgbClr val="FF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400" u="none" strike="noStrike">
                          <a:effectLst/>
                          <a:latin typeface="Arial" panose="020B0604020202020204" pitchFamily="34" charset="0"/>
                          <a:cs typeface="Arial" panose="020B0604020202020204" pitchFamily="34" charset="0"/>
                        </a:rPr>
                        <a:t>W</a:t>
                      </a:r>
                      <a:endParaRPr lang="en-US" sz="1400" b="1"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extLst>
                  <a:ext uri="{0D108BD9-81ED-4DB2-BD59-A6C34878D82A}">
                    <a16:rowId xmlns:a16="http://schemas.microsoft.com/office/drawing/2014/main" val="1780554893"/>
                  </a:ext>
                </a:extLst>
              </a:tr>
              <a:tr h="264427">
                <a:tc>
                  <a:txBody>
                    <a:bodyPr/>
                    <a:lstStyle/>
                    <a:p>
                      <a:pPr algn="ctr" fontAlgn="b">
                        <a:buNone/>
                      </a:pPr>
                      <a:r>
                        <a:rPr lang="en-US" sz="1400" u="none" strike="noStrike">
                          <a:effectLst/>
                          <a:latin typeface="Arial" panose="020B0604020202020204" pitchFamily="34" charset="0"/>
                          <a:cs typeface="Arial" panose="020B0604020202020204" pitchFamily="34" charset="0"/>
                        </a:rPr>
                        <a:t>Outer MPGD</a:t>
                      </a:r>
                      <a:endParaRPr lang="en-US" sz="1400" b="1"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400" u="none" strike="noStrike" dirty="0">
                          <a:effectLst/>
                          <a:latin typeface="Arial" panose="020B0604020202020204" pitchFamily="34" charset="0"/>
                          <a:cs typeface="Arial" panose="020B0604020202020204" pitchFamily="34" charset="0"/>
                        </a:rPr>
                        <a:t>5,380</a:t>
                      </a:r>
                      <a:endParaRPr lang="en-US" sz="1400" b="0" i="0" u="none" strike="noStrike" dirty="0">
                        <a:solidFill>
                          <a:srgbClr val="FF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400" u="none" strike="noStrike" dirty="0">
                          <a:effectLst/>
                          <a:latin typeface="Arial" panose="020B0604020202020204" pitchFamily="34" charset="0"/>
                          <a:cs typeface="Arial" panose="020B0604020202020204" pitchFamily="34" charset="0"/>
                        </a:rPr>
                        <a:t>W</a:t>
                      </a:r>
                      <a:endParaRPr lang="en-US" sz="14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extLst>
                  <a:ext uri="{0D108BD9-81ED-4DB2-BD59-A6C34878D82A}">
                    <a16:rowId xmlns:a16="http://schemas.microsoft.com/office/drawing/2014/main" val="2364626171"/>
                  </a:ext>
                </a:extLst>
              </a:tr>
              <a:tr h="264427">
                <a:tc>
                  <a:txBody>
                    <a:bodyPr/>
                    <a:lstStyle/>
                    <a:p>
                      <a:pPr algn="ctr" fontAlgn="b">
                        <a:buNone/>
                      </a:pPr>
                      <a:r>
                        <a:rPr lang="en-US" sz="1400" b="0" u="none" strike="noStrike" dirty="0" err="1">
                          <a:effectLst/>
                          <a:latin typeface="Arial" panose="020B0604020202020204" pitchFamily="34" charset="0"/>
                          <a:cs typeface="Arial" panose="020B0604020202020204" pitchFamily="34" charset="0"/>
                        </a:rPr>
                        <a:t>pfRICH</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400" b="0" i="0" u="none" strike="noStrike" dirty="0">
                          <a:solidFill>
                            <a:schemeClr val="tx1"/>
                          </a:solidFill>
                          <a:effectLst/>
                          <a:latin typeface="Arial" panose="020B0604020202020204" pitchFamily="34" charset="0"/>
                          <a:cs typeface="Arial" panose="020B0604020202020204" pitchFamily="34" charset="0"/>
                        </a:rPr>
                        <a:t>707</a:t>
                      </a:r>
                    </a:p>
                  </a:txBody>
                  <a:tcPr marL="6350" marR="6350" marT="6350" marB="0" anchor="b"/>
                </a:tc>
                <a:tc>
                  <a:txBody>
                    <a:bodyPr/>
                    <a:lstStyle/>
                    <a:p>
                      <a:pPr algn="ctr" fontAlgn="b">
                        <a:buNone/>
                      </a:pPr>
                      <a:r>
                        <a:rPr lang="en-US" sz="1400" b="0" u="none" strike="noStrike" dirty="0">
                          <a:effectLst/>
                          <a:latin typeface="Arial" panose="020B0604020202020204" pitchFamily="34" charset="0"/>
                          <a:cs typeface="Arial" panose="020B0604020202020204" pitchFamily="34" charset="0"/>
                        </a:rPr>
                        <a:t>W</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extLst>
                  <a:ext uri="{0D108BD9-81ED-4DB2-BD59-A6C34878D82A}">
                    <a16:rowId xmlns:a16="http://schemas.microsoft.com/office/drawing/2014/main" val="2766660809"/>
                  </a:ext>
                </a:extLst>
              </a:tr>
              <a:tr h="264427">
                <a:tc>
                  <a:txBody>
                    <a:bodyPr/>
                    <a:lstStyle/>
                    <a:p>
                      <a:pPr algn="ctr" fontAlgn="b">
                        <a:buNone/>
                      </a:pPr>
                      <a:r>
                        <a:rPr lang="en-US" sz="1400" b="0" u="none" strike="noStrike" dirty="0">
                          <a:effectLst/>
                          <a:latin typeface="Arial" panose="020B0604020202020204" pitchFamily="34" charset="0"/>
                          <a:cs typeface="Arial" panose="020B0604020202020204" pitchFamily="34" charset="0"/>
                        </a:rPr>
                        <a:t>DIRC</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400" b="0" i="0" u="none" strike="noStrike" dirty="0">
                          <a:solidFill>
                            <a:schemeClr val="tx1"/>
                          </a:solidFill>
                          <a:effectLst/>
                          <a:latin typeface="Arial" panose="020B0604020202020204" pitchFamily="34" charset="0"/>
                          <a:cs typeface="Arial" panose="020B0604020202020204" pitchFamily="34" charset="0"/>
                        </a:rPr>
                        <a:t>749</a:t>
                      </a:r>
                    </a:p>
                  </a:txBody>
                  <a:tcPr marL="6350" marR="6350" marT="6350" marB="0" anchor="b"/>
                </a:tc>
                <a:tc>
                  <a:txBody>
                    <a:bodyPr/>
                    <a:lstStyle/>
                    <a:p>
                      <a:pPr algn="ctr" fontAlgn="b">
                        <a:buNone/>
                      </a:pPr>
                      <a:r>
                        <a:rPr lang="en-US" sz="1400" b="0" u="none" strike="noStrike" dirty="0">
                          <a:effectLst/>
                          <a:latin typeface="Arial" panose="020B0604020202020204" pitchFamily="34" charset="0"/>
                          <a:cs typeface="Arial" panose="020B0604020202020204" pitchFamily="34" charset="0"/>
                        </a:rPr>
                        <a:t>W</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extLst>
                  <a:ext uri="{0D108BD9-81ED-4DB2-BD59-A6C34878D82A}">
                    <a16:rowId xmlns:a16="http://schemas.microsoft.com/office/drawing/2014/main" val="2723899123"/>
                  </a:ext>
                </a:extLst>
              </a:tr>
              <a:tr h="264427">
                <a:tc>
                  <a:txBody>
                    <a:bodyPr/>
                    <a:lstStyle/>
                    <a:p>
                      <a:pPr algn="ctr" fontAlgn="b">
                        <a:buNone/>
                      </a:pPr>
                      <a:r>
                        <a:rPr lang="en-US" sz="1400" u="none" strike="noStrike">
                          <a:effectLst/>
                          <a:latin typeface="Arial" panose="020B0604020202020204" pitchFamily="34" charset="0"/>
                          <a:cs typeface="Arial" panose="020B0604020202020204" pitchFamily="34" charset="0"/>
                        </a:rPr>
                        <a:t>EEEMCAL</a:t>
                      </a:r>
                      <a:endParaRPr lang="en-US" sz="1400" b="1"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400" u="none" strike="noStrike" dirty="0">
                          <a:effectLst/>
                          <a:latin typeface="Arial" panose="020B0604020202020204" pitchFamily="34" charset="0"/>
                          <a:cs typeface="Arial" panose="020B0604020202020204" pitchFamily="34" charset="0"/>
                        </a:rPr>
                        <a:t>1,000</a:t>
                      </a:r>
                      <a:endParaRPr lang="en-US" sz="1400" b="0" i="0" u="none" strike="noStrike" dirty="0">
                        <a:solidFill>
                          <a:srgbClr val="FF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400" u="none" strike="noStrike" dirty="0">
                          <a:effectLst/>
                          <a:latin typeface="Arial" panose="020B0604020202020204" pitchFamily="34" charset="0"/>
                          <a:cs typeface="Arial" panose="020B0604020202020204" pitchFamily="34" charset="0"/>
                        </a:rPr>
                        <a:t>W</a:t>
                      </a:r>
                      <a:endParaRPr lang="en-US" sz="14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extLst>
                  <a:ext uri="{0D108BD9-81ED-4DB2-BD59-A6C34878D82A}">
                    <a16:rowId xmlns:a16="http://schemas.microsoft.com/office/drawing/2014/main" val="1911680743"/>
                  </a:ext>
                </a:extLst>
              </a:tr>
              <a:tr h="264427">
                <a:tc>
                  <a:txBody>
                    <a:bodyPr/>
                    <a:lstStyle/>
                    <a:p>
                      <a:pPr algn="ctr" fontAlgn="b">
                        <a:buNone/>
                      </a:pPr>
                      <a:r>
                        <a:rPr lang="en-US" sz="1400" b="0" u="none" strike="noStrike" dirty="0">
                          <a:effectLst/>
                          <a:latin typeface="Arial" panose="020B0604020202020204" pitchFamily="34" charset="0"/>
                          <a:cs typeface="Arial" panose="020B0604020202020204" pitchFamily="34" charset="0"/>
                        </a:rPr>
                        <a:t>Barrel TOF</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400" b="0" u="none" strike="noStrike" dirty="0">
                          <a:effectLst/>
                          <a:latin typeface="Arial" panose="020B0604020202020204" pitchFamily="34" charset="0"/>
                          <a:cs typeface="Arial" panose="020B0604020202020204" pitchFamily="34" charset="0"/>
                        </a:rPr>
                        <a:t>21,614</a:t>
                      </a:r>
                      <a:endParaRPr lang="en-US" sz="1400" b="0" i="0" u="none" strike="noStrike" dirty="0">
                        <a:solidFill>
                          <a:srgbClr val="FF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400" b="0" u="none" strike="noStrike" dirty="0">
                          <a:effectLst/>
                          <a:latin typeface="Arial" panose="020B0604020202020204" pitchFamily="34" charset="0"/>
                          <a:cs typeface="Arial" panose="020B0604020202020204" pitchFamily="34" charset="0"/>
                        </a:rPr>
                        <a:t>W</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extLst>
                  <a:ext uri="{0D108BD9-81ED-4DB2-BD59-A6C34878D82A}">
                    <a16:rowId xmlns:a16="http://schemas.microsoft.com/office/drawing/2014/main" val="2676018732"/>
                  </a:ext>
                </a:extLst>
              </a:tr>
              <a:tr h="264427">
                <a:tc>
                  <a:txBody>
                    <a:bodyPr/>
                    <a:lstStyle/>
                    <a:p>
                      <a:pPr algn="ctr" fontAlgn="b">
                        <a:buNone/>
                      </a:pPr>
                      <a:r>
                        <a:rPr lang="en-US" sz="1400" b="0" u="none" strike="noStrike" dirty="0">
                          <a:effectLst/>
                          <a:latin typeface="Arial" panose="020B0604020202020204" pitchFamily="34" charset="0"/>
                          <a:cs typeface="Arial" panose="020B0604020202020204" pitchFamily="34" charset="0"/>
                        </a:rPr>
                        <a:t>Forward TOF</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400" b="0" u="none" strike="noStrike" dirty="0">
                          <a:effectLst/>
                          <a:latin typeface="Arial" panose="020B0604020202020204" pitchFamily="34" charset="0"/>
                          <a:cs typeface="Arial" panose="020B0604020202020204" pitchFamily="34" charset="0"/>
                        </a:rPr>
                        <a:t>7,105</a:t>
                      </a:r>
                      <a:endParaRPr lang="en-US" sz="1400" b="0" i="0" u="none" strike="noStrike" dirty="0">
                        <a:solidFill>
                          <a:srgbClr val="FF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400" b="0" u="none" strike="noStrike" dirty="0">
                          <a:effectLst/>
                          <a:latin typeface="Arial" panose="020B0604020202020204" pitchFamily="34" charset="0"/>
                          <a:cs typeface="Arial" panose="020B0604020202020204" pitchFamily="34" charset="0"/>
                        </a:rPr>
                        <a:t>W</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extLst>
                  <a:ext uri="{0D108BD9-81ED-4DB2-BD59-A6C34878D82A}">
                    <a16:rowId xmlns:a16="http://schemas.microsoft.com/office/drawing/2014/main" val="3129565631"/>
                  </a:ext>
                </a:extLst>
              </a:tr>
              <a:tr h="264427">
                <a:tc>
                  <a:txBody>
                    <a:bodyPr/>
                    <a:lstStyle/>
                    <a:p>
                      <a:pPr algn="ctr" fontAlgn="b">
                        <a:buNone/>
                      </a:pPr>
                      <a:r>
                        <a:rPr lang="en-US" sz="1400" u="none" strike="noStrike">
                          <a:effectLst/>
                          <a:latin typeface="Arial" panose="020B0604020202020204" pitchFamily="34" charset="0"/>
                          <a:cs typeface="Arial" panose="020B0604020202020204" pitchFamily="34" charset="0"/>
                        </a:rPr>
                        <a:t>SVT Outer</a:t>
                      </a:r>
                      <a:endParaRPr lang="en-US" sz="1400" b="1"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400" u="none" strike="noStrike">
                          <a:effectLst/>
                          <a:latin typeface="Arial" panose="020B0604020202020204" pitchFamily="34" charset="0"/>
                          <a:cs typeface="Arial" panose="020B0604020202020204" pitchFamily="34" charset="0"/>
                        </a:rPr>
                        <a:t>301</a:t>
                      </a:r>
                      <a:endParaRPr lang="en-US" sz="1400" b="0" i="0" u="none" strike="noStrike">
                        <a:solidFill>
                          <a:srgbClr val="FF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400" u="none" strike="noStrike" dirty="0">
                          <a:effectLst/>
                          <a:latin typeface="Arial" panose="020B0604020202020204" pitchFamily="34" charset="0"/>
                          <a:cs typeface="Arial" panose="020B0604020202020204" pitchFamily="34" charset="0"/>
                        </a:rPr>
                        <a:t>W</a:t>
                      </a:r>
                      <a:endParaRPr lang="en-US" sz="14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extLst>
                  <a:ext uri="{0D108BD9-81ED-4DB2-BD59-A6C34878D82A}">
                    <a16:rowId xmlns:a16="http://schemas.microsoft.com/office/drawing/2014/main" val="3301399718"/>
                  </a:ext>
                </a:extLst>
              </a:tr>
              <a:tr h="264427">
                <a:tc>
                  <a:txBody>
                    <a:bodyPr/>
                    <a:lstStyle/>
                    <a:p>
                      <a:pPr algn="ctr" fontAlgn="b">
                        <a:buNone/>
                      </a:pPr>
                      <a:r>
                        <a:rPr lang="en-US" sz="1400" u="none" strike="noStrike">
                          <a:effectLst/>
                          <a:latin typeface="Arial" panose="020B0604020202020204" pitchFamily="34" charset="0"/>
                          <a:cs typeface="Arial" panose="020B0604020202020204" pitchFamily="34" charset="0"/>
                        </a:rPr>
                        <a:t>SVT Disks</a:t>
                      </a:r>
                      <a:endParaRPr lang="en-US" sz="1400" b="1"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400" u="none" strike="noStrike">
                          <a:effectLst/>
                          <a:latin typeface="Arial" panose="020B0604020202020204" pitchFamily="34" charset="0"/>
                          <a:cs typeface="Arial" panose="020B0604020202020204" pitchFamily="34" charset="0"/>
                        </a:rPr>
                        <a:t>655</a:t>
                      </a:r>
                      <a:endParaRPr lang="en-US" sz="1400" b="0" i="0" u="none" strike="noStrike">
                        <a:solidFill>
                          <a:srgbClr val="FF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400" u="none" strike="noStrike" dirty="0">
                          <a:effectLst/>
                          <a:latin typeface="Arial" panose="020B0604020202020204" pitchFamily="34" charset="0"/>
                          <a:cs typeface="Arial" panose="020B0604020202020204" pitchFamily="34" charset="0"/>
                        </a:rPr>
                        <a:t>W</a:t>
                      </a:r>
                      <a:endParaRPr lang="en-US" sz="14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extLst>
                  <a:ext uri="{0D108BD9-81ED-4DB2-BD59-A6C34878D82A}">
                    <a16:rowId xmlns:a16="http://schemas.microsoft.com/office/drawing/2014/main" val="1467969190"/>
                  </a:ext>
                </a:extLst>
              </a:tr>
              <a:tr h="264427">
                <a:tc>
                  <a:txBody>
                    <a:bodyPr/>
                    <a:lstStyle/>
                    <a:p>
                      <a:pPr algn="ctr" fontAlgn="b">
                        <a:buNone/>
                      </a:pPr>
                      <a:r>
                        <a:rPr lang="en-US" sz="1400" u="none" strike="noStrike">
                          <a:effectLst/>
                          <a:latin typeface="Arial" panose="020B0604020202020204" pitchFamily="34" charset="0"/>
                          <a:cs typeface="Arial" panose="020B0604020202020204" pitchFamily="34" charset="0"/>
                        </a:rPr>
                        <a:t>SVT Inner</a:t>
                      </a:r>
                      <a:endParaRPr lang="en-US" sz="1400" b="1"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400" u="none" strike="noStrike" dirty="0">
                          <a:effectLst/>
                          <a:latin typeface="Arial" panose="020B0604020202020204" pitchFamily="34" charset="0"/>
                          <a:cs typeface="Arial" panose="020B0604020202020204" pitchFamily="34" charset="0"/>
                        </a:rPr>
                        <a:t>412</a:t>
                      </a:r>
                      <a:endParaRPr lang="en-US" sz="1400" b="0" i="0" u="none" strike="noStrike" dirty="0">
                        <a:solidFill>
                          <a:srgbClr val="FF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400" u="none" strike="noStrike" dirty="0">
                          <a:effectLst/>
                          <a:latin typeface="Arial" panose="020B0604020202020204" pitchFamily="34" charset="0"/>
                          <a:cs typeface="Arial" panose="020B0604020202020204" pitchFamily="34" charset="0"/>
                        </a:rPr>
                        <a:t>W</a:t>
                      </a:r>
                      <a:endParaRPr lang="en-US" sz="14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extLst>
                  <a:ext uri="{0D108BD9-81ED-4DB2-BD59-A6C34878D82A}">
                    <a16:rowId xmlns:a16="http://schemas.microsoft.com/office/drawing/2014/main" val="3100613724"/>
                  </a:ext>
                </a:extLst>
              </a:tr>
              <a:tr h="264427">
                <a:tc>
                  <a:txBody>
                    <a:bodyPr/>
                    <a:lstStyle/>
                    <a:p>
                      <a:pPr algn="ctr" fontAlgn="b">
                        <a:buNone/>
                      </a:pPr>
                      <a:r>
                        <a:rPr lang="en-US" sz="1400" u="none" strike="noStrike">
                          <a:effectLst/>
                          <a:latin typeface="Arial" panose="020B0604020202020204" pitchFamily="34" charset="0"/>
                          <a:cs typeface="Arial" panose="020B0604020202020204" pitchFamily="34" charset="0"/>
                        </a:rPr>
                        <a:t>MPGD Endcap Disks</a:t>
                      </a:r>
                      <a:endParaRPr lang="en-US" sz="1400" b="1"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400" u="none" strike="noStrike">
                          <a:effectLst/>
                          <a:latin typeface="Arial" panose="020B0604020202020204" pitchFamily="34" charset="0"/>
                          <a:cs typeface="Arial" panose="020B0604020202020204" pitchFamily="34" charset="0"/>
                        </a:rPr>
                        <a:t>1,280</a:t>
                      </a:r>
                      <a:endParaRPr lang="en-US" sz="1400" b="0" i="0" u="none" strike="noStrike">
                        <a:solidFill>
                          <a:srgbClr val="FF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400" u="none" strike="noStrike" dirty="0">
                          <a:effectLst/>
                          <a:latin typeface="Arial" panose="020B0604020202020204" pitchFamily="34" charset="0"/>
                          <a:cs typeface="Arial" panose="020B0604020202020204" pitchFamily="34" charset="0"/>
                        </a:rPr>
                        <a:t>W</a:t>
                      </a:r>
                      <a:endParaRPr lang="en-US" sz="14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extLst>
                  <a:ext uri="{0D108BD9-81ED-4DB2-BD59-A6C34878D82A}">
                    <a16:rowId xmlns:a16="http://schemas.microsoft.com/office/drawing/2014/main" val="3875671390"/>
                  </a:ext>
                </a:extLst>
              </a:tr>
              <a:tr h="264427">
                <a:tc>
                  <a:txBody>
                    <a:bodyPr/>
                    <a:lstStyle/>
                    <a:p>
                      <a:pPr algn="l" fontAlgn="b">
                        <a:buNone/>
                      </a:pPr>
                      <a:endParaRPr lang="en-US" sz="1400" b="0"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l" fontAlgn="b">
                        <a:buNone/>
                      </a:pPr>
                      <a:endParaRPr lang="en-US" sz="1400" b="0"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l" fontAlgn="b">
                        <a:buNone/>
                      </a:pP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extLst>
                  <a:ext uri="{0D108BD9-81ED-4DB2-BD59-A6C34878D82A}">
                    <a16:rowId xmlns:a16="http://schemas.microsoft.com/office/drawing/2014/main" val="2939608746"/>
                  </a:ext>
                </a:extLst>
              </a:tr>
              <a:tr h="264427">
                <a:tc>
                  <a:txBody>
                    <a:bodyPr/>
                    <a:lstStyle/>
                    <a:p>
                      <a:pPr algn="ctr" fontAlgn="b">
                        <a:buNone/>
                      </a:pPr>
                      <a:r>
                        <a:rPr lang="en-US" sz="1400" b="1" u="none" strike="noStrike" dirty="0">
                          <a:effectLst/>
                          <a:latin typeface="Arial" panose="020B0604020202020204" pitchFamily="34" charset="0"/>
                          <a:cs typeface="Arial" panose="020B0604020202020204" pitchFamily="34" charset="0"/>
                        </a:rPr>
                        <a:t>Total Heat Load</a:t>
                      </a:r>
                      <a:endParaRPr lang="en-US" sz="14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400" b="1" u="none" strike="noStrike" dirty="0">
                          <a:effectLst/>
                          <a:latin typeface="Arial" panose="020B0604020202020204" pitchFamily="34" charset="0"/>
                          <a:cs typeface="Arial" panose="020B0604020202020204" pitchFamily="34" charset="0"/>
                        </a:rPr>
                        <a:t>46,436</a:t>
                      </a:r>
                      <a:endParaRPr lang="en-US" sz="1400" b="1" i="0" u="none" strike="noStrike" dirty="0">
                        <a:solidFill>
                          <a:srgbClr val="FF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400" b="1" u="none" strike="noStrike" dirty="0">
                          <a:effectLst/>
                          <a:latin typeface="Arial" panose="020B0604020202020204" pitchFamily="34" charset="0"/>
                          <a:cs typeface="Arial" panose="020B0604020202020204" pitchFamily="34" charset="0"/>
                        </a:rPr>
                        <a:t>W</a:t>
                      </a:r>
                      <a:endParaRPr lang="en-US" sz="14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extLst>
                  <a:ext uri="{0D108BD9-81ED-4DB2-BD59-A6C34878D82A}">
                    <a16:rowId xmlns:a16="http://schemas.microsoft.com/office/drawing/2014/main" val="100546498"/>
                  </a:ext>
                </a:extLst>
              </a:tr>
            </a:tbl>
          </a:graphicData>
        </a:graphic>
      </p:graphicFrame>
      <p:graphicFrame>
        <p:nvGraphicFramePr>
          <p:cNvPr id="18" name="Table 17">
            <a:extLst>
              <a:ext uri="{FF2B5EF4-FFF2-40B4-BE49-F238E27FC236}">
                <a16:creationId xmlns:a16="http://schemas.microsoft.com/office/drawing/2014/main" id="{AFB0DBA5-B5BE-3B91-3153-02EBDA6E2610}"/>
              </a:ext>
            </a:extLst>
          </p:cNvPr>
          <p:cNvGraphicFramePr>
            <a:graphicFrameLocks noGrp="1"/>
          </p:cNvGraphicFramePr>
          <p:nvPr>
            <p:extLst>
              <p:ext uri="{D42A27DB-BD31-4B8C-83A1-F6EECF244321}">
                <p14:modId xmlns:p14="http://schemas.microsoft.com/office/powerpoint/2010/main" val="1617534740"/>
              </p:ext>
            </p:extLst>
          </p:nvPr>
        </p:nvGraphicFramePr>
        <p:xfrm>
          <a:off x="8506691" y="4394206"/>
          <a:ext cx="3107752" cy="659130"/>
        </p:xfrm>
        <a:graphic>
          <a:graphicData uri="http://schemas.openxmlformats.org/drawingml/2006/table">
            <a:tbl>
              <a:tblPr>
                <a:tableStyleId>{5C22544A-7EE6-4342-B048-85BDC9FD1C3A}</a:tableStyleId>
              </a:tblPr>
              <a:tblGrid>
                <a:gridCol w="1456759">
                  <a:extLst>
                    <a:ext uri="{9D8B030D-6E8A-4147-A177-3AD203B41FA5}">
                      <a16:colId xmlns:a16="http://schemas.microsoft.com/office/drawing/2014/main" val="4068604386"/>
                    </a:ext>
                  </a:extLst>
                </a:gridCol>
                <a:gridCol w="860181">
                  <a:extLst>
                    <a:ext uri="{9D8B030D-6E8A-4147-A177-3AD203B41FA5}">
                      <a16:colId xmlns:a16="http://schemas.microsoft.com/office/drawing/2014/main" val="2661879480"/>
                    </a:ext>
                  </a:extLst>
                </a:gridCol>
                <a:gridCol w="790812">
                  <a:extLst>
                    <a:ext uri="{9D8B030D-6E8A-4147-A177-3AD203B41FA5}">
                      <a16:colId xmlns:a16="http://schemas.microsoft.com/office/drawing/2014/main" val="3581653532"/>
                    </a:ext>
                  </a:extLst>
                </a:gridCol>
              </a:tblGrid>
              <a:tr h="184150">
                <a:tc>
                  <a:txBody>
                    <a:bodyPr/>
                    <a:lstStyle/>
                    <a:p>
                      <a:pPr algn="ctr" fontAlgn="b">
                        <a:buNone/>
                      </a:pP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400" u="none" strike="noStrike">
                          <a:effectLst/>
                          <a:latin typeface="Arial" panose="020B0604020202020204" pitchFamily="34" charset="0"/>
                          <a:cs typeface="Arial" panose="020B0604020202020204" pitchFamily="34" charset="0"/>
                        </a:rPr>
                        <a:t>Units</a:t>
                      </a:r>
                      <a:endParaRPr lang="en-US" sz="1400" b="0" i="0" u="none" strike="noStrike">
                        <a:solidFill>
                          <a:srgbClr val="FF0000"/>
                        </a:solidFill>
                        <a:effectLst/>
                        <a:latin typeface="Arial" panose="020B0604020202020204" pitchFamily="34" charset="0"/>
                        <a:cs typeface="Arial" panose="020B0604020202020204" pitchFamily="34" charset="0"/>
                      </a:endParaRPr>
                    </a:p>
                  </a:txBody>
                  <a:tcPr marL="6350" marR="6350" marT="6350" marB="0" anchor="b"/>
                </a:tc>
                <a:extLst>
                  <a:ext uri="{0D108BD9-81ED-4DB2-BD59-A6C34878D82A}">
                    <a16:rowId xmlns:a16="http://schemas.microsoft.com/office/drawing/2014/main" val="3627153529"/>
                  </a:ext>
                </a:extLst>
              </a:tr>
              <a:tr h="184150">
                <a:tc>
                  <a:txBody>
                    <a:bodyPr/>
                    <a:lstStyle/>
                    <a:p>
                      <a:pPr algn="ctr" fontAlgn="b">
                        <a:buNone/>
                      </a:pPr>
                      <a:r>
                        <a:rPr lang="en-US" sz="1400" u="none" strike="noStrike" dirty="0">
                          <a:effectLst/>
                          <a:latin typeface="Arial" panose="020B0604020202020204" pitchFamily="34" charset="0"/>
                          <a:cs typeface="Arial" panose="020B0604020202020204" pitchFamily="34" charset="0"/>
                        </a:rPr>
                        <a:t>Cooling media</a:t>
                      </a:r>
                      <a:endParaRPr lang="en-US" sz="14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400" b="0" i="0" u="none" strike="noStrike" dirty="0">
                          <a:solidFill>
                            <a:srgbClr val="FF0000"/>
                          </a:solidFill>
                          <a:effectLst/>
                          <a:latin typeface="Arial" panose="020B0604020202020204" pitchFamily="34" charset="0"/>
                          <a:cs typeface="Arial" panose="020B0604020202020204" pitchFamily="34" charset="0"/>
                        </a:rPr>
                        <a:t>Silicon Oil</a:t>
                      </a:r>
                    </a:p>
                  </a:txBody>
                  <a:tcPr marL="6350" marR="6350" marT="6350" marB="0" anchor="b"/>
                </a:tc>
                <a:tc>
                  <a:txBody>
                    <a:bodyPr/>
                    <a:lstStyle/>
                    <a:p>
                      <a:pPr algn="l" fontAlgn="b">
                        <a:buNone/>
                      </a:pP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extLst>
                  <a:ext uri="{0D108BD9-81ED-4DB2-BD59-A6C34878D82A}">
                    <a16:rowId xmlns:a16="http://schemas.microsoft.com/office/drawing/2014/main" val="997617529"/>
                  </a:ext>
                </a:extLst>
              </a:tr>
              <a:tr h="184150">
                <a:tc>
                  <a:txBody>
                    <a:bodyPr/>
                    <a:lstStyle/>
                    <a:p>
                      <a:pPr algn="ctr" fontAlgn="b">
                        <a:buNone/>
                      </a:pPr>
                      <a:r>
                        <a:rPr lang="en-US" sz="1400" u="none" strike="noStrike" dirty="0" err="1">
                          <a:effectLst/>
                          <a:latin typeface="Arial" panose="020B0604020202020204" pitchFamily="34" charset="0"/>
                          <a:cs typeface="Arial" panose="020B0604020202020204" pitchFamily="34" charset="0"/>
                        </a:rPr>
                        <a:t>dRICH</a:t>
                      </a:r>
                      <a:endParaRPr lang="en-US" sz="14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400" b="0" i="0" u="none" strike="noStrike" dirty="0">
                          <a:solidFill>
                            <a:schemeClr val="tx1"/>
                          </a:solidFill>
                          <a:effectLst/>
                          <a:latin typeface="Arial" panose="020B0604020202020204" pitchFamily="34" charset="0"/>
                          <a:cs typeface="Arial" panose="020B0604020202020204" pitchFamily="34" charset="0"/>
                        </a:rPr>
                        <a:t>19,968</a:t>
                      </a:r>
                    </a:p>
                  </a:txBody>
                  <a:tcPr marL="6350" marR="6350" marT="6350" marB="0" anchor="b"/>
                </a:tc>
                <a:tc>
                  <a:txBody>
                    <a:bodyPr/>
                    <a:lstStyle/>
                    <a:p>
                      <a:pPr algn="ctr" fontAlgn="b">
                        <a:buNone/>
                      </a:pPr>
                      <a:r>
                        <a:rPr lang="en-US" sz="1400" u="none" strike="noStrike" dirty="0">
                          <a:effectLst/>
                          <a:latin typeface="Arial" panose="020B0604020202020204" pitchFamily="34" charset="0"/>
                          <a:cs typeface="Arial" panose="020B0604020202020204" pitchFamily="34" charset="0"/>
                        </a:rPr>
                        <a:t>W</a:t>
                      </a:r>
                      <a:endParaRPr lang="en-US" sz="14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extLst>
                  <a:ext uri="{0D108BD9-81ED-4DB2-BD59-A6C34878D82A}">
                    <a16:rowId xmlns:a16="http://schemas.microsoft.com/office/drawing/2014/main" val="3654756028"/>
                  </a:ext>
                </a:extLst>
              </a:tr>
            </a:tbl>
          </a:graphicData>
        </a:graphic>
      </p:graphicFrame>
      <p:graphicFrame>
        <p:nvGraphicFramePr>
          <p:cNvPr id="20" name="Table 19">
            <a:extLst>
              <a:ext uri="{FF2B5EF4-FFF2-40B4-BE49-F238E27FC236}">
                <a16:creationId xmlns:a16="http://schemas.microsoft.com/office/drawing/2014/main" id="{C2E47A7C-A110-0186-097D-FC2D25D666D8}"/>
              </a:ext>
            </a:extLst>
          </p:cNvPr>
          <p:cNvGraphicFramePr>
            <a:graphicFrameLocks noGrp="1"/>
          </p:cNvGraphicFramePr>
          <p:nvPr>
            <p:extLst>
              <p:ext uri="{D42A27DB-BD31-4B8C-83A1-F6EECF244321}">
                <p14:modId xmlns:p14="http://schemas.microsoft.com/office/powerpoint/2010/main" val="1960527518"/>
              </p:ext>
            </p:extLst>
          </p:nvPr>
        </p:nvGraphicFramePr>
        <p:xfrm>
          <a:off x="8506691" y="5238617"/>
          <a:ext cx="3107752" cy="659130"/>
        </p:xfrm>
        <a:graphic>
          <a:graphicData uri="http://schemas.openxmlformats.org/drawingml/2006/table">
            <a:tbl>
              <a:tblPr>
                <a:tableStyleId>{5C22544A-7EE6-4342-B048-85BDC9FD1C3A}</a:tableStyleId>
              </a:tblPr>
              <a:tblGrid>
                <a:gridCol w="1456759">
                  <a:extLst>
                    <a:ext uri="{9D8B030D-6E8A-4147-A177-3AD203B41FA5}">
                      <a16:colId xmlns:a16="http://schemas.microsoft.com/office/drawing/2014/main" val="4068604386"/>
                    </a:ext>
                  </a:extLst>
                </a:gridCol>
                <a:gridCol w="860181">
                  <a:extLst>
                    <a:ext uri="{9D8B030D-6E8A-4147-A177-3AD203B41FA5}">
                      <a16:colId xmlns:a16="http://schemas.microsoft.com/office/drawing/2014/main" val="2661879480"/>
                    </a:ext>
                  </a:extLst>
                </a:gridCol>
                <a:gridCol w="790812">
                  <a:extLst>
                    <a:ext uri="{9D8B030D-6E8A-4147-A177-3AD203B41FA5}">
                      <a16:colId xmlns:a16="http://schemas.microsoft.com/office/drawing/2014/main" val="3581653532"/>
                    </a:ext>
                  </a:extLst>
                </a:gridCol>
              </a:tblGrid>
              <a:tr h="184150">
                <a:tc>
                  <a:txBody>
                    <a:bodyPr/>
                    <a:lstStyle/>
                    <a:p>
                      <a:pPr algn="ctr" fontAlgn="b">
                        <a:buNone/>
                      </a:pP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endParaRPr lang="en-US" sz="1400" b="0"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400" u="none" strike="noStrike">
                          <a:effectLst/>
                          <a:latin typeface="Arial" panose="020B0604020202020204" pitchFamily="34" charset="0"/>
                          <a:cs typeface="Arial" panose="020B0604020202020204" pitchFamily="34" charset="0"/>
                        </a:rPr>
                        <a:t>Units</a:t>
                      </a:r>
                      <a:endParaRPr lang="en-US" sz="1400" b="0" i="0" u="none" strike="noStrike">
                        <a:solidFill>
                          <a:srgbClr val="FF0000"/>
                        </a:solidFill>
                        <a:effectLst/>
                        <a:latin typeface="Arial" panose="020B0604020202020204" pitchFamily="34" charset="0"/>
                        <a:cs typeface="Arial" panose="020B0604020202020204" pitchFamily="34" charset="0"/>
                      </a:endParaRPr>
                    </a:p>
                  </a:txBody>
                  <a:tcPr marL="6350" marR="6350" marT="6350" marB="0" anchor="b"/>
                </a:tc>
                <a:extLst>
                  <a:ext uri="{0D108BD9-81ED-4DB2-BD59-A6C34878D82A}">
                    <a16:rowId xmlns:a16="http://schemas.microsoft.com/office/drawing/2014/main" val="3627153529"/>
                  </a:ext>
                </a:extLst>
              </a:tr>
              <a:tr h="184150">
                <a:tc>
                  <a:txBody>
                    <a:bodyPr/>
                    <a:lstStyle/>
                    <a:p>
                      <a:pPr algn="ctr" fontAlgn="b">
                        <a:buNone/>
                      </a:pPr>
                      <a:r>
                        <a:rPr lang="en-US" sz="1400" u="none" strike="noStrike" dirty="0">
                          <a:effectLst/>
                          <a:latin typeface="Arial" panose="020B0604020202020204" pitchFamily="34" charset="0"/>
                          <a:cs typeface="Arial" panose="020B0604020202020204" pitchFamily="34" charset="0"/>
                        </a:rPr>
                        <a:t>Cooling media</a:t>
                      </a:r>
                      <a:endParaRPr lang="en-US" sz="14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400" b="0" i="0" u="none" strike="noStrike" dirty="0">
                          <a:solidFill>
                            <a:srgbClr val="FF0000"/>
                          </a:solidFill>
                          <a:effectLst/>
                          <a:latin typeface="Arial" panose="020B0604020202020204" pitchFamily="34" charset="0"/>
                          <a:cs typeface="Arial" panose="020B0604020202020204" pitchFamily="34" charset="0"/>
                        </a:rPr>
                        <a:t>Novec</a:t>
                      </a:r>
                    </a:p>
                  </a:txBody>
                  <a:tcPr marL="6350" marR="6350" marT="6350" marB="0" anchor="b"/>
                </a:tc>
                <a:tc>
                  <a:txBody>
                    <a:bodyPr/>
                    <a:lstStyle/>
                    <a:p>
                      <a:pPr algn="l" fontAlgn="b">
                        <a:buNone/>
                      </a:pP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extLst>
                  <a:ext uri="{0D108BD9-81ED-4DB2-BD59-A6C34878D82A}">
                    <a16:rowId xmlns:a16="http://schemas.microsoft.com/office/drawing/2014/main" val="997617529"/>
                  </a:ext>
                </a:extLst>
              </a:tr>
              <a:tr h="184150">
                <a:tc>
                  <a:txBody>
                    <a:bodyPr/>
                    <a:lstStyle/>
                    <a:p>
                      <a:pPr algn="ctr" fontAlgn="b">
                        <a:buNone/>
                      </a:pPr>
                      <a:r>
                        <a:rPr lang="en-US" sz="1400" b="0" i="0" u="none" strike="noStrike" dirty="0">
                          <a:solidFill>
                            <a:srgbClr val="000000"/>
                          </a:solidFill>
                          <a:effectLst/>
                          <a:latin typeface="Arial" panose="020B0604020202020204" pitchFamily="34" charset="0"/>
                          <a:cs typeface="Arial" panose="020B0604020202020204" pitchFamily="34" charset="0"/>
                        </a:rPr>
                        <a:t>EEEMCAL</a:t>
                      </a:r>
                    </a:p>
                  </a:txBody>
                  <a:tcPr marL="6350" marR="6350" marT="6350" marB="0" anchor="b"/>
                </a:tc>
                <a:tc>
                  <a:txBody>
                    <a:bodyPr/>
                    <a:lstStyle/>
                    <a:p>
                      <a:pPr algn="ctr" fontAlgn="b">
                        <a:buNone/>
                      </a:pPr>
                      <a:r>
                        <a:rPr lang="en-US" sz="1400" b="0" i="0" u="none" strike="noStrike" dirty="0">
                          <a:solidFill>
                            <a:schemeClr val="tx1"/>
                          </a:solidFill>
                          <a:effectLst/>
                          <a:latin typeface="Arial" panose="020B0604020202020204" pitchFamily="34" charset="0"/>
                          <a:cs typeface="Arial" panose="020B0604020202020204" pitchFamily="34" charset="0"/>
                        </a:rPr>
                        <a:t>100</a:t>
                      </a:r>
                    </a:p>
                  </a:txBody>
                  <a:tcPr marL="6350" marR="6350" marT="6350" marB="0" anchor="b"/>
                </a:tc>
                <a:tc>
                  <a:txBody>
                    <a:bodyPr/>
                    <a:lstStyle/>
                    <a:p>
                      <a:pPr algn="ctr" fontAlgn="b">
                        <a:buNone/>
                      </a:pPr>
                      <a:r>
                        <a:rPr lang="en-US" sz="1400" u="none" strike="noStrike" dirty="0">
                          <a:effectLst/>
                          <a:latin typeface="Arial" panose="020B0604020202020204" pitchFamily="34" charset="0"/>
                          <a:cs typeface="Arial" panose="020B0604020202020204" pitchFamily="34" charset="0"/>
                        </a:rPr>
                        <a:t>W</a:t>
                      </a:r>
                      <a:endParaRPr lang="en-US" sz="14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extLst>
                  <a:ext uri="{0D108BD9-81ED-4DB2-BD59-A6C34878D82A}">
                    <a16:rowId xmlns:a16="http://schemas.microsoft.com/office/drawing/2014/main" val="3654756028"/>
                  </a:ext>
                </a:extLst>
              </a:tr>
            </a:tbl>
          </a:graphicData>
        </a:graphic>
      </p:graphicFrame>
      <p:cxnSp>
        <p:nvCxnSpPr>
          <p:cNvPr id="21" name="Straight Arrow Connector 20">
            <a:extLst>
              <a:ext uri="{FF2B5EF4-FFF2-40B4-BE49-F238E27FC236}">
                <a16:creationId xmlns:a16="http://schemas.microsoft.com/office/drawing/2014/main" id="{44BDB28A-781C-935C-A839-50E36F772A68}"/>
              </a:ext>
            </a:extLst>
          </p:cNvPr>
          <p:cNvCxnSpPr>
            <a:cxnSpLocks/>
          </p:cNvCxnSpPr>
          <p:nvPr/>
        </p:nvCxnSpPr>
        <p:spPr>
          <a:xfrm flipV="1">
            <a:off x="10349522" y="3302761"/>
            <a:ext cx="452284" cy="124078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BACAF935-1B89-F0AA-C442-E12183C3A67F}"/>
              </a:ext>
            </a:extLst>
          </p:cNvPr>
          <p:cNvSpPr txBox="1"/>
          <p:nvPr/>
        </p:nvSpPr>
        <p:spPr>
          <a:xfrm>
            <a:off x="10663070" y="2933429"/>
            <a:ext cx="826315" cy="369332"/>
          </a:xfrm>
          <a:prstGeom prst="rect">
            <a:avLst/>
          </a:prstGeom>
          <a:noFill/>
        </p:spPr>
        <p:txBody>
          <a:bodyPr wrap="square" rtlCol="0">
            <a:spAutoFit/>
          </a:bodyPr>
          <a:lstStyle/>
          <a:p>
            <a:r>
              <a:rPr lang="en-US" dirty="0"/>
              <a:t>Glycol</a:t>
            </a:r>
          </a:p>
        </p:txBody>
      </p:sp>
      <p:graphicFrame>
        <p:nvGraphicFramePr>
          <p:cNvPr id="29" name="Table 28">
            <a:extLst>
              <a:ext uri="{FF2B5EF4-FFF2-40B4-BE49-F238E27FC236}">
                <a16:creationId xmlns:a16="http://schemas.microsoft.com/office/drawing/2014/main" id="{2D69DEC6-B99C-1145-60BA-899FA1834C8A}"/>
              </a:ext>
            </a:extLst>
          </p:cNvPr>
          <p:cNvGraphicFramePr>
            <a:graphicFrameLocks noGrp="1"/>
          </p:cNvGraphicFramePr>
          <p:nvPr>
            <p:extLst>
              <p:ext uri="{D42A27DB-BD31-4B8C-83A1-F6EECF244321}">
                <p14:modId xmlns:p14="http://schemas.microsoft.com/office/powerpoint/2010/main" val="1280928656"/>
              </p:ext>
            </p:extLst>
          </p:nvPr>
        </p:nvGraphicFramePr>
        <p:xfrm>
          <a:off x="5408282" y="1055131"/>
          <a:ext cx="4692063" cy="2582806"/>
        </p:xfrm>
        <a:graphic>
          <a:graphicData uri="http://schemas.openxmlformats.org/drawingml/2006/table">
            <a:tbl>
              <a:tblPr>
                <a:tableStyleId>{5C22544A-7EE6-4342-B048-85BDC9FD1C3A}</a:tableStyleId>
              </a:tblPr>
              <a:tblGrid>
                <a:gridCol w="1468611">
                  <a:extLst>
                    <a:ext uri="{9D8B030D-6E8A-4147-A177-3AD203B41FA5}">
                      <a16:colId xmlns:a16="http://schemas.microsoft.com/office/drawing/2014/main" val="1123054127"/>
                    </a:ext>
                  </a:extLst>
                </a:gridCol>
                <a:gridCol w="867180">
                  <a:extLst>
                    <a:ext uri="{9D8B030D-6E8A-4147-A177-3AD203B41FA5}">
                      <a16:colId xmlns:a16="http://schemas.microsoft.com/office/drawing/2014/main" val="4154639917"/>
                    </a:ext>
                  </a:extLst>
                </a:gridCol>
                <a:gridCol w="797246">
                  <a:extLst>
                    <a:ext uri="{9D8B030D-6E8A-4147-A177-3AD203B41FA5}">
                      <a16:colId xmlns:a16="http://schemas.microsoft.com/office/drawing/2014/main" val="3834215398"/>
                    </a:ext>
                  </a:extLst>
                </a:gridCol>
                <a:gridCol w="1559026">
                  <a:extLst>
                    <a:ext uri="{9D8B030D-6E8A-4147-A177-3AD203B41FA5}">
                      <a16:colId xmlns:a16="http://schemas.microsoft.com/office/drawing/2014/main" val="3346498331"/>
                    </a:ext>
                  </a:extLst>
                </a:gridCol>
              </a:tblGrid>
              <a:tr h="234246">
                <a:tc>
                  <a:txBody>
                    <a:bodyPr/>
                    <a:lstStyle/>
                    <a:p>
                      <a:pPr algn="ctr" fontAlgn="b">
                        <a:buNone/>
                      </a:pPr>
                      <a:endParaRPr lang="en-US" sz="1400" b="0"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endParaRPr lang="en-US" sz="1400" b="0"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400" u="none" strike="noStrike">
                          <a:effectLst/>
                          <a:latin typeface="Arial" panose="020B0604020202020204" pitchFamily="34" charset="0"/>
                          <a:cs typeface="Arial" panose="020B0604020202020204" pitchFamily="34" charset="0"/>
                        </a:rPr>
                        <a:t>Units</a:t>
                      </a:r>
                      <a:endParaRPr lang="en-US" sz="1400" b="0" i="0" u="none" strike="noStrike">
                        <a:solidFill>
                          <a:srgbClr val="FF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l" fontAlgn="b">
                        <a:buNone/>
                      </a:pPr>
                      <a:endParaRPr lang="en-US" sz="1400" b="0"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extLst>
                  <a:ext uri="{0D108BD9-81ED-4DB2-BD59-A6C34878D82A}">
                    <a16:rowId xmlns:a16="http://schemas.microsoft.com/office/drawing/2014/main" val="1974550020"/>
                  </a:ext>
                </a:extLst>
              </a:tr>
              <a:tr h="234856">
                <a:tc>
                  <a:txBody>
                    <a:bodyPr/>
                    <a:lstStyle/>
                    <a:p>
                      <a:pPr algn="ctr" fontAlgn="b">
                        <a:buNone/>
                      </a:pPr>
                      <a:r>
                        <a:rPr lang="en-US" sz="1400" u="none" strike="noStrike" dirty="0">
                          <a:effectLst/>
                          <a:latin typeface="Arial" panose="020B0604020202020204" pitchFamily="34" charset="0"/>
                          <a:cs typeface="Arial" panose="020B0604020202020204" pitchFamily="34" charset="0"/>
                        </a:rPr>
                        <a:t>Cooling media</a:t>
                      </a:r>
                      <a:endParaRPr lang="en-US" sz="14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400" b="1" u="none" strike="noStrike" dirty="0">
                          <a:effectLst/>
                          <a:latin typeface="Arial" panose="020B0604020202020204" pitchFamily="34" charset="0"/>
                          <a:cs typeface="Arial" panose="020B0604020202020204" pitchFamily="34" charset="0"/>
                        </a:rPr>
                        <a:t>Air</a:t>
                      </a:r>
                      <a:endParaRPr lang="en-US" sz="1400" b="1" i="0" u="none" strike="noStrike" dirty="0">
                        <a:solidFill>
                          <a:srgbClr val="FF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l" fontAlgn="b">
                        <a:buNone/>
                      </a:pPr>
                      <a:endParaRPr lang="en-US" sz="1400" b="0"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endParaRPr lang="en-US" sz="14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extLst>
                  <a:ext uri="{0D108BD9-81ED-4DB2-BD59-A6C34878D82A}">
                    <a16:rowId xmlns:a16="http://schemas.microsoft.com/office/drawing/2014/main" val="3634125653"/>
                  </a:ext>
                </a:extLst>
              </a:tr>
              <a:tr h="234856">
                <a:tc>
                  <a:txBody>
                    <a:bodyPr/>
                    <a:lstStyle/>
                    <a:p>
                      <a:pPr algn="ctr" fontAlgn="b">
                        <a:buNone/>
                      </a:pPr>
                      <a:r>
                        <a:rPr lang="en-US" sz="1400" u="none" strike="noStrike">
                          <a:effectLst/>
                          <a:latin typeface="Arial" panose="020B0604020202020204" pitchFamily="34" charset="0"/>
                          <a:cs typeface="Arial" panose="020B0604020202020204" pitchFamily="34" charset="0"/>
                        </a:rPr>
                        <a:t>Barrel HCAL</a:t>
                      </a:r>
                      <a:endParaRPr lang="en-US" sz="1400" b="1"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400" u="none" strike="noStrike">
                          <a:effectLst/>
                          <a:latin typeface="Arial" panose="020B0604020202020204" pitchFamily="34" charset="0"/>
                          <a:cs typeface="Arial" panose="020B0604020202020204" pitchFamily="34" charset="0"/>
                        </a:rPr>
                        <a:t>1,280</a:t>
                      </a:r>
                      <a:endParaRPr lang="en-US" sz="1400" b="0" i="0" u="none" strike="noStrike">
                        <a:solidFill>
                          <a:srgbClr val="FF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400" u="none" strike="noStrike">
                          <a:effectLst/>
                          <a:latin typeface="Arial" panose="020B0604020202020204" pitchFamily="34" charset="0"/>
                          <a:cs typeface="Arial" panose="020B0604020202020204" pitchFamily="34" charset="0"/>
                        </a:rPr>
                        <a:t>W</a:t>
                      </a:r>
                      <a:endParaRPr lang="en-US" sz="1400" b="1"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l" fontAlgn="b">
                        <a:buNone/>
                      </a:pP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extLst>
                  <a:ext uri="{0D108BD9-81ED-4DB2-BD59-A6C34878D82A}">
                    <a16:rowId xmlns:a16="http://schemas.microsoft.com/office/drawing/2014/main" val="3617199962"/>
                  </a:ext>
                </a:extLst>
              </a:tr>
              <a:tr h="234856">
                <a:tc>
                  <a:txBody>
                    <a:bodyPr/>
                    <a:lstStyle/>
                    <a:p>
                      <a:pPr algn="ctr" fontAlgn="b">
                        <a:buNone/>
                      </a:pPr>
                      <a:r>
                        <a:rPr lang="en-US" sz="1400" u="none" strike="noStrike">
                          <a:effectLst/>
                          <a:latin typeface="Arial" panose="020B0604020202020204" pitchFamily="34" charset="0"/>
                          <a:cs typeface="Arial" panose="020B0604020202020204" pitchFamily="34" charset="0"/>
                        </a:rPr>
                        <a:t>Forward HCAL</a:t>
                      </a:r>
                      <a:endParaRPr lang="en-US" sz="1400" b="1"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400" b="0" i="0" u="none" strike="noStrike" dirty="0">
                          <a:solidFill>
                            <a:schemeClr val="tx1"/>
                          </a:solidFill>
                          <a:effectLst/>
                          <a:latin typeface="Arial" panose="020B0604020202020204" pitchFamily="34" charset="0"/>
                          <a:cs typeface="Arial" panose="020B0604020202020204" pitchFamily="34" charset="0"/>
                        </a:rPr>
                        <a:t>5,500</a:t>
                      </a:r>
                    </a:p>
                  </a:txBody>
                  <a:tcPr marL="6350" marR="6350" marT="6350" marB="0" anchor="b"/>
                </a:tc>
                <a:tc>
                  <a:txBody>
                    <a:bodyPr/>
                    <a:lstStyle/>
                    <a:p>
                      <a:pPr algn="ctr" fontAlgn="b">
                        <a:buNone/>
                      </a:pPr>
                      <a:r>
                        <a:rPr lang="en-US" sz="1400" u="none" strike="noStrike">
                          <a:effectLst/>
                          <a:latin typeface="Arial" panose="020B0604020202020204" pitchFamily="34" charset="0"/>
                          <a:cs typeface="Arial" panose="020B0604020202020204" pitchFamily="34" charset="0"/>
                        </a:rPr>
                        <a:t>W</a:t>
                      </a:r>
                      <a:endParaRPr lang="en-US" sz="1400" b="1"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l" fontAlgn="b">
                        <a:buNone/>
                      </a:pPr>
                      <a:r>
                        <a:rPr lang="en-US" sz="1400" b="0" i="0" u="none" strike="noStrike" dirty="0">
                          <a:solidFill>
                            <a:srgbClr val="FF0000"/>
                          </a:solidFill>
                          <a:effectLst/>
                          <a:latin typeface="Arial" panose="020B0604020202020204" pitchFamily="34" charset="0"/>
                          <a:cs typeface="Arial" panose="020B0604020202020204" pitchFamily="34" charset="0"/>
                        </a:rPr>
                        <a:t>Up 3.8kW</a:t>
                      </a:r>
                    </a:p>
                  </a:txBody>
                  <a:tcPr marL="6350" marR="6350" marT="6350" marB="0" anchor="b"/>
                </a:tc>
                <a:extLst>
                  <a:ext uri="{0D108BD9-81ED-4DB2-BD59-A6C34878D82A}">
                    <a16:rowId xmlns:a16="http://schemas.microsoft.com/office/drawing/2014/main" val="898083678"/>
                  </a:ext>
                </a:extLst>
              </a:tr>
              <a:tr h="234856">
                <a:tc>
                  <a:txBody>
                    <a:bodyPr/>
                    <a:lstStyle/>
                    <a:p>
                      <a:pPr algn="ctr" fontAlgn="b">
                        <a:buNone/>
                      </a:pPr>
                      <a:r>
                        <a:rPr lang="en-US" sz="1400" u="none" strike="noStrike">
                          <a:effectLst/>
                          <a:latin typeface="Arial" panose="020B0604020202020204" pitchFamily="34" charset="0"/>
                          <a:cs typeface="Arial" panose="020B0604020202020204" pitchFamily="34" charset="0"/>
                        </a:rPr>
                        <a:t>SVT Inner</a:t>
                      </a:r>
                      <a:endParaRPr lang="en-US" sz="1400" b="1"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400" u="none" strike="noStrike">
                          <a:effectLst/>
                          <a:latin typeface="Arial" panose="020B0604020202020204" pitchFamily="34" charset="0"/>
                          <a:cs typeface="Arial" panose="020B0604020202020204" pitchFamily="34" charset="0"/>
                        </a:rPr>
                        <a:t>211</a:t>
                      </a:r>
                      <a:endParaRPr lang="en-US" sz="1400" b="0" i="0" u="none" strike="noStrike">
                        <a:solidFill>
                          <a:srgbClr val="FF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400" u="none" strike="noStrike">
                          <a:effectLst/>
                          <a:latin typeface="Arial" panose="020B0604020202020204" pitchFamily="34" charset="0"/>
                          <a:cs typeface="Arial" panose="020B0604020202020204" pitchFamily="34" charset="0"/>
                        </a:rPr>
                        <a:t>W</a:t>
                      </a:r>
                      <a:endParaRPr lang="en-US" sz="1400" b="1"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l" fontAlgn="b">
                        <a:buNone/>
                      </a:pP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extLst>
                  <a:ext uri="{0D108BD9-81ED-4DB2-BD59-A6C34878D82A}">
                    <a16:rowId xmlns:a16="http://schemas.microsoft.com/office/drawing/2014/main" val="3719305089"/>
                  </a:ext>
                </a:extLst>
              </a:tr>
              <a:tr h="234856">
                <a:tc>
                  <a:txBody>
                    <a:bodyPr/>
                    <a:lstStyle/>
                    <a:p>
                      <a:pPr algn="ctr" fontAlgn="b">
                        <a:buNone/>
                      </a:pPr>
                      <a:r>
                        <a:rPr lang="en-US" sz="1400" u="none" strike="noStrike">
                          <a:effectLst/>
                          <a:latin typeface="Arial" panose="020B0604020202020204" pitchFamily="34" charset="0"/>
                          <a:cs typeface="Arial" panose="020B0604020202020204" pitchFamily="34" charset="0"/>
                        </a:rPr>
                        <a:t>SVT Disks</a:t>
                      </a:r>
                      <a:endParaRPr lang="en-US" sz="1400" b="1"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400" u="none" strike="noStrike">
                          <a:effectLst/>
                          <a:latin typeface="Arial" panose="020B0604020202020204" pitchFamily="34" charset="0"/>
                          <a:cs typeface="Arial" panose="020B0604020202020204" pitchFamily="34" charset="0"/>
                        </a:rPr>
                        <a:t>5,819</a:t>
                      </a:r>
                      <a:endParaRPr lang="en-US" sz="1400" b="0" i="0" u="none" strike="noStrike">
                        <a:solidFill>
                          <a:srgbClr val="FF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400" u="none" strike="noStrike" dirty="0">
                          <a:effectLst/>
                          <a:latin typeface="Arial" panose="020B0604020202020204" pitchFamily="34" charset="0"/>
                          <a:cs typeface="Arial" panose="020B0604020202020204" pitchFamily="34" charset="0"/>
                        </a:rPr>
                        <a:t>W</a:t>
                      </a:r>
                      <a:endParaRPr lang="en-US" sz="14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l" fontAlgn="b">
                        <a:buNone/>
                      </a:pPr>
                      <a:endParaRPr lang="en-US" sz="1400" b="0"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extLst>
                  <a:ext uri="{0D108BD9-81ED-4DB2-BD59-A6C34878D82A}">
                    <a16:rowId xmlns:a16="http://schemas.microsoft.com/office/drawing/2014/main" val="2119963987"/>
                  </a:ext>
                </a:extLst>
              </a:tr>
              <a:tr h="234856">
                <a:tc>
                  <a:txBody>
                    <a:bodyPr/>
                    <a:lstStyle/>
                    <a:p>
                      <a:pPr algn="ctr" fontAlgn="b">
                        <a:buNone/>
                      </a:pPr>
                      <a:r>
                        <a:rPr lang="en-US" sz="1400" u="none" strike="noStrike" dirty="0">
                          <a:effectLst/>
                          <a:latin typeface="Arial" panose="020B0604020202020204" pitchFamily="34" charset="0"/>
                          <a:cs typeface="Arial" panose="020B0604020202020204" pitchFamily="34" charset="0"/>
                        </a:rPr>
                        <a:t>SVT Outer</a:t>
                      </a:r>
                      <a:endParaRPr lang="en-US" sz="14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400" u="none" strike="noStrike">
                          <a:effectLst/>
                          <a:latin typeface="Arial" panose="020B0604020202020204" pitchFamily="34" charset="0"/>
                          <a:cs typeface="Arial" panose="020B0604020202020204" pitchFamily="34" charset="0"/>
                        </a:rPr>
                        <a:t>3,218</a:t>
                      </a:r>
                      <a:endParaRPr lang="en-US" sz="1400" b="0" i="0" u="none" strike="noStrike">
                        <a:solidFill>
                          <a:srgbClr val="FF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400" u="none" strike="noStrike">
                          <a:effectLst/>
                          <a:latin typeface="Arial" panose="020B0604020202020204" pitchFamily="34" charset="0"/>
                          <a:cs typeface="Arial" panose="020B0604020202020204" pitchFamily="34" charset="0"/>
                        </a:rPr>
                        <a:t>W</a:t>
                      </a:r>
                      <a:endParaRPr lang="en-US" sz="1400" b="1"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l" fontAlgn="b">
                        <a:buNone/>
                      </a:pP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extLst>
                  <a:ext uri="{0D108BD9-81ED-4DB2-BD59-A6C34878D82A}">
                    <a16:rowId xmlns:a16="http://schemas.microsoft.com/office/drawing/2014/main" val="818727019"/>
                  </a:ext>
                </a:extLst>
              </a:tr>
              <a:tr h="234856">
                <a:tc>
                  <a:txBody>
                    <a:bodyPr/>
                    <a:lstStyle/>
                    <a:p>
                      <a:pPr algn="ctr" fontAlgn="b">
                        <a:buNone/>
                      </a:pPr>
                      <a:r>
                        <a:rPr lang="en-US" sz="1400" u="none" strike="noStrike">
                          <a:effectLst/>
                          <a:latin typeface="Arial" panose="020B0604020202020204" pitchFamily="34" charset="0"/>
                          <a:cs typeface="Arial" panose="020B0604020202020204" pitchFamily="34" charset="0"/>
                        </a:rPr>
                        <a:t>Barrel Emcal</a:t>
                      </a:r>
                      <a:endParaRPr lang="en-US" sz="1400" b="1"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400" u="none" strike="noStrike" dirty="0">
                          <a:solidFill>
                            <a:schemeClr val="tx1"/>
                          </a:solidFill>
                          <a:effectLst/>
                          <a:latin typeface="Arial" panose="020B0604020202020204" pitchFamily="34" charset="0"/>
                          <a:cs typeface="Arial" panose="020B0604020202020204" pitchFamily="34" charset="0"/>
                        </a:rPr>
                        <a:t>2,260</a:t>
                      </a:r>
                      <a:endParaRPr lang="en-US" sz="1400" b="0" i="0" u="none" strike="noStrike" dirty="0">
                        <a:solidFill>
                          <a:schemeClr val="tx1"/>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400" u="none" strike="noStrike">
                          <a:effectLst/>
                          <a:latin typeface="Arial" panose="020B0604020202020204" pitchFamily="34" charset="0"/>
                          <a:cs typeface="Arial" panose="020B0604020202020204" pitchFamily="34" charset="0"/>
                        </a:rPr>
                        <a:t>W</a:t>
                      </a:r>
                      <a:endParaRPr lang="en-US" sz="1400" b="1"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l" fontAlgn="b">
                        <a:buNone/>
                      </a:pPr>
                      <a:r>
                        <a:rPr lang="en-US" sz="1400" u="none" strike="noStrike">
                          <a:effectLst/>
                          <a:latin typeface="Arial" panose="020B0604020202020204" pitchFamily="34" charset="0"/>
                          <a:cs typeface="Arial" panose="020B0604020202020204" pitchFamily="34" charset="0"/>
                        </a:rPr>
                        <a:t>Astropix sensors</a:t>
                      </a:r>
                      <a:endParaRPr lang="en-US" sz="1400" b="0"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extLst>
                  <a:ext uri="{0D108BD9-81ED-4DB2-BD59-A6C34878D82A}">
                    <a16:rowId xmlns:a16="http://schemas.microsoft.com/office/drawing/2014/main" val="4122773199"/>
                  </a:ext>
                </a:extLst>
              </a:tr>
              <a:tr h="234856">
                <a:tc>
                  <a:txBody>
                    <a:bodyPr/>
                    <a:lstStyle/>
                    <a:p>
                      <a:pPr algn="ctr" fontAlgn="b">
                        <a:buNone/>
                      </a:pPr>
                      <a:r>
                        <a:rPr lang="en-US" sz="1400" u="none" strike="noStrike">
                          <a:effectLst/>
                          <a:latin typeface="Arial" panose="020B0604020202020204" pitchFamily="34" charset="0"/>
                          <a:cs typeface="Arial" panose="020B0604020202020204" pitchFamily="34" charset="0"/>
                        </a:rPr>
                        <a:t>Forward Emcal</a:t>
                      </a:r>
                      <a:endParaRPr lang="en-US" sz="1400" b="1"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400" b="0" i="0" u="none" strike="noStrike" dirty="0">
                          <a:solidFill>
                            <a:schemeClr val="tx1"/>
                          </a:solidFill>
                          <a:effectLst/>
                          <a:latin typeface="Arial" panose="020B0604020202020204" pitchFamily="34" charset="0"/>
                          <a:cs typeface="Arial" panose="020B0604020202020204" pitchFamily="34" charset="0"/>
                        </a:rPr>
                        <a:t>796</a:t>
                      </a:r>
                    </a:p>
                  </a:txBody>
                  <a:tcPr marL="6350" marR="6350" marT="6350" marB="0" anchor="b"/>
                </a:tc>
                <a:tc>
                  <a:txBody>
                    <a:bodyPr/>
                    <a:lstStyle/>
                    <a:p>
                      <a:pPr algn="ctr" fontAlgn="b">
                        <a:buNone/>
                      </a:pPr>
                      <a:r>
                        <a:rPr lang="en-US" sz="1400" u="none" strike="noStrike">
                          <a:effectLst/>
                          <a:latin typeface="Arial" panose="020B0604020202020204" pitchFamily="34" charset="0"/>
                          <a:cs typeface="Arial" panose="020B0604020202020204" pitchFamily="34" charset="0"/>
                        </a:rPr>
                        <a:t>W</a:t>
                      </a:r>
                      <a:endParaRPr lang="en-US" sz="1400" b="1"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l" fontAlgn="b">
                        <a:buNone/>
                      </a:pPr>
                      <a:r>
                        <a:rPr lang="en-US" sz="1400" u="none" strike="noStrike">
                          <a:effectLst/>
                          <a:latin typeface="Arial" panose="020B0604020202020204" pitchFamily="34" charset="0"/>
                          <a:cs typeface="Arial" panose="020B0604020202020204" pitchFamily="34" charset="0"/>
                        </a:rPr>
                        <a:t>SiPM boards</a:t>
                      </a:r>
                      <a:endParaRPr lang="en-US" sz="1400" b="0"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extLst>
                  <a:ext uri="{0D108BD9-81ED-4DB2-BD59-A6C34878D82A}">
                    <a16:rowId xmlns:a16="http://schemas.microsoft.com/office/drawing/2014/main" val="2523906750"/>
                  </a:ext>
                </a:extLst>
              </a:tr>
              <a:tr h="234856">
                <a:tc>
                  <a:txBody>
                    <a:bodyPr/>
                    <a:lstStyle/>
                    <a:p>
                      <a:pPr algn="l" fontAlgn="b">
                        <a:buNone/>
                      </a:pPr>
                      <a:endParaRPr lang="en-US" sz="1400" b="0"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l" fontAlgn="b">
                        <a:buNone/>
                      </a:pPr>
                      <a:endParaRPr lang="en-US" sz="1400" b="0"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l" fontAlgn="b">
                        <a:buNone/>
                      </a:pPr>
                      <a:endParaRPr lang="en-US" sz="1400" b="0"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l" fontAlgn="b">
                        <a:buNone/>
                      </a:pPr>
                      <a:endParaRPr lang="en-US" sz="1400" b="0"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extLst>
                  <a:ext uri="{0D108BD9-81ED-4DB2-BD59-A6C34878D82A}">
                    <a16:rowId xmlns:a16="http://schemas.microsoft.com/office/drawing/2014/main" val="4139349783"/>
                  </a:ext>
                </a:extLst>
              </a:tr>
              <a:tr h="234856">
                <a:tc>
                  <a:txBody>
                    <a:bodyPr/>
                    <a:lstStyle/>
                    <a:p>
                      <a:pPr algn="ctr" fontAlgn="b">
                        <a:buNone/>
                      </a:pPr>
                      <a:r>
                        <a:rPr lang="en-US" sz="1400" b="1" u="none" strike="noStrike" dirty="0">
                          <a:effectLst/>
                          <a:latin typeface="Arial" panose="020B0604020202020204" pitchFamily="34" charset="0"/>
                          <a:cs typeface="Arial" panose="020B0604020202020204" pitchFamily="34" charset="0"/>
                        </a:rPr>
                        <a:t>Total Heat Load</a:t>
                      </a:r>
                      <a:endParaRPr lang="en-US" sz="14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400" b="1" i="0" u="none" strike="noStrike" dirty="0">
                          <a:solidFill>
                            <a:schemeClr val="tx1"/>
                          </a:solidFill>
                          <a:effectLst/>
                          <a:latin typeface="Arial" panose="020B0604020202020204" pitchFamily="34" charset="0"/>
                          <a:cs typeface="Arial" panose="020B0604020202020204" pitchFamily="34" charset="0"/>
                        </a:rPr>
                        <a:t>19,084</a:t>
                      </a:r>
                    </a:p>
                  </a:txBody>
                  <a:tcPr marL="6350" marR="6350" marT="6350" marB="0" anchor="b"/>
                </a:tc>
                <a:tc>
                  <a:txBody>
                    <a:bodyPr/>
                    <a:lstStyle/>
                    <a:p>
                      <a:pPr algn="ctr" fontAlgn="b">
                        <a:buNone/>
                      </a:pPr>
                      <a:r>
                        <a:rPr lang="en-US" sz="1400" b="1" u="none" strike="noStrike" dirty="0">
                          <a:effectLst/>
                          <a:latin typeface="Arial" panose="020B0604020202020204" pitchFamily="34" charset="0"/>
                          <a:cs typeface="Arial" panose="020B0604020202020204" pitchFamily="34" charset="0"/>
                        </a:rPr>
                        <a:t>W</a:t>
                      </a:r>
                      <a:endParaRPr lang="en-US" sz="14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l" fontAlgn="b">
                        <a:buNone/>
                      </a:pP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extLst>
                  <a:ext uri="{0D108BD9-81ED-4DB2-BD59-A6C34878D82A}">
                    <a16:rowId xmlns:a16="http://schemas.microsoft.com/office/drawing/2014/main" val="2392707440"/>
                  </a:ext>
                </a:extLst>
              </a:tr>
            </a:tbl>
          </a:graphicData>
        </a:graphic>
      </p:graphicFrame>
      <p:cxnSp>
        <p:nvCxnSpPr>
          <p:cNvPr id="14" name="Straight Arrow Connector 13">
            <a:extLst>
              <a:ext uri="{FF2B5EF4-FFF2-40B4-BE49-F238E27FC236}">
                <a16:creationId xmlns:a16="http://schemas.microsoft.com/office/drawing/2014/main" id="{60327A28-D317-E829-B821-626246091DA8}"/>
              </a:ext>
            </a:extLst>
          </p:cNvPr>
          <p:cNvCxnSpPr>
            <a:cxnSpLocks/>
          </p:cNvCxnSpPr>
          <p:nvPr/>
        </p:nvCxnSpPr>
        <p:spPr>
          <a:xfrm rot="10800000">
            <a:off x="3519602" y="2889495"/>
            <a:ext cx="0" cy="228600"/>
          </a:xfrm>
          <a:prstGeom prst="straightConnector1">
            <a:avLst/>
          </a:prstGeom>
          <a:ln w="381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83420224-8E70-F227-D5F8-3CE63CA23ABB}"/>
              </a:ext>
            </a:extLst>
          </p:cNvPr>
          <p:cNvCxnSpPr>
            <a:cxnSpLocks/>
          </p:cNvCxnSpPr>
          <p:nvPr/>
        </p:nvCxnSpPr>
        <p:spPr>
          <a:xfrm rot="10800000">
            <a:off x="3519602" y="2149938"/>
            <a:ext cx="0" cy="228600"/>
          </a:xfrm>
          <a:prstGeom prst="straightConnector1">
            <a:avLst/>
          </a:prstGeom>
          <a:ln w="381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1D41E5BD-670E-5F45-D9B3-2B3F3702E8DE}"/>
              </a:ext>
            </a:extLst>
          </p:cNvPr>
          <p:cNvCxnSpPr>
            <a:cxnSpLocks/>
          </p:cNvCxnSpPr>
          <p:nvPr/>
        </p:nvCxnSpPr>
        <p:spPr>
          <a:xfrm rot="10800000">
            <a:off x="3519602" y="2351532"/>
            <a:ext cx="0" cy="228600"/>
          </a:xfrm>
          <a:prstGeom prst="straightConnector1">
            <a:avLst/>
          </a:prstGeom>
          <a:ln w="381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E76C4A8F-5CF5-8533-8E8C-DB7996AF3B72}"/>
              </a:ext>
            </a:extLst>
          </p:cNvPr>
          <p:cNvCxnSpPr>
            <a:cxnSpLocks/>
          </p:cNvCxnSpPr>
          <p:nvPr/>
        </p:nvCxnSpPr>
        <p:spPr>
          <a:xfrm rot="10800000">
            <a:off x="3519602" y="2658174"/>
            <a:ext cx="0" cy="228600"/>
          </a:xfrm>
          <a:prstGeom prst="straightConnector1">
            <a:avLst/>
          </a:prstGeom>
          <a:ln w="381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6B28DCF8-141D-4A13-40D0-FC451A27862F}"/>
              </a:ext>
            </a:extLst>
          </p:cNvPr>
          <p:cNvCxnSpPr>
            <a:cxnSpLocks/>
          </p:cNvCxnSpPr>
          <p:nvPr/>
        </p:nvCxnSpPr>
        <p:spPr>
          <a:xfrm>
            <a:off x="3519601" y="1856232"/>
            <a:ext cx="0" cy="228600"/>
          </a:xfrm>
          <a:prstGeom prst="straightConnector1">
            <a:avLst/>
          </a:prstGeom>
          <a:ln w="38100">
            <a:solidFill>
              <a:schemeClr val="tx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854A6642-6FBB-B1E9-A943-514B69630AE6}"/>
              </a:ext>
            </a:extLst>
          </p:cNvPr>
          <p:cNvCxnSpPr>
            <a:cxnSpLocks/>
          </p:cNvCxnSpPr>
          <p:nvPr/>
        </p:nvCxnSpPr>
        <p:spPr>
          <a:xfrm>
            <a:off x="3519601" y="1606296"/>
            <a:ext cx="0" cy="228600"/>
          </a:xfrm>
          <a:prstGeom prst="straightConnector1">
            <a:avLst/>
          </a:prstGeom>
          <a:ln w="38100">
            <a:solidFill>
              <a:schemeClr val="tx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343D21B9-2FDE-D751-7583-34FC3BC5B5E9}"/>
              </a:ext>
            </a:extLst>
          </p:cNvPr>
          <p:cNvSpPr txBox="1"/>
          <p:nvPr/>
        </p:nvSpPr>
        <p:spPr>
          <a:xfrm>
            <a:off x="1202051" y="5735057"/>
            <a:ext cx="1800493" cy="369332"/>
          </a:xfrm>
          <a:prstGeom prst="rect">
            <a:avLst/>
          </a:prstGeom>
          <a:noFill/>
        </p:spPr>
        <p:txBody>
          <a:bodyPr wrap="none" rtlCol="0">
            <a:spAutoFit/>
          </a:bodyPr>
          <a:lstStyle/>
          <a:p>
            <a:r>
              <a:rPr lang="en-US" dirty="0"/>
              <a:t>Overall Up 15%</a:t>
            </a:r>
          </a:p>
        </p:txBody>
      </p:sp>
      <p:graphicFrame>
        <p:nvGraphicFramePr>
          <p:cNvPr id="34" name="Table 33">
            <a:extLst>
              <a:ext uri="{FF2B5EF4-FFF2-40B4-BE49-F238E27FC236}">
                <a16:creationId xmlns:a16="http://schemas.microsoft.com/office/drawing/2014/main" id="{D03964CC-5616-5373-1800-2CAEFEDD3925}"/>
              </a:ext>
            </a:extLst>
          </p:cNvPr>
          <p:cNvGraphicFramePr>
            <a:graphicFrameLocks noGrp="1"/>
          </p:cNvGraphicFramePr>
          <p:nvPr>
            <p:extLst>
              <p:ext uri="{D42A27DB-BD31-4B8C-83A1-F6EECF244321}">
                <p14:modId xmlns:p14="http://schemas.microsoft.com/office/powerpoint/2010/main" val="2464830869"/>
              </p:ext>
            </p:extLst>
          </p:nvPr>
        </p:nvGraphicFramePr>
        <p:xfrm>
          <a:off x="4171318" y="899886"/>
          <a:ext cx="914400" cy="2218208"/>
        </p:xfrm>
        <a:graphic>
          <a:graphicData uri="http://schemas.openxmlformats.org/drawingml/2006/table">
            <a:tbl>
              <a:tblPr>
                <a:tableStyleId>{5C22544A-7EE6-4342-B048-85BDC9FD1C3A}</a:tableStyleId>
              </a:tblPr>
              <a:tblGrid>
                <a:gridCol w="914400">
                  <a:extLst>
                    <a:ext uri="{9D8B030D-6E8A-4147-A177-3AD203B41FA5}">
                      <a16:colId xmlns:a16="http://schemas.microsoft.com/office/drawing/2014/main" val="2579316116"/>
                    </a:ext>
                  </a:extLst>
                </a:gridCol>
              </a:tblGrid>
              <a:tr h="517251">
                <a:tc>
                  <a:txBody>
                    <a:bodyPr/>
                    <a:lstStyle/>
                    <a:p>
                      <a:pPr algn="ctr" fontAlgn="b">
                        <a:buNone/>
                      </a:pPr>
                      <a:r>
                        <a:rPr lang="en-US" sz="1100" u="none" strike="noStrike">
                          <a:effectLst/>
                        </a:rPr>
                        <a:t>% Change From January</a:t>
                      </a:r>
                      <a:endParaRPr lang="en-US" sz="1100" b="0"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4177695846"/>
                  </a:ext>
                </a:extLst>
              </a:tr>
              <a:tr h="208889">
                <a:tc>
                  <a:txBody>
                    <a:bodyPr/>
                    <a:lstStyle/>
                    <a:p>
                      <a:pPr algn="ctr" fontAlgn="b">
                        <a:buNone/>
                      </a:pPr>
                      <a:endParaRPr lang="en-US" sz="1100" b="0"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3939246620"/>
                  </a:ext>
                </a:extLst>
              </a:tr>
              <a:tr h="248678">
                <a:tc>
                  <a:txBody>
                    <a:bodyPr/>
                    <a:lstStyle/>
                    <a:p>
                      <a:pPr algn="ctr" fontAlgn="b">
                        <a:buNone/>
                      </a:pPr>
                      <a:r>
                        <a:rPr lang="en-US" sz="1100" u="none" strike="noStrike">
                          <a:effectLst/>
                        </a:rPr>
                        <a:t>77%</a:t>
                      </a:r>
                      <a:endParaRPr lang="en-US" sz="1100" b="0"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1001734589"/>
                  </a:ext>
                </a:extLst>
              </a:tr>
              <a:tr h="248678">
                <a:tc>
                  <a:txBody>
                    <a:bodyPr/>
                    <a:lstStyle/>
                    <a:p>
                      <a:pPr algn="ctr" fontAlgn="b">
                        <a:buNone/>
                      </a:pPr>
                      <a:r>
                        <a:rPr lang="en-US" sz="1100" u="none" strike="noStrike">
                          <a:effectLst/>
                        </a:rPr>
                        <a:t>74%</a:t>
                      </a:r>
                      <a:endParaRPr lang="en-US" sz="1100" b="0"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1237576569"/>
                  </a:ext>
                </a:extLst>
              </a:tr>
              <a:tr h="248678">
                <a:tc>
                  <a:txBody>
                    <a:bodyPr/>
                    <a:lstStyle/>
                    <a:p>
                      <a:pPr algn="ctr" fontAlgn="b">
                        <a:buNone/>
                      </a:pPr>
                      <a:r>
                        <a:rPr lang="en-US" sz="1100" u="none" strike="noStrike">
                          <a:effectLst/>
                        </a:rPr>
                        <a:t>118%</a:t>
                      </a:r>
                      <a:endParaRPr lang="en-US" sz="1100" b="0"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2628940528"/>
                  </a:ext>
                </a:extLst>
              </a:tr>
              <a:tr h="248678">
                <a:tc>
                  <a:txBody>
                    <a:bodyPr/>
                    <a:lstStyle/>
                    <a:p>
                      <a:pPr algn="ctr" fontAlgn="b">
                        <a:buNone/>
                      </a:pPr>
                      <a:r>
                        <a:rPr lang="en-US" sz="1100" u="none" strike="noStrike">
                          <a:effectLst/>
                        </a:rPr>
                        <a:t>188%</a:t>
                      </a:r>
                      <a:endParaRPr lang="en-US" sz="1100" b="0"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3873887285"/>
                  </a:ext>
                </a:extLst>
              </a:tr>
              <a:tr h="248678">
                <a:tc>
                  <a:txBody>
                    <a:bodyPr/>
                    <a:lstStyle/>
                    <a:p>
                      <a:pPr algn="ctr" fontAlgn="b">
                        <a:buNone/>
                      </a:pPr>
                      <a:r>
                        <a:rPr lang="en-US" sz="1100" u="none" strike="noStrike">
                          <a:effectLst/>
                        </a:rPr>
                        <a:t>240%</a:t>
                      </a:r>
                      <a:endParaRPr lang="en-US" sz="1100" b="0"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219766033"/>
                  </a:ext>
                </a:extLst>
              </a:tr>
              <a:tr h="248678">
                <a:tc>
                  <a:txBody>
                    <a:bodyPr/>
                    <a:lstStyle/>
                    <a:p>
                      <a:pPr algn="ctr" fontAlgn="b">
                        <a:buNone/>
                      </a:pPr>
                      <a:r>
                        <a:rPr lang="en-US" sz="1100" u="none" strike="noStrike" dirty="0">
                          <a:effectLst/>
                        </a:rPr>
                        <a:t>242%</a:t>
                      </a:r>
                      <a:endParaRPr lang="en-US" sz="1100" b="0" i="0" u="none" strike="noStrike" dirty="0">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590291834"/>
                  </a:ext>
                </a:extLst>
              </a:tr>
            </a:tbl>
          </a:graphicData>
        </a:graphic>
      </p:graphicFrame>
    </p:spTree>
    <p:extLst>
      <p:ext uri="{BB962C8B-B14F-4D97-AF65-F5344CB8AC3E}">
        <p14:creationId xmlns:p14="http://schemas.microsoft.com/office/powerpoint/2010/main" val="2516317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8AF1E7-ED0A-83B6-F1CD-5518276225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9ADC6A-AB15-9A7E-D510-488BC9A09013}"/>
              </a:ext>
            </a:extLst>
          </p:cNvPr>
          <p:cNvSpPr>
            <a:spLocks noGrp="1"/>
          </p:cNvSpPr>
          <p:nvPr>
            <p:ph type="title"/>
          </p:nvPr>
        </p:nvSpPr>
        <p:spPr/>
        <p:txBody>
          <a:bodyPr>
            <a:normAutofit fontScale="90000"/>
          </a:bodyPr>
          <a:lstStyle/>
          <a:p>
            <a:r>
              <a:rPr lang="en-US" dirty="0"/>
              <a:t>Negative Pressure Water – Cooling Circulator</a:t>
            </a:r>
          </a:p>
        </p:txBody>
      </p:sp>
      <p:pic>
        <p:nvPicPr>
          <p:cNvPr id="4" name="Picture 2" descr="CDU-300">
            <a:extLst>
              <a:ext uri="{FF2B5EF4-FFF2-40B4-BE49-F238E27FC236}">
                <a16:creationId xmlns:a16="http://schemas.microsoft.com/office/drawing/2014/main" id="{9462C5C5-3D43-ADF5-64B5-AB695175B3D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27616" y="684236"/>
            <a:ext cx="3012083" cy="5229984"/>
          </a:xfrm>
          <a:prstGeom prst="rect">
            <a:avLst/>
          </a:prstGeom>
          <a:noFill/>
          <a:extLst>
            <a:ext uri="{909E8E84-426E-40DD-AFC4-6F175D3DCCD1}">
              <a14:hiddenFill xmlns:a14="http://schemas.microsoft.com/office/drawing/2010/main">
                <a:solidFill>
                  <a:srgbClr val="FFFFFF"/>
                </a:solidFill>
              </a14:hiddenFill>
            </a:ext>
          </a:extLst>
        </p:spPr>
      </p:pic>
      <p:sp>
        <p:nvSpPr>
          <p:cNvPr id="5" name="Text Placeholder 2">
            <a:extLst>
              <a:ext uri="{FF2B5EF4-FFF2-40B4-BE49-F238E27FC236}">
                <a16:creationId xmlns:a16="http://schemas.microsoft.com/office/drawing/2014/main" id="{42549573-5416-E49A-73FA-8C1CED499880}"/>
              </a:ext>
            </a:extLst>
          </p:cNvPr>
          <p:cNvSpPr txBox="1">
            <a:spLocks/>
          </p:cNvSpPr>
          <p:nvPr/>
        </p:nvSpPr>
        <p:spPr>
          <a:xfrm>
            <a:off x="457200" y="545251"/>
            <a:ext cx="3908156" cy="5992761"/>
          </a:xfrm>
          <a:prstGeom prst="rect">
            <a:avLst/>
          </a:prstGeom>
        </p:spPr>
        <p:txBody>
          <a:bodyPr>
            <a:noAutofit/>
          </a:bodyPr>
          <a:lstStyle>
            <a:lvl1pPr marL="228600" indent="-228600" algn="l" defTabSz="914400" rtl="0" eaLnBrk="1" latinLnBrk="0" hangingPunct="1">
              <a:lnSpc>
                <a:spcPct val="100000"/>
              </a:lnSpc>
              <a:spcBef>
                <a:spcPts val="0"/>
              </a:spcBef>
              <a:spcAft>
                <a:spcPts val="400"/>
              </a:spcAft>
              <a:buFont typeface="Arial" panose="020B0604020202020204" pitchFamily="34" charset="0"/>
              <a:buChar char="•"/>
              <a:defRPr sz="2000" kern="1200">
                <a:solidFill>
                  <a:schemeClr val="tx1"/>
                </a:solidFill>
                <a:latin typeface="+mn-lt"/>
                <a:ea typeface="+mn-ea"/>
                <a:cs typeface="+mn-cs"/>
              </a:defRPr>
            </a:lvl1pPr>
            <a:lvl2pPr marL="460375" indent="-233363" algn="l" defTabSz="914400" rtl="0" eaLnBrk="1" latinLnBrk="0" hangingPunct="1">
              <a:lnSpc>
                <a:spcPct val="100000"/>
              </a:lnSpc>
              <a:spcBef>
                <a:spcPts val="0"/>
              </a:spcBef>
              <a:spcAft>
                <a:spcPts val="400"/>
              </a:spcAft>
              <a:buFont typeface="Arial" panose="020B0604020202020204" pitchFamily="34" charset="0"/>
              <a:buChar char="•"/>
              <a:defRPr sz="1600" kern="1200">
                <a:solidFill>
                  <a:schemeClr val="tx1"/>
                </a:solidFill>
                <a:latin typeface="+mn-lt"/>
                <a:ea typeface="+mn-ea"/>
                <a:cs typeface="+mn-cs"/>
              </a:defRPr>
            </a:lvl2pPr>
            <a:lvl3pPr marL="687388" indent="-227013" algn="l" defTabSz="914400" rtl="0" eaLnBrk="1" latinLnBrk="0" hangingPunct="1">
              <a:lnSpc>
                <a:spcPct val="100000"/>
              </a:lnSpc>
              <a:spcBef>
                <a:spcPts val="0"/>
              </a:spcBef>
              <a:spcAft>
                <a:spcPts val="400"/>
              </a:spcAft>
              <a:buFont typeface="Arial" panose="020B0604020202020204" pitchFamily="34" charset="0"/>
              <a:buChar char="•"/>
              <a:defRPr sz="1600" kern="1200">
                <a:solidFill>
                  <a:schemeClr val="tx1"/>
                </a:solidFill>
                <a:latin typeface="+mn-lt"/>
                <a:ea typeface="+mn-ea"/>
                <a:cs typeface="+mn-cs"/>
              </a:defRPr>
            </a:lvl3pPr>
            <a:lvl4pPr marL="914400" indent="-227013" algn="l" defTabSz="914400" rtl="0" eaLnBrk="1" latinLnBrk="0" hangingPunct="1">
              <a:lnSpc>
                <a:spcPct val="100000"/>
              </a:lnSpc>
              <a:spcBef>
                <a:spcPts val="0"/>
              </a:spcBef>
              <a:spcAft>
                <a:spcPts val="400"/>
              </a:spcAft>
              <a:buFont typeface="Arial" panose="020B0604020202020204" pitchFamily="34" charset="0"/>
              <a:buChar char="•"/>
              <a:defRPr sz="1600" kern="1200">
                <a:solidFill>
                  <a:schemeClr val="tx1"/>
                </a:solidFill>
                <a:latin typeface="+mn-lt"/>
                <a:ea typeface="+mn-ea"/>
                <a:cs typeface="+mn-cs"/>
              </a:defRPr>
            </a:lvl4pPr>
            <a:lvl5pPr marL="1141413" indent="-227013" algn="l" defTabSz="914400" rtl="0" eaLnBrk="1" latinLnBrk="0" hangingPunct="1">
              <a:lnSpc>
                <a:spcPct val="100000"/>
              </a:lnSpc>
              <a:spcBef>
                <a:spcPts val="0"/>
              </a:spcBef>
              <a:spcAft>
                <a:spcPts val="400"/>
              </a:spcAft>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400" b="1" dirty="0" err="1">
                <a:latin typeface="Arial" panose="020B0604020202020204" pitchFamily="34" charset="0"/>
                <a:ea typeface="Calibri" panose="020F0502020204030204" pitchFamily="34" charset="0"/>
                <a:cs typeface="Arial" panose="020B0604020202020204" pitchFamily="34" charset="0"/>
              </a:rPr>
              <a:t>Chilldyne</a:t>
            </a:r>
            <a:r>
              <a:rPr lang="en-US" sz="1400" b="1" dirty="0">
                <a:latin typeface="Arial" panose="020B0604020202020204" pitchFamily="34" charset="0"/>
                <a:ea typeface="Calibri" panose="020F0502020204030204" pitchFamily="34" charset="0"/>
                <a:cs typeface="Arial" panose="020B0604020202020204" pitchFamily="34" charset="0"/>
              </a:rPr>
              <a:t> CDU 300 Components </a:t>
            </a:r>
            <a:endParaRPr lang="en-US" sz="1400" dirty="0">
              <a:latin typeface="Arial" panose="020B0604020202020204" pitchFamily="34" charset="0"/>
              <a:ea typeface="Calibri" panose="020F0502020204030204" pitchFamily="34" charset="0"/>
              <a:cs typeface="Arial" panose="020B0604020202020204" pitchFamily="34" charset="0"/>
            </a:endParaRPr>
          </a:p>
          <a:p>
            <a:pPr marL="0" indent="0" fontAlgn="base">
              <a:buFont typeface="Arial" panose="020B0604020202020204" pitchFamily="34" charset="0"/>
              <a:buNone/>
            </a:pPr>
            <a:r>
              <a:rPr lang="en-US" sz="1400" b="1" dirty="0">
                <a:latin typeface="Arial" panose="020B0604020202020204" pitchFamily="34" charset="0"/>
                <a:ea typeface="Calibri" panose="020F0502020204030204" pitchFamily="34" charset="0"/>
                <a:cs typeface="Arial" panose="020B0604020202020204" pitchFamily="34" charset="0"/>
              </a:rPr>
              <a:t>1. Pump Chambers</a:t>
            </a:r>
            <a:br>
              <a:rPr lang="en-US" sz="1400" dirty="0">
                <a:latin typeface="Arial" panose="020B0604020202020204" pitchFamily="34" charset="0"/>
                <a:ea typeface="Calibri" panose="020F0502020204030204" pitchFamily="34" charset="0"/>
                <a:cs typeface="Arial" panose="020B0604020202020204" pitchFamily="34" charset="0"/>
              </a:rPr>
            </a:br>
            <a:r>
              <a:rPr lang="en-US" sz="1400" dirty="0">
                <a:latin typeface="Arial" panose="020B0604020202020204" pitchFamily="34" charset="0"/>
                <a:ea typeface="Calibri" panose="020F0502020204030204" pitchFamily="34" charset="0"/>
                <a:cs typeface="Arial" panose="020B0604020202020204" pitchFamily="34" charset="0"/>
              </a:rPr>
              <a:t>The pump chambers control the flow of fluid into and out of the CDU. The proprietary three-chamber arrangement allows the CDU to pull fluid through the loop while maintaining a steady flow.</a:t>
            </a:r>
          </a:p>
          <a:p>
            <a:pPr marL="0" indent="0" fontAlgn="base">
              <a:buFont typeface="Arial" panose="020B0604020202020204" pitchFamily="34" charset="0"/>
              <a:buNone/>
            </a:pPr>
            <a:r>
              <a:rPr lang="en-US" sz="1400" b="1" dirty="0">
                <a:latin typeface="Arial" panose="020B0604020202020204" pitchFamily="34" charset="0"/>
                <a:ea typeface="Calibri" panose="020F0502020204030204" pitchFamily="34" charset="0"/>
                <a:cs typeface="Arial" panose="020B0604020202020204" pitchFamily="34" charset="0"/>
              </a:rPr>
              <a:t>2. Heat Exchangers</a:t>
            </a:r>
            <a:br>
              <a:rPr lang="en-US" sz="1400" dirty="0">
                <a:latin typeface="Arial" panose="020B0604020202020204" pitchFamily="34" charset="0"/>
                <a:ea typeface="Calibri" panose="020F0502020204030204" pitchFamily="34" charset="0"/>
                <a:cs typeface="Arial" panose="020B0604020202020204" pitchFamily="34" charset="0"/>
              </a:rPr>
            </a:br>
            <a:r>
              <a:rPr lang="en-US" sz="1400" dirty="0">
                <a:latin typeface="Arial" panose="020B0604020202020204" pitchFamily="34" charset="0"/>
                <a:ea typeface="Calibri" panose="020F0502020204030204" pitchFamily="34" charset="0"/>
                <a:cs typeface="Arial" panose="020B0604020202020204" pitchFamily="34" charset="0"/>
              </a:rPr>
              <a:t>The heat exchangers move heat from the technology cooling system to the facility water system. The two series heat exchangers allow the CDU to move up to 300 kW of heat even on hot and humid days.</a:t>
            </a:r>
          </a:p>
          <a:p>
            <a:pPr marL="0" indent="0" fontAlgn="base">
              <a:buFont typeface="Arial" panose="020B0604020202020204" pitchFamily="34" charset="0"/>
              <a:buNone/>
            </a:pPr>
            <a:r>
              <a:rPr lang="en-US" sz="1400" b="1" dirty="0">
                <a:latin typeface="Arial" panose="020B0604020202020204" pitchFamily="34" charset="0"/>
                <a:ea typeface="Calibri" panose="020F0502020204030204" pitchFamily="34" charset="0"/>
                <a:cs typeface="Arial" panose="020B0604020202020204" pitchFamily="34" charset="0"/>
              </a:rPr>
              <a:t>3. Liquid Ring Pump</a:t>
            </a:r>
            <a:br>
              <a:rPr lang="en-US" sz="1400" dirty="0">
                <a:latin typeface="Arial" panose="020B0604020202020204" pitchFamily="34" charset="0"/>
                <a:ea typeface="Calibri" panose="020F0502020204030204" pitchFamily="34" charset="0"/>
                <a:cs typeface="Arial" panose="020B0604020202020204" pitchFamily="34" charset="0"/>
              </a:rPr>
            </a:br>
            <a:r>
              <a:rPr lang="en-US" sz="1400" dirty="0">
                <a:latin typeface="Arial" panose="020B0604020202020204" pitchFamily="34" charset="0"/>
                <a:ea typeface="Calibri" panose="020F0502020204030204" pitchFamily="34" charset="0"/>
                <a:cs typeface="Arial" panose="020B0604020202020204" pitchFamily="34" charset="0"/>
              </a:rPr>
              <a:t>Liquid ring pumps use water as a seal that never needs to be replaced. The CDU’s liquid ring pump provides the vacuum used to pull the coolant through the load.</a:t>
            </a:r>
          </a:p>
          <a:p>
            <a:pPr marL="0" indent="0" fontAlgn="base">
              <a:buFont typeface="Arial" panose="020B0604020202020204" pitchFamily="34" charset="0"/>
              <a:buNone/>
            </a:pPr>
            <a:r>
              <a:rPr lang="en-US" sz="1400" b="1" dirty="0">
                <a:latin typeface="Arial" panose="020B0604020202020204" pitchFamily="34" charset="0"/>
                <a:ea typeface="Calibri" panose="020F0502020204030204" pitchFamily="34" charset="0"/>
                <a:cs typeface="Arial" panose="020B0604020202020204" pitchFamily="34" charset="0"/>
              </a:rPr>
              <a:t>4. Microprocessor Control</a:t>
            </a:r>
            <a:br>
              <a:rPr lang="en-US" sz="1400" dirty="0">
                <a:latin typeface="Arial" panose="020B0604020202020204" pitchFamily="34" charset="0"/>
                <a:ea typeface="Calibri" panose="020F0502020204030204" pitchFamily="34" charset="0"/>
                <a:cs typeface="Arial" panose="020B0604020202020204" pitchFamily="34" charset="0"/>
              </a:rPr>
            </a:br>
            <a:r>
              <a:rPr lang="en-US" sz="1400" dirty="0">
                <a:latin typeface="Arial" panose="020B0604020202020204" pitchFamily="34" charset="0"/>
                <a:ea typeface="Calibri" panose="020F0502020204030204" pitchFamily="34" charset="0"/>
                <a:cs typeface="Arial" panose="020B0604020202020204" pitchFamily="34" charset="0"/>
              </a:rPr>
              <a:t>The intelligent, network-enabled core of the CDU automatically manages coolant temperatures, flow rates, water quality, and more. The Cool-Flo Software allows the CDU to be easily integrated into popular DCIM and BMS systems.</a:t>
            </a:r>
          </a:p>
          <a:p>
            <a:pPr marL="0" indent="0">
              <a:buFont typeface="Arial" panose="020B0604020202020204" pitchFamily="34" charset="0"/>
              <a:buNone/>
            </a:pPr>
            <a:endParaRPr lang="en-US" sz="1400" dirty="0">
              <a:latin typeface="Arial" panose="020B0604020202020204" pitchFamily="34" charset="0"/>
              <a:cs typeface="Arial" panose="020B0604020202020204" pitchFamily="34" charset="0"/>
            </a:endParaRPr>
          </a:p>
        </p:txBody>
      </p:sp>
      <p:sp>
        <p:nvSpPr>
          <p:cNvPr id="6" name="Content Placeholder 6">
            <a:extLst>
              <a:ext uri="{FF2B5EF4-FFF2-40B4-BE49-F238E27FC236}">
                <a16:creationId xmlns:a16="http://schemas.microsoft.com/office/drawing/2014/main" id="{04FC9FE8-99B3-9071-0C6C-B1736767787E}"/>
              </a:ext>
            </a:extLst>
          </p:cNvPr>
          <p:cNvSpPr txBox="1">
            <a:spLocks/>
          </p:cNvSpPr>
          <p:nvPr/>
        </p:nvSpPr>
        <p:spPr>
          <a:xfrm>
            <a:off x="7532847" y="2902314"/>
            <a:ext cx="4320797" cy="2156247"/>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400" b="1" dirty="0">
                <a:latin typeface="Arial" panose="020B0604020202020204" pitchFamily="34" charset="0"/>
                <a:cs typeface="Arial" panose="020B0604020202020204" pitchFamily="34" charset="0"/>
              </a:rPr>
              <a:t>Product Line: CF-CDU300</a:t>
            </a:r>
          </a:p>
          <a:p>
            <a:r>
              <a:rPr lang="en-US" sz="1400" b="1" dirty="0">
                <a:latin typeface="Arial" panose="020B0604020202020204" pitchFamily="34" charset="0"/>
                <a:cs typeface="Arial" panose="020B0604020202020204" pitchFamily="34" charset="0"/>
              </a:rPr>
              <a:t>Cooling Capacity:</a:t>
            </a:r>
            <a:r>
              <a:rPr lang="en-US" sz="1400" dirty="0">
                <a:latin typeface="Arial" panose="020B0604020202020204" pitchFamily="34" charset="0"/>
                <a:cs typeface="Arial" panose="020B0604020202020204" pitchFamily="34" charset="0"/>
              </a:rPr>
              <a:t> Up to 300kW with 15 °C rise.</a:t>
            </a:r>
          </a:p>
          <a:p>
            <a:r>
              <a:rPr lang="en-US" sz="1400" b="1" dirty="0">
                <a:latin typeface="Arial" panose="020B0604020202020204" pitchFamily="34" charset="0"/>
                <a:cs typeface="Arial" panose="020B0604020202020204" pitchFamily="34" charset="0"/>
              </a:rPr>
              <a:t>Flow Rate:</a:t>
            </a:r>
            <a:r>
              <a:rPr lang="en-US" sz="1400" dirty="0">
                <a:latin typeface="Arial" panose="020B0604020202020204" pitchFamily="34" charset="0"/>
                <a:cs typeface="Arial" panose="020B0604020202020204" pitchFamily="34" charset="0"/>
              </a:rPr>
              <a:t> Up to 300 LPM at 0.5 bar differential</a:t>
            </a:r>
          </a:p>
          <a:p>
            <a:endParaRPr lang="en-US" sz="1400" dirty="0">
              <a:latin typeface="Arial" panose="020B0604020202020204" pitchFamily="34" charset="0"/>
              <a:cs typeface="Arial" panose="020B0604020202020204" pitchFamily="34" charset="0"/>
            </a:endParaRPr>
          </a:p>
          <a:p>
            <a:r>
              <a:rPr lang="en-US" sz="1400" dirty="0" err="1">
                <a:latin typeface="Arial" panose="020B0604020202020204" pitchFamily="34" charset="0"/>
                <a:cs typeface="Arial" panose="020B0604020202020204" pitchFamily="34" charset="0"/>
              </a:rPr>
              <a:t>sPHENIX</a:t>
            </a:r>
            <a:r>
              <a:rPr lang="en-US" sz="1400" dirty="0">
                <a:latin typeface="Arial" panose="020B0604020202020204" pitchFamily="34" charset="0"/>
                <a:cs typeface="Arial" panose="020B0604020202020204" pitchFamily="34" charset="0"/>
              </a:rPr>
              <a:t> Detector is using </a:t>
            </a:r>
            <a:r>
              <a:rPr lang="en-US" sz="1400" dirty="0" err="1">
                <a:latin typeface="Arial" panose="020B0604020202020204" pitchFamily="34" charset="0"/>
                <a:cs typeface="Arial" panose="020B0604020202020204" pitchFamily="34" charset="0"/>
              </a:rPr>
              <a:t>Chilldyne</a:t>
            </a:r>
            <a:r>
              <a:rPr lang="en-US" sz="1400" dirty="0">
                <a:latin typeface="Arial" panose="020B0604020202020204" pitchFamily="34" charset="0"/>
                <a:cs typeface="Arial" panose="020B0604020202020204" pitchFamily="34" charset="0"/>
              </a:rPr>
              <a:t> Cooling Circulator</a:t>
            </a:r>
          </a:p>
          <a:p>
            <a:endParaRPr lang="en-US" sz="1400" dirty="0">
              <a:latin typeface="Arial" panose="020B0604020202020204" pitchFamily="34" charset="0"/>
              <a:cs typeface="Arial" panose="020B0604020202020204" pitchFamily="34" charset="0"/>
            </a:endParaRPr>
          </a:p>
          <a:p>
            <a:endParaRPr lang="en-US" sz="1400" dirty="0">
              <a:latin typeface="Arial" panose="020B0604020202020204" pitchFamily="34" charset="0"/>
              <a:cs typeface="Arial" panose="020B0604020202020204" pitchFamily="34" charset="0"/>
            </a:endParaRPr>
          </a:p>
        </p:txBody>
      </p:sp>
      <p:sp>
        <p:nvSpPr>
          <p:cNvPr id="3" name="Text Placeholder 2">
            <a:extLst>
              <a:ext uri="{FF2B5EF4-FFF2-40B4-BE49-F238E27FC236}">
                <a16:creationId xmlns:a16="http://schemas.microsoft.com/office/drawing/2014/main" id="{6CED0575-9091-7839-52CB-2B235472E009}"/>
              </a:ext>
            </a:extLst>
          </p:cNvPr>
          <p:cNvSpPr txBox="1">
            <a:spLocks/>
          </p:cNvSpPr>
          <p:nvPr/>
        </p:nvSpPr>
        <p:spPr>
          <a:xfrm>
            <a:off x="7500630" y="457200"/>
            <a:ext cx="4138468" cy="2275424"/>
          </a:xfrm>
          <a:prstGeom prst="rect">
            <a:avLst/>
          </a:prstGeom>
        </p:spPr>
        <p:txBody>
          <a:bodyPr>
            <a:noAutofit/>
          </a:bodyPr>
          <a:lstStyle>
            <a:lvl1pPr marL="228600" indent="-228600" algn="l" defTabSz="914400" rtl="0" eaLnBrk="1" latinLnBrk="0" hangingPunct="1">
              <a:lnSpc>
                <a:spcPct val="100000"/>
              </a:lnSpc>
              <a:spcBef>
                <a:spcPts val="0"/>
              </a:spcBef>
              <a:spcAft>
                <a:spcPts val="400"/>
              </a:spcAft>
              <a:buFont typeface="Arial" panose="020B0604020202020204" pitchFamily="34" charset="0"/>
              <a:buChar char="•"/>
              <a:defRPr sz="2000" kern="1200">
                <a:solidFill>
                  <a:schemeClr val="tx1"/>
                </a:solidFill>
                <a:latin typeface="+mn-lt"/>
                <a:ea typeface="+mn-ea"/>
                <a:cs typeface="+mn-cs"/>
              </a:defRPr>
            </a:lvl1pPr>
            <a:lvl2pPr marL="460375" indent="-233363" algn="l" defTabSz="914400" rtl="0" eaLnBrk="1" latinLnBrk="0" hangingPunct="1">
              <a:lnSpc>
                <a:spcPct val="100000"/>
              </a:lnSpc>
              <a:spcBef>
                <a:spcPts val="0"/>
              </a:spcBef>
              <a:spcAft>
                <a:spcPts val="400"/>
              </a:spcAft>
              <a:buFont typeface="Arial" panose="020B0604020202020204" pitchFamily="34" charset="0"/>
              <a:buChar char="•"/>
              <a:defRPr sz="1600" kern="1200">
                <a:solidFill>
                  <a:schemeClr val="tx1"/>
                </a:solidFill>
                <a:latin typeface="+mn-lt"/>
                <a:ea typeface="+mn-ea"/>
                <a:cs typeface="+mn-cs"/>
              </a:defRPr>
            </a:lvl2pPr>
            <a:lvl3pPr marL="687388" indent="-227013" algn="l" defTabSz="914400" rtl="0" eaLnBrk="1" latinLnBrk="0" hangingPunct="1">
              <a:lnSpc>
                <a:spcPct val="100000"/>
              </a:lnSpc>
              <a:spcBef>
                <a:spcPts val="0"/>
              </a:spcBef>
              <a:spcAft>
                <a:spcPts val="400"/>
              </a:spcAft>
              <a:buFont typeface="Arial" panose="020B0604020202020204" pitchFamily="34" charset="0"/>
              <a:buChar char="•"/>
              <a:defRPr sz="1600" kern="1200">
                <a:solidFill>
                  <a:schemeClr val="tx1"/>
                </a:solidFill>
                <a:latin typeface="+mn-lt"/>
                <a:ea typeface="+mn-ea"/>
                <a:cs typeface="+mn-cs"/>
              </a:defRPr>
            </a:lvl3pPr>
            <a:lvl4pPr marL="914400" indent="-227013" algn="l" defTabSz="914400" rtl="0" eaLnBrk="1" latinLnBrk="0" hangingPunct="1">
              <a:lnSpc>
                <a:spcPct val="100000"/>
              </a:lnSpc>
              <a:spcBef>
                <a:spcPts val="0"/>
              </a:spcBef>
              <a:spcAft>
                <a:spcPts val="400"/>
              </a:spcAft>
              <a:buFont typeface="Arial" panose="020B0604020202020204" pitchFamily="34" charset="0"/>
              <a:buChar char="•"/>
              <a:defRPr sz="1600" kern="1200">
                <a:solidFill>
                  <a:schemeClr val="tx1"/>
                </a:solidFill>
                <a:latin typeface="+mn-lt"/>
                <a:ea typeface="+mn-ea"/>
                <a:cs typeface="+mn-cs"/>
              </a:defRPr>
            </a:lvl4pPr>
            <a:lvl5pPr marL="1141413" indent="-227013" algn="l" defTabSz="914400" rtl="0" eaLnBrk="1" latinLnBrk="0" hangingPunct="1">
              <a:lnSpc>
                <a:spcPct val="100000"/>
              </a:lnSpc>
              <a:spcBef>
                <a:spcPts val="0"/>
              </a:spcBef>
              <a:spcAft>
                <a:spcPts val="400"/>
              </a:spcAft>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buFont typeface="Arial" panose="020B0604020202020204" pitchFamily="34" charset="0"/>
              <a:buNone/>
            </a:pPr>
            <a:r>
              <a:rPr lang="en-US" sz="1400" b="1" dirty="0">
                <a:latin typeface="Arial" panose="020B0604020202020204" pitchFamily="34" charset="0"/>
                <a:ea typeface="Calibri" panose="020F0502020204030204" pitchFamily="34" charset="0"/>
                <a:cs typeface="Arial" panose="020B0604020202020204" pitchFamily="34" charset="0"/>
              </a:rPr>
              <a:t>5. Water Quality Control</a:t>
            </a:r>
            <a:br>
              <a:rPr lang="en-US" sz="1400" dirty="0">
                <a:latin typeface="Arial" panose="020B0604020202020204" pitchFamily="34" charset="0"/>
                <a:ea typeface="Calibri" panose="020F0502020204030204" pitchFamily="34" charset="0"/>
                <a:cs typeface="Arial" panose="020B0604020202020204" pitchFamily="34" charset="0"/>
              </a:rPr>
            </a:br>
            <a:r>
              <a:rPr lang="en-US" sz="1400" dirty="0">
                <a:latin typeface="Arial" panose="020B0604020202020204" pitchFamily="34" charset="0"/>
                <a:ea typeface="Calibri" panose="020F0502020204030204" pitchFamily="34" charset="0"/>
                <a:cs typeface="Arial" panose="020B0604020202020204" pitchFamily="34" charset="0"/>
              </a:rPr>
              <a:t>The CDU automatically monitors and controls the quality of the water in the technology cooling system. The water quality system dispenses coolant additives as-needed to prevent corrosion and biological growth.</a:t>
            </a:r>
          </a:p>
          <a:p>
            <a:pPr marL="0" indent="0" fontAlgn="base">
              <a:buFont typeface="Arial" panose="020B0604020202020204" pitchFamily="34" charset="0"/>
              <a:buNone/>
            </a:pPr>
            <a:r>
              <a:rPr lang="en-US" sz="1400" b="1" dirty="0">
                <a:latin typeface="Arial" panose="020B0604020202020204" pitchFamily="34" charset="0"/>
                <a:ea typeface="Calibri" panose="020F0502020204030204" pitchFamily="34" charset="0"/>
                <a:cs typeface="Arial" panose="020B0604020202020204" pitchFamily="34" charset="0"/>
              </a:rPr>
              <a:t>6. Coolant Handling Manifolds</a:t>
            </a:r>
            <a:br>
              <a:rPr lang="en-US" sz="1400" dirty="0">
                <a:latin typeface="Arial" panose="020B0604020202020204" pitchFamily="34" charset="0"/>
                <a:ea typeface="Calibri" panose="020F0502020204030204" pitchFamily="34" charset="0"/>
                <a:cs typeface="Arial" panose="020B0604020202020204" pitchFamily="34" charset="0"/>
              </a:rPr>
            </a:br>
            <a:r>
              <a:rPr lang="en-US" sz="1400" dirty="0">
                <a:latin typeface="Arial" panose="020B0604020202020204" pitchFamily="34" charset="0"/>
                <a:ea typeface="Calibri" panose="020F0502020204030204" pitchFamily="34" charset="0"/>
                <a:cs typeface="Arial" panose="020B0604020202020204" pitchFamily="34" charset="0"/>
              </a:rPr>
              <a:t>Up to 4 cooling loops exit either the top or bottom of the CDU to support both raised floor and overhead configurations.</a:t>
            </a:r>
          </a:p>
          <a:p>
            <a:pPr marL="0" indent="0">
              <a:buFont typeface="Arial" panose="020B0604020202020204" pitchFamily="34" charset="0"/>
              <a:buNone/>
            </a:pPr>
            <a:endParaRPr lang="en-US"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658322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04EB7E-3989-86AE-3678-EB61BF26CD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F91563-91D7-74EE-7B66-7477B6633D7D}"/>
              </a:ext>
            </a:extLst>
          </p:cNvPr>
          <p:cNvSpPr>
            <a:spLocks noGrp="1"/>
          </p:cNvSpPr>
          <p:nvPr>
            <p:ph type="title"/>
          </p:nvPr>
        </p:nvSpPr>
        <p:spPr/>
        <p:txBody>
          <a:bodyPr>
            <a:normAutofit fontScale="90000"/>
          </a:bodyPr>
          <a:lstStyle/>
          <a:p>
            <a:r>
              <a:rPr lang="en-US" dirty="0" err="1"/>
              <a:t>ePIC</a:t>
            </a:r>
            <a:r>
              <a:rPr lang="en-US" dirty="0"/>
              <a:t> Detector – Cooling Distribution Unit - CDU</a:t>
            </a:r>
          </a:p>
        </p:txBody>
      </p:sp>
      <p:sp>
        <p:nvSpPr>
          <p:cNvPr id="6" name="TextBox 5">
            <a:extLst>
              <a:ext uri="{FF2B5EF4-FFF2-40B4-BE49-F238E27FC236}">
                <a16:creationId xmlns:a16="http://schemas.microsoft.com/office/drawing/2014/main" id="{2A648776-F1E3-4B21-556F-D8BFE2E99D02}"/>
              </a:ext>
            </a:extLst>
          </p:cNvPr>
          <p:cNvSpPr txBox="1"/>
          <p:nvPr/>
        </p:nvSpPr>
        <p:spPr>
          <a:xfrm>
            <a:off x="571499" y="4333941"/>
            <a:ext cx="5524501" cy="954107"/>
          </a:xfrm>
          <a:prstGeom prst="rect">
            <a:avLst/>
          </a:prstGeom>
          <a:noFill/>
        </p:spPr>
        <p:txBody>
          <a:bodyPr wrap="square">
            <a:spAutoFit/>
          </a:bodyPr>
          <a:lstStyle/>
          <a:p>
            <a:pPr algn="l" fontAlgn="base"/>
            <a:r>
              <a:rPr lang="en-US" sz="1400" b="0" i="0" dirty="0">
                <a:effectLst/>
                <a:latin typeface="Arial" panose="020B0604020202020204" pitchFamily="34" charset="0"/>
                <a:cs typeface="Arial" panose="020B0604020202020204" pitchFamily="34" charset="0"/>
              </a:rPr>
              <a:t>Each CDU will operate at </a:t>
            </a:r>
            <a:r>
              <a:rPr lang="en-US" sz="1400" dirty="0">
                <a:latin typeface="Arial" panose="020B0604020202020204" pitchFamily="34" charset="0"/>
                <a:cs typeface="Arial" panose="020B0604020202020204" pitchFamily="34" charset="0"/>
              </a:rPr>
              <a:t>23</a:t>
            </a:r>
            <a:r>
              <a:rPr lang="en-US" sz="1400" b="0" i="0" dirty="0">
                <a:effectLst/>
                <a:latin typeface="Arial" panose="020B0604020202020204" pitchFamily="34" charset="0"/>
                <a:cs typeface="Arial" panose="020B0604020202020204" pitchFamily="34" charset="0"/>
              </a:rPr>
              <a:t> kW – 57</a:t>
            </a:r>
            <a:r>
              <a:rPr lang="en-US" sz="1400" dirty="0">
                <a:latin typeface="Arial" panose="020B0604020202020204" pitchFamily="34" charset="0"/>
                <a:cs typeface="Arial" panose="020B0604020202020204" pitchFamily="34" charset="0"/>
              </a:rPr>
              <a:t>.5</a:t>
            </a:r>
            <a:r>
              <a:rPr lang="en-US" sz="1400" b="0" i="0" dirty="0">
                <a:effectLst/>
                <a:latin typeface="Arial" panose="020B0604020202020204" pitchFamily="34" charset="0"/>
                <a:cs typeface="Arial" panose="020B0604020202020204" pitchFamily="34" charset="0"/>
              </a:rPr>
              <a:t> percent of it’s rated capacity</a:t>
            </a:r>
          </a:p>
          <a:p>
            <a:pPr algn="l" fontAlgn="base"/>
            <a:r>
              <a:rPr lang="en-US" sz="1400" b="0" i="0" dirty="0">
                <a:effectLst/>
                <a:latin typeface="Arial" panose="020B0604020202020204" pitchFamily="34" charset="0"/>
                <a:cs typeface="Arial" panose="020B0604020202020204" pitchFamily="34" charset="0"/>
              </a:rPr>
              <a:t>Active CDUs – 2, Standby CDU – 1 for backup</a:t>
            </a:r>
          </a:p>
          <a:p>
            <a:pPr algn="l" fontAlgn="base"/>
            <a:endParaRPr lang="en-US" sz="1400" dirty="0">
              <a:latin typeface="Arial" panose="020B0604020202020204" pitchFamily="34" charset="0"/>
              <a:cs typeface="Arial" panose="020B0604020202020204" pitchFamily="34" charset="0"/>
            </a:endParaRPr>
          </a:p>
          <a:p>
            <a:pPr algn="l" fontAlgn="base"/>
            <a:r>
              <a:rPr lang="en-US" sz="1400" b="1" i="0" dirty="0">
                <a:effectLst/>
                <a:latin typeface="Arial" panose="020B0604020202020204" pitchFamily="34" charset="0"/>
                <a:cs typeface="Arial" panose="020B0604020202020204" pitchFamily="34" charset="0"/>
              </a:rPr>
              <a:t>Dimensions (L*W*H) inches </a:t>
            </a:r>
            <a:r>
              <a:rPr lang="en-US" sz="1400" b="0" i="0" dirty="0">
                <a:effectLst/>
                <a:latin typeface="Arial" panose="020B0604020202020204" pitchFamily="34" charset="0"/>
                <a:cs typeface="Arial" panose="020B0604020202020204" pitchFamily="34" charset="0"/>
              </a:rPr>
              <a:t>: 45’’ * 24’’ * 80’’</a:t>
            </a:r>
          </a:p>
        </p:txBody>
      </p:sp>
      <p:sp>
        <p:nvSpPr>
          <p:cNvPr id="7" name="TextBox 6">
            <a:extLst>
              <a:ext uri="{FF2B5EF4-FFF2-40B4-BE49-F238E27FC236}">
                <a16:creationId xmlns:a16="http://schemas.microsoft.com/office/drawing/2014/main" id="{97520407-FF87-A864-688E-E81FF961853C}"/>
              </a:ext>
            </a:extLst>
          </p:cNvPr>
          <p:cNvSpPr txBox="1"/>
          <p:nvPr/>
        </p:nvSpPr>
        <p:spPr>
          <a:xfrm>
            <a:off x="742101" y="564350"/>
            <a:ext cx="2752313" cy="369332"/>
          </a:xfrm>
          <a:prstGeom prst="rect">
            <a:avLst/>
          </a:prstGeom>
          <a:noFill/>
        </p:spPr>
        <p:txBody>
          <a:bodyPr wrap="square">
            <a:spAutoFit/>
          </a:bodyPr>
          <a:lstStyle/>
          <a:p>
            <a:r>
              <a:rPr lang="en-US" b="1" dirty="0" err="1"/>
              <a:t>Chilldyne</a:t>
            </a:r>
            <a:r>
              <a:rPr lang="en-US" b="1" dirty="0"/>
              <a:t> Option 1</a:t>
            </a:r>
            <a:r>
              <a:rPr lang="en-US" sz="1800" b="1" dirty="0"/>
              <a:t> </a:t>
            </a:r>
            <a:endParaRPr lang="en-US" b="1" dirty="0"/>
          </a:p>
        </p:txBody>
      </p:sp>
      <p:pic>
        <p:nvPicPr>
          <p:cNvPr id="9" name="Picture 8" descr="A picture containing bed">
            <a:extLst>
              <a:ext uri="{FF2B5EF4-FFF2-40B4-BE49-F238E27FC236}">
                <a16:creationId xmlns:a16="http://schemas.microsoft.com/office/drawing/2014/main" id="{25F549C2-0295-8263-B03F-270B678B29DA}"/>
              </a:ext>
            </a:extLst>
          </p:cNvPr>
          <p:cNvPicPr>
            <a:picLocks noChangeAspect="1"/>
          </p:cNvPicPr>
          <p:nvPr/>
        </p:nvPicPr>
        <p:blipFill>
          <a:blip r:embed="rId2"/>
          <a:stretch>
            <a:fillRect/>
          </a:stretch>
        </p:blipFill>
        <p:spPr>
          <a:xfrm>
            <a:off x="5784075" y="1118950"/>
            <a:ext cx="5734547" cy="2972058"/>
          </a:xfrm>
          <a:prstGeom prst="rect">
            <a:avLst/>
          </a:prstGeom>
        </p:spPr>
      </p:pic>
      <p:sp>
        <p:nvSpPr>
          <p:cNvPr id="3" name="TextBox 2">
            <a:extLst>
              <a:ext uri="{FF2B5EF4-FFF2-40B4-BE49-F238E27FC236}">
                <a16:creationId xmlns:a16="http://schemas.microsoft.com/office/drawing/2014/main" id="{4042F271-AB81-1E88-5B02-16C27786F66B}"/>
              </a:ext>
            </a:extLst>
          </p:cNvPr>
          <p:cNvSpPr txBox="1"/>
          <p:nvPr/>
        </p:nvSpPr>
        <p:spPr>
          <a:xfrm>
            <a:off x="6587481" y="3962859"/>
            <a:ext cx="5110695" cy="369332"/>
          </a:xfrm>
          <a:prstGeom prst="rect">
            <a:avLst/>
          </a:prstGeom>
          <a:noFill/>
        </p:spPr>
        <p:txBody>
          <a:bodyPr wrap="square" rtlCol="0">
            <a:spAutoFit/>
          </a:bodyPr>
          <a:lstStyle/>
          <a:p>
            <a:r>
              <a:rPr lang="en-US" b="1" dirty="0"/>
              <a:t>Cooling Distribution Units on Ring Inside</a:t>
            </a:r>
          </a:p>
        </p:txBody>
      </p:sp>
      <p:cxnSp>
        <p:nvCxnSpPr>
          <p:cNvPr id="4" name="Straight Arrow Connector 3">
            <a:extLst>
              <a:ext uri="{FF2B5EF4-FFF2-40B4-BE49-F238E27FC236}">
                <a16:creationId xmlns:a16="http://schemas.microsoft.com/office/drawing/2014/main" id="{E7A53734-00E5-8C3B-C4AD-893914D97127}"/>
              </a:ext>
            </a:extLst>
          </p:cNvPr>
          <p:cNvCxnSpPr>
            <a:cxnSpLocks/>
          </p:cNvCxnSpPr>
          <p:nvPr/>
        </p:nvCxnSpPr>
        <p:spPr>
          <a:xfrm flipH="1" flipV="1">
            <a:off x="9828558" y="1886357"/>
            <a:ext cx="800294" cy="241183"/>
          </a:xfrm>
          <a:prstGeom prst="straightConnector1">
            <a:avLst/>
          </a:prstGeom>
          <a:ln>
            <a:solidFill>
              <a:srgbClr val="FF0000"/>
            </a:solidFill>
            <a:tailEnd type="triangle"/>
          </a:ln>
        </p:spPr>
        <p:style>
          <a:lnRef idx="3">
            <a:schemeClr val="dk1"/>
          </a:lnRef>
          <a:fillRef idx="0">
            <a:schemeClr val="dk1"/>
          </a:fillRef>
          <a:effectRef idx="2">
            <a:schemeClr val="dk1"/>
          </a:effectRef>
          <a:fontRef idx="minor">
            <a:schemeClr val="tx1"/>
          </a:fontRef>
        </p:style>
      </p:cxnSp>
      <p:sp>
        <p:nvSpPr>
          <p:cNvPr id="8" name="TextBox 7">
            <a:extLst>
              <a:ext uri="{FF2B5EF4-FFF2-40B4-BE49-F238E27FC236}">
                <a16:creationId xmlns:a16="http://schemas.microsoft.com/office/drawing/2014/main" id="{26DB90E2-C0E0-19FF-4F56-F3B8F182C49B}"/>
              </a:ext>
            </a:extLst>
          </p:cNvPr>
          <p:cNvSpPr txBox="1"/>
          <p:nvPr/>
        </p:nvSpPr>
        <p:spPr>
          <a:xfrm>
            <a:off x="10680040" y="2127540"/>
            <a:ext cx="663964" cy="307777"/>
          </a:xfrm>
          <a:prstGeom prst="rect">
            <a:avLst/>
          </a:prstGeom>
          <a:noFill/>
        </p:spPr>
        <p:txBody>
          <a:bodyPr wrap="none" rtlCol="0">
            <a:spAutoFit/>
          </a:bodyPr>
          <a:lstStyle/>
          <a:p>
            <a:r>
              <a:rPr lang="en-US" sz="1400" dirty="0"/>
              <a:t>CDUs</a:t>
            </a:r>
          </a:p>
        </p:txBody>
      </p:sp>
      <p:cxnSp>
        <p:nvCxnSpPr>
          <p:cNvPr id="12" name="Straight Arrow Connector 11">
            <a:extLst>
              <a:ext uri="{FF2B5EF4-FFF2-40B4-BE49-F238E27FC236}">
                <a16:creationId xmlns:a16="http://schemas.microsoft.com/office/drawing/2014/main" id="{3E7898EA-25DB-12F4-2A91-5B198602009A}"/>
              </a:ext>
            </a:extLst>
          </p:cNvPr>
          <p:cNvCxnSpPr>
            <a:cxnSpLocks/>
          </p:cNvCxnSpPr>
          <p:nvPr/>
        </p:nvCxnSpPr>
        <p:spPr>
          <a:xfrm flipH="1">
            <a:off x="8743582" y="2127540"/>
            <a:ext cx="1885270" cy="216214"/>
          </a:xfrm>
          <a:prstGeom prst="straightConnector1">
            <a:avLst/>
          </a:prstGeom>
          <a:ln>
            <a:solidFill>
              <a:srgbClr val="FF0000"/>
            </a:solidFill>
            <a:tailEnd type="triangle"/>
          </a:ln>
        </p:spPr>
        <p:style>
          <a:lnRef idx="3">
            <a:schemeClr val="dk1"/>
          </a:lnRef>
          <a:fillRef idx="0">
            <a:schemeClr val="dk1"/>
          </a:fillRef>
          <a:effectRef idx="2">
            <a:schemeClr val="dk1"/>
          </a:effectRef>
          <a:fontRef idx="minor">
            <a:schemeClr val="tx1"/>
          </a:fontRef>
        </p:style>
      </p:cxnSp>
      <p:graphicFrame>
        <p:nvGraphicFramePr>
          <p:cNvPr id="10" name="Table 9">
            <a:extLst>
              <a:ext uri="{FF2B5EF4-FFF2-40B4-BE49-F238E27FC236}">
                <a16:creationId xmlns:a16="http://schemas.microsoft.com/office/drawing/2014/main" id="{C02B2635-1689-DB2C-F7FB-82537E306E46}"/>
              </a:ext>
            </a:extLst>
          </p:cNvPr>
          <p:cNvGraphicFramePr>
            <a:graphicFrameLocks noGrp="1"/>
          </p:cNvGraphicFramePr>
          <p:nvPr>
            <p:extLst>
              <p:ext uri="{D42A27DB-BD31-4B8C-83A1-F6EECF244321}">
                <p14:modId xmlns:p14="http://schemas.microsoft.com/office/powerpoint/2010/main" val="1541235234"/>
              </p:ext>
            </p:extLst>
          </p:nvPr>
        </p:nvGraphicFramePr>
        <p:xfrm>
          <a:off x="457200" y="1040832"/>
          <a:ext cx="4762500" cy="3130550"/>
        </p:xfrm>
        <a:graphic>
          <a:graphicData uri="http://schemas.openxmlformats.org/drawingml/2006/table">
            <a:tbl>
              <a:tblPr>
                <a:tableStyleId>{5C22544A-7EE6-4342-B048-85BDC9FD1C3A}</a:tableStyleId>
              </a:tblPr>
              <a:tblGrid>
                <a:gridCol w="2108200">
                  <a:extLst>
                    <a:ext uri="{9D8B030D-6E8A-4147-A177-3AD203B41FA5}">
                      <a16:colId xmlns:a16="http://schemas.microsoft.com/office/drawing/2014/main" val="3856735172"/>
                    </a:ext>
                  </a:extLst>
                </a:gridCol>
                <a:gridCol w="1333500">
                  <a:extLst>
                    <a:ext uri="{9D8B030D-6E8A-4147-A177-3AD203B41FA5}">
                      <a16:colId xmlns:a16="http://schemas.microsoft.com/office/drawing/2014/main" val="2437520336"/>
                    </a:ext>
                  </a:extLst>
                </a:gridCol>
                <a:gridCol w="1320800">
                  <a:extLst>
                    <a:ext uri="{9D8B030D-6E8A-4147-A177-3AD203B41FA5}">
                      <a16:colId xmlns:a16="http://schemas.microsoft.com/office/drawing/2014/main" val="3850048982"/>
                    </a:ext>
                  </a:extLst>
                </a:gridCol>
              </a:tblGrid>
              <a:tr h="184150">
                <a:tc>
                  <a:txBody>
                    <a:bodyPr/>
                    <a:lstStyle/>
                    <a:p>
                      <a:pPr algn="ctr" fontAlgn="b">
                        <a:buNone/>
                      </a:pPr>
                      <a:endParaRPr lang="en-US" sz="1100" b="0" i="0" u="none" strike="noStrike">
                        <a:solidFill>
                          <a:srgbClr val="000000"/>
                        </a:solidFill>
                        <a:effectLst/>
                        <a:latin typeface="Aptos Narrow" panose="020B0004020202020204" pitchFamily="34" charset="0"/>
                      </a:endParaRPr>
                    </a:p>
                  </a:txBody>
                  <a:tcPr marL="6350" marR="6350" marT="6350" marB="0" anchor="b"/>
                </a:tc>
                <a:tc>
                  <a:txBody>
                    <a:bodyPr/>
                    <a:lstStyle/>
                    <a:p>
                      <a:pPr algn="ctr" fontAlgn="b">
                        <a:buNone/>
                      </a:pPr>
                      <a:endParaRPr lang="en-US" sz="1100" b="0" i="0" u="none" strike="noStrike">
                        <a:solidFill>
                          <a:srgbClr val="000000"/>
                        </a:solidFill>
                        <a:effectLst/>
                        <a:latin typeface="Aptos Narrow" panose="020B0004020202020204" pitchFamily="34" charset="0"/>
                      </a:endParaRPr>
                    </a:p>
                  </a:txBody>
                  <a:tcPr marL="6350" marR="6350" marT="6350" marB="0" anchor="b"/>
                </a:tc>
                <a:tc>
                  <a:txBody>
                    <a:bodyPr/>
                    <a:lstStyle/>
                    <a:p>
                      <a:pPr algn="ctr" fontAlgn="b">
                        <a:buNone/>
                      </a:pPr>
                      <a:r>
                        <a:rPr lang="en-US" sz="1100" u="none" strike="noStrike">
                          <a:effectLst/>
                        </a:rPr>
                        <a:t>Units</a:t>
                      </a:r>
                      <a:endParaRPr lang="en-US" sz="1100" b="0" i="0" u="none" strike="noStrike">
                        <a:solidFill>
                          <a:srgbClr val="FF0000"/>
                        </a:solidFill>
                        <a:effectLst/>
                        <a:latin typeface="Aptos Narrow" panose="020B0004020202020204" pitchFamily="34" charset="0"/>
                      </a:endParaRPr>
                    </a:p>
                  </a:txBody>
                  <a:tcPr marL="6350" marR="6350" marT="6350" marB="0" anchor="b"/>
                </a:tc>
                <a:extLst>
                  <a:ext uri="{0D108BD9-81ED-4DB2-BD59-A6C34878D82A}">
                    <a16:rowId xmlns:a16="http://schemas.microsoft.com/office/drawing/2014/main" val="4202349928"/>
                  </a:ext>
                </a:extLst>
              </a:tr>
              <a:tr h="184150">
                <a:tc>
                  <a:txBody>
                    <a:bodyPr/>
                    <a:lstStyle/>
                    <a:p>
                      <a:pPr algn="ctr" fontAlgn="b">
                        <a:buNone/>
                      </a:pPr>
                      <a:r>
                        <a:rPr lang="en-US" sz="1100" u="none" strike="noStrike">
                          <a:effectLst/>
                        </a:rPr>
                        <a:t>Cooling media</a:t>
                      </a:r>
                      <a:endParaRPr lang="en-US" sz="1100" b="1" i="0" u="none" strike="noStrike">
                        <a:solidFill>
                          <a:srgbClr val="000000"/>
                        </a:solidFill>
                        <a:effectLst/>
                        <a:latin typeface="Aptos Narrow" panose="020B0004020202020204" pitchFamily="34" charset="0"/>
                      </a:endParaRPr>
                    </a:p>
                  </a:txBody>
                  <a:tcPr marL="6350" marR="6350" marT="6350" marB="0" anchor="b"/>
                </a:tc>
                <a:tc>
                  <a:txBody>
                    <a:bodyPr/>
                    <a:lstStyle/>
                    <a:p>
                      <a:pPr algn="ctr" fontAlgn="b">
                        <a:buNone/>
                      </a:pPr>
                      <a:r>
                        <a:rPr lang="en-US" sz="1100" u="none" strike="noStrike">
                          <a:effectLst/>
                        </a:rPr>
                        <a:t>Water/Glycol</a:t>
                      </a:r>
                      <a:endParaRPr lang="en-US" sz="1100" b="0" i="0" u="none" strike="noStrike">
                        <a:solidFill>
                          <a:srgbClr val="FF0000"/>
                        </a:solidFill>
                        <a:effectLst/>
                        <a:latin typeface="Aptos Narrow" panose="020B0004020202020204" pitchFamily="34" charset="0"/>
                      </a:endParaRPr>
                    </a:p>
                  </a:txBody>
                  <a:tcPr marL="6350" marR="6350" marT="6350" marB="0" anchor="b"/>
                </a:tc>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6350" marR="6350" marT="6350" marB="0" anchor="b"/>
                </a:tc>
                <a:extLst>
                  <a:ext uri="{0D108BD9-81ED-4DB2-BD59-A6C34878D82A}">
                    <a16:rowId xmlns:a16="http://schemas.microsoft.com/office/drawing/2014/main" val="3094471665"/>
                  </a:ext>
                </a:extLst>
              </a:tr>
              <a:tr h="184150">
                <a:tc>
                  <a:txBody>
                    <a:bodyPr/>
                    <a:lstStyle/>
                    <a:p>
                      <a:pPr algn="ctr" fontAlgn="b">
                        <a:buNone/>
                      </a:pPr>
                      <a:r>
                        <a:rPr lang="en-US" sz="1100" u="none" strike="noStrike">
                          <a:effectLst/>
                        </a:rPr>
                        <a:t>Total Heat Load of Electronics</a:t>
                      </a:r>
                      <a:endParaRPr lang="en-US" sz="1100" b="1" i="0" u="none" strike="noStrike">
                        <a:solidFill>
                          <a:srgbClr val="000000"/>
                        </a:solidFill>
                        <a:effectLst/>
                        <a:latin typeface="Aptos Narrow" panose="020B0004020202020204" pitchFamily="34" charset="0"/>
                      </a:endParaRPr>
                    </a:p>
                  </a:txBody>
                  <a:tcPr marL="6350" marR="6350" marT="6350" marB="0" anchor="b"/>
                </a:tc>
                <a:tc>
                  <a:txBody>
                    <a:bodyPr/>
                    <a:lstStyle/>
                    <a:p>
                      <a:pPr algn="ctr" fontAlgn="b">
                        <a:buNone/>
                      </a:pPr>
                      <a:r>
                        <a:rPr lang="en-US" sz="1100" u="none" strike="noStrike">
                          <a:effectLst/>
                        </a:rPr>
                        <a:t>46</a:t>
                      </a:r>
                      <a:endParaRPr lang="en-US" sz="1100" b="0" i="0" u="none" strike="noStrike">
                        <a:solidFill>
                          <a:srgbClr val="FF0000"/>
                        </a:solidFill>
                        <a:effectLst/>
                        <a:latin typeface="Aptos Narrow" panose="020B0004020202020204" pitchFamily="34" charset="0"/>
                      </a:endParaRPr>
                    </a:p>
                  </a:txBody>
                  <a:tcPr marL="6350" marR="6350" marT="6350" marB="0" anchor="b"/>
                </a:tc>
                <a:tc>
                  <a:txBody>
                    <a:bodyPr/>
                    <a:lstStyle/>
                    <a:p>
                      <a:pPr algn="ctr" fontAlgn="b">
                        <a:buNone/>
                      </a:pPr>
                      <a:r>
                        <a:rPr lang="en-US" sz="1100" u="none" strike="noStrike">
                          <a:effectLst/>
                        </a:rPr>
                        <a:t>kW</a:t>
                      </a:r>
                      <a:endParaRPr lang="en-US" sz="1100" b="1" i="0" u="none" strike="noStrike">
                        <a:solidFill>
                          <a:srgbClr val="000000"/>
                        </a:solidFill>
                        <a:effectLst/>
                        <a:latin typeface="Aptos Narrow" panose="020B0004020202020204" pitchFamily="34" charset="0"/>
                      </a:endParaRPr>
                    </a:p>
                  </a:txBody>
                  <a:tcPr marL="6350" marR="6350" marT="6350" marB="0" anchor="b"/>
                </a:tc>
                <a:extLst>
                  <a:ext uri="{0D108BD9-81ED-4DB2-BD59-A6C34878D82A}">
                    <a16:rowId xmlns:a16="http://schemas.microsoft.com/office/drawing/2014/main" val="1256049049"/>
                  </a:ext>
                </a:extLst>
              </a:tr>
              <a:tr h="184150">
                <a:tc>
                  <a:txBody>
                    <a:bodyPr/>
                    <a:lstStyle/>
                    <a:p>
                      <a:pPr algn="ctr" fontAlgn="b">
                        <a:buNone/>
                      </a:pPr>
                      <a:r>
                        <a:rPr lang="en-US" sz="1100" u="none" strike="noStrike">
                          <a:effectLst/>
                        </a:rPr>
                        <a:t>CDU Cooling Capacity</a:t>
                      </a:r>
                      <a:endParaRPr lang="en-US" sz="1100" b="1" i="0" u="none" strike="noStrike">
                        <a:solidFill>
                          <a:srgbClr val="000000"/>
                        </a:solidFill>
                        <a:effectLst/>
                        <a:latin typeface="Aptos Narrow" panose="020B0004020202020204" pitchFamily="34" charset="0"/>
                      </a:endParaRPr>
                    </a:p>
                  </a:txBody>
                  <a:tcPr marL="6350" marR="6350" marT="6350" marB="0" anchor="b"/>
                </a:tc>
                <a:tc>
                  <a:txBody>
                    <a:bodyPr/>
                    <a:lstStyle/>
                    <a:p>
                      <a:pPr algn="ctr" fontAlgn="b">
                        <a:buNone/>
                      </a:pPr>
                      <a:r>
                        <a:rPr lang="en-US" sz="1100" u="none" strike="noStrike">
                          <a:effectLst/>
                        </a:rPr>
                        <a:t>40</a:t>
                      </a:r>
                      <a:endParaRPr lang="en-US" sz="1100" b="0" i="0" u="none" strike="noStrike">
                        <a:solidFill>
                          <a:srgbClr val="FF0000"/>
                        </a:solidFill>
                        <a:effectLst/>
                        <a:latin typeface="Aptos Narrow" panose="020B0004020202020204" pitchFamily="34" charset="0"/>
                      </a:endParaRPr>
                    </a:p>
                  </a:txBody>
                  <a:tcPr marL="6350" marR="6350" marT="6350" marB="0" anchor="b"/>
                </a:tc>
                <a:tc>
                  <a:txBody>
                    <a:bodyPr/>
                    <a:lstStyle/>
                    <a:p>
                      <a:pPr algn="ctr" fontAlgn="b">
                        <a:buNone/>
                      </a:pPr>
                      <a:r>
                        <a:rPr lang="en-US" sz="1100" u="none" strike="noStrike">
                          <a:effectLst/>
                        </a:rPr>
                        <a:t>kW</a:t>
                      </a:r>
                      <a:endParaRPr lang="en-US" sz="1100" b="1" i="0" u="none" strike="noStrike">
                        <a:solidFill>
                          <a:srgbClr val="000000"/>
                        </a:solidFill>
                        <a:effectLst/>
                        <a:latin typeface="Aptos Narrow" panose="020B0004020202020204" pitchFamily="34" charset="0"/>
                      </a:endParaRPr>
                    </a:p>
                  </a:txBody>
                  <a:tcPr marL="6350" marR="6350" marT="6350" marB="0" anchor="b"/>
                </a:tc>
                <a:extLst>
                  <a:ext uri="{0D108BD9-81ED-4DB2-BD59-A6C34878D82A}">
                    <a16:rowId xmlns:a16="http://schemas.microsoft.com/office/drawing/2014/main" val="2072238418"/>
                  </a:ext>
                </a:extLst>
              </a:tr>
              <a:tr h="184150">
                <a:tc>
                  <a:txBody>
                    <a:bodyPr/>
                    <a:lstStyle/>
                    <a:p>
                      <a:pPr algn="ctr" fontAlgn="b">
                        <a:buNone/>
                      </a:pPr>
                      <a:r>
                        <a:rPr lang="en-US" sz="1100" u="none" strike="noStrike">
                          <a:effectLst/>
                        </a:rPr>
                        <a:t>Number of CDUs required</a:t>
                      </a:r>
                      <a:endParaRPr lang="en-US" sz="1100" b="1" i="0" u="none" strike="noStrike">
                        <a:solidFill>
                          <a:srgbClr val="000000"/>
                        </a:solidFill>
                        <a:effectLst/>
                        <a:latin typeface="Aptos Narrow" panose="020B0004020202020204" pitchFamily="34" charset="0"/>
                      </a:endParaRPr>
                    </a:p>
                  </a:txBody>
                  <a:tcPr marL="6350" marR="6350" marT="6350" marB="0" anchor="b"/>
                </a:tc>
                <a:tc>
                  <a:txBody>
                    <a:bodyPr/>
                    <a:lstStyle/>
                    <a:p>
                      <a:pPr algn="ctr" fontAlgn="b">
                        <a:buNone/>
                      </a:pPr>
                      <a:r>
                        <a:rPr lang="en-US" sz="1100" u="none" strike="noStrike">
                          <a:effectLst/>
                        </a:rPr>
                        <a:t>1.15</a:t>
                      </a:r>
                      <a:endParaRPr lang="en-US" sz="1100" b="0" i="0" u="none" strike="noStrike">
                        <a:solidFill>
                          <a:srgbClr val="FF0000"/>
                        </a:solidFill>
                        <a:effectLst/>
                        <a:latin typeface="Aptos Narrow" panose="020B0004020202020204" pitchFamily="34" charset="0"/>
                      </a:endParaRPr>
                    </a:p>
                  </a:txBody>
                  <a:tcPr marL="6350" marR="6350" marT="6350" marB="0" anchor="b"/>
                </a:tc>
                <a:tc>
                  <a:txBody>
                    <a:bodyPr/>
                    <a:lstStyle/>
                    <a:p>
                      <a:pPr algn="ctr" fontAlgn="b">
                        <a:buNone/>
                      </a:pPr>
                      <a:r>
                        <a:rPr lang="en-US" sz="1100" u="none" strike="noStrike">
                          <a:effectLst/>
                        </a:rPr>
                        <a:t>2</a:t>
                      </a:r>
                      <a:endParaRPr lang="en-US" sz="1100" b="0" i="0" u="none" strike="noStrike">
                        <a:solidFill>
                          <a:srgbClr val="FF0000"/>
                        </a:solidFill>
                        <a:effectLst/>
                        <a:latin typeface="Aptos Narrow" panose="020B0004020202020204" pitchFamily="34" charset="0"/>
                      </a:endParaRPr>
                    </a:p>
                  </a:txBody>
                  <a:tcPr marL="6350" marR="6350" marT="6350" marB="0" anchor="b"/>
                </a:tc>
                <a:extLst>
                  <a:ext uri="{0D108BD9-81ED-4DB2-BD59-A6C34878D82A}">
                    <a16:rowId xmlns:a16="http://schemas.microsoft.com/office/drawing/2014/main" val="2459828279"/>
                  </a:ext>
                </a:extLst>
              </a:tr>
              <a:tr h="184150">
                <a:tc>
                  <a:txBody>
                    <a:bodyPr/>
                    <a:lstStyle/>
                    <a:p>
                      <a:pPr algn="ctr" fontAlgn="b">
                        <a:buNone/>
                      </a:pPr>
                      <a:r>
                        <a:rPr lang="en-US" sz="1100" u="none" strike="noStrike">
                          <a:effectLst/>
                        </a:rPr>
                        <a:t>Single CDU</a:t>
                      </a:r>
                      <a:endParaRPr lang="en-US" sz="1100" b="1" i="0" u="none" strike="noStrike">
                        <a:solidFill>
                          <a:srgbClr val="000000"/>
                        </a:solidFill>
                        <a:effectLst/>
                        <a:latin typeface="Aptos Narrow" panose="020B0004020202020204" pitchFamily="34" charset="0"/>
                      </a:endParaRPr>
                    </a:p>
                  </a:txBody>
                  <a:tcPr marL="6350" marR="6350" marT="6350" marB="0" anchor="b"/>
                </a:tc>
                <a:tc>
                  <a:txBody>
                    <a:bodyPr/>
                    <a:lstStyle/>
                    <a:p>
                      <a:pPr algn="ctr" fontAlgn="b">
                        <a:buNone/>
                      </a:pPr>
                      <a:r>
                        <a:rPr lang="en-US" sz="1100" u="none" strike="noStrike" dirty="0">
                          <a:effectLst/>
                        </a:rPr>
                        <a:t>57.50</a:t>
                      </a:r>
                      <a:endParaRPr lang="en-US" sz="1100" b="0" i="0" u="none" strike="noStrike" dirty="0">
                        <a:solidFill>
                          <a:srgbClr val="FF0000"/>
                        </a:solidFill>
                        <a:effectLst/>
                        <a:latin typeface="Aptos Narrow" panose="020B0004020202020204" pitchFamily="34" charset="0"/>
                      </a:endParaRPr>
                    </a:p>
                  </a:txBody>
                  <a:tcPr marL="6350" marR="6350" marT="6350" marB="0" anchor="b"/>
                </a:tc>
                <a:tc>
                  <a:txBody>
                    <a:bodyPr/>
                    <a:lstStyle/>
                    <a:p>
                      <a:pPr algn="ctr" fontAlgn="b">
                        <a:buNone/>
                      </a:pPr>
                      <a:r>
                        <a:rPr lang="en-US" sz="1100" u="none" strike="noStrike">
                          <a:effectLst/>
                        </a:rPr>
                        <a:t>%</a:t>
                      </a:r>
                      <a:endParaRPr lang="en-US" sz="1100" b="1" i="0" u="none" strike="noStrike">
                        <a:solidFill>
                          <a:srgbClr val="000000"/>
                        </a:solidFill>
                        <a:effectLst/>
                        <a:latin typeface="Aptos Narrow" panose="020B0004020202020204" pitchFamily="34" charset="0"/>
                      </a:endParaRPr>
                    </a:p>
                  </a:txBody>
                  <a:tcPr marL="6350" marR="6350" marT="6350" marB="0" anchor="b"/>
                </a:tc>
                <a:extLst>
                  <a:ext uri="{0D108BD9-81ED-4DB2-BD59-A6C34878D82A}">
                    <a16:rowId xmlns:a16="http://schemas.microsoft.com/office/drawing/2014/main" val="2348168631"/>
                  </a:ext>
                </a:extLst>
              </a:tr>
              <a:tr h="184150">
                <a:tc>
                  <a:txBody>
                    <a:bodyPr/>
                    <a:lstStyle/>
                    <a:p>
                      <a:pPr algn="ctr" fontAlgn="b">
                        <a:buNone/>
                      </a:pPr>
                      <a:r>
                        <a:rPr lang="en-US" sz="1100" u="none" strike="noStrike">
                          <a:effectLst/>
                        </a:rPr>
                        <a:t>Margin CDU</a:t>
                      </a:r>
                      <a:endParaRPr lang="en-US" sz="1100" b="1" i="0" u="none" strike="noStrike">
                        <a:solidFill>
                          <a:srgbClr val="000000"/>
                        </a:solidFill>
                        <a:effectLst/>
                        <a:latin typeface="Aptos Narrow" panose="020B0004020202020204" pitchFamily="34" charset="0"/>
                      </a:endParaRPr>
                    </a:p>
                  </a:txBody>
                  <a:tcPr marL="6350" marR="6350" marT="6350" marB="0" anchor="b"/>
                </a:tc>
                <a:tc>
                  <a:txBody>
                    <a:bodyPr/>
                    <a:lstStyle/>
                    <a:p>
                      <a:pPr algn="ctr" fontAlgn="b">
                        <a:buNone/>
                      </a:pPr>
                      <a:r>
                        <a:rPr lang="en-US" sz="1100" u="none" strike="noStrike">
                          <a:effectLst/>
                        </a:rPr>
                        <a:t>3</a:t>
                      </a:r>
                      <a:endParaRPr lang="en-US" sz="1100" b="0" i="0" u="none" strike="noStrike">
                        <a:solidFill>
                          <a:srgbClr val="FF0000"/>
                        </a:solidFill>
                        <a:effectLst/>
                        <a:latin typeface="Aptos Narrow" panose="020B0004020202020204" pitchFamily="34" charset="0"/>
                      </a:endParaRPr>
                    </a:p>
                  </a:txBody>
                  <a:tcPr marL="6350" marR="6350" marT="6350" marB="0" anchor="b"/>
                </a:tc>
                <a:tc>
                  <a:txBody>
                    <a:bodyPr/>
                    <a:lstStyle/>
                    <a:p>
                      <a:pPr algn="ctr" fontAlgn="b">
                        <a:buNone/>
                      </a:pPr>
                      <a:r>
                        <a:rPr lang="en-US" sz="1100" u="none" strike="noStrike">
                          <a:effectLst/>
                        </a:rPr>
                        <a:t>CDUs</a:t>
                      </a:r>
                      <a:endParaRPr lang="en-US" sz="1100" b="1" i="0" u="none" strike="noStrike">
                        <a:solidFill>
                          <a:srgbClr val="000000"/>
                        </a:solidFill>
                        <a:effectLst/>
                        <a:latin typeface="Aptos Narrow" panose="020B0004020202020204" pitchFamily="34" charset="0"/>
                      </a:endParaRPr>
                    </a:p>
                  </a:txBody>
                  <a:tcPr marL="6350" marR="6350" marT="6350" marB="0" anchor="b"/>
                </a:tc>
                <a:extLst>
                  <a:ext uri="{0D108BD9-81ED-4DB2-BD59-A6C34878D82A}">
                    <a16:rowId xmlns:a16="http://schemas.microsoft.com/office/drawing/2014/main" val="3362164099"/>
                  </a:ext>
                </a:extLst>
              </a:tr>
              <a:tr h="184150">
                <a:tc>
                  <a:txBody>
                    <a:bodyPr/>
                    <a:lstStyle/>
                    <a:p>
                      <a:pPr algn="ctr" fontAlgn="b">
                        <a:buNone/>
                      </a:pPr>
                      <a:r>
                        <a:rPr lang="en-US" sz="1100" u="none" strike="noStrike">
                          <a:effectLst/>
                        </a:rPr>
                        <a:t>density</a:t>
                      </a:r>
                      <a:endParaRPr lang="en-US" sz="1100" b="1" i="0" u="none" strike="noStrike">
                        <a:solidFill>
                          <a:srgbClr val="000000"/>
                        </a:solidFill>
                        <a:effectLst/>
                        <a:latin typeface="Aptos Narrow" panose="020B0004020202020204" pitchFamily="34" charset="0"/>
                      </a:endParaRPr>
                    </a:p>
                  </a:txBody>
                  <a:tcPr marL="6350" marR="6350" marT="6350" marB="0" anchor="b"/>
                </a:tc>
                <a:tc>
                  <a:txBody>
                    <a:bodyPr/>
                    <a:lstStyle/>
                    <a:p>
                      <a:pPr algn="ctr" fontAlgn="b">
                        <a:buNone/>
                      </a:pPr>
                      <a:r>
                        <a:rPr lang="en-US" sz="1100" u="none" strike="noStrike">
                          <a:effectLst/>
                        </a:rPr>
                        <a:t>1000</a:t>
                      </a:r>
                      <a:endParaRPr lang="en-US" sz="1100" b="0" i="0" u="none" strike="noStrike">
                        <a:solidFill>
                          <a:srgbClr val="FF0000"/>
                        </a:solidFill>
                        <a:effectLst/>
                        <a:latin typeface="Aptos Narrow" panose="020B0004020202020204" pitchFamily="34" charset="0"/>
                      </a:endParaRPr>
                    </a:p>
                  </a:txBody>
                  <a:tcPr marL="6350" marR="6350" marT="6350" marB="0" anchor="b"/>
                </a:tc>
                <a:tc>
                  <a:txBody>
                    <a:bodyPr/>
                    <a:lstStyle/>
                    <a:p>
                      <a:pPr algn="ctr" fontAlgn="b">
                        <a:buNone/>
                      </a:pPr>
                      <a:r>
                        <a:rPr lang="en-US" sz="1100" u="none" strike="noStrike">
                          <a:effectLst/>
                        </a:rPr>
                        <a:t>kg/m^3</a:t>
                      </a:r>
                      <a:endParaRPr lang="en-US" sz="1100" b="1" i="0" u="none" strike="noStrike">
                        <a:solidFill>
                          <a:srgbClr val="000000"/>
                        </a:solidFill>
                        <a:effectLst/>
                        <a:latin typeface="Aptos Narrow" panose="020B0004020202020204" pitchFamily="34" charset="0"/>
                      </a:endParaRPr>
                    </a:p>
                  </a:txBody>
                  <a:tcPr marL="6350" marR="6350" marT="6350" marB="0" anchor="b"/>
                </a:tc>
                <a:extLst>
                  <a:ext uri="{0D108BD9-81ED-4DB2-BD59-A6C34878D82A}">
                    <a16:rowId xmlns:a16="http://schemas.microsoft.com/office/drawing/2014/main" val="1131904069"/>
                  </a:ext>
                </a:extLst>
              </a:tr>
              <a:tr h="184150">
                <a:tc>
                  <a:txBody>
                    <a:bodyPr/>
                    <a:lstStyle/>
                    <a:p>
                      <a:pPr algn="ctr" fontAlgn="b">
                        <a:buNone/>
                      </a:pPr>
                      <a:r>
                        <a:rPr lang="en-US" sz="1100" u="none" strike="noStrike">
                          <a:effectLst/>
                        </a:rPr>
                        <a:t>Specific Heat</a:t>
                      </a:r>
                      <a:endParaRPr lang="en-US" sz="1100" b="1" i="0" u="none" strike="noStrike">
                        <a:solidFill>
                          <a:srgbClr val="000000"/>
                        </a:solidFill>
                        <a:effectLst/>
                        <a:latin typeface="Aptos Narrow" panose="020B0004020202020204" pitchFamily="34" charset="0"/>
                      </a:endParaRPr>
                    </a:p>
                  </a:txBody>
                  <a:tcPr marL="6350" marR="6350" marT="6350" marB="0" anchor="b"/>
                </a:tc>
                <a:tc>
                  <a:txBody>
                    <a:bodyPr/>
                    <a:lstStyle/>
                    <a:p>
                      <a:pPr algn="ctr" fontAlgn="b">
                        <a:buNone/>
                      </a:pPr>
                      <a:r>
                        <a:rPr lang="en-US" sz="1100" u="none" strike="noStrike">
                          <a:effectLst/>
                        </a:rPr>
                        <a:t>4186</a:t>
                      </a:r>
                      <a:endParaRPr lang="en-US" sz="1100" b="0" i="0" u="none" strike="noStrike">
                        <a:solidFill>
                          <a:srgbClr val="FF0000"/>
                        </a:solidFill>
                        <a:effectLst/>
                        <a:latin typeface="Aptos Narrow" panose="020B0004020202020204" pitchFamily="34" charset="0"/>
                      </a:endParaRPr>
                    </a:p>
                  </a:txBody>
                  <a:tcPr marL="6350" marR="6350" marT="6350" marB="0" anchor="b"/>
                </a:tc>
                <a:tc>
                  <a:txBody>
                    <a:bodyPr/>
                    <a:lstStyle/>
                    <a:p>
                      <a:pPr algn="ctr" fontAlgn="b">
                        <a:buNone/>
                      </a:pPr>
                      <a:r>
                        <a:rPr lang="en-US" sz="1100" u="none" strike="noStrike">
                          <a:effectLst/>
                        </a:rPr>
                        <a:t>J/kg C</a:t>
                      </a:r>
                      <a:endParaRPr lang="en-US" sz="1100" b="1" i="0" u="none" strike="noStrike">
                        <a:solidFill>
                          <a:srgbClr val="000000"/>
                        </a:solidFill>
                        <a:effectLst/>
                        <a:latin typeface="Aptos Narrow" panose="020B0004020202020204" pitchFamily="34" charset="0"/>
                      </a:endParaRPr>
                    </a:p>
                  </a:txBody>
                  <a:tcPr marL="6350" marR="6350" marT="6350" marB="0" anchor="b"/>
                </a:tc>
                <a:extLst>
                  <a:ext uri="{0D108BD9-81ED-4DB2-BD59-A6C34878D82A}">
                    <a16:rowId xmlns:a16="http://schemas.microsoft.com/office/drawing/2014/main" val="2157245650"/>
                  </a:ext>
                </a:extLst>
              </a:tr>
              <a:tr h="184150">
                <a:tc>
                  <a:txBody>
                    <a:bodyPr/>
                    <a:lstStyle/>
                    <a:p>
                      <a:pPr algn="ctr" fontAlgn="b">
                        <a:buNone/>
                      </a:pPr>
                      <a:r>
                        <a:rPr lang="en-US" sz="1100" u="none" strike="noStrike">
                          <a:effectLst/>
                        </a:rPr>
                        <a:t>Temperature rise,  </a:t>
                      </a:r>
                      <a:r>
                        <a:rPr lang="el-GR" sz="1100" u="none" strike="noStrike">
                          <a:effectLst/>
                        </a:rPr>
                        <a:t>Δ</a:t>
                      </a:r>
                      <a:r>
                        <a:rPr lang="en-US" sz="1100" u="none" strike="noStrike">
                          <a:effectLst/>
                        </a:rPr>
                        <a:t>T</a:t>
                      </a:r>
                      <a:endParaRPr lang="en-US" sz="1100" b="1" i="0" u="none" strike="noStrike">
                        <a:solidFill>
                          <a:srgbClr val="000000"/>
                        </a:solidFill>
                        <a:effectLst/>
                        <a:latin typeface="Aptos Narrow" panose="020B0004020202020204" pitchFamily="34" charset="0"/>
                      </a:endParaRPr>
                    </a:p>
                  </a:txBody>
                  <a:tcPr marL="6350" marR="6350" marT="6350" marB="0" anchor="b"/>
                </a:tc>
                <a:tc>
                  <a:txBody>
                    <a:bodyPr/>
                    <a:lstStyle/>
                    <a:p>
                      <a:pPr algn="ctr" fontAlgn="b">
                        <a:buNone/>
                      </a:pPr>
                      <a:r>
                        <a:rPr lang="en-US" sz="1100" u="none" strike="noStrike">
                          <a:effectLst/>
                        </a:rPr>
                        <a:t>2</a:t>
                      </a:r>
                      <a:endParaRPr lang="en-US" sz="1100" b="0" i="0" u="none" strike="noStrike">
                        <a:solidFill>
                          <a:srgbClr val="FF0000"/>
                        </a:solidFill>
                        <a:effectLst/>
                        <a:latin typeface="Aptos Narrow" panose="020B0004020202020204" pitchFamily="34" charset="0"/>
                      </a:endParaRPr>
                    </a:p>
                  </a:txBody>
                  <a:tcPr marL="6350" marR="6350" marT="6350" marB="0" anchor="b"/>
                </a:tc>
                <a:tc>
                  <a:txBody>
                    <a:bodyPr/>
                    <a:lstStyle/>
                    <a:p>
                      <a:pPr algn="ctr" fontAlgn="b">
                        <a:buNone/>
                      </a:pPr>
                      <a:r>
                        <a:rPr lang="en-US" sz="1100" u="none" strike="noStrike" dirty="0">
                          <a:effectLst/>
                        </a:rPr>
                        <a:t>C</a:t>
                      </a:r>
                      <a:endParaRPr lang="en-US" sz="1100" b="1" i="0" u="none" strike="noStrike" dirty="0">
                        <a:solidFill>
                          <a:srgbClr val="000000"/>
                        </a:solidFill>
                        <a:effectLst/>
                        <a:latin typeface="Aptos Narrow" panose="020B0004020202020204" pitchFamily="34" charset="0"/>
                      </a:endParaRPr>
                    </a:p>
                  </a:txBody>
                  <a:tcPr marL="6350" marR="6350" marT="6350" marB="0" anchor="b"/>
                </a:tc>
                <a:extLst>
                  <a:ext uri="{0D108BD9-81ED-4DB2-BD59-A6C34878D82A}">
                    <a16:rowId xmlns:a16="http://schemas.microsoft.com/office/drawing/2014/main" val="1873310476"/>
                  </a:ext>
                </a:extLst>
              </a:tr>
              <a:tr h="184150">
                <a:tc>
                  <a:txBody>
                    <a:bodyPr/>
                    <a:lstStyle/>
                    <a:p>
                      <a:pPr algn="ctr" fontAlgn="b">
                        <a:buNone/>
                      </a:pPr>
                      <a:r>
                        <a:rPr lang="en-US" sz="1100" u="none" strike="noStrike">
                          <a:effectLst/>
                        </a:rPr>
                        <a:t>Pressure available</a:t>
                      </a:r>
                      <a:endParaRPr lang="en-US" sz="1100" b="1" i="0" u="none" strike="noStrike">
                        <a:solidFill>
                          <a:srgbClr val="000000"/>
                        </a:solidFill>
                        <a:effectLst/>
                        <a:latin typeface="Aptos Narrow" panose="020B0004020202020204" pitchFamily="34" charset="0"/>
                      </a:endParaRPr>
                    </a:p>
                  </a:txBody>
                  <a:tcPr marL="6350" marR="6350" marT="6350" marB="0" anchor="b"/>
                </a:tc>
                <a:tc>
                  <a:txBody>
                    <a:bodyPr/>
                    <a:lstStyle/>
                    <a:p>
                      <a:pPr algn="ctr" fontAlgn="b">
                        <a:buNone/>
                      </a:pPr>
                      <a:r>
                        <a:rPr lang="en-US" sz="1100" u="none" strike="noStrike">
                          <a:effectLst/>
                        </a:rPr>
                        <a:t>0.5</a:t>
                      </a:r>
                      <a:endParaRPr lang="en-US" sz="1100" b="0" i="0" u="none" strike="noStrike">
                        <a:solidFill>
                          <a:srgbClr val="FF0000"/>
                        </a:solidFill>
                        <a:effectLst/>
                        <a:latin typeface="Aptos Narrow" panose="020B0004020202020204" pitchFamily="34" charset="0"/>
                      </a:endParaRPr>
                    </a:p>
                  </a:txBody>
                  <a:tcPr marL="6350" marR="6350" marT="6350" marB="0" anchor="b"/>
                </a:tc>
                <a:tc>
                  <a:txBody>
                    <a:bodyPr/>
                    <a:lstStyle/>
                    <a:p>
                      <a:pPr algn="ctr" fontAlgn="b">
                        <a:buNone/>
                      </a:pPr>
                      <a:r>
                        <a:rPr lang="en-US" sz="1100" u="none" strike="noStrike">
                          <a:effectLst/>
                        </a:rPr>
                        <a:t>bar</a:t>
                      </a:r>
                      <a:endParaRPr lang="en-US" sz="1100" b="1" i="0" u="none" strike="noStrike">
                        <a:solidFill>
                          <a:srgbClr val="000000"/>
                        </a:solidFill>
                        <a:effectLst/>
                        <a:latin typeface="Aptos Narrow" panose="020B0004020202020204" pitchFamily="34" charset="0"/>
                      </a:endParaRPr>
                    </a:p>
                  </a:txBody>
                  <a:tcPr marL="6350" marR="6350" marT="6350" marB="0" anchor="b"/>
                </a:tc>
                <a:extLst>
                  <a:ext uri="{0D108BD9-81ED-4DB2-BD59-A6C34878D82A}">
                    <a16:rowId xmlns:a16="http://schemas.microsoft.com/office/drawing/2014/main" val="1879609576"/>
                  </a:ext>
                </a:extLst>
              </a:tr>
              <a:tr h="184150">
                <a:tc>
                  <a:txBody>
                    <a:bodyPr/>
                    <a:lstStyle/>
                    <a:p>
                      <a:pPr algn="ctr" fontAlgn="b">
                        <a:buNone/>
                      </a:pPr>
                      <a:r>
                        <a:rPr lang="en-US" sz="1100" u="none" strike="noStrike">
                          <a:effectLst/>
                        </a:rPr>
                        <a:t>Pressure available</a:t>
                      </a:r>
                      <a:endParaRPr lang="en-US" sz="1100" b="1" i="0" u="none" strike="noStrike">
                        <a:solidFill>
                          <a:srgbClr val="000000"/>
                        </a:solidFill>
                        <a:effectLst/>
                        <a:latin typeface="Aptos Narrow" panose="020B0004020202020204" pitchFamily="34" charset="0"/>
                      </a:endParaRPr>
                    </a:p>
                  </a:txBody>
                  <a:tcPr marL="6350" marR="6350" marT="6350" marB="0" anchor="b"/>
                </a:tc>
                <a:tc>
                  <a:txBody>
                    <a:bodyPr/>
                    <a:lstStyle/>
                    <a:p>
                      <a:pPr algn="ctr" fontAlgn="b">
                        <a:buNone/>
                      </a:pPr>
                      <a:r>
                        <a:rPr lang="en-US" sz="1100" u="none" strike="noStrike">
                          <a:effectLst/>
                        </a:rPr>
                        <a:t>50000</a:t>
                      </a:r>
                      <a:endParaRPr lang="en-US" sz="1100" b="0" i="0" u="none" strike="noStrike">
                        <a:solidFill>
                          <a:srgbClr val="FF0000"/>
                        </a:solidFill>
                        <a:effectLst/>
                        <a:latin typeface="Aptos Narrow" panose="020B0004020202020204" pitchFamily="34" charset="0"/>
                      </a:endParaRPr>
                    </a:p>
                  </a:txBody>
                  <a:tcPr marL="6350" marR="6350" marT="6350" marB="0" anchor="b"/>
                </a:tc>
                <a:tc>
                  <a:txBody>
                    <a:bodyPr/>
                    <a:lstStyle/>
                    <a:p>
                      <a:pPr algn="ctr" fontAlgn="b">
                        <a:buNone/>
                      </a:pPr>
                      <a:r>
                        <a:rPr lang="en-US" sz="1100" u="none" strike="noStrike">
                          <a:effectLst/>
                        </a:rPr>
                        <a:t>Pa</a:t>
                      </a:r>
                      <a:endParaRPr lang="en-US" sz="1100" b="1" i="0" u="none" strike="noStrike">
                        <a:solidFill>
                          <a:srgbClr val="000000"/>
                        </a:solidFill>
                        <a:effectLst/>
                        <a:latin typeface="Aptos Narrow" panose="020B0004020202020204" pitchFamily="34" charset="0"/>
                      </a:endParaRPr>
                    </a:p>
                  </a:txBody>
                  <a:tcPr marL="6350" marR="6350" marT="6350" marB="0" anchor="b"/>
                </a:tc>
                <a:extLst>
                  <a:ext uri="{0D108BD9-81ED-4DB2-BD59-A6C34878D82A}">
                    <a16:rowId xmlns:a16="http://schemas.microsoft.com/office/drawing/2014/main" val="3239435456"/>
                  </a:ext>
                </a:extLst>
              </a:tr>
              <a:tr h="184150">
                <a:tc>
                  <a:txBody>
                    <a:bodyPr/>
                    <a:lstStyle/>
                    <a:p>
                      <a:pPr algn="ctr" fontAlgn="b">
                        <a:buNone/>
                      </a:pPr>
                      <a:r>
                        <a:rPr lang="en-US" sz="1100" u="none" strike="noStrike">
                          <a:effectLst/>
                        </a:rPr>
                        <a:t>Mass flow rate</a:t>
                      </a:r>
                      <a:endParaRPr lang="en-US" sz="1100" b="1" i="0" u="none" strike="noStrike">
                        <a:solidFill>
                          <a:srgbClr val="000000"/>
                        </a:solidFill>
                        <a:effectLst/>
                        <a:latin typeface="Aptos Narrow" panose="020B0004020202020204" pitchFamily="34" charset="0"/>
                      </a:endParaRPr>
                    </a:p>
                  </a:txBody>
                  <a:tcPr marL="6350" marR="6350" marT="6350" marB="0" anchor="b"/>
                </a:tc>
                <a:tc>
                  <a:txBody>
                    <a:bodyPr/>
                    <a:lstStyle/>
                    <a:p>
                      <a:pPr algn="ctr" fontAlgn="b">
                        <a:buNone/>
                      </a:pPr>
                      <a:r>
                        <a:rPr lang="en-US" sz="1100" u="none" strike="noStrike">
                          <a:effectLst/>
                        </a:rPr>
                        <a:t>5.49</a:t>
                      </a:r>
                      <a:endParaRPr lang="en-US" sz="1100" b="0" i="0" u="none" strike="noStrike">
                        <a:solidFill>
                          <a:srgbClr val="FF0000"/>
                        </a:solidFill>
                        <a:effectLst/>
                        <a:latin typeface="Aptos Narrow" panose="020B0004020202020204" pitchFamily="34" charset="0"/>
                      </a:endParaRPr>
                    </a:p>
                  </a:txBody>
                  <a:tcPr marL="6350" marR="6350" marT="6350" marB="0" anchor="b"/>
                </a:tc>
                <a:tc>
                  <a:txBody>
                    <a:bodyPr/>
                    <a:lstStyle/>
                    <a:p>
                      <a:pPr algn="ctr" fontAlgn="b">
                        <a:buNone/>
                      </a:pPr>
                      <a:r>
                        <a:rPr lang="en-US" sz="1100" u="none" strike="noStrike">
                          <a:effectLst/>
                        </a:rPr>
                        <a:t>kg/s</a:t>
                      </a:r>
                      <a:endParaRPr lang="en-US" sz="1100" b="1" i="0" u="none" strike="noStrike">
                        <a:solidFill>
                          <a:srgbClr val="000000"/>
                        </a:solidFill>
                        <a:effectLst/>
                        <a:latin typeface="Aptos Narrow" panose="020B0004020202020204" pitchFamily="34" charset="0"/>
                      </a:endParaRPr>
                    </a:p>
                  </a:txBody>
                  <a:tcPr marL="6350" marR="6350" marT="6350" marB="0" anchor="b"/>
                </a:tc>
                <a:extLst>
                  <a:ext uri="{0D108BD9-81ED-4DB2-BD59-A6C34878D82A}">
                    <a16:rowId xmlns:a16="http://schemas.microsoft.com/office/drawing/2014/main" val="2200471653"/>
                  </a:ext>
                </a:extLst>
              </a:tr>
              <a:tr h="184150">
                <a:tc>
                  <a:txBody>
                    <a:bodyPr/>
                    <a:lstStyle/>
                    <a:p>
                      <a:pPr algn="ctr" fontAlgn="b">
                        <a:buNone/>
                      </a:pPr>
                      <a:r>
                        <a:rPr lang="en-US" sz="1100" u="none" strike="noStrike">
                          <a:effectLst/>
                        </a:rPr>
                        <a:t>Volumetric flow rate</a:t>
                      </a:r>
                      <a:endParaRPr lang="en-US" sz="1100" b="1" i="0" u="none" strike="noStrike">
                        <a:solidFill>
                          <a:srgbClr val="000000"/>
                        </a:solidFill>
                        <a:effectLst/>
                        <a:latin typeface="Aptos Narrow" panose="020B0004020202020204" pitchFamily="34" charset="0"/>
                      </a:endParaRPr>
                    </a:p>
                  </a:txBody>
                  <a:tcPr marL="6350" marR="6350" marT="6350" marB="0" anchor="b"/>
                </a:tc>
                <a:tc>
                  <a:txBody>
                    <a:bodyPr/>
                    <a:lstStyle/>
                    <a:p>
                      <a:pPr algn="ctr" fontAlgn="b">
                        <a:buNone/>
                      </a:pPr>
                      <a:r>
                        <a:rPr lang="en-US" sz="1100" u="none" strike="noStrike" dirty="0">
                          <a:effectLst/>
                        </a:rPr>
                        <a:t>0.00549</a:t>
                      </a:r>
                      <a:endParaRPr lang="en-US" sz="1100" b="0" i="0" u="none" strike="noStrike" dirty="0">
                        <a:solidFill>
                          <a:srgbClr val="FF0000"/>
                        </a:solidFill>
                        <a:effectLst/>
                        <a:latin typeface="Aptos Narrow" panose="020B0004020202020204" pitchFamily="34" charset="0"/>
                      </a:endParaRPr>
                    </a:p>
                  </a:txBody>
                  <a:tcPr marL="6350" marR="6350" marT="6350" marB="0" anchor="b"/>
                </a:tc>
                <a:tc>
                  <a:txBody>
                    <a:bodyPr/>
                    <a:lstStyle/>
                    <a:p>
                      <a:pPr algn="ctr" fontAlgn="b">
                        <a:buNone/>
                      </a:pPr>
                      <a:r>
                        <a:rPr lang="en-US" sz="1100" u="none" strike="noStrike">
                          <a:effectLst/>
                        </a:rPr>
                        <a:t>m^3/s</a:t>
                      </a:r>
                      <a:endParaRPr lang="en-US" sz="1100" b="1" i="0" u="none" strike="noStrike">
                        <a:solidFill>
                          <a:srgbClr val="000000"/>
                        </a:solidFill>
                        <a:effectLst/>
                        <a:latin typeface="Aptos Narrow" panose="020B0004020202020204" pitchFamily="34" charset="0"/>
                      </a:endParaRPr>
                    </a:p>
                  </a:txBody>
                  <a:tcPr marL="6350" marR="6350" marT="6350" marB="0" anchor="b"/>
                </a:tc>
                <a:extLst>
                  <a:ext uri="{0D108BD9-81ED-4DB2-BD59-A6C34878D82A}">
                    <a16:rowId xmlns:a16="http://schemas.microsoft.com/office/drawing/2014/main" val="1964755816"/>
                  </a:ext>
                </a:extLst>
              </a:tr>
              <a:tr h="184150">
                <a:tc>
                  <a:txBody>
                    <a:bodyPr/>
                    <a:lstStyle/>
                    <a:p>
                      <a:pPr algn="ctr" fontAlgn="b">
                        <a:buNone/>
                      </a:pPr>
                      <a:r>
                        <a:rPr lang="en-US" sz="1100" u="none" strike="noStrike">
                          <a:effectLst/>
                        </a:rPr>
                        <a:t>Volumetric flow rate per unit</a:t>
                      </a:r>
                      <a:endParaRPr lang="en-US" sz="1100" b="1" i="0" u="none" strike="noStrike">
                        <a:solidFill>
                          <a:srgbClr val="000000"/>
                        </a:solidFill>
                        <a:effectLst/>
                        <a:latin typeface="Aptos Narrow" panose="020B0004020202020204" pitchFamily="34" charset="0"/>
                      </a:endParaRPr>
                    </a:p>
                  </a:txBody>
                  <a:tcPr marL="6350" marR="6350" marT="6350" marB="0" anchor="b"/>
                </a:tc>
                <a:tc>
                  <a:txBody>
                    <a:bodyPr/>
                    <a:lstStyle/>
                    <a:p>
                      <a:pPr algn="ctr" fontAlgn="b">
                        <a:buNone/>
                      </a:pPr>
                      <a:r>
                        <a:rPr lang="en-US" sz="1100" u="none" strike="noStrike">
                          <a:effectLst/>
                        </a:rPr>
                        <a:t>0.00275</a:t>
                      </a:r>
                      <a:endParaRPr lang="en-US" sz="1100" b="0" i="0" u="none" strike="noStrike">
                        <a:solidFill>
                          <a:srgbClr val="FF0000"/>
                        </a:solidFill>
                        <a:effectLst/>
                        <a:latin typeface="Aptos Narrow" panose="020B0004020202020204" pitchFamily="34" charset="0"/>
                      </a:endParaRPr>
                    </a:p>
                  </a:txBody>
                  <a:tcPr marL="6350" marR="6350" marT="6350" marB="0" anchor="b"/>
                </a:tc>
                <a:tc>
                  <a:txBody>
                    <a:bodyPr/>
                    <a:lstStyle/>
                    <a:p>
                      <a:pPr algn="ctr" fontAlgn="b">
                        <a:buNone/>
                      </a:pPr>
                      <a:r>
                        <a:rPr lang="en-US" sz="1100" u="none" strike="noStrike">
                          <a:effectLst/>
                        </a:rPr>
                        <a:t>m^3/s</a:t>
                      </a:r>
                      <a:endParaRPr lang="en-US" sz="1100" b="1" i="0" u="none" strike="noStrike">
                        <a:solidFill>
                          <a:srgbClr val="000000"/>
                        </a:solidFill>
                        <a:effectLst/>
                        <a:latin typeface="Aptos Narrow" panose="020B0004020202020204" pitchFamily="34" charset="0"/>
                      </a:endParaRPr>
                    </a:p>
                  </a:txBody>
                  <a:tcPr marL="6350" marR="6350" marT="6350" marB="0" anchor="b"/>
                </a:tc>
                <a:extLst>
                  <a:ext uri="{0D108BD9-81ED-4DB2-BD59-A6C34878D82A}">
                    <a16:rowId xmlns:a16="http://schemas.microsoft.com/office/drawing/2014/main" val="4154060716"/>
                  </a:ext>
                </a:extLst>
              </a:tr>
              <a:tr h="184150">
                <a:tc>
                  <a:txBody>
                    <a:bodyPr/>
                    <a:lstStyle/>
                    <a:p>
                      <a:pPr algn="ctr" fontAlgn="b">
                        <a:buNone/>
                      </a:pPr>
                      <a:r>
                        <a:rPr lang="en-US" sz="1100" u="none" strike="noStrike">
                          <a:effectLst/>
                        </a:rPr>
                        <a:t>Volumetric flow rate per unit</a:t>
                      </a:r>
                      <a:endParaRPr lang="en-US" sz="1100" b="1" i="0" u="none" strike="noStrike">
                        <a:solidFill>
                          <a:srgbClr val="000000"/>
                        </a:solidFill>
                        <a:effectLst/>
                        <a:latin typeface="Aptos Narrow" panose="020B0004020202020204" pitchFamily="34" charset="0"/>
                      </a:endParaRPr>
                    </a:p>
                  </a:txBody>
                  <a:tcPr marL="6350" marR="6350" marT="6350" marB="0" anchor="b"/>
                </a:tc>
                <a:tc>
                  <a:txBody>
                    <a:bodyPr/>
                    <a:lstStyle/>
                    <a:p>
                      <a:pPr algn="ctr" fontAlgn="b">
                        <a:buNone/>
                      </a:pPr>
                      <a:r>
                        <a:rPr lang="en-US" sz="1100" u="none" strike="noStrike" dirty="0">
                          <a:effectLst/>
                          <a:highlight>
                            <a:srgbClr val="FFFF00"/>
                          </a:highlight>
                        </a:rPr>
                        <a:t>164.84</a:t>
                      </a:r>
                      <a:endParaRPr lang="en-US" sz="1100" b="0" i="0" u="none" strike="noStrike" dirty="0">
                        <a:solidFill>
                          <a:srgbClr val="FF0000"/>
                        </a:solidFill>
                        <a:effectLst/>
                        <a:highlight>
                          <a:srgbClr val="FFFF00"/>
                        </a:highlight>
                        <a:latin typeface="Aptos Narrow" panose="020B0004020202020204" pitchFamily="34" charset="0"/>
                      </a:endParaRPr>
                    </a:p>
                  </a:txBody>
                  <a:tcPr marL="6350" marR="6350" marT="6350" marB="0" anchor="b"/>
                </a:tc>
                <a:tc>
                  <a:txBody>
                    <a:bodyPr/>
                    <a:lstStyle/>
                    <a:p>
                      <a:pPr algn="ctr" fontAlgn="b">
                        <a:buNone/>
                      </a:pPr>
                      <a:r>
                        <a:rPr lang="en-US" sz="1100" u="none" strike="noStrike">
                          <a:effectLst/>
                        </a:rPr>
                        <a:t>lpm</a:t>
                      </a:r>
                      <a:endParaRPr lang="en-US" sz="1100" b="1" i="0" u="none" strike="noStrike">
                        <a:solidFill>
                          <a:srgbClr val="000000"/>
                        </a:solidFill>
                        <a:effectLst/>
                        <a:latin typeface="Aptos Narrow" panose="020B0004020202020204" pitchFamily="34" charset="0"/>
                      </a:endParaRPr>
                    </a:p>
                  </a:txBody>
                  <a:tcPr marL="6350" marR="6350" marT="6350" marB="0" anchor="b"/>
                </a:tc>
                <a:extLst>
                  <a:ext uri="{0D108BD9-81ED-4DB2-BD59-A6C34878D82A}">
                    <a16:rowId xmlns:a16="http://schemas.microsoft.com/office/drawing/2014/main" val="2749073345"/>
                  </a:ext>
                </a:extLst>
              </a:tr>
              <a:tr h="184150">
                <a:tc>
                  <a:txBody>
                    <a:bodyPr/>
                    <a:lstStyle/>
                    <a:p>
                      <a:pPr algn="ctr" fontAlgn="b">
                        <a:buNone/>
                      </a:pPr>
                      <a:r>
                        <a:rPr lang="en-US" sz="1100" u="none" strike="noStrike">
                          <a:effectLst/>
                        </a:rPr>
                        <a:t>Volumetric flow rate per unit</a:t>
                      </a:r>
                      <a:endParaRPr lang="en-US" sz="1100" b="1" i="0" u="none" strike="noStrike">
                        <a:solidFill>
                          <a:srgbClr val="000000"/>
                        </a:solidFill>
                        <a:effectLst/>
                        <a:latin typeface="Aptos Narrow" panose="020B0004020202020204" pitchFamily="34" charset="0"/>
                      </a:endParaRPr>
                    </a:p>
                  </a:txBody>
                  <a:tcPr marL="6350" marR="6350" marT="6350" marB="0" anchor="b"/>
                </a:tc>
                <a:tc>
                  <a:txBody>
                    <a:bodyPr/>
                    <a:lstStyle/>
                    <a:p>
                      <a:pPr algn="ctr" fontAlgn="b">
                        <a:buNone/>
                      </a:pPr>
                      <a:r>
                        <a:rPr lang="en-US" sz="1100" u="none" strike="noStrike">
                          <a:effectLst/>
                        </a:rPr>
                        <a:t>43.52</a:t>
                      </a:r>
                      <a:endParaRPr lang="en-US" sz="1100" b="0" i="0" u="none" strike="noStrike">
                        <a:solidFill>
                          <a:srgbClr val="FF0000"/>
                        </a:solidFill>
                        <a:effectLst/>
                        <a:latin typeface="Aptos Narrow" panose="020B0004020202020204" pitchFamily="34" charset="0"/>
                      </a:endParaRPr>
                    </a:p>
                  </a:txBody>
                  <a:tcPr marL="6350" marR="6350" marT="6350" marB="0" anchor="b"/>
                </a:tc>
                <a:tc>
                  <a:txBody>
                    <a:bodyPr/>
                    <a:lstStyle/>
                    <a:p>
                      <a:pPr algn="ctr" fontAlgn="b">
                        <a:buNone/>
                      </a:pPr>
                      <a:r>
                        <a:rPr lang="en-US" sz="1100" u="none" strike="noStrike" dirty="0">
                          <a:effectLst/>
                        </a:rPr>
                        <a:t>gpm</a:t>
                      </a:r>
                      <a:endParaRPr lang="en-US" sz="1100" b="1" i="0" u="none" strike="noStrike" dirty="0">
                        <a:solidFill>
                          <a:srgbClr val="000000"/>
                        </a:solidFill>
                        <a:effectLst/>
                        <a:latin typeface="Aptos Narrow" panose="020B0004020202020204" pitchFamily="34" charset="0"/>
                      </a:endParaRPr>
                    </a:p>
                  </a:txBody>
                  <a:tcPr marL="6350" marR="6350" marT="6350" marB="0" anchor="b"/>
                </a:tc>
                <a:extLst>
                  <a:ext uri="{0D108BD9-81ED-4DB2-BD59-A6C34878D82A}">
                    <a16:rowId xmlns:a16="http://schemas.microsoft.com/office/drawing/2014/main" val="3448481902"/>
                  </a:ext>
                </a:extLst>
              </a:tr>
            </a:tbl>
          </a:graphicData>
        </a:graphic>
      </p:graphicFrame>
      <p:sp>
        <p:nvSpPr>
          <p:cNvPr id="5" name="TextBox 4">
            <a:extLst>
              <a:ext uri="{FF2B5EF4-FFF2-40B4-BE49-F238E27FC236}">
                <a16:creationId xmlns:a16="http://schemas.microsoft.com/office/drawing/2014/main" id="{5E91D053-6710-EFBF-F3F7-C5536EFB1188}"/>
              </a:ext>
            </a:extLst>
          </p:cNvPr>
          <p:cNvSpPr txBox="1"/>
          <p:nvPr/>
        </p:nvSpPr>
        <p:spPr>
          <a:xfrm>
            <a:off x="6208776" y="4712330"/>
            <a:ext cx="5734548" cy="774536"/>
          </a:xfrm>
          <a:prstGeom prst="rect">
            <a:avLst/>
          </a:prstGeom>
          <a:noFill/>
        </p:spPr>
        <p:txBody>
          <a:bodyPr wrap="square">
            <a:spAutoFit/>
          </a:bodyPr>
          <a:lstStyle/>
          <a:p>
            <a:pPr algn="l">
              <a:lnSpc>
                <a:spcPts val="1800"/>
              </a:lnSpc>
              <a:spcBef>
                <a:spcPts val="750"/>
              </a:spcBef>
              <a:spcAft>
                <a:spcPts val="900"/>
              </a:spcAft>
              <a:buFont typeface="Arial" panose="020B0604020202020204" pitchFamily="34" charset="0"/>
              <a:buChar char="•"/>
            </a:pPr>
            <a:r>
              <a:rPr lang="en-US" sz="1400" dirty="0">
                <a:solidFill>
                  <a:srgbClr val="001D35"/>
                </a:solidFill>
                <a:latin typeface="Arial" panose="020B0604020202020204" pitchFamily="34" charset="0"/>
                <a:cs typeface="Arial" panose="020B0604020202020204" pitchFamily="34" charset="0"/>
              </a:rPr>
              <a:t> Decrease in temperature rise decreases CDU cooling capacity</a:t>
            </a:r>
          </a:p>
          <a:p>
            <a:pPr algn="l">
              <a:lnSpc>
                <a:spcPts val="1800"/>
              </a:lnSpc>
              <a:spcBef>
                <a:spcPts val="750"/>
              </a:spcBef>
              <a:spcAft>
                <a:spcPts val="900"/>
              </a:spcAft>
              <a:buFont typeface="Arial" panose="020B0604020202020204" pitchFamily="34" charset="0"/>
              <a:buChar char="•"/>
            </a:pPr>
            <a:r>
              <a:rPr lang="en-US" sz="1400" b="0" i="0" dirty="0">
                <a:solidFill>
                  <a:srgbClr val="001D35"/>
                </a:solidFill>
                <a:effectLst/>
                <a:latin typeface="Arial" panose="020B0604020202020204" pitchFamily="34" charset="0"/>
                <a:cs typeface="Arial" panose="020B0604020202020204" pitchFamily="34" charset="0"/>
              </a:rPr>
              <a:t> Decrease in temperature rise increase</a:t>
            </a:r>
            <a:r>
              <a:rPr lang="en-US" sz="1400" dirty="0">
                <a:solidFill>
                  <a:srgbClr val="001D35"/>
                </a:solidFill>
                <a:latin typeface="Arial" panose="020B0604020202020204" pitchFamily="34" charset="0"/>
                <a:cs typeface="Arial" panose="020B0604020202020204" pitchFamily="34" charset="0"/>
              </a:rPr>
              <a:t>s flow rate at given pressure </a:t>
            </a:r>
            <a:endParaRPr lang="en-US" sz="1400" b="0" i="0" dirty="0">
              <a:solidFill>
                <a:srgbClr val="001D35"/>
              </a:solidFill>
              <a:effectLst/>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4305DC86-6032-103C-DA28-653B26FBA151}"/>
              </a:ext>
            </a:extLst>
          </p:cNvPr>
          <p:cNvSpPr txBox="1"/>
          <p:nvPr/>
        </p:nvSpPr>
        <p:spPr>
          <a:xfrm>
            <a:off x="955501" y="5308392"/>
            <a:ext cx="4756495" cy="1200329"/>
          </a:xfrm>
          <a:prstGeom prst="rect">
            <a:avLst/>
          </a:prstGeom>
          <a:noFill/>
        </p:spPr>
        <p:txBody>
          <a:bodyPr wrap="none" rtlCol="0">
            <a:spAutoFit/>
          </a:bodyPr>
          <a:lstStyle/>
          <a:p>
            <a:r>
              <a:rPr lang="en-US" dirty="0">
                <a:highlight>
                  <a:srgbClr val="FFFF00"/>
                </a:highlight>
              </a:rPr>
              <a:t>:40kW for a 2C rise?</a:t>
            </a:r>
          </a:p>
          <a:p>
            <a:r>
              <a:rPr lang="en-US" dirty="0">
                <a:highlight>
                  <a:srgbClr val="FFFF00"/>
                </a:highlight>
              </a:rPr>
              <a:t>We saw a 2C rise with ~12kWatts on the unit</a:t>
            </a:r>
          </a:p>
          <a:p>
            <a:r>
              <a:rPr lang="en-US" dirty="0">
                <a:highlight>
                  <a:srgbClr val="FFFF00"/>
                </a:highlight>
              </a:rPr>
              <a:t>Our flow was about 150lpm input temp 8C</a:t>
            </a:r>
          </a:p>
          <a:p>
            <a:endParaRPr lang="en-US" dirty="0"/>
          </a:p>
        </p:txBody>
      </p:sp>
    </p:spTree>
    <p:extLst>
      <p:ext uri="{BB962C8B-B14F-4D97-AF65-F5344CB8AC3E}">
        <p14:creationId xmlns:p14="http://schemas.microsoft.com/office/powerpoint/2010/main" val="31274064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8FB0C2-E6F9-7E94-017B-ECD7C59C295C}"/>
              </a:ext>
            </a:extLst>
          </p:cNvPr>
          <p:cNvSpPr>
            <a:spLocks noGrp="1"/>
          </p:cNvSpPr>
          <p:nvPr>
            <p:ph type="title"/>
          </p:nvPr>
        </p:nvSpPr>
        <p:spPr/>
        <p:txBody>
          <a:bodyPr>
            <a:normAutofit fontScale="90000"/>
          </a:bodyPr>
          <a:lstStyle/>
          <a:p>
            <a:r>
              <a:rPr lang="en-US" dirty="0"/>
              <a:t>Layout – </a:t>
            </a:r>
            <a:r>
              <a:rPr lang="en-US" dirty="0" err="1"/>
              <a:t>ePIC</a:t>
            </a:r>
            <a:r>
              <a:rPr lang="en-US" dirty="0"/>
              <a:t> Infrastructure</a:t>
            </a:r>
          </a:p>
        </p:txBody>
      </p:sp>
      <p:sp>
        <p:nvSpPr>
          <p:cNvPr id="12" name="Rectangle 11">
            <a:extLst>
              <a:ext uri="{FF2B5EF4-FFF2-40B4-BE49-F238E27FC236}">
                <a16:creationId xmlns:a16="http://schemas.microsoft.com/office/drawing/2014/main" id="{15342704-C292-1259-4247-014A35EA93D2}"/>
              </a:ext>
            </a:extLst>
          </p:cNvPr>
          <p:cNvSpPr/>
          <p:nvPr/>
        </p:nvSpPr>
        <p:spPr>
          <a:xfrm>
            <a:off x="4085855" y="658672"/>
            <a:ext cx="2430991" cy="49481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b="1" dirty="0" err="1"/>
              <a:t>ePIC</a:t>
            </a:r>
            <a:r>
              <a:rPr lang="en-US" sz="1600" b="1" dirty="0"/>
              <a:t> Infrastructure</a:t>
            </a:r>
          </a:p>
        </p:txBody>
      </p:sp>
      <p:sp>
        <p:nvSpPr>
          <p:cNvPr id="41" name="Rectangle 40">
            <a:extLst>
              <a:ext uri="{FF2B5EF4-FFF2-40B4-BE49-F238E27FC236}">
                <a16:creationId xmlns:a16="http://schemas.microsoft.com/office/drawing/2014/main" id="{53FFC188-2303-CEE8-84A6-147F05266D64}"/>
              </a:ext>
            </a:extLst>
          </p:cNvPr>
          <p:cNvSpPr/>
          <p:nvPr/>
        </p:nvSpPr>
        <p:spPr>
          <a:xfrm>
            <a:off x="6114349" y="1775709"/>
            <a:ext cx="2716253" cy="89764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dirty="0"/>
              <a:t>Facility Water System </a:t>
            </a:r>
          </a:p>
          <a:p>
            <a:pPr algn="ctr"/>
            <a:r>
              <a:rPr lang="en-US" sz="1400" dirty="0"/>
              <a:t>Modified Chilled Water – MCW</a:t>
            </a:r>
          </a:p>
          <a:p>
            <a:pPr algn="ctr"/>
            <a:r>
              <a:rPr lang="en-US" sz="1400" dirty="0"/>
              <a:t>Flow Rate – 400 GPM</a:t>
            </a:r>
          </a:p>
          <a:p>
            <a:pPr algn="ctr"/>
            <a:r>
              <a:rPr lang="en-US" sz="1400" dirty="0"/>
              <a:t>Inlet Temperature – 18C</a:t>
            </a:r>
          </a:p>
        </p:txBody>
      </p:sp>
      <p:sp>
        <p:nvSpPr>
          <p:cNvPr id="42" name="Rectangle 41">
            <a:extLst>
              <a:ext uri="{FF2B5EF4-FFF2-40B4-BE49-F238E27FC236}">
                <a16:creationId xmlns:a16="http://schemas.microsoft.com/office/drawing/2014/main" id="{353BA260-06ED-220C-D8C6-A68A34215B53}"/>
              </a:ext>
            </a:extLst>
          </p:cNvPr>
          <p:cNvSpPr/>
          <p:nvPr/>
        </p:nvSpPr>
        <p:spPr>
          <a:xfrm>
            <a:off x="495367" y="1728220"/>
            <a:ext cx="2684060" cy="99684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dirty="0"/>
              <a:t>Air Conditioning for Wide Angle Hall or Experimental Hall </a:t>
            </a:r>
          </a:p>
          <a:p>
            <a:pPr algn="ctr"/>
            <a:r>
              <a:rPr lang="en-US" sz="1400" dirty="0"/>
              <a:t>Ambient Temperature – 70 F</a:t>
            </a:r>
          </a:p>
          <a:p>
            <a:pPr algn="ctr"/>
            <a:r>
              <a:rPr lang="en-US" sz="1400" dirty="0"/>
              <a:t>RH ≤ 65 F</a:t>
            </a:r>
          </a:p>
        </p:txBody>
      </p:sp>
      <p:sp>
        <p:nvSpPr>
          <p:cNvPr id="4" name="Rectangle 3">
            <a:extLst>
              <a:ext uri="{FF2B5EF4-FFF2-40B4-BE49-F238E27FC236}">
                <a16:creationId xmlns:a16="http://schemas.microsoft.com/office/drawing/2014/main" id="{576D6060-AC8F-2AA1-0F54-32B02E3FF574}"/>
              </a:ext>
            </a:extLst>
          </p:cNvPr>
          <p:cNvSpPr/>
          <p:nvPr/>
        </p:nvSpPr>
        <p:spPr>
          <a:xfrm>
            <a:off x="3533580" y="1777824"/>
            <a:ext cx="2430992" cy="89764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dirty="0"/>
              <a:t>Air Conditioning for Assembly Hall </a:t>
            </a:r>
          </a:p>
          <a:p>
            <a:pPr algn="ctr"/>
            <a:r>
              <a:rPr lang="en-US" sz="1400" dirty="0"/>
              <a:t>Ambient Temperature – 75 F</a:t>
            </a:r>
          </a:p>
          <a:p>
            <a:pPr algn="ctr"/>
            <a:r>
              <a:rPr lang="en-US" sz="1400" dirty="0"/>
              <a:t>RH ≤ 75 F</a:t>
            </a:r>
          </a:p>
        </p:txBody>
      </p:sp>
      <p:sp>
        <p:nvSpPr>
          <p:cNvPr id="3" name="Rectangle 2">
            <a:extLst>
              <a:ext uri="{FF2B5EF4-FFF2-40B4-BE49-F238E27FC236}">
                <a16:creationId xmlns:a16="http://schemas.microsoft.com/office/drawing/2014/main" id="{2EA7C9D1-B41A-5356-9FAC-74927196BC4E}"/>
              </a:ext>
            </a:extLst>
          </p:cNvPr>
          <p:cNvSpPr/>
          <p:nvPr/>
        </p:nvSpPr>
        <p:spPr>
          <a:xfrm>
            <a:off x="9114603" y="1779692"/>
            <a:ext cx="2716253" cy="89764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dirty="0"/>
              <a:t>Technology Cooling System </a:t>
            </a:r>
          </a:p>
          <a:p>
            <a:pPr algn="ctr"/>
            <a:r>
              <a:rPr lang="en-US" sz="1400" dirty="0"/>
              <a:t>- </a:t>
            </a:r>
            <a:r>
              <a:rPr lang="en-US" sz="1400" dirty="0" err="1"/>
              <a:t>ePIC</a:t>
            </a:r>
            <a:r>
              <a:rPr lang="en-US" sz="1400" dirty="0"/>
              <a:t> Detector</a:t>
            </a:r>
          </a:p>
          <a:p>
            <a:pPr algn="ctr"/>
            <a:r>
              <a:rPr lang="en-US" sz="1400" dirty="0"/>
              <a:t>- Cooling Distribution Unit CDU</a:t>
            </a:r>
          </a:p>
          <a:p>
            <a:pPr algn="ctr"/>
            <a:endParaRPr lang="en-US" sz="1400" dirty="0"/>
          </a:p>
        </p:txBody>
      </p:sp>
      <p:cxnSp>
        <p:nvCxnSpPr>
          <p:cNvPr id="5" name="Straight Connector 4">
            <a:extLst>
              <a:ext uri="{FF2B5EF4-FFF2-40B4-BE49-F238E27FC236}">
                <a16:creationId xmlns:a16="http://schemas.microsoft.com/office/drawing/2014/main" id="{29CD3618-A223-E287-DDD4-CFAFE6E9350B}"/>
              </a:ext>
            </a:extLst>
          </p:cNvPr>
          <p:cNvCxnSpPr>
            <a:cxnSpLocks/>
          </p:cNvCxnSpPr>
          <p:nvPr/>
        </p:nvCxnSpPr>
        <p:spPr>
          <a:xfrm flipV="1">
            <a:off x="5279592" y="1153485"/>
            <a:ext cx="0" cy="222309"/>
          </a:xfrm>
          <a:prstGeom prst="line">
            <a:avLst/>
          </a:prstGeom>
        </p:spPr>
        <p:style>
          <a:lnRef idx="1">
            <a:schemeClr val="dk1"/>
          </a:lnRef>
          <a:fillRef idx="0">
            <a:schemeClr val="dk1"/>
          </a:fillRef>
          <a:effectRef idx="0">
            <a:schemeClr val="dk1"/>
          </a:effectRef>
          <a:fontRef idx="minor">
            <a:schemeClr val="tx1"/>
          </a:fontRef>
        </p:style>
      </p:cxnSp>
      <p:cxnSp>
        <p:nvCxnSpPr>
          <p:cNvPr id="8" name="Straight Connector 7">
            <a:extLst>
              <a:ext uri="{FF2B5EF4-FFF2-40B4-BE49-F238E27FC236}">
                <a16:creationId xmlns:a16="http://schemas.microsoft.com/office/drawing/2014/main" id="{7AE877AD-2C31-0DBC-3894-FFF6BE49DF07}"/>
              </a:ext>
            </a:extLst>
          </p:cNvPr>
          <p:cNvCxnSpPr>
            <a:cxnSpLocks/>
          </p:cNvCxnSpPr>
          <p:nvPr/>
        </p:nvCxnSpPr>
        <p:spPr>
          <a:xfrm flipH="1" flipV="1">
            <a:off x="1677798" y="1340551"/>
            <a:ext cx="8464492" cy="35243"/>
          </a:xfrm>
          <a:prstGeom prst="line">
            <a:avLst/>
          </a:prstGeom>
        </p:spPr>
        <p:style>
          <a:lnRef idx="1">
            <a:schemeClr val="dk1"/>
          </a:lnRef>
          <a:fillRef idx="0">
            <a:schemeClr val="dk1"/>
          </a:fillRef>
          <a:effectRef idx="0">
            <a:schemeClr val="dk1"/>
          </a:effectRef>
          <a:fontRef idx="minor">
            <a:schemeClr val="tx1"/>
          </a:fontRef>
        </p:style>
      </p:cxnSp>
      <p:cxnSp>
        <p:nvCxnSpPr>
          <p:cNvPr id="13" name="Straight Arrow Connector 12">
            <a:extLst>
              <a:ext uri="{FF2B5EF4-FFF2-40B4-BE49-F238E27FC236}">
                <a16:creationId xmlns:a16="http://schemas.microsoft.com/office/drawing/2014/main" id="{B3C5C093-AB0C-31B5-DC08-0785EC88C227}"/>
              </a:ext>
            </a:extLst>
          </p:cNvPr>
          <p:cNvCxnSpPr>
            <a:cxnSpLocks/>
          </p:cNvCxnSpPr>
          <p:nvPr/>
        </p:nvCxnSpPr>
        <p:spPr>
          <a:xfrm>
            <a:off x="7519271" y="1340551"/>
            <a:ext cx="0" cy="44041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5" name="Straight Arrow Connector 14">
            <a:extLst>
              <a:ext uri="{FF2B5EF4-FFF2-40B4-BE49-F238E27FC236}">
                <a16:creationId xmlns:a16="http://schemas.microsoft.com/office/drawing/2014/main" id="{89C29EF1-C7F8-2BA1-2010-5B09E0C822DB}"/>
              </a:ext>
            </a:extLst>
          </p:cNvPr>
          <p:cNvCxnSpPr>
            <a:cxnSpLocks/>
          </p:cNvCxnSpPr>
          <p:nvPr/>
        </p:nvCxnSpPr>
        <p:spPr>
          <a:xfrm>
            <a:off x="10142290" y="1375794"/>
            <a:ext cx="0" cy="44041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6" name="Straight Arrow Connector 15">
            <a:extLst>
              <a:ext uri="{FF2B5EF4-FFF2-40B4-BE49-F238E27FC236}">
                <a16:creationId xmlns:a16="http://schemas.microsoft.com/office/drawing/2014/main" id="{FB6439E9-48AA-78EB-F5F0-0B62C87808BF}"/>
              </a:ext>
            </a:extLst>
          </p:cNvPr>
          <p:cNvCxnSpPr>
            <a:cxnSpLocks/>
          </p:cNvCxnSpPr>
          <p:nvPr/>
        </p:nvCxnSpPr>
        <p:spPr>
          <a:xfrm>
            <a:off x="1681931" y="1335291"/>
            <a:ext cx="0" cy="44041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7" name="Straight Arrow Connector 16">
            <a:extLst>
              <a:ext uri="{FF2B5EF4-FFF2-40B4-BE49-F238E27FC236}">
                <a16:creationId xmlns:a16="http://schemas.microsoft.com/office/drawing/2014/main" id="{85AE9699-0E0F-3987-E12F-FEEAFF8E5F2E}"/>
              </a:ext>
            </a:extLst>
          </p:cNvPr>
          <p:cNvCxnSpPr>
            <a:cxnSpLocks/>
          </p:cNvCxnSpPr>
          <p:nvPr/>
        </p:nvCxnSpPr>
        <p:spPr>
          <a:xfrm>
            <a:off x="5279592" y="1375794"/>
            <a:ext cx="0" cy="44041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3099322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6EB9AD-C58B-C537-F3FE-1BA1BC508211}"/>
              </a:ext>
            </a:extLst>
          </p:cNvPr>
          <p:cNvSpPr>
            <a:spLocks noGrp="1"/>
          </p:cNvSpPr>
          <p:nvPr>
            <p:ph type="title"/>
          </p:nvPr>
        </p:nvSpPr>
        <p:spPr/>
        <p:txBody>
          <a:bodyPr>
            <a:normAutofit fontScale="90000"/>
          </a:bodyPr>
          <a:lstStyle/>
          <a:p>
            <a:r>
              <a:rPr lang="en-US" dirty="0"/>
              <a:t>Layout – </a:t>
            </a:r>
            <a:r>
              <a:rPr lang="en-US" dirty="0" err="1"/>
              <a:t>ePIC</a:t>
            </a:r>
            <a:r>
              <a:rPr lang="en-US" dirty="0"/>
              <a:t> Detector Cooling</a:t>
            </a:r>
          </a:p>
        </p:txBody>
      </p:sp>
      <p:pic>
        <p:nvPicPr>
          <p:cNvPr id="5" name="Picture 4">
            <a:extLst>
              <a:ext uri="{FF2B5EF4-FFF2-40B4-BE49-F238E27FC236}">
                <a16:creationId xmlns:a16="http://schemas.microsoft.com/office/drawing/2014/main" id="{7507E4EA-4675-B789-0DA1-989F2CBEDD54}"/>
              </a:ext>
            </a:extLst>
          </p:cNvPr>
          <p:cNvPicPr>
            <a:picLocks noChangeAspect="1"/>
          </p:cNvPicPr>
          <p:nvPr/>
        </p:nvPicPr>
        <p:blipFill>
          <a:blip r:embed="rId2"/>
          <a:stretch>
            <a:fillRect/>
          </a:stretch>
        </p:blipFill>
        <p:spPr>
          <a:xfrm>
            <a:off x="519478" y="527539"/>
            <a:ext cx="11153043" cy="5669952"/>
          </a:xfrm>
          <a:prstGeom prst="rect">
            <a:avLst/>
          </a:prstGeom>
        </p:spPr>
      </p:pic>
      <p:sp>
        <p:nvSpPr>
          <p:cNvPr id="10" name="Rectangle 9">
            <a:extLst>
              <a:ext uri="{FF2B5EF4-FFF2-40B4-BE49-F238E27FC236}">
                <a16:creationId xmlns:a16="http://schemas.microsoft.com/office/drawing/2014/main" id="{DA79BA63-17CD-43DA-39C3-D6D812DD924E}"/>
              </a:ext>
            </a:extLst>
          </p:cNvPr>
          <p:cNvSpPr/>
          <p:nvPr/>
        </p:nvSpPr>
        <p:spPr>
          <a:xfrm>
            <a:off x="5587312" y="637479"/>
            <a:ext cx="3959360" cy="484032"/>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sz="1200" dirty="0"/>
          </a:p>
          <a:p>
            <a:pPr algn="ctr"/>
            <a:r>
              <a:rPr lang="en-US" sz="1200" dirty="0"/>
              <a:t>Barrel HCAL -  Passive Air Cooling - Heat - 1280 W</a:t>
            </a:r>
          </a:p>
          <a:p>
            <a:pPr algn="ctr"/>
            <a:endParaRPr lang="en-US" sz="1200" dirty="0"/>
          </a:p>
        </p:txBody>
      </p:sp>
      <p:sp>
        <p:nvSpPr>
          <p:cNvPr id="14" name="Rectangle 13">
            <a:extLst>
              <a:ext uri="{FF2B5EF4-FFF2-40B4-BE49-F238E27FC236}">
                <a16:creationId xmlns:a16="http://schemas.microsoft.com/office/drawing/2014/main" id="{0366CADC-93E4-A2C9-5716-DEDCBC5C4AFF}"/>
              </a:ext>
            </a:extLst>
          </p:cNvPr>
          <p:cNvSpPr/>
          <p:nvPr/>
        </p:nvSpPr>
        <p:spPr>
          <a:xfrm>
            <a:off x="10773707" y="2330258"/>
            <a:ext cx="898813" cy="1766366"/>
          </a:xfrm>
          <a:prstGeom prst="rect">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US" sz="1200" dirty="0" err="1"/>
              <a:t>dRICH</a:t>
            </a:r>
            <a:endParaRPr lang="en-US" sz="1200" dirty="0"/>
          </a:p>
          <a:p>
            <a:pPr algn="ctr"/>
            <a:endParaRPr lang="en-US" sz="1200" dirty="0"/>
          </a:p>
          <a:p>
            <a:pPr algn="ctr"/>
            <a:r>
              <a:rPr lang="en-US" sz="1200" dirty="0"/>
              <a:t>Silicon Oil Cooling</a:t>
            </a:r>
          </a:p>
          <a:p>
            <a:pPr algn="ctr"/>
            <a:endParaRPr lang="en-US" sz="1200" dirty="0"/>
          </a:p>
          <a:p>
            <a:pPr algn="ctr"/>
            <a:r>
              <a:rPr lang="en-US" sz="1200" dirty="0"/>
              <a:t>Heat</a:t>
            </a:r>
          </a:p>
          <a:p>
            <a:pPr algn="ctr"/>
            <a:r>
              <a:rPr lang="en-US" sz="1200" dirty="0"/>
              <a:t>19968 W</a:t>
            </a:r>
          </a:p>
        </p:txBody>
      </p:sp>
      <p:sp>
        <p:nvSpPr>
          <p:cNvPr id="16" name="Rectangle 15">
            <a:extLst>
              <a:ext uri="{FF2B5EF4-FFF2-40B4-BE49-F238E27FC236}">
                <a16:creationId xmlns:a16="http://schemas.microsoft.com/office/drawing/2014/main" id="{071B595F-A182-AC4D-5E77-6F3C9CB1213B}"/>
              </a:ext>
            </a:extLst>
          </p:cNvPr>
          <p:cNvSpPr/>
          <p:nvPr/>
        </p:nvSpPr>
        <p:spPr>
          <a:xfrm>
            <a:off x="1329391" y="1769074"/>
            <a:ext cx="772955" cy="3217178"/>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sz="1200" dirty="0"/>
              <a:t>Forward HCAL</a:t>
            </a:r>
          </a:p>
          <a:p>
            <a:pPr algn="ctr"/>
            <a:endParaRPr lang="en-US" sz="1200" dirty="0"/>
          </a:p>
          <a:p>
            <a:pPr algn="ctr"/>
            <a:r>
              <a:rPr lang="en-US" sz="1200" dirty="0"/>
              <a:t>Passive Air Cooling</a:t>
            </a:r>
          </a:p>
          <a:p>
            <a:pPr algn="ctr"/>
            <a:endParaRPr lang="en-US" sz="1200" dirty="0"/>
          </a:p>
          <a:p>
            <a:pPr algn="ctr"/>
            <a:r>
              <a:rPr lang="en-US" sz="1200" dirty="0"/>
              <a:t>Heat 5500 W</a:t>
            </a:r>
          </a:p>
        </p:txBody>
      </p:sp>
      <p:sp>
        <p:nvSpPr>
          <p:cNvPr id="18" name="Rectangle 17">
            <a:extLst>
              <a:ext uri="{FF2B5EF4-FFF2-40B4-BE49-F238E27FC236}">
                <a16:creationId xmlns:a16="http://schemas.microsoft.com/office/drawing/2014/main" id="{286DA57F-C57E-E9E3-FB83-4CFBD846FC18}"/>
              </a:ext>
            </a:extLst>
          </p:cNvPr>
          <p:cNvSpPr/>
          <p:nvPr/>
        </p:nvSpPr>
        <p:spPr>
          <a:xfrm>
            <a:off x="519477" y="1753926"/>
            <a:ext cx="749594" cy="3217178"/>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1200" dirty="0"/>
              <a:t>Forward EMCAL</a:t>
            </a:r>
          </a:p>
          <a:p>
            <a:pPr algn="ctr"/>
            <a:endParaRPr lang="en-US" sz="1200" dirty="0"/>
          </a:p>
          <a:p>
            <a:pPr algn="ctr"/>
            <a:r>
              <a:rPr lang="en-US" sz="1200" dirty="0"/>
              <a:t>Liquid Cooling</a:t>
            </a:r>
          </a:p>
          <a:p>
            <a:pPr algn="ctr"/>
            <a:endParaRPr lang="en-US" sz="1200" dirty="0"/>
          </a:p>
          <a:p>
            <a:pPr algn="ctr"/>
            <a:r>
              <a:rPr lang="en-US" sz="1200" dirty="0"/>
              <a:t>Heat</a:t>
            </a:r>
          </a:p>
          <a:p>
            <a:pPr algn="ctr"/>
            <a:r>
              <a:rPr lang="en-US" sz="1200" dirty="0"/>
              <a:t>2633 W</a:t>
            </a:r>
          </a:p>
          <a:p>
            <a:pPr algn="ctr"/>
            <a:endParaRPr lang="en-US" sz="1200" dirty="0"/>
          </a:p>
          <a:p>
            <a:pPr algn="ctr"/>
            <a:r>
              <a:rPr lang="en-US" sz="1200" dirty="0"/>
              <a:t>Passive Air</a:t>
            </a:r>
          </a:p>
          <a:p>
            <a:pPr algn="ctr"/>
            <a:endParaRPr lang="en-US" sz="1200" dirty="0"/>
          </a:p>
          <a:p>
            <a:pPr algn="ctr"/>
            <a:r>
              <a:rPr lang="en-US" sz="1200" dirty="0"/>
              <a:t>Heat</a:t>
            </a:r>
          </a:p>
          <a:p>
            <a:pPr algn="ctr"/>
            <a:r>
              <a:rPr lang="en-US" sz="1200" dirty="0"/>
              <a:t>796 W</a:t>
            </a:r>
          </a:p>
        </p:txBody>
      </p:sp>
      <p:sp>
        <p:nvSpPr>
          <p:cNvPr id="20" name="Rectangle 19">
            <a:extLst>
              <a:ext uri="{FF2B5EF4-FFF2-40B4-BE49-F238E27FC236}">
                <a16:creationId xmlns:a16="http://schemas.microsoft.com/office/drawing/2014/main" id="{610C41A4-8E14-B15E-2C52-0A6C391AF7C8}"/>
              </a:ext>
            </a:extLst>
          </p:cNvPr>
          <p:cNvSpPr/>
          <p:nvPr/>
        </p:nvSpPr>
        <p:spPr>
          <a:xfrm>
            <a:off x="5226341" y="2109347"/>
            <a:ext cx="765817" cy="1763059"/>
          </a:xfrm>
          <a:prstGeom prst="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sz="1200" dirty="0"/>
              <a:t>MPGD Disks</a:t>
            </a:r>
          </a:p>
          <a:p>
            <a:pPr algn="ctr"/>
            <a:endParaRPr lang="en-US" sz="1200" dirty="0"/>
          </a:p>
          <a:p>
            <a:pPr algn="ctr"/>
            <a:r>
              <a:rPr lang="en-US" sz="1200" dirty="0"/>
              <a:t>Liquid Cooling</a:t>
            </a:r>
          </a:p>
          <a:p>
            <a:pPr algn="ctr"/>
            <a:endParaRPr lang="en-US" sz="1200" dirty="0"/>
          </a:p>
          <a:p>
            <a:pPr algn="ctr"/>
            <a:r>
              <a:rPr lang="en-US" sz="1200" dirty="0"/>
              <a:t>Heat</a:t>
            </a:r>
          </a:p>
          <a:p>
            <a:pPr algn="ctr"/>
            <a:r>
              <a:rPr lang="en-US" sz="1200" dirty="0"/>
              <a:t>1280 W</a:t>
            </a:r>
          </a:p>
          <a:p>
            <a:pPr algn="ctr"/>
            <a:endParaRPr lang="en-US" sz="1200" dirty="0"/>
          </a:p>
        </p:txBody>
      </p:sp>
      <p:sp>
        <p:nvSpPr>
          <p:cNvPr id="24" name="Rectangle 23">
            <a:extLst>
              <a:ext uri="{FF2B5EF4-FFF2-40B4-BE49-F238E27FC236}">
                <a16:creationId xmlns:a16="http://schemas.microsoft.com/office/drawing/2014/main" id="{0134BAC3-D6C2-8A51-C44E-F9822F4C6941}"/>
              </a:ext>
            </a:extLst>
          </p:cNvPr>
          <p:cNvSpPr/>
          <p:nvPr/>
        </p:nvSpPr>
        <p:spPr>
          <a:xfrm>
            <a:off x="3114656" y="2109347"/>
            <a:ext cx="1204735" cy="189238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EEEMCAL</a:t>
            </a:r>
          </a:p>
          <a:p>
            <a:pPr algn="ctr"/>
            <a:endParaRPr lang="en-US" sz="1200" dirty="0"/>
          </a:p>
          <a:p>
            <a:pPr algn="ctr"/>
            <a:r>
              <a:rPr lang="en-US" sz="1200" dirty="0"/>
              <a:t>Liquid Cooling</a:t>
            </a:r>
          </a:p>
          <a:p>
            <a:pPr algn="ctr"/>
            <a:endParaRPr lang="en-US" sz="1200" dirty="0"/>
          </a:p>
          <a:p>
            <a:pPr algn="ctr"/>
            <a:r>
              <a:rPr lang="en-US" sz="1200" dirty="0"/>
              <a:t>Heat -1000 W</a:t>
            </a:r>
          </a:p>
          <a:p>
            <a:pPr algn="ctr"/>
            <a:endParaRPr lang="en-US" sz="1200" dirty="0"/>
          </a:p>
          <a:p>
            <a:pPr algn="ctr"/>
            <a:r>
              <a:rPr lang="en-US" sz="1200" dirty="0"/>
              <a:t>Novec Cooling</a:t>
            </a:r>
          </a:p>
          <a:p>
            <a:pPr algn="ctr"/>
            <a:endParaRPr lang="en-US" sz="1200" dirty="0"/>
          </a:p>
          <a:p>
            <a:pPr algn="ctr"/>
            <a:r>
              <a:rPr lang="en-US" sz="1200" dirty="0"/>
              <a:t>Heat -100 W</a:t>
            </a:r>
          </a:p>
        </p:txBody>
      </p:sp>
      <p:sp>
        <p:nvSpPr>
          <p:cNvPr id="26" name="Rectangle 25">
            <a:extLst>
              <a:ext uri="{FF2B5EF4-FFF2-40B4-BE49-F238E27FC236}">
                <a16:creationId xmlns:a16="http://schemas.microsoft.com/office/drawing/2014/main" id="{E645DE20-937D-C07D-5684-66DFB26753B1}"/>
              </a:ext>
            </a:extLst>
          </p:cNvPr>
          <p:cNvSpPr/>
          <p:nvPr/>
        </p:nvSpPr>
        <p:spPr>
          <a:xfrm>
            <a:off x="4372385" y="2109346"/>
            <a:ext cx="752627" cy="1892381"/>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sz="1200" dirty="0" err="1"/>
              <a:t>pfRICH</a:t>
            </a:r>
            <a:endParaRPr lang="en-US" sz="1200" dirty="0"/>
          </a:p>
          <a:p>
            <a:pPr algn="ctr"/>
            <a:endParaRPr lang="en-US" sz="1200" dirty="0"/>
          </a:p>
          <a:p>
            <a:pPr algn="ctr"/>
            <a:r>
              <a:rPr lang="en-US" sz="1200" dirty="0"/>
              <a:t>Liquid Cooling</a:t>
            </a:r>
          </a:p>
          <a:p>
            <a:pPr algn="ctr"/>
            <a:endParaRPr lang="en-US" sz="1200" dirty="0"/>
          </a:p>
          <a:p>
            <a:pPr algn="ctr"/>
            <a:r>
              <a:rPr lang="en-US" sz="1200" dirty="0"/>
              <a:t>Heat</a:t>
            </a:r>
          </a:p>
          <a:p>
            <a:pPr algn="ctr"/>
            <a:r>
              <a:rPr lang="en-US" sz="1200" dirty="0"/>
              <a:t>707 W</a:t>
            </a:r>
          </a:p>
        </p:txBody>
      </p:sp>
      <p:sp>
        <p:nvSpPr>
          <p:cNvPr id="28" name="Rectangle 27">
            <a:extLst>
              <a:ext uri="{FF2B5EF4-FFF2-40B4-BE49-F238E27FC236}">
                <a16:creationId xmlns:a16="http://schemas.microsoft.com/office/drawing/2014/main" id="{914FE8CD-088C-ECBF-A20E-B7827B6103B6}"/>
              </a:ext>
            </a:extLst>
          </p:cNvPr>
          <p:cNvSpPr/>
          <p:nvPr/>
        </p:nvSpPr>
        <p:spPr>
          <a:xfrm>
            <a:off x="6824406" y="1806387"/>
            <a:ext cx="3631746" cy="355002"/>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1200" dirty="0"/>
              <a:t>Outer MPGD – Liquid Cooling – Heat 5380 W</a:t>
            </a:r>
          </a:p>
        </p:txBody>
      </p:sp>
      <p:sp>
        <p:nvSpPr>
          <p:cNvPr id="30" name="Rectangle 29">
            <a:extLst>
              <a:ext uri="{FF2B5EF4-FFF2-40B4-BE49-F238E27FC236}">
                <a16:creationId xmlns:a16="http://schemas.microsoft.com/office/drawing/2014/main" id="{6A560C97-2D83-1C24-9D8F-BCA02D6EF530}"/>
              </a:ext>
            </a:extLst>
          </p:cNvPr>
          <p:cNvSpPr/>
          <p:nvPr/>
        </p:nvSpPr>
        <p:spPr>
          <a:xfrm>
            <a:off x="6027948" y="2170907"/>
            <a:ext cx="3035492" cy="202075"/>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sz="1200" dirty="0"/>
              <a:t>Cymbal – Liquid Cooling – Heat 2300 W</a:t>
            </a:r>
          </a:p>
        </p:txBody>
      </p:sp>
      <p:sp>
        <p:nvSpPr>
          <p:cNvPr id="32" name="Rectangle 31">
            <a:extLst>
              <a:ext uri="{FF2B5EF4-FFF2-40B4-BE49-F238E27FC236}">
                <a16:creationId xmlns:a16="http://schemas.microsoft.com/office/drawing/2014/main" id="{E12B83D7-6F40-C555-6742-B5D1B4998D92}"/>
              </a:ext>
            </a:extLst>
          </p:cNvPr>
          <p:cNvSpPr/>
          <p:nvPr/>
        </p:nvSpPr>
        <p:spPr>
          <a:xfrm>
            <a:off x="6027948" y="2956257"/>
            <a:ext cx="2555813" cy="435910"/>
          </a:xfrm>
          <a:prstGeom prst="rect">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US" sz="1200" dirty="0"/>
              <a:t>SVT Inner – Liquid – Heat -385 W   </a:t>
            </a:r>
          </a:p>
          <a:p>
            <a:pPr algn="ctr"/>
            <a:r>
              <a:rPr lang="en-US" sz="1200" dirty="0"/>
              <a:t>Active Air Cooling – Heat -  211 W</a:t>
            </a:r>
          </a:p>
        </p:txBody>
      </p:sp>
      <p:sp>
        <p:nvSpPr>
          <p:cNvPr id="34" name="Rectangle 33">
            <a:extLst>
              <a:ext uri="{FF2B5EF4-FFF2-40B4-BE49-F238E27FC236}">
                <a16:creationId xmlns:a16="http://schemas.microsoft.com/office/drawing/2014/main" id="{ABC5D493-764E-4CBB-5916-D85C945D0903}"/>
              </a:ext>
            </a:extLst>
          </p:cNvPr>
          <p:cNvSpPr/>
          <p:nvPr/>
        </p:nvSpPr>
        <p:spPr>
          <a:xfrm>
            <a:off x="6027948" y="2411937"/>
            <a:ext cx="2555813" cy="525284"/>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200" dirty="0"/>
              <a:t>SVT Outer – Liquid – Heat -301 W  </a:t>
            </a:r>
          </a:p>
          <a:p>
            <a:pPr algn="ctr"/>
            <a:r>
              <a:rPr lang="en-US" sz="1200" dirty="0"/>
              <a:t>Active Air Cooling – Heat - 3218 W</a:t>
            </a:r>
          </a:p>
        </p:txBody>
      </p:sp>
      <p:sp>
        <p:nvSpPr>
          <p:cNvPr id="36" name="Rectangle 35">
            <a:extLst>
              <a:ext uri="{FF2B5EF4-FFF2-40B4-BE49-F238E27FC236}">
                <a16:creationId xmlns:a16="http://schemas.microsoft.com/office/drawing/2014/main" id="{EEB4C22A-05F4-39A9-ACBC-CAED8F0133C2}"/>
              </a:ext>
            </a:extLst>
          </p:cNvPr>
          <p:cNvSpPr/>
          <p:nvPr/>
        </p:nvSpPr>
        <p:spPr>
          <a:xfrm>
            <a:off x="6014991" y="3411203"/>
            <a:ext cx="2574400" cy="435910"/>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sz="1200" dirty="0"/>
              <a:t>SVT Disks – Liquid – Heat -655 W</a:t>
            </a:r>
          </a:p>
          <a:p>
            <a:pPr algn="ctr"/>
            <a:r>
              <a:rPr lang="en-US" sz="1200" dirty="0"/>
              <a:t>Active Air Cooling – Heat – 5819 W</a:t>
            </a:r>
          </a:p>
        </p:txBody>
      </p:sp>
      <p:sp>
        <p:nvSpPr>
          <p:cNvPr id="38" name="Rectangle 37">
            <a:extLst>
              <a:ext uri="{FF2B5EF4-FFF2-40B4-BE49-F238E27FC236}">
                <a16:creationId xmlns:a16="http://schemas.microsoft.com/office/drawing/2014/main" id="{D0C426B6-308F-866A-DABF-450F2E0BAF68}"/>
              </a:ext>
            </a:extLst>
          </p:cNvPr>
          <p:cNvSpPr/>
          <p:nvPr/>
        </p:nvSpPr>
        <p:spPr>
          <a:xfrm>
            <a:off x="8619551" y="2411937"/>
            <a:ext cx="1273956" cy="1335772"/>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1200" dirty="0"/>
              <a:t>Barrel TOF</a:t>
            </a:r>
          </a:p>
          <a:p>
            <a:pPr algn="ctr"/>
            <a:endParaRPr lang="en-US" sz="1200" dirty="0"/>
          </a:p>
          <a:p>
            <a:pPr algn="ctr"/>
            <a:r>
              <a:rPr lang="en-US" sz="1200" dirty="0"/>
              <a:t>Liquid Cooling</a:t>
            </a:r>
          </a:p>
          <a:p>
            <a:pPr algn="ctr"/>
            <a:endParaRPr lang="en-US" sz="1200" dirty="0"/>
          </a:p>
          <a:p>
            <a:pPr algn="ctr"/>
            <a:r>
              <a:rPr lang="en-US" sz="1200" dirty="0"/>
              <a:t>Heat - 21614 W</a:t>
            </a:r>
          </a:p>
        </p:txBody>
      </p:sp>
      <p:sp>
        <p:nvSpPr>
          <p:cNvPr id="42" name="Rectangle 41">
            <a:extLst>
              <a:ext uri="{FF2B5EF4-FFF2-40B4-BE49-F238E27FC236}">
                <a16:creationId xmlns:a16="http://schemas.microsoft.com/office/drawing/2014/main" id="{2153A17E-ED7D-CE24-BCAE-3A040CC3035D}"/>
              </a:ext>
            </a:extLst>
          </p:cNvPr>
          <p:cNvSpPr/>
          <p:nvPr/>
        </p:nvSpPr>
        <p:spPr>
          <a:xfrm>
            <a:off x="9929297" y="2359506"/>
            <a:ext cx="784090" cy="1440634"/>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sz="1200" dirty="0"/>
              <a:t>Forward TOF</a:t>
            </a:r>
          </a:p>
          <a:p>
            <a:pPr algn="ctr"/>
            <a:endParaRPr lang="en-US" sz="1200" dirty="0"/>
          </a:p>
          <a:p>
            <a:pPr algn="ctr"/>
            <a:r>
              <a:rPr lang="en-US" sz="1200" dirty="0"/>
              <a:t>Liquid Cooling</a:t>
            </a:r>
          </a:p>
          <a:p>
            <a:pPr algn="ctr"/>
            <a:endParaRPr lang="en-US" sz="1200" dirty="0"/>
          </a:p>
          <a:p>
            <a:pPr algn="ctr"/>
            <a:r>
              <a:rPr lang="en-US" sz="1200" dirty="0"/>
              <a:t>Heat</a:t>
            </a:r>
          </a:p>
          <a:p>
            <a:pPr algn="ctr"/>
            <a:r>
              <a:rPr lang="en-US" sz="1200" dirty="0"/>
              <a:t>7105 W</a:t>
            </a:r>
          </a:p>
        </p:txBody>
      </p:sp>
      <p:sp>
        <p:nvSpPr>
          <p:cNvPr id="44" name="Rectangle 43">
            <a:extLst>
              <a:ext uri="{FF2B5EF4-FFF2-40B4-BE49-F238E27FC236}">
                <a16:creationId xmlns:a16="http://schemas.microsoft.com/office/drawing/2014/main" id="{316A6CEE-801C-3100-4F9F-4C4CC956812A}"/>
              </a:ext>
            </a:extLst>
          </p:cNvPr>
          <p:cNvSpPr/>
          <p:nvPr/>
        </p:nvSpPr>
        <p:spPr>
          <a:xfrm>
            <a:off x="5587312" y="1218242"/>
            <a:ext cx="3592760" cy="523872"/>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1200" dirty="0"/>
              <a:t>Barrel EMCAL – Liquid Cooling – Heat - 2300 W</a:t>
            </a:r>
          </a:p>
          <a:p>
            <a:pPr algn="ctr"/>
            <a:r>
              <a:rPr lang="en-US" sz="1200" dirty="0"/>
              <a:t>                      Passive Air Cooling – Heat - 2260 W</a:t>
            </a:r>
          </a:p>
        </p:txBody>
      </p:sp>
      <p:sp>
        <p:nvSpPr>
          <p:cNvPr id="50" name="Rectangle 49">
            <a:extLst>
              <a:ext uri="{FF2B5EF4-FFF2-40B4-BE49-F238E27FC236}">
                <a16:creationId xmlns:a16="http://schemas.microsoft.com/office/drawing/2014/main" id="{FDD189F7-33BE-B375-7AFC-724EC04DB4A9}"/>
              </a:ext>
            </a:extLst>
          </p:cNvPr>
          <p:cNvSpPr/>
          <p:nvPr/>
        </p:nvSpPr>
        <p:spPr>
          <a:xfrm>
            <a:off x="3275464" y="1777463"/>
            <a:ext cx="2946467" cy="296713"/>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200" dirty="0" err="1"/>
              <a:t>hpDIRC</a:t>
            </a:r>
            <a:r>
              <a:rPr lang="en-US" sz="1200" dirty="0"/>
              <a:t> – Liquid Cooling – Heat - 749 W</a:t>
            </a:r>
          </a:p>
        </p:txBody>
      </p:sp>
    </p:spTree>
    <p:extLst>
      <p:ext uri="{BB962C8B-B14F-4D97-AF65-F5344CB8AC3E}">
        <p14:creationId xmlns:p14="http://schemas.microsoft.com/office/powerpoint/2010/main" val="29035650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AD51C9-162B-9271-7D5C-E4ED79FFC98A}"/>
              </a:ext>
            </a:extLst>
          </p:cNvPr>
          <p:cNvSpPr>
            <a:spLocks noGrp="1"/>
          </p:cNvSpPr>
          <p:nvPr>
            <p:ph type="title"/>
          </p:nvPr>
        </p:nvSpPr>
        <p:spPr/>
        <p:txBody>
          <a:bodyPr>
            <a:normAutofit fontScale="90000"/>
          </a:bodyPr>
          <a:lstStyle/>
          <a:p>
            <a:r>
              <a:rPr lang="en-US" dirty="0"/>
              <a:t>Layout – </a:t>
            </a:r>
            <a:r>
              <a:rPr lang="en-US" dirty="0" err="1"/>
              <a:t>ePIC</a:t>
            </a:r>
            <a:r>
              <a:rPr lang="en-US" dirty="0"/>
              <a:t> Inner Detectors Cooling</a:t>
            </a:r>
          </a:p>
        </p:txBody>
      </p:sp>
      <p:pic>
        <p:nvPicPr>
          <p:cNvPr id="7" name="Picture 6">
            <a:extLst>
              <a:ext uri="{FF2B5EF4-FFF2-40B4-BE49-F238E27FC236}">
                <a16:creationId xmlns:a16="http://schemas.microsoft.com/office/drawing/2014/main" id="{D0BA0BE1-A5AA-585C-5143-A3C60CF2BA54}"/>
              </a:ext>
            </a:extLst>
          </p:cNvPr>
          <p:cNvPicPr>
            <a:picLocks noChangeAspect="1"/>
          </p:cNvPicPr>
          <p:nvPr/>
        </p:nvPicPr>
        <p:blipFill>
          <a:blip r:embed="rId3"/>
          <a:stretch>
            <a:fillRect/>
          </a:stretch>
        </p:blipFill>
        <p:spPr>
          <a:xfrm>
            <a:off x="457200" y="734119"/>
            <a:ext cx="11495234" cy="5251426"/>
          </a:xfrm>
          <a:prstGeom prst="rect">
            <a:avLst/>
          </a:prstGeom>
        </p:spPr>
      </p:pic>
      <p:sp>
        <p:nvSpPr>
          <p:cNvPr id="4" name="Rectangle 3">
            <a:extLst>
              <a:ext uri="{FF2B5EF4-FFF2-40B4-BE49-F238E27FC236}">
                <a16:creationId xmlns:a16="http://schemas.microsoft.com/office/drawing/2014/main" id="{13A88234-DAC9-72C4-1DA5-0A4C70527F6C}"/>
              </a:ext>
            </a:extLst>
          </p:cNvPr>
          <p:cNvSpPr/>
          <p:nvPr/>
        </p:nvSpPr>
        <p:spPr>
          <a:xfrm>
            <a:off x="1893779" y="1654430"/>
            <a:ext cx="1336237" cy="375401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EEEMCAL</a:t>
            </a:r>
          </a:p>
          <a:p>
            <a:pPr algn="ctr"/>
            <a:endParaRPr lang="en-US" sz="1200" dirty="0"/>
          </a:p>
          <a:p>
            <a:pPr algn="ctr"/>
            <a:r>
              <a:rPr lang="en-US" sz="1200" dirty="0"/>
              <a:t>Liquid Cooling</a:t>
            </a:r>
          </a:p>
          <a:p>
            <a:pPr algn="ctr"/>
            <a:endParaRPr lang="en-US" sz="1200" dirty="0"/>
          </a:p>
          <a:p>
            <a:pPr algn="ctr"/>
            <a:r>
              <a:rPr lang="en-US" sz="1200" dirty="0"/>
              <a:t>Heat : 1000 W</a:t>
            </a:r>
          </a:p>
          <a:p>
            <a:pPr algn="ctr"/>
            <a:r>
              <a:rPr lang="en-US" sz="1200" dirty="0"/>
              <a:t>Source : FEB</a:t>
            </a:r>
          </a:p>
          <a:p>
            <a:pPr algn="ctr"/>
            <a:r>
              <a:rPr lang="en-US" sz="1200" dirty="0"/>
              <a:t>Temperature</a:t>
            </a:r>
          </a:p>
          <a:p>
            <a:pPr algn="ctr"/>
            <a:r>
              <a:rPr lang="en-US" sz="1200" dirty="0"/>
              <a:t>Min : </a:t>
            </a:r>
            <a:r>
              <a:rPr lang="en-US" sz="1200" b="1" dirty="0">
                <a:solidFill>
                  <a:srgbClr val="FF0000"/>
                </a:solidFill>
              </a:rPr>
              <a:t>? C</a:t>
            </a:r>
            <a:endParaRPr lang="en-US" sz="1200" dirty="0"/>
          </a:p>
          <a:p>
            <a:pPr algn="ctr"/>
            <a:r>
              <a:rPr lang="en-US" sz="1200" dirty="0"/>
              <a:t>Max: </a:t>
            </a:r>
            <a:r>
              <a:rPr lang="en-US" sz="1200" b="1" dirty="0">
                <a:solidFill>
                  <a:srgbClr val="FF0000"/>
                </a:solidFill>
              </a:rPr>
              <a:t>? C</a:t>
            </a:r>
            <a:endParaRPr lang="en-US" sz="1200" dirty="0"/>
          </a:p>
          <a:p>
            <a:pPr algn="ctr"/>
            <a:r>
              <a:rPr lang="en-US" sz="1200" dirty="0"/>
              <a:t>Stability ± 1 C</a:t>
            </a:r>
          </a:p>
          <a:p>
            <a:pPr algn="ctr"/>
            <a:endParaRPr lang="en-US" sz="1200" dirty="0"/>
          </a:p>
          <a:p>
            <a:pPr algn="ctr"/>
            <a:r>
              <a:rPr lang="en-US" sz="1200" dirty="0"/>
              <a:t>Novec Cooling</a:t>
            </a:r>
          </a:p>
          <a:p>
            <a:pPr algn="ctr"/>
            <a:endParaRPr lang="en-US" sz="1200" dirty="0"/>
          </a:p>
          <a:p>
            <a:pPr algn="ctr"/>
            <a:r>
              <a:rPr lang="en-US" sz="1200" dirty="0"/>
              <a:t>Heat :100 W</a:t>
            </a:r>
          </a:p>
          <a:p>
            <a:pPr algn="ctr"/>
            <a:r>
              <a:rPr lang="en-US" sz="1200" dirty="0"/>
              <a:t>Source : </a:t>
            </a:r>
            <a:r>
              <a:rPr lang="en-US" sz="1200" dirty="0" err="1"/>
              <a:t>SiPM</a:t>
            </a:r>
            <a:endParaRPr lang="en-US" sz="1200" dirty="0"/>
          </a:p>
          <a:p>
            <a:pPr algn="ctr"/>
            <a:r>
              <a:rPr lang="en-US" sz="1200" dirty="0"/>
              <a:t>Temperature</a:t>
            </a:r>
          </a:p>
          <a:p>
            <a:pPr algn="ctr"/>
            <a:r>
              <a:rPr lang="en-US" sz="1200" dirty="0"/>
              <a:t>Min : 15 C</a:t>
            </a:r>
          </a:p>
          <a:p>
            <a:pPr algn="ctr"/>
            <a:r>
              <a:rPr lang="en-US" sz="1200" dirty="0"/>
              <a:t>Max: 25 C</a:t>
            </a:r>
          </a:p>
          <a:p>
            <a:pPr algn="ctr"/>
            <a:r>
              <a:rPr lang="en-US" sz="1200" dirty="0"/>
              <a:t>Stability : ± 0.1 C</a:t>
            </a:r>
          </a:p>
        </p:txBody>
      </p:sp>
      <p:sp>
        <p:nvSpPr>
          <p:cNvPr id="6" name="Rectangle 5">
            <a:extLst>
              <a:ext uri="{FF2B5EF4-FFF2-40B4-BE49-F238E27FC236}">
                <a16:creationId xmlns:a16="http://schemas.microsoft.com/office/drawing/2014/main" id="{BB4BAF25-68E0-623E-7268-B59DC91636DB}"/>
              </a:ext>
            </a:extLst>
          </p:cNvPr>
          <p:cNvSpPr/>
          <p:nvPr/>
        </p:nvSpPr>
        <p:spPr>
          <a:xfrm>
            <a:off x="3238511" y="1654429"/>
            <a:ext cx="1054089" cy="3624537"/>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sz="1200" dirty="0" err="1"/>
              <a:t>pfRICH</a:t>
            </a:r>
            <a:endParaRPr lang="en-US" sz="1200" dirty="0"/>
          </a:p>
          <a:p>
            <a:pPr algn="ctr"/>
            <a:endParaRPr lang="en-US" sz="1200" dirty="0"/>
          </a:p>
          <a:p>
            <a:pPr algn="ctr"/>
            <a:r>
              <a:rPr lang="en-US" sz="1200" dirty="0"/>
              <a:t>Liquid Cooling</a:t>
            </a:r>
          </a:p>
          <a:p>
            <a:pPr algn="ctr"/>
            <a:endParaRPr lang="en-US" sz="1200" dirty="0"/>
          </a:p>
          <a:p>
            <a:pPr algn="ctr"/>
            <a:r>
              <a:rPr lang="en-US" sz="1200" dirty="0"/>
              <a:t>Heat </a:t>
            </a:r>
          </a:p>
          <a:p>
            <a:pPr algn="ctr"/>
            <a:r>
              <a:rPr lang="en-US" sz="1200" dirty="0"/>
              <a:t>707 W</a:t>
            </a:r>
          </a:p>
          <a:p>
            <a:pPr algn="ctr"/>
            <a:r>
              <a:rPr lang="en-US" sz="1200" dirty="0"/>
              <a:t>Source  HRPPD</a:t>
            </a:r>
          </a:p>
          <a:p>
            <a:pPr algn="ctr"/>
            <a:endParaRPr lang="en-US" sz="1200" dirty="0"/>
          </a:p>
          <a:p>
            <a:pPr algn="ctr"/>
            <a:r>
              <a:rPr lang="en-US" sz="1200" dirty="0"/>
              <a:t>Temperature</a:t>
            </a:r>
          </a:p>
          <a:p>
            <a:pPr algn="ctr"/>
            <a:r>
              <a:rPr lang="en-US" sz="1200" dirty="0"/>
              <a:t>Min : </a:t>
            </a:r>
            <a:r>
              <a:rPr lang="en-US" sz="1200" b="1" dirty="0">
                <a:solidFill>
                  <a:srgbClr val="FF0000"/>
                </a:solidFill>
              </a:rPr>
              <a:t>? C</a:t>
            </a:r>
          </a:p>
          <a:p>
            <a:pPr algn="ctr"/>
            <a:r>
              <a:rPr lang="en-US" sz="1200" dirty="0"/>
              <a:t>Max: </a:t>
            </a:r>
            <a:r>
              <a:rPr lang="en-US" sz="1200" b="1" dirty="0">
                <a:solidFill>
                  <a:srgbClr val="FF0000"/>
                </a:solidFill>
              </a:rPr>
              <a:t>? C</a:t>
            </a:r>
          </a:p>
          <a:p>
            <a:pPr algn="ctr"/>
            <a:r>
              <a:rPr lang="en-US" sz="1200" dirty="0"/>
              <a:t>Stability</a:t>
            </a:r>
          </a:p>
          <a:p>
            <a:pPr algn="ctr"/>
            <a:r>
              <a:rPr lang="en-US" sz="1200" b="1" dirty="0"/>
              <a:t> </a:t>
            </a:r>
            <a:r>
              <a:rPr lang="en-US" sz="1200" b="1" dirty="0">
                <a:solidFill>
                  <a:srgbClr val="FF0000"/>
                </a:solidFill>
              </a:rPr>
              <a:t>± ? C</a:t>
            </a:r>
          </a:p>
          <a:p>
            <a:pPr algn="ctr"/>
            <a:endParaRPr lang="en-US" sz="1200" dirty="0"/>
          </a:p>
        </p:txBody>
      </p:sp>
      <p:sp>
        <p:nvSpPr>
          <p:cNvPr id="10" name="Rectangle 9">
            <a:extLst>
              <a:ext uri="{FF2B5EF4-FFF2-40B4-BE49-F238E27FC236}">
                <a16:creationId xmlns:a16="http://schemas.microsoft.com/office/drawing/2014/main" id="{35B68C49-237A-06BC-69D5-5153FFE1C7CB}"/>
              </a:ext>
            </a:extLst>
          </p:cNvPr>
          <p:cNvSpPr/>
          <p:nvPr/>
        </p:nvSpPr>
        <p:spPr>
          <a:xfrm>
            <a:off x="4274347" y="1654428"/>
            <a:ext cx="1100325" cy="3093417"/>
          </a:xfrm>
          <a:prstGeom prst="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sz="1200" dirty="0"/>
              <a:t>MPGD Disks</a:t>
            </a:r>
          </a:p>
          <a:p>
            <a:pPr algn="ctr"/>
            <a:endParaRPr lang="en-US" sz="1200" dirty="0"/>
          </a:p>
          <a:p>
            <a:pPr algn="ctr"/>
            <a:r>
              <a:rPr lang="en-US" sz="1200" dirty="0"/>
              <a:t>Liquid Cooling</a:t>
            </a:r>
          </a:p>
          <a:p>
            <a:pPr algn="ctr"/>
            <a:endParaRPr lang="en-US" sz="1200" dirty="0"/>
          </a:p>
          <a:p>
            <a:pPr algn="ctr"/>
            <a:r>
              <a:rPr lang="en-US" sz="1200" dirty="0"/>
              <a:t>Heat</a:t>
            </a:r>
          </a:p>
          <a:p>
            <a:pPr algn="ctr"/>
            <a:r>
              <a:rPr lang="en-US" sz="1200" dirty="0"/>
              <a:t>1280 W</a:t>
            </a:r>
          </a:p>
          <a:p>
            <a:pPr algn="ctr"/>
            <a:r>
              <a:rPr lang="en-US" sz="1200" dirty="0"/>
              <a:t>Source</a:t>
            </a:r>
          </a:p>
          <a:p>
            <a:pPr algn="ctr"/>
            <a:r>
              <a:rPr lang="en-US" sz="1200" dirty="0"/>
              <a:t>FEB</a:t>
            </a:r>
          </a:p>
          <a:p>
            <a:pPr algn="ctr"/>
            <a:endParaRPr lang="en-US" sz="1200" dirty="0"/>
          </a:p>
          <a:p>
            <a:pPr algn="ctr"/>
            <a:r>
              <a:rPr lang="en-US" sz="1200" dirty="0"/>
              <a:t>Temperature</a:t>
            </a:r>
          </a:p>
          <a:p>
            <a:pPr algn="ctr"/>
            <a:r>
              <a:rPr lang="en-US" sz="1200" dirty="0"/>
              <a:t>Min : 25 C</a:t>
            </a:r>
          </a:p>
          <a:p>
            <a:pPr algn="ctr"/>
            <a:r>
              <a:rPr lang="en-US" sz="1200" dirty="0"/>
              <a:t>Max : 35 C</a:t>
            </a:r>
          </a:p>
          <a:p>
            <a:pPr algn="ctr"/>
            <a:r>
              <a:rPr lang="en-US" sz="1200" dirty="0"/>
              <a:t>Stability</a:t>
            </a:r>
          </a:p>
          <a:p>
            <a:pPr algn="ctr"/>
            <a:r>
              <a:rPr lang="en-US" sz="1200" dirty="0"/>
              <a:t>± 3 C</a:t>
            </a:r>
          </a:p>
          <a:p>
            <a:pPr algn="ctr"/>
            <a:endParaRPr lang="en-US" sz="1200" dirty="0"/>
          </a:p>
        </p:txBody>
      </p:sp>
      <p:sp>
        <p:nvSpPr>
          <p:cNvPr id="14" name="Rectangle 13">
            <a:extLst>
              <a:ext uri="{FF2B5EF4-FFF2-40B4-BE49-F238E27FC236}">
                <a16:creationId xmlns:a16="http://schemas.microsoft.com/office/drawing/2014/main" id="{45277F96-88CD-F5AF-B66C-17894271E7C5}"/>
              </a:ext>
            </a:extLst>
          </p:cNvPr>
          <p:cNvSpPr/>
          <p:nvPr/>
        </p:nvSpPr>
        <p:spPr>
          <a:xfrm>
            <a:off x="8068431" y="1700212"/>
            <a:ext cx="1274177" cy="4473098"/>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200" dirty="0"/>
              <a:t>SVT Outer </a:t>
            </a:r>
          </a:p>
          <a:p>
            <a:pPr algn="ctr"/>
            <a:endParaRPr lang="en-US" sz="1200" dirty="0"/>
          </a:p>
          <a:p>
            <a:pPr algn="ctr"/>
            <a:r>
              <a:rPr lang="en-US" sz="1200" dirty="0"/>
              <a:t> Liquid Cooling</a:t>
            </a:r>
          </a:p>
          <a:p>
            <a:pPr algn="ctr"/>
            <a:endParaRPr lang="en-US" sz="1200" dirty="0"/>
          </a:p>
          <a:p>
            <a:pPr algn="ctr"/>
            <a:r>
              <a:rPr lang="en-US" sz="1200" dirty="0"/>
              <a:t>Heat</a:t>
            </a:r>
          </a:p>
          <a:p>
            <a:pPr algn="ctr"/>
            <a:r>
              <a:rPr lang="en-US" sz="1200" dirty="0"/>
              <a:t> 301 W </a:t>
            </a:r>
          </a:p>
          <a:p>
            <a:pPr algn="ctr"/>
            <a:r>
              <a:rPr lang="en-US" sz="1200" dirty="0"/>
              <a:t>Source </a:t>
            </a:r>
          </a:p>
          <a:p>
            <a:pPr algn="ctr"/>
            <a:r>
              <a:rPr lang="en-US" sz="1200" dirty="0"/>
              <a:t>FIB, FPC CB</a:t>
            </a:r>
          </a:p>
          <a:p>
            <a:pPr algn="ctr"/>
            <a:r>
              <a:rPr lang="en-US" sz="1200" dirty="0"/>
              <a:t>Temperature </a:t>
            </a:r>
          </a:p>
          <a:p>
            <a:pPr algn="ctr"/>
            <a:r>
              <a:rPr lang="en-US" sz="1200" dirty="0"/>
              <a:t> Min : 18 C</a:t>
            </a:r>
          </a:p>
          <a:p>
            <a:pPr algn="ctr"/>
            <a:r>
              <a:rPr lang="en-US" sz="1200" dirty="0"/>
              <a:t> Max : 25 C</a:t>
            </a:r>
          </a:p>
          <a:p>
            <a:pPr algn="ctr"/>
            <a:r>
              <a:rPr lang="en-US" sz="1200" dirty="0"/>
              <a:t>Stability : ± 5 C</a:t>
            </a:r>
          </a:p>
          <a:p>
            <a:pPr algn="ctr"/>
            <a:r>
              <a:rPr lang="en-US" sz="1200" dirty="0"/>
              <a:t> </a:t>
            </a:r>
          </a:p>
          <a:p>
            <a:pPr algn="ctr"/>
            <a:r>
              <a:rPr lang="en-US" sz="1200" dirty="0"/>
              <a:t> Active Air Cooling</a:t>
            </a:r>
          </a:p>
          <a:p>
            <a:pPr algn="ctr"/>
            <a:endParaRPr lang="en-US" sz="1200" dirty="0"/>
          </a:p>
          <a:p>
            <a:pPr algn="ctr"/>
            <a:r>
              <a:rPr lang="en-US" sz="1200" dirty="0"/>
              <a:t>Heat</a:t>
            </a:r>
          </a:p>
          <a:p>
            <a:pPr algn="ctr"/>
            <a:r>
              <a:rPr lang="en-US" sz="1200" dirty="0"/>
              <a:t>3218 W </a:t>
            </a:r>
          </a:p>
          <a:p>
            <a:pPr algn="ctr"/>
            <a:r>
              <a:rPr lang="en-US" sz="1200" dirty="0"/>
              <a:t>Source</a:t>
            </a:r>
          </a:p>
          <a:p>
            <a:pPr algn="ctr"/>
            <a:r>
              <a:rPr lang="en-US" sz="1200" dirty="0"/>
              <a:t> L3,L4 Staves</a:t>
            </a:r>
          </a:p>
          <a:p>
            <a:pPr algn="ctr"/>
            <a:r>
              <a:rPr lang="en-US" sz="1200" dirty="0"/>
              <a:t>Temperature </a:t>
            </a:r>
          </a:p>
          <a:p>
            <a:pPr algn="ctr"/>
            <a:r>
              <a:rPr lang="en-US" sz="1200" dirty="0"/>
              <a:t> Min : 5 C</a:t>
            </a:r>
          </a:p>
          <a:p>
            <a:pPr algn="ctr"/>
            <a:r>
              <a:rPr lang="en-US" sz="1200" dirty="0"/>
              <a:t> Max : 40 C</a:t>
            </a:r>
          </a:p>
          <a:p>
            <a:pPr algn="ctr"/>
            <a:r>
              <a:rPr lang="en-US" sz="1200" dirty="0"/>
              <a:t>Stability : ± 1 C</a:t>
            </a:r>
          </a:p>
        </p:txBody>
      </p:sp>
      <p:sp>
        <p:nvSpPr>
          <p:cNvPr id="19" name="Rectangle 18">
            <a:extLst>
              <a:ext uri="{FF2B5EF4-FFF2-40B4-BE49-F238E27FC236}">
                <a16:creationId xmlns:a16="http://schemas.microsoft.com/office/drawing/2014/main" id="{064B09EB-B9DB-499C-1BB3-EDD751DB1F1B}"/>
              </a:ext>
            </a:extLst>
          </p:cNvPr>
          <p:cNvSpPr/>
          <p:nvPr/>
        </p:nvSpPr>
        <p:spPr>
          <a:xfrm>
            <a:off x="6705827" y="1700212"/>
            <a:ext cx="1336237" cy="4400529"/>
          </a:xfrm>
          <a:prstGeom prst="rect">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US" sz="1200" dirty="0"/>
              <a:t>SVT Inner </a:t>
            </a:r>
          </a:p>
          <a:p>
            <a:pPr algn="ctr"/>
            <a:endParaRPr lang="en-US" sz="1200" dirty="0"/>
          </a:p>
          <a:p>
            <a:pPr algn="ctr"/>
            <a:r>
              <a:rPr lang="en-US" sz="1200" dirty="0"/>
              <a:t> Liquid Cooling</a:t>
            </a:r>
          </a:p>
          <a:p>
            <a:pPr algn="ctr"/>
            <a:endParaRPr lang="en-US" sz="1200" dirty="0"/>
          </a:p>
          <a:p>
            <a:pPr algn="ctr"/>
            <a:r>
              <a:rPr lang="en-US" sz="1200" dirty="0"/>
              <a:t>Heat </a:t>
            </a:r>
          </a:p>
          <a:p>
            <a:pPr algn="ctr"/>
            <a:r>
              <a:rPr lang="en-US" sz="1200" dirty="0"/>
              <a:t>385 W </a:t>
            </a:r>
          </a:p>
          <a:p>
            <a:pPr algn="ctr"/>
            <a:r>
              <a:rPr lang="en-US" sz="1200" dirty="0"/>
              <a:t>Source  SIB,SCB,PB</a:t>
            </a:r>
          </a:p>
          <a:p>
            <a:pPr algn="ctr"/>
            <a:r>
              <a:rPr lang="en-US" sz="1200" dirty="0"/>
              <a:t>Temperature  Min : 18 C</a:t>
            </a:r>
          </a:p>
          <a:p>
            <a:pPr algn="ctr"/>
            <a:r>
              <a:rPr lang="en-US" sz="1200" dirty="0"/>
              <a:t> Max : 25 C</a:t>
            </a:r>
          </a:p>
          <a:p>
            <a:pPr algn="ctr"/>
            <a:r>
              <a:rPr lang="en-US" sz="1200" dirty="0"/>
              <a:t>Stability : ± 5 C</a:t>
            </a:r>
          </a:p>
          <a:p>
            <a:pPr algn="ctr"/>
            <a:r>
              <a:rPr lang="en-US" sz="1200" dirty="0"/>
              <a:t>    </a:t>
            </a:r>
          </a:p>
          <a:p>
            <a:pPr algn="ctr"/>
            <a:r>
              <a:rPr lang="en-US" sz="1200" dirty="0"/>
              <a:t> Active Air Cooling</a:t>
            </a:r>
          </a:p>
          <a:p>
            <a:pPr algn="ctr"/>
            <a:endParaRPr lang="en-US" sz="1200" dirty="0"/>
          </a:p>
          <a:p>
            <a:pPr algn="ctr"/>
            <a:r>
              <a:rPr lang="en-US" sz="1200" dirty="0"/>
              <a:t> Heat </a:t>
            </a:r>
          </a:p>
          <a:p>
            <a:pPr algn="ctr"/>
            <a:r>
              <a:rPr lang="en-US" sz="1200" dirty="0"/>
              <a:t>211 W</a:t>
            </a:r>
          </a:p>
          <a:p>
            <a:pPr algn="ctr"/>
            <a:r>
              <a:rPr lang="en-US" sz="1200" dirty="0"/>
              <a:t> Source  L0,L1,L2 Staves</a:t>
            </a:r>
          </a:p>
          <a:p>
            <a:pPr algn="ctr"/>
            <a:r>
              <a:rPr lang="en-US" sz="1200" dirty="0"/>
              <a:t>Temperature  Min : 5 C</a:t>
            </a:r>
          </a:p>
          <a:p>
            <a:pPr algn="ctr"/>
            <a:r>
              <a:rPr lang="en-US" sz="1200" dirty="0"/>
              <a:t> Max : 40 C</a:t>
            </a:r>
          </a:p>
          <a:p>
            <a:pPr algn="ctr"/>
            <a:r>
              <a:rPr lang="en-US" sz="1200" dirty="0"/>
              <a:t>Stability : ± 5 C</a:t>
            </a:r>
          </a:p>
        </p:txBody>
      </p:sp>
      <p:sp>
        <p:nvSpPr>
          <p:cNvPr id="23" name="Rectangle 22">
            <a:extLst>
              <a:ext uri="{FF2B5EF4-FFF2-40B4-BE49-F238E27FC236}">
                <a16:creationId xmlns:a16="http://schemas.microsoft.com/office/drawing/2014/main" id="{112F7373-4660-607D-8DA5-D87060B98D53}"/>
              </a:ext>
            </a:extLst>
          </p:cNvPr>
          <p:cNvSpPr/>
          <p:nvPr/>
        </p:nvSpPr>
        <p:spPr>
          <a:xfrm>
            <a:off x="5405284" y="1686133"/>
            <a:ext cx="1274177" cy="4272175"/>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sz="1200" dirty="0"/>
              <a:t>SVT Disks </a:t>
            </a:r>
          </a:p>
          <a:p>
            <a:pPr algn="ctr"/>
            <a:endParaRPr lang="en-US" sz="1200" dirty="0"/>
          </a:p>
          <a:p>
            <a:pPr algn="ctr"/>
            <a:r>
              <a:rPr lang="en-US" sz="1200" dirty="0"/>
              <a:t> Liquid Cooling</a:t>
            </a:r>
          </a:p>
          <a:p>
            <a:pPr algn="ctr"/>
            <a:endParaRPr lang="en-US" sz="1200" dirty="0"/>
          </a:p>
          <a:p>
            <a:pPr algn="ctr"/>
            <a:r>
              <a:rPr lang="en-US" sz="1200" dirty="0"/>
              <a:t>Heat</a:t>
            </a:r>
          </a:p>
          <a:p>
            <a:pPr algn="ctr"/>
            <a:r>
              <a:rPr lang="en-US" sz="1200" dirty="0"/>
              <a:t> 655 W</a:t>
            </a:r>
          </a:p>
          <a:p>
            <a:pPr algn="ctr"/>
            <a:r>
              <a:rPr lang="en-US" sz="1200" dirty="0"/>
              <a:t> Source </a:t>
            </a:r>
          </a:p>
          <a:p>
            <a:pPr algn="ctr"/>
            <a:r>
              <a:rPr lang="en-US" sz="1200" dirty="0"/>
              <a:t>FIB, FPC CB</a:t>
            </a:r>
          </a:p>
          <a:p>
            <a:pPr algn="ctr"/>
            <a:r>
              <a:rPr lang="en-US" sz="1200" dirty="0"/>
              <a:t>Temperature</a:t>
            </a:r>
          </a:p>
          <a:p>
            <a:pPr algn="ctr"/>
            <a:r>
              <a:rPr lang="en-US" sz="1200" dirty="0"/>
              <a:t>  Min : 18 C</a:t>
            </a:r>
          </a:p>
          <a:p>
            <a:pPr algn="ctr"/>
            <a:r>
              <a:rPr lang="en-US" sz="1200" dirty="0"/>
              <a:t> Max : 25 C</a:t>
            </a:r>
          </a:p>
          <a:p>
            <a:pPr algn="ctr"/>
            <a:r>
              <a:rPr lang="en-US" sz="1200" dirty="0"/>
              <a:t>Stability : ± 5 C</a:t>
            </a:r>
          </a:p>
          <a:p>
            <a:pPr algn="ctr"/>
            <a:endParaRPr lang="en-US" sz="1200" dirty="0"/>
          </a:p>
          <a:p>
            <a:pPr algn="ctr"/>
            <a:r>
              <a:rPr lang="en-US" sz="1200" dirty="0"/>
              <a:t>  Active Air Cooling</a:t>
            </a:r>
          </a:p>
          <a:p>
            <a:pPr algn="ctr"/>
            <a:endParaRPr lang="en-US" sz="1200" dirty="0"/>
          </a:p>
          <a:p>
            <a:pPr algn="ctr"/>
            <a:r>
              <a:rPr lang="en-US" sz="1200" dirty="0"/>
              <a:t> Heat : 5819 W</a:t>
            </a:r>
          </a:p>
          <a:p>
            <a:pPr algn="ctr"/>
            <a:r>
              <a:rPr lang="en-US" sz="1200" dirty="0"/>
              <a:t>Source </a:t>
            </a:r>
          </a:p>
          <a:p>
            <a:pPr algn="ctr"/>
            <a:r>
              <a:rPr lang="en-US" sz="1200" dirty="0"/>
              <a:t> ED,HD  Disks</a:t>
            </a:r>
          </a:p>
          <a:p>
            <a:pPr algn="ctr"/>
            <a:r>
              <a:rPr lang="en-US" sz="1200" dirty="0"/>
              <a:t>Temperature</a:t>
            </a:r>
          </a:p>
          <a:p>
            <a:pPr algn="ctr"/>
            <a:r>
              <a:rPr lang="en-US" sz="1200" dirty="0"/>
              <a:t> Min : 5 C</a:t>
            </a:r>
          </a:p>
          <a:p>
            <a:pPr algn="ctr"/>
            <a:r>
              <a:rPr lang="en-US" sz="1200" dirty="0"/>
              <a:t> Max : 40 C</a:t>
            </a:r>
          </a:p>
          <a:p>
            <a:pPr algn="ctr"/>
            <a:r>
              <a:rPr lang="en-US" sz="1200" dirty="0"/>
              <a:t>Stability : ± 5 C</a:t>
            </a:r>
          </a:p>
        </p:txBody>
      </p:sp>
      <p:sp>
        <p:nvSpPr>
          <p:cNvPr id="30" name="Rectangle 29">
            <a:extLst>
              <a:ext uri="{FF2B5EF4-FFF2-40B4-BE49-F238E27FC236}">
                <a16:creationId xmlns:a16="http://schemas.microsoft.com/office/drawing/2014/main" id="{559285F9-092D-4B2F-E670-9763BFB4BD6A}"/>
              </a:ext>
            </a:extLst>
          </p:cNvPr>
          <p:cNvSpPr/>
          <p:nvPr/>
        </p:nvSpPr>
        <p:spPr>
          <a:xfrm>
            <a:off x="9378395" y="2031075"/>
            <a:ext cx="1269126" cy="2686920"/>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1200" dirty="0"/>
              <a:t>Barrel TOF</a:t>
            </a:r>
          </a:p>
          <a:p>
            <a:pPr algn="ctr"/>
            <a:endParaRPr lang="en-US" sz="1200" dirty="0"/>
          </a:p>
          <a:p>
            <a:pPr algn="ctr"/>
            <a:r>
              <a:rPr lang="en-US" sz="1200" dirty="0"/>
              <a:t>Liquid Cooling</a:t>
            </a:r>
          </a:p>
          <a:p>
            <a:pPr algn="ctr"/>
            <a:endParaRPr lang="en-US" sz="1200" dirty="0"/>
          </a:p>
          <a:p>
            <a:pPr algn="ctr"/>
            <a:r>
              <a:rPr lang="en-US" sz="1200" dirty="0"/>
              <a:t>Heat - 21614 W</a:t>
            </a:r>
          </a:p>
          <a:p>
            <a:pPr algn="ctr"/>
            <a:endParaRPr lang="en-US" sz="1200" dirty="0"/>
          </a:p>
          <a:p>
            <a:pPr algn="ctr"/>
            <a:r>
              <a:rPr lang="en-US" sz="1200" dirty="0"/>
              <a:t>Source</a:t>
            </a:r>
          </a:p>
          <a:p>
            <a:pPr algn="ctr"/>
            <a:r>
              <a:rPr lang="en-US" sz="1200" dirty="0"/>
              <a:t>ASIC, PB, RDO</a:t>
            </a:r>
          </a:p>
          <a:p>
            <a:pPr algn="ctr"/>
            <a:endParaRPr lang="en-US" sz="1200" dirty="0"/>
          </a:p>
          <a:p>
            <a:pPr algn="ctr"/>
            <a:r>
              <a:rPr lang="en-US" sz="1200" dirty="0"/>
              <a:t>Temperature</a:t>
            </a:r>
          </a:p>
          <a:p>
            <a:pPr algn="ctr"/>
            <a:r>
              <a:rPr lang="en-US" sz="1200" dirty="0"/>
              <a:t>Min : </a:t>
            </a:r>
            <a:r>
              <a:rPr lang="en-US" sz="1200" b="1" dirty="0">
                <a:solidFill>
                  <a:srgbClr val="FF0000"/>
                </a:solidFill>
              </a:rPr>
              <a:t>? C</a:t>
            </a:r>
          </a:p>
          <a:p>
            <a:pPr algn="ctr"/>
            <a:r>
              <a:rPr lang="en-US" sz="1200" dirty="0"/>
              <a:t>Max : </a:t>
            </a:r>
            <a:r>
              <a:rPr lang="en-US" sz="1200" b="1" dirty="0">
                <a:solidFill>
                  <a:srgbClr val="FF0000"/>
                </a:solidFill>
              </a:rPr>
              <a:t>? C</a:t>
            </a:r>
          </a:p>
          <a:p>
            <a:pPr algn="ctr"/>
            <a:r>
              <a:rPr lang="en-US" sz="1200" dirty="0"/>
              <a:t>Stability</a:t>
            </a:r>
          </a:p>
          <a:p>
            <a:pPr algn="ctr"/>
            <a:r>
              <a:rPr lang="en-US" sz="1200" dirty="0"/>
              <a:t> </a:t>
            </a:r>
            <a:r>
              <a:rPr lang="en-US" sz="1200" b="1" dirty="0">
                <a:solidFill>
                  <a:srgbClr val="FF0000"/>
                </a:solidFill>
              </a:rPr>
              <a:t>± ? C</a:t>
            </a:r>
          </a:p>
          <a:p>
            <a:pPr algn="ctr"/>
            <a:endParaRPr lang="en-US" sz="1200" dirty="0"/>
          </a:p>
        </p:txBody>
      </p:sp>
      <p:sp>
        <p:nvSpPr>
          <p:cNvPr id="32" name="Rectangle 31">
            <a:extLst>
              <a:ext uri="{FF2B5EF4-FFF2-40B4-BE49-F238E27FC236}">
                <a16:creationId xmlns:a16="http://schemas.microsoft.com/office/drawing/2014/main" id="{8BA95605-4EA6-4698-386C-E5738E2949E7}"/>
              </a:ext>
            </a:extLst>
          </p:cNvPr>
          <p:cNvSpPr/>
          <p:nvPr/>
        </p:nvSpPr>
        <p:spPr>
          <a:xfrm>
            <a:off x="10683308" y="2012763"/>
            <a:ext cx="1269126" cy="2686920"/>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sz="1200" dirty="0"/>
              <a:t>Forward TOF</a:t>
            </a:r>
          </a:p>
          <a:p>
            <a:pPr algn="ctr"/>
            <a:endParaRPr lang="en-US" sz="1200" dirty="0"/>
          </a:p>
          <a:p>
            <a:pPr algn="ctr"/>
            <a:r>
              <a:rPr lang="en-US" sz="1200" dirty="0"/>
              <a:t>Liquid Cooling</a:t>
            </a:r>
          </a:p>
          <a:p>
            <a:pPr algn="ctr"/>
            <a:endParaRPr lang="en-US" sz="1200" dirty="0"/>
          </a:p>
          <a:p>
            <a:pPr algn="ctr"/>
            <a:r>
              <a:rPr lang="en-US" sz="1200" dirty="0"/>
              <a:t>Heat : 7105 W</a:t>
            </a:r>
          </a:p>
          <a:p>
            <a:pPr algn="ctr"/>
            <a:endParaRPr lang="en-US" sz="1200" dirty="0"/>
          </a:p>
          <a:p>
            <a:pPr algn="ctr"/>
            <a:r>
              <a:rPr lang="en-US" sz="1200" dirty="0"/>
              <a:t>Source</a:t>
            </a:r>
          </a:p>
          <a:p>
            <a:pPr algn="ctr"/>
            <a:r>
              <a:rPr lang="en-US" sz="1200" dirty="0"/>
              <a:t>ASIC, PB,RDO</a:t>
            </a:r>
          </a:p>
          <a:p>
            <a:pPr algn="ctr"/>
            <a:endParaRPr lang="en-US" sz="1200" dirty="0"/>
          </a:p>
          <a:p>
            <a:pPr algn="ctr"/>
            <a:r>
              <a:rPr lang="en-US" sz="1200" dirty="0"/>
              <a:t>Temperature</a:t>
            </a:r>
          </a:p>
          <a:p>
            <a:pPr algn="ctr"/>
            <a:r>
              <a:rPr lang="en-US" sz="1200" dirty="0"/>
              <a:t>Min :  </a:t>
            </a:r>
            <a:r>
              <a:rPr lang="en-US" sz="1200" b="1" dirty="0">
                <a:solidFill>
                  <a:srgbClr val="FF0000"/>
                </a:solidFill>
              </a:rPr>
              <a:t>? C</a:t>
            </a:r>
          </a:p>
          <a:p>
            <a:pPr algn="ctr"/>
            <a:r>
              <a:rPr lang="en-US" sz="1200" dirty="0"/>
              <a:t>Max :  </a:t>
            </a:r>
            <a:r>
              <a:rPr lang="en-US" sz="1200" b="1" dirty="0">
                <a:solidFill>
                  <a:srgbClr val="FF0000"/>
                </a:solidFill>
              </a:rPr>
              <a:t>? C</a:t>
            </a:r>
          </a:p>
          <a:p>
            <a:pPr algn="ctr"/>
            <a:r>
              <a:rPr lang="en-US" sz="1200" dirty="0"/>
              <a:t>Stability</a:t>
            </a:r>
          </a:p>
          <a:p>
            <a:pPr algn="ctr"/>
            <a:r>
              <a:rPr lang="en-US" sz="1200" b="1" dirty="0">
                <a:solidFill>
                  <a:srgbClr val="FF0000"/>
                </a:solidFill>
              </a:rPr>
              <a:t>±  ? C</a:t>
            </a:r>
          </a:p>
          <a:p>
            <a:pPr algn="ctr"/>
            <a:endParaRPr lang="en-US" sz="1200" dirty="0"/>
          </a:p>
        </p:txBody>
      </p:sp>
      <p:sp>
        <p:nvSpPr>
          <p:cNvPr id="34" name="Rectangle 33">
            <a:extLst>
              <a:ext uri="{FF2B5EF4-FFF2-40B4-BE49-F238E27FC236}">
                <a16:creationId xmlns:a16="http://schemas.microsoft.com/office/drawing/2014/main" id="{29553AE7-6C6B-5F01-ED13-B215E1B2FCBE}"/>
              </a:ext>
            </a:extLst>
          </p:cNvPr>
          <p:cNvSpPr/>
          <p:nvPr/>
        </p:nvSpPr>
        <p:spPr>
          <a:xfrm>
            <a:off x="5266007" y="817994"/>
            <a:ext cx="2879640" cy="798343"/>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1200" dirty="0"/>
              <a:t>Outer MPGD – Liquid Cooling </a:t>
            </a:r>
          </a:p>
          <a:p>
            <a:pPr algn="ctr"/>
            <a:r>
              <a:rPr lang="en-US" sz="1200" dirty="0"/>
              <a:t> Heat: 5380 W,  Source: FEB </a:t>
            </a:r>
          </a:p>
          <a:p>
            <a:pPr algn="ctr"/>
            <a:r>
              <a:rPr lang="en-US" sz="1200" dirty="0"/>
              <a:t>Temperature – Min: 25 C, Max: 35 C</a:t>
            </a:r>
          </a:p>
          <a:p>
            <a:pPr algn="ctr"/>
            <a:r>
              <a:rPr lang="en-US" sz="1200" dirty="0"/>
              <a:t>Stability: ± 3 C</a:t>
            </a:r>
          </a:p>
        </p:txBody>
      </p:sp>
      <p:sp>
        <p:nvSpPr>
          <p:cNvPr id="36" name="Rectangle 35">
            <a:extLst>
              <a:ext uri="{FF2B5EF4-FFF2-40B4-BE49-F238E27FC236}">
                <a16:creationId xmlns:a16="http://schemas.microsoft.com/office/drawing/2014/main" id="{DB1DFB2D-CF05-4A3C-2DC2-54957CD8376B}"/>
              </a:ext>
            </a:extLst>
          </p:cNvPr>
          <p:cNvSpPr/>
          <p:nvPr/>
        </p:nvSpPr>
        <p:spPr>
          <a:xfrm>
            <a:off x="9378395" y="1213732"/>
            <a:ext cx="2703691" cy="746127"/>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sz="1200" dirty="0"/>
              <a:t>Cymbal – Liquid Cooling</a:t>
            </a:r>
          </a:p>
          <a:p>
            <a:pPr algn="ctr"/>
            <a:r>
              <a:rPr lang="en-US" sz="1200" dirty="0"/>
              <a:t>Heat: 2300 W, Source: FEB</a:t>
            </a:r>
          </a:p>
          <a:p>
            <a:pPr algn="ctr"/>
            <a:r>
              <a:rPr lang="en-US" sz="1200" dirty="0"/>
              <a:t>Temperature – Min:</a:t>
            </a:r>
            <a:r>
              <a:rPr lang="en-US" sz="1200" b="1" dirty="0">
                <a:solidFill>
                  <a:srgbClr val="FF0000"/>
                </a:solidFill>
              </a:rPr>
              <a:t> ? C</a:t>
            </a:r>
            <a:r>
              <a:rPr lang="en-US" sz="1200" dirty="0"/>
              <a:t>  , Max: </a:t>
            </a:r>
            <a:r>
              <a:rPr lang="en-US" sz="1200" b="1" dirty="0">
                <a:solidFill>
                  <a:srgbClr val="FF0000"/>
                </a:solidFill>
              </a:rPr>
              <a:t>? C </a:t>
            </a:r>
            <a:r>
              <a:rPr lang="en-US" sz="1200" dirty="0"/>
              <a:t>Stability: ± 3 C</a:t>
            </a:r>
          </a:p>
        </p:txBody>
      </p:sp>
    </p:spTree>
    <p:extLst>
      <p:ext uri="{BB962C8B-B14F-4D97-AF65-F5344CB8AC3E}">
        <p14:creationId xmlns:p14="http://schemas.microsoft.com/office/powerpoint/2010/main" val="9446455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D9D9A5-04D7-159A-953A-4A8FE0D467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A3B8EF-0743-BFF9-D9B8-6E0FB49D8527}"/>
              </a:ext>
            </a:extLst>
          </p:cNvPr>
          <p:cNvSpPr>
            <a:spLocks noGrp="1"/>
          </p:cNvSpPr>
          <p:nvPr>
            <p:ph type="title"/>
          </p:nvPr>
        </p:nvSpPr>
        <p:spPr/>
        <p:txBody>
          <a:bodyPr>
            <a:normAutofit fontScale="90000"/>
          </a:bodyPr>
          <a:lstStyle/>
          <a:p>
            <a:r>
              <a:rPr lang="en-US" dirty="0"/>
              <a:t>Layout – </a:t>
            </a:r>
            <a:r>
              <a:rPr lang="en-US" dirty="0" err="1"/>
              <a:t>ePIC</a:t>
            </a:r>
            <a:r>
              <a:rPr lang="en-US" dirty="0"/>
              <a:t> Outer Detectors Cooling</a:t>
            </a:r>
          </a:p>
        </p:txBody>
      </p:sp>
      <p:pic>
        <p:nvPicPr>
          <p:cNvPr id="4" name="Picture 3">
            <a:extLst>
              <a:ext uri="{FF2B5EF4-FFF2-40B4-BE49-F238E27FC236}">
                <a16:creationId xmlns:a16="http://schemas.microsoft.com/office/drawing/2014/main" id="{A1D249AE-CF7C-0607-C510-221809BF08C1}"/>
              </a:ext>
            </a:extLst>
          </p:cNvPr>
          <p:cNvPicPr>
            <a:picLocks noChangeAspect="1"/>
          </p:cNvPicPr>
          <p:nvPr/>
        </p:nvPicPr>
        <p:blipFill>
          <a:blip r:embed="rId2"/>
          <a:srcRect l="1103" t="2507" r="1133" b="1774"/>
          <a:stretch>
            <a:fillRect/>
          </a:stretch>
        </p:blipFill>
        <p:spPr>
          <a:xfrm>
            <a:off x="583033" y="564644"/>
            <a:ext cx="10737909" cy="5550493"/>
          </a:xfrm>
          <a:prstGeom prst="rect">
            <a:avLst/>
          </a:prstGeom>
        </p:spPr>
      </p:pic>
      <p:sp>
        <p:nvSpPr>
          <p:cNvPr id="5" name="Rectangle 4">
            <a:extLst>
              <a:ext uri="{FF2B5EF4-FFF2-40B4-BE49-F238E27FC236}">
                <a16:creationId xmlns:a16="http://schemas.microsoft.com/office/drawing/2014/main" id="{85A44164-974F-0A06-367E-4E96B327BFFA}"/>
              </a:ext>
            </a:extLst>
          </p:cNvPr>
          <p:cNvSpPr/>
          <p:nvPr/>
        </p:nvSpPr>
        <p:spPr>
          <a:xfrm>
            <a:off x="4229508" y="3149440"/>
            <a:ext cx="2964052" cy="831448"/>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200" dirty="0" err="1"/>
              <a:t>hpDIRC</a:t>
            </a:r>
            <a:r>
              <a:rPr lang="en-US" sz="1200" dirty="0"/>
              <a:t> – Liquid Cooling</a:t>
            </a:r>
          </a:p>
          <a:p>
            <a:pPr algn="ctr"/>
            <a:r>
              <a:rPr lang="en-US" sz="1200" dirty="0"/>
              <a:t>Heat : 749 W, Source : HRPPD</a:t>
            </a:r>
          </a:p>
          <a:p>
            <a:pPr algn="ctr"/>
            <a:r>
              <a:rPr lang="en-US" sz="1200" dirty="0"/>
              <a:t>Temperature – Min: </a:t>
            </a:r>
            <a:r>
              <a:rPr lang="en-US" sz="1200" dirty="0">
                <a:solidFill>
                  <a:srgbClr val="FF0000"/>
                </a:solidFill>
              </a:rPr>
              <a:t>? C</a:t>
            </a:r>
            <a:r>
              <a:rPr lang="en-US" sz="1200" dirty="0"/>
              <a:t>, Max: </a:t>
            </a:r>
            <a:r>
              <a:rPr lang="en-US" sz="1200" dirty="0">
                <a:solidFill>
                  <a:srgbClr val="FF0000"/>
                </a:solidFill>
              </a:rPr>
              <a:t>? C</a:t>
            </a:r>
          </a:p>
          <a:p>
            <a:pPr algn="ctr"/>
            <a:r>
              <a:rPr lang="en-US" sz="1200" dirty="0"/>
              <a:t>Stability: ± </a:t>
            </a:r>
            <a:r>
              <a:rPr lang="en-US" sz="1200" dirty="0">
                <a:solidFill>
                  <a:srgbClr val="FF0000"/>
                </a:solidFill>
              </a:rPr>
              <a:t>? C</a:t>
            </a:r>
          </a:p>
        </p:txBody>
      </p:sp>
      <p:sp>
        <p:nvSpPr>
          <p:cNvPr id="8" name="Rectangle 7">
            <a:extLst>
              <a:ext uri="{FF2B5EF4-FFF2-40B4-BE49-F238E27FC236}">
                <a16:creationId xmlns:a16="http://schemas.microsoft.com/office/drawing/2014/main" id="{0BBED202-9763-AD45-250A-C443F8CE46FE}"/>
              </a:ext>
            </a:extLst>
          </p:cNvPr>
          <p:cNvSpPr/>
          <p:nvPr/>
        </p:nvSpPr>
        <p:spPr>
          <a:xfrm>
            <a:off x="3091343" y="2202110"/>
            <a:ext cx="4632101" cy="804717"/>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1200" dirty="0"/>
              <a:t>Barrel EMCAL – Liquid Cooling, Heat: 2300 W, Source: </a:t>
            </a:r>
            <a:r>
              <a:rPr lang="en-US" sz="1200" dirty="0" err="1"/>
              <a:t>SiPM</a:t>
            </a:r>
            <a:endParaRPr lang="en-US" sz="1200" dirty="0"/>
          </a:p>
          <a:p>
            <a:pPr algn="ctr"/>
            <a:r>
              <a:rPr lang="en-US" sz="1200" dirty="0"/>
              <a:t>Temperature – Min: 5 C, Max: 40 C, Stability: ± 2 C</a:t>
            </a:r>
          </a:p>
          <a:p>
            <a:pPr algn="ctr"/>
            <a:r>
              <a:rPr lang="en-US" sz="1200" dirty="0"/>
              <a:t>   Passive Air Cooling, Heat - 2260 W, Source: </a:t>
            </a:r>
            <a:r>
              <a:rPr lang="en-US" sz="1200" dirty="0" err="1"/>
              <a:t>Astropix</a:t>
            </a:r>
            <a:r>
              <a:rPr lang="en-US" sz="1200" dirty="0"/>
              <a:t> Sensors</a:t>
            </a:r>
          </a:p>
          <a:p>
            <a:pPr algn="ctr"/>
            <a:r>
              <a:rPr lang="en-US" sz="1200" dirty="0"/>
              <a:t>Temperature – Min: 20 C, Max: 25 C, Stability: ± 3 C</a:t>
            </a:r>
          </a:p>
        </p:txBody>
      </p:sp>
      <p:sp>
        <p:nvSpPr>
          <p:cNvPr id="15" name="Rectangle 14">
            <a:extLst>
              <a:ext uri="{FF2B5EF4-FFF2-40B4-BE49-F238E27FC236}">
                <a16:creationId xmlns:a16="http://schemas.microsoft.com/office/drawing/2014/main" id="{B852CD0F-AAD3-EEB0-A511-55D07C7991A0}"/>
              </a:ext>
            </a:extLst>
          </p:cNvPr>
          <p:cNvSpPr/>
          <p:nvPr/>
        </p:nvSpPr>
        <p:spPr>
          <a:xfrm>
            <a:off x="3901123" y="1293365"/>
            <a:ext cx="4632101" cy="480907"/>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sz="1200" dirty="0"/>
          </a:p>
          <a:p>
            <a:pPr algn="ctr"/>
            <a:r>
              <a:rPr lang="en-US" sz="1200" dirty="0"/>
              <a:t>Barrel HCAL -  Passive Air - Heat - 1280 W, Source - </a:t>
            </a:r>
            <a:r>
              <a:rPr lang="en-US" sz="1200" dirty="0" err="1"/>
              <a:t>Caloroc</a:t>
            </a:r>
            <a:r>
              <a:rPr lang="en-US" sz="1200" dirty="0"/>
              <a:t> </a:t>
            </a:r>
          </a:p>
          <a:p>
            <a:pPr algn="ctr"/>
            <a:r>
              <a:rPr lang="en-US" sz="1200" dirty="0"/>
              <a:t>Temperature – Min: 22 C, Max: 40 C</a:t>
            </a:r>
          </a:p>
          <a:p>
            <a:pPr algn="ctr"/>
            <a:endParaRPr lang="en-US" sz="1200" dirty="0"/>
          </a:p>
        </p:txBody>
      </p:sp>
      <p:sp>
        <p:nvSpPr>
          <p:cNvPr id="24" name="Rectangle 23">
            <a:extLst>
              <a:ext uri="{FF2B5EF4-FFF2-40B4-BE49-F238E27FC236}">
                <a16:creationId xmlns:a16="http://schemas.microsoft.com/office/drawing/2014/main" id="{725180CA-358D-1933-53C3-1D87B291BF49}"/>
              </a:ext>
            </a:extLst>
          </p:cNvPr>
          <p:cNvSpPr/>
          <p:nvPr/>
        </p:nvSpPr>
        <p:spPr>
          <a:xfrm>
            <a:off x="8071559" y="2071838"/>
            <a:ext cx="1090264" cy="3074807"/>
          </a:xfrm>
          <a:prstGeom prst="rect">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US" sz="1200" dirty="0" err="1"/>
              <a:t>dRICH</a:t>
            </a:r>
            <a:endParaRPr lang="en-US" sz="1200" dirty="0"/>
          </a:p>
          <a:p>
            <a:pPr algn="ctr"/>
            <a:endParaRPr lang="en-US" sz="1200" dirty="0"/>
          </a:p>
          <a:p>
            <a:pPr algn="ctr"/>
            <a:r>
              <a:rPr lang="en-US" sz="1200" dirty="0"/>
              <a:t>Silicon Oil</a:t>
            </a:r>
          </a:p>
          <a:p>
            <a:pPr algn="ctr"/>
            <a:endParaRPr lang="en-US" sz="1200" dirty="0"/>
          </a:p>
          <a:p>
            <a:pPr algn="ctr"/>
            <a:r>
              <a:rPr lang="en-US" sz="1200" dirty="0"/>
              <a:t>Heat</a:t>
            </a:r>
          </a:p>
          <a:p>
            <a:pPr algn="ctr"/>
            <a:r>
              <a:rPr lang="en-US" sz="1200" dirty="0"/>
              <a:t>19968 W</a:t>
            </a:r>
          </a:p>
          <a:p>
            <a:pPr algn="ctr"/>
            <a:r>
              <a:rPr lang="en-US" sz="1200" dirty="0"/>
              <a:t>Source</a:t>
            </a:r>
          </a:p>
          <a:p>
            <a:pPr algn="ctr"/>
            <a:r>
              <a:rPr lang="en-US" sz="1200" dirty="0"/>
              <a:t>PDU</a:t>
            </a:r>
          </a:p>
          <a:p>
            <a:pPr algn="ctr"/>
            <a:r>
              <a:rPr lang="en-US" sz="1200" dirty="0"/>
              <a:t>Temperature</a:t>
            </a:r>
          </a:p>
          <a:p>
            <a:pPr algn="ctr"/>
            <a:r>
              <a:rPr lang="en-US" sz="1200" dirty="0"/>
              <a:t>Min: -60 C</a:t>
            </a:r>
          </a:p>
          <a:p>
            <a:pPr algn="ctr"/>
            <a:r>
              <a:rPr lang="en-US" sz="1200" dirty="0"/>
              <a:t>Max: 110 C</a:t>
            </a:r>
          </a:p>
          <a:p>
            <a:pPr algn="ctr"/>
            <a:endParaRPr lang="en-US" sz="1200" dirty="0"/>
          </a:p>
        </p:txBody>
      </p:sp>
      <p:sp>
        <p:nvSpPr>
          <p:cNvPr id="6" name="Rectangle 5">
            <a:extLst>
              <a:ext uri="{FF2B5EF4-FFF2-40B4-BE49-F238E27FC236}">
                <a16:creationId xmlns:a16="http://schemas.microsoft.com/office/drawing/2014/main" id="{4B07EC5B-284D-FBC5-5A32-1202F90C35D5}"/>
              </a:ext>
            </a:extLst>
          </p:cNvPr>
          <p:cNvSpPr/>
          <p:nvPr/>
        </p:nvSpPr>
        <p:spPr>
          <a:xfrm>
            <a:off x="1742005" y="1675002"/>
            <a:ext cx="968928" cy="3422708"/>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sz="1200" dirty="0"/>
              <a:t>Forward HCAL</a:t>
            </a:r>
          </a:p>
          <a:p>
            <a:pPr algn="ctr"/>
            <a:endParaRPr lang="en-US" sz="1200" dirty="0"/>
          </a:p>
          <a:p>
            <a:pPr algn="ctr"/>
            <a:r>
              <a:rPr lang="en-US" sz="1200" dirty="0"/>
              <a:t>Passive Air</a:t>
            </a:r>
          </a:p>
          <a:p>
            <a:pPr algn="ctr"/>
            <a:r>
              <a:rPr lang="en-US" sz="1200" dirty="0"/>
              <a:t>Cooling</a:t>
            </a:r>
          </a:p>
          <a:p>
            <a:pPr algn="ctr"/>
            <a:endParaRPr lang="en-US" sz="1200" dirty="0"/>
          </a:p>
          <a:p>
            <a:pPr algn="ctr"/>
            <a:r>
              <a:rPr lang="en-US" sz="1200" dirty="0"/>
              <a:t>Heat</a:t>
            </a:r>
          </a:p>
          <a:p>
            <a:pPr algn="ctr"/>
            <a:r>
              <a:rPr lang="en-US" sz="1200" dirty="0"/>
              <a:t> 5500 W</a:t>
            </a:r>
          </a:p>
          <a:p>
            <a:pPr algn="ctr"/>
            <a:r>
              <a:rPr lang="en-US" sz="1200" dirty="0"/>
              <a:t>Source</a:t>
            </a:r>
          </a:p>
          <a:p>
            <a:pPr algn="ctr"/>
            <a:r>
              <a:rPr lang="en-US" sz="1200" dirty="0"/>
              <a:t>Insert</a:t>
            </a:r>
          </a:p>
        </p:txBody>
      </p:sp>
      <p:sp>
        <p:nvSpPr>
          <p:cNvPr id="11" name="Rectangle 10">
            <a:extLst>
              <a:ext uri="{FF2B5EF4-FFF2-40B4-BE49-F238E27FC236}">
                <a16:creationId xmlns:a16="http://schemas.microsoft.com/office/drawing/2014/main" id="{BB158343-D1DC-18FA-592B-BDBE37CD6FE8}"/>
              </a:ext>
            </a:extLst>
          </p:cNvPr>
          <p:cNvSpPr/>
          <p:nvPr/>
        </p:nvSpPr>
        <p:spPr>
          <a:xfrm>
            <a:off x="606683" y="1047996"/>
            <a:ext cx="1090264" cy="4379680"/>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1200" dirty="0"/>
              <a:t>Forward EMCAL</a:t>
            </a:r>
          </a:p>
          <a:p>
            <a:pPr algn="ctr"/>
            <a:endParaRPr lang="en-US" sz="1200" dirty="0"/>
          </a:p>
          <a:p>
            <a:pPr algn="ctr"/>
            <a:r>
              <a:rPr lang="en-US" sz="1200" dirty="0"/>
              <a:t>Liquid Cooling</a:t>
            </a:r>
          </a:p>
          <a:p>
            <a:pPr algn="ctr"/>
            <a:endParaRPr lang="en-US" sz="1200" dirty="0"/>
          </a:p>
          <a:p>
            <a:pPr algn="ctr"/>
            <a:r>
              <a:rPr lang="en-US" sz="1200" dirty="0"/>
              <a:t>Heat</a:t>
            </a:r>
          </a:p>
          <a:p>
            <a:pPr algn="ctr"/>
            <a:r>
              <a:rPr lang="en-US" sz="1200" dirty="0"/>
              <a:t>2633 W</a:t>
            </a:r>
          </a:p>
          <a:p>
            <a:pPr algn="ctr"/>
            <a:r>
              <a:rPr lang="en-US" sz="1200" dirty="0"/>
              <a:t>Source</a:t>
            </a:r>
          </a:p>
          <a:p>
            <a:pPr algn="ctr"/>
            <a:r>
              <a:rPr lang="en-US" sz="1200" dirty="0"/>
              <a:t>FEB</a:t>
            </a:r>
          </a:p>
          <a:p>
            <a:pPr algn="ctr"/>
            <a:r>
              <a:rPr lang="en-US" sz="1200" dirty="0"/>
              <a:t>Temperature</a:t>
            </a:r>
          </a:p>
          <a:p>
            <a:pPr algn="ctr"/>
            <a:r>
              <a:rPr lang="en-US" sz="1200" dirty="0"/>
              <a:t>Min: 22 C</a:t>
            </a:r>
          </a:p>
          <a:p>
            <a:pPr algn="ctr"/>
            <a:r>
              <a:rPr lang="en-US" sz="1200" dirty="0"/>
              <a:t>Max: 30 C</a:t>
            </a:r>
          </a:p>
          <a:p>
            <a:pPr algn="ctr"/>
            <a:r>
              <a:rPr lang="en-US" sz="1200" dirty="0"/>
              <a:t>Stability</a:t>
            </a:r>
          </a:p>
          <a:p>
            <a:pPr algn="ctr"/>
            <a:r>
              <a:rPr lang="en-US" sz="1200" dirty="0"/>
              <a:t>± 2 C</a:t>
            </a:r>
          </a:p>
          <a:p>
            <a:pPr algn="ctr"/>
            <a:endParaRPr lang="en-US" sz="1200" dirty="0"/>
          </a:p>
          <a:p>
            <a:pPr algn="ctr"/>
            <a:r>
              <a:rPr lang="en-US" sz="1200" dirty="0"/>
              <a:t>Passive Air</a:t>
            </a:r>
          </a:p>
          <a:p>
            <a:pPr algn="ctr"/>
            <a:r>
              <a:rPr lang="en-US" sz="1200" dirty="0"/>
              <a:t>Cooling</a:t>
            </a:r>
          </a:p>
          <a:p>
            <a:pPr algn="ctr"/>
            <a:endParaRPr lang="en-US" sz="1200" dirty="0"/>
          </a:p>
          <a:p>
            <a:pPr algn="ctr"/>
            <a:r>
              <a:rPr lang="en-US" sz="1200" dirty="0"/>
              <a:t>Heat</a:t>
            </a:r>
          </a:p>
          <a:p>
            <a:pPr algn="ctr"/>
            <a:r>
              <a:rPr lang="en-US" sz="1200" dirty="0"/>
              <a:t>796 W</a:t>
            </a:r>
          </a:p>
          <a:p>
            <a:pPr algn="ctr"/>
            <a:r>
              <a:rPr lang="en-US" sz="1200" dirty="0"/>
              <a:t>Source</a:t>
            </a:r>
          </a:p>
          <a:p>
            <a:pPr algn="ctr"/>
            <a:r>
              <a:rPr lang="en-US" sz="1200" dirty="0" err="1"/>
              <a:t>SiPM</a:t>
            </a:r>
            <a:endParaRPr lang="en-US" sz="1200" dirty="0"/>
          </a:p>
        </p:txBody>
      </p:sp>
    </p:spTree>
    <p:extLst>
      <p:ext uri="{BB962C8B-B14F-4D97-AF65-F5344CB8AC3E}">
        <p14:creationId xmlns:p14="http://schemas.microsoft.com/office/powerpoint/2010/main" val="37314768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4AB2C7-CABA-700E-5E3E-B313BB5E22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B32AB04-3EEF-9FD7-71E3-B66F65D7769B}"/>
              </a:ext>
            </a:extLst>
          </p:cNvPr>
          <p:cNvSpPr>
            <a:spLocks noGrp="1"/>
          </p:cNvSpPr>
          <p:nvPr>
            <p:ph type="title"/>
          </p:nvPr>
        </p:nvSpPr>
        <p:spPr/>
        <p:txBody>
          <a:bodyPr>
            <a:normAutofit fontScale="90000"/>
          </a:bodyPr>
          <a:lstStyle/>
          <a:p>
            <a:r>
              <a:rPr lang="en-US" dirty="0" err="1"/>
              <a:t>ePIC</a:t>
            </a:r>
            <a:r>
              <a:rPr lang="en-US" dirty="0"/>
              <a:t> Detector – Heat Load for AC Sizing</a:t>
            </a:r>
          </a:p>
        </p:txBody>
      </p:sp>
      <p:sp>
        <p:nvSpPr>
          <p:cNvPr id="7" name="TextBox 6">
            <a:extLst>
              <a:ext uri="{FF2B5EF4-FFF2-40B4-BE49-F238E27FC236}">
                <a16:creationId xmlns:a16="http://schemas.microsoft.com/office/drawing/2014/main" id="{B35F5D2D-8243-5F14-559A-0805C5C49029}"/>
              </a:ext>
            </a:extLst>
          </p:cNvPr>
          <p:cNvSpPr txBox="1"/>
          <p:nvPr/>
        </p:nvSpPr>
        <p:spPr>
          <a:xfrm>
            <a:off x="457200" y="503869"/>
            <a:ext cx="3701845" cy="369332"/>
          </a:xfrm>
          <a:prstGeom prst="rect">
            <a:avLst/>
          </a:prstGeom>
          <a:noFill/>
        </p:spPr>
        <p:txBody>
          <a:bodyPr wrap="square">
            <a:spAutoFit/>
          </a:bodyPr>
          <a:lstStyle/>
          <a:p>
            <a:r>
              <a:rPr lang="en-US" b="1" dirty="0"/>
              <a:t>Cooling Scope of Work :  </a:t>
            </a:r>
            <a:r>
              <a:rPr lang="en-US" sz="1800" b="1" dirty="0"/>
              <a:t>  </a:t>
            </a:r>
            <a:endParaRPr lang="en-US" b="1" dirty="0"/>
          </a:p>
        </p:txBody>
      </p:sp>
      <p:graphicFrame>
        <p:nvGraphicFramePr>
          <p:cNvPr id="5" name="Table 4">
            <a:extLst>
              <a:ext uri="{FF2B5EF4-FFF2-40B4-BE49-F238E27FC236}">
                <a16:creationId xmlns:a16="http://schemas.microsoft.com/office/drawing/2014/main" id="{4CC3A482-A3CE-9FFF-5F87-F503B6DBB55B}"/>
              </a:ext>
            </a:extLst>
          </p:cNvPr>
          <p:cNvGraphicFramePr>
            <a:graphicFrameLocks noGrp="1"/>
          </p:cNvGraphicFramePr>
          <p:nvPr/>
        </p:nvGraphicFramePr>
        <p:xfrm>
          <a:off x="457201" y="841834"/>
          <a:ext cx="11442582" cy="5399568"/>
        </p:xfrm>
        <a:graphic>
          <a:graphicData uri="http://schemas.openxmlformats.org/drawingml/2006/table">
            <a:tbl>
              <a:tblPr>
                <a:tableStyleId>{5C22544A-7EE6-4342-B048-85BDC9FD1C3A}</a:tableStyleId>
              </a:tblPr>
              <a:tblGrid>
                <a:gridCol w="3591488">
                  <a:extLst>
                    <a:ext uri="{9D8B030D-6E8A-4147-A177-3AD203B41FA5}">
                      <a16:colId xmlns:a16="http://schemas.microsoft.com/office/drawing/2014/main" val="2163221650"/>
                    </a:ext>
                  </a:extLst>
                </a:gridCol>
                <a:gridCol w="780578">
                  <a:extLst>
                    <a:ext uri="{9D8B030D-6E8A-4147-A177-3AD203B41FA5}">
                      <a16:colId xmlns:a16="http://schemas.microsoft.com/office/drawing/2014/main" val="1713101465"/>
                    </a:ext>
                  </a:extLst>
                </a:gridCol>
                <a:gridCol w="722449">
                  <a:extLst>
                    <a:ext uri="{9D8B030D-6E8A-4147-A177-3AD203B41FA5}">
                      <a16:colId xmlns:a16="http://schemas.microsoft.com/office/drawing/2014/main" val="620671154"/>
                    </a:ext>
                  </a:extLst>
                </a:gridCol>
                <a:gridCol w="6348067">
                  <a:extLst>
                    <a:ext uri="{9D8B030D-6E8A-4147-A177-3AD203B41FA5}">
                      <a16:colId xmlns:a16="http://schemas.microsoft.com/office/drawing/2014/main" val="3747058092"/>
                    </a:ext>
                  </a:extLst>
                </a:gridCol>
              </a:tblGrid>
              <a:tr h="224982">
                <a:tc>
                  <a:txBody>
                    <a:bodyPr/>
                    <a:lstStyle/>
                    <a:p>
                      <a:pPr algn="ctr" fontAlgn="b">
                        <a:buNone/>
                      </a:pP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endParaRPr lang="en-US" sz="1200" b="0" i="0" u="none" strike="noStrike">
                        <a:solidFill>
                          <a:srgbClr val="FF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200" b="1" u="none" strike="noStrike" dirty="0">
                          <a:solidFill>
                            <a:schemeClr val="tx1"/>
                          </a:solidFill>
                          <a:effectLst/>
                          <a:latin typeface="Arial" panose="020B0604020202020204" pitchFamily="34" charset="0"/>
                          <a:cs typeface="Arial" panose="020B0604020202020204" pitchFamily="34" charset="0"/>
                        </a:rPr>
                        <a:t>Units</a:t>
                      </a:r>
                      <a:endParaRPr lang="en-US" sz="1200" b="1" i="0" u="none" strike="noStrike" dirty="0">
                        <a:solidFill>
                          <a:schemeClr val="tx1"/>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200" b="1" i="0" u="none" strike="noStrike" dirty="0">
                          <a:solidFill>
                            <a:schemeClr val="tx1"/>
                          </a:solidFill>
                          <a:effectLst/>
                          <a:latin typeface="Arial" panose="020B0604020202020204" pitchFamily="34" charset="0"/>
                          <a:cs typeface="Arial" panose="020B0604020202020204" pitchFamily="34" charset="0"/>
                        </a:rPr>
                        <a:t>Comments</a:t>
                      </a:r>
                    </a:p>
                  </a:txBody>
                  <a:tcPr marL="6350" marR="6350" marT="6350" marB="0" anchor="b"/>
                </a:tc>
                <a:extLst>
                  <a:ext uri="{0D108BD9-81ED-4DB2-BD59-A6C34878D82A}">
                    <a16:rowId xmlns:a16="http://schemas.microsoft.com/office/drawing/2014/main" val="3703428456"/>
                  </a:ext>
                </a:extLst>
              </a:tr>
              <a:tr h="224982">
                <a:tc>
                  <a:txBody>
                    <a:bodyPr/>
                    <a:lstStyle/>
                    <a:p>
                      <a:pPr algn="ctr" fontAlgn="b">
                        <a:buNone/>
                      </a:pPr>
                      <a:r>
                        <a:rPr lang="en-US" sz="1200" u="none" strike="noStrike">
                          <a:effectLst/>
                          <a:latin typeface="Arial" panose="020B0604020202020204" pitchFamily="34" charset="0"/>
                          <a:cs typeface="Arial" panose="020B0604020202020204" pitchFamily="34" charset="0"/>
                        </a:rPr>
                        <a:t>Cooling media</a:t>
                      </a:r>
                      <a:endParaRPr lang="en-US" sz="1200" b="1"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200" b="1" u="none" strike="noStrike" dirty="0">
                          <a:effectLst/>
                          <a:latin typeface="Arial" panose="020B0604020202020204" pitchFamily="34" charset="0"/>
                          <a:cs typeface="Arial" panose="020B0604020202020204" pitchFamily="34" charset="0"/>
                        </a:rPr>
                        <a:t>Air</a:t>
                      </a:r>
                      <a:endParaRPr lang="en-US" sz="1200" b="1" i="0" u="none" strike="noStrike" dirty="0">
                        <a:solidFill>
                          <a:srgbClr val="FF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l" fontAlgn="b">
                        <a:buNone/>
                      </a:pP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l" fontAlgn="b">
                        <a:buNone/>
                      </a:pP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extLst>
                  <a:ext uri="{0D108BD9-81ED-4DB2-BD59-A6C34878D82A}">
                    <a16:rowId xmlns:a16="http://schemas.microsoft.com/office/drawing/2014/main" val="936343739"/>
                  </a:ext>
                </a:extLst>
              </a:tr>
              <a:tr h="224982">
                <a:tc>
                  <a:txBody>
                    <a:bodyPr/>
                    <a:lstStyle/>
                    <a:p>
                      <a:pPr algn="ctr" fontAlgn="b">
                        <a:buNone/>
                      </a:pPr>
                      <a:r>
                        <a:rPr lang="en-US" sz="1200" u="none" strike="noStrike">
                          <a:effectLst/>
                          <a:latin typeface="Arial" panose="020B0604020202020204" pitchFamily="34" charset="0"/>
                          <a:cs typeface="Arial" panose="020B0604020202020204" pitchFamily="34" charset="0"/>
                        </a:rPr>
                        <a:t>Wide Angle Hall Ambient Temperature</a:t>
                      </a:r>
                      <a:endParaRPr lang="en-US" sz="1200" b="1"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200" u="none" strike="noStrike">
                          <a:effectLst/>
                          <a:latin typeface="Arial" panose="020B0604020202020204" pitchFamily="34" charset="0"/>
                          <a:cs typeface="Arial" panose="020B0604020202020204" pitchFamily="34" charset="0"/>
                        </a:rPr>
                        <a:t>70</a:t>
                      </a:r>
                      <a:endParaRPr lang="en-US" sz="1200" b="0" i="0" u="none" strike="noStrike">
                        <a:solidFill>
                          <a:srgbClr val="FF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200" u="none" strike="noStrike">
                          <a:effectLst/>
                          <a:latin typeface="Arial" panose="020B0604020202020204" pitchFamily="34" charset="0"/>
                          <a:cs typeface="Arial" panose="020B0604020202020204" pitchFamily="34" charset="0"/>
                        </a:rPr>
                        <a:t>F</a:t>
                      </a:r>
                      <a:endParaRPr lang="en-US" sz="1200" b="1"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200" b="0" i="0" u="none" strike="noStrike" dirty="0">
                          <a:solidFill>
                            <a:srgbClr val="000000"/>
                          </a:solidFill>
                          <a:effectLst/>
                          <a:latin typeface="Arial" panose="020B0604020202020204" pitchFamily="34" charset="0"/>
                          <a:cs typeface="Arial" panose="020B0604020202020204" pitchFamily="34" charset="0"/>
                        </a:rPr>
                        <a:t>Cooling requirements for Wide Angle Hall in Building 1006</a:t>
                      </a:r>
                    </a:p>
                  </a:txBody>
                  <a:tcPr marL="6350" marR="6350" marT="6350" marB="0" anchor="b"/>
                </a:tc>
                <a:extLst>
                  <a:ext uri="{0D108BD9-81ED-4DB2-BD59-A6C34878D82A}">
                    <a16:rowId xmlns:a16="http://schemas.microsoft.com/office/drawing/2014/main" val="3442709717"/>
                  </a:ext>
                </a:extLst>
              </a:tr>
              <a:tr h="224982">
                <a:tc>
                  <a:txBody>
                    <a:bodyPr/>
                    <a:lstStyle/>
                    <a:p>
                      <a:pPr algn="ctr" fontAlgn="b">
                        <a:buNone/>
                      </a:pPr>
                      <a:r>
                        <a:rPr lang="en-US" sz="1200" u="none" strike="noStrike">
                          <a:effectLst/>
                          <a:latin typeface="Arial" panose="020B0604020202020204" pitchFamily="34" charset="0"/>
                          <a:cs typeface="Arial" panose="020B0604020202020204" pitchFamily="34" charset="0"/>
                        </a:rPr>
                        <a:t>Wide Angle Hall Ambient Temperature</a:t>
                      </a:r>
                      <a:endParaRPr lang="en-US" sz="1200" b="1"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200" u="none" strike="noStrike">
                          <a:effectLst/>
                          <a:latin typeface="Arial" panose="020B0604020202020204" pitchFamily="34" charset="0"/>
                          <a:cs typeface="Arial" panose="020B0604020202020204" pitchFamily="34" charset="0"/>
                        </a:rPr>
                        <a:t>21.1</a:t>
                      </a:r>
                      <a:endParaRPr lang="en-US" sz="1200" b="0" i="0" u="none" strike="noStrike">
                        <a:solidFill>
                          <a:srgbClr val="FF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200" u="none" strike="noStrike" dirty="0">
                          <a:effectLst/>
                          <a:latin typeface="Arial" panose="020B0604020202020204" pitchFamily="34" charset="0"/>
                          <a:cs typeface="Arial" panose="020B0604020202020204" pitchFamily="34" charset="0"/>
                        </a:rPr>
                        <a:t>C</a:t>
                      </a:r>
                      <a:endParaRPr lang="en-US" sz="12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Arial" panose="020B0604020202020204" pitchFamily="34" charset="0"/>
                          <a:cs typeface="Arial" panose="020B0604020202020204" pitchFamily="34" charset="0"/>
                        </a:rPr>
                        <a:t>Cooling requirements for Wide Angle Hall in Building 1006</a:t>
                      </a:r>
                    </a:p>
                  </a:txBody>
                  <a:tcPr marL="6350" marR="6350" marT="6350" marB="0" anchor="b"/>
                </a:tc>
                <a:extLst>
                  <a:ext uri="{0D108BD9-81ED-4DB2-BD59-A6C34878D82A}">
                    <a16:rowId xmlns:a16="http://schemas.microsoft.com/office/drawing/2014/main" val="2448596770"/>
                  </a:ext>
                </a:extLst>
              </a:tr>
              <a:tr h="224982">
                <a:tc>
                  <a:txBody>
                    <a:bodyPr/>
                    <a:lstStyle/>
                    <a:p>
                      <a:pPr algn="ctr" fontAlgn="b">
                        <a:buNone/>
                      </a:pPr>
                      <a:r>
                        <a:rPr lang="en-US" sz="1200" u="none" strike="noStrike">
                          <a:effectLst/>
                          <a:latin typeface="Arial" panose="020B0604020202020204" pitchFamily="34" charset="0"/>
                          <a:cs typeface="Arial" panose="020B0604020202020204" pitchFamily="34" charset="0"/>
                        </a:rPr>
                        <a:t>Wide Angle Hall Relative Humidity</a:t>
                      </a:r>
                      <a:endParaRPr lang="en-US" sz="1200" b="1"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200" u="none" strike="noStrike">
                          <a:effectLst/>
                          <a:latin typeface="Arial" panose="020B0604020202020204" pitchFamily="34" charset="0"/>
                          <a:cs typeface="Arial" panose="020B0604020202020204" pitchFamily="34" charset="0"/>
                        </a:rPr>
                        <a:t>65</a:t>
                      </a:r>
                      <a:endParaRPr lang="en-US" sz="1200" b="0" i="0" u="none" strike="noStrike">
                        <a:solidFill>
                          <a:srgbClr val="FF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200" u="none" strike="noStrike">
                          <a:effectLst/>
                          <a:latin typeface="Arial" panose="020B0604020202020204" pitchFamily="34" charset="0"/>
                          <a:cs typeface="Arial" panose="020B0604020202020204" pitchFamily="34" charset="0"/>
                        </a:rPr>
                        <a:t>%</a:t>
                      </a:r>
                      <a:endParaRPr lang="en-US" sz="1200" b="1"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Arial" panose="020B0604020202020204" pitchFamily="34" charset="0"/>
                          <a:cs typeface="Arial" panose="020B0604020202020204" pitchFamily="34" charset="0"/>
                        </a:rPr>
                        <a:t>Cooling requirements for Wide Angle Hall in Building 1006</a:t>
                      </a:r>
                    </a:p>
                  </a:txBody>
                  <a:tcPr marL="6350" marR="6350" marT="6350" marB="0" anchor="b"/>
                </a:tc>
                <a:extLst>
                  <a:ext uri="{0D108BD9-81ED-4DB2-BD59-A6C34878D82A}">
                    <a16:rowId xmlns:a16="http://schemas.microsoft.com/office/drawing/2014/main" val="3265034092"/>
                  </a:ext>
                </a:extLst>
              </a:tr>
              <a:tr h="224982">
                <a:tc>
                  <a:txBody>
                    <a:bodyPr/>
                    <a:lstStyle/>
                    <a:p>
                      <a:pPr algn="ctr" fontAlgn="b">
                        <a:buNone/>
                      </a:pPr>
                      <a:r>
                        <a:rPr lang="en-US" sz="1200" u="none" strike="noStrike">
                          <a:effectLst/>
                          <a:latin typeface="Arial" panose="020B0604020202020204" pitchFamily="34" charset="0"/>
                          <a:cs typeface="Arial" panose="020B0604020202020204" pitchFamily="34" charset="0"/>
                        </a:rPr>
                        <a:t>Assembly  Hall Ambient Temperature</a:t>
                      </a:r>
                      <a:endParaRPr lang="en-US" sz="1200" b="1"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200" u="none" strike="noStrike">
                          <a:effectLst/>
                          <a:latin typeface="Arial" panose="020B0604020202020204" pitchFamily="34" charset="0"/>
                          <a:cs typeface="Arial" panose="020B0604020202020204" pitchFamily="34" charset="0"/>
                        </a:rPr>
                        <a:t>75</a:t>
                      </a:r>
                      <a:endParaRPr lang="en-US" sz="1200" b="0" i="0" u="none" strike="noStrike">
                        <a:solidFill>
                          <a:srgbClr val="FF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200" u="none" strike="noStrike" dirty="0">
                          <a:effectLst/>
                          <a:latin typeface="Arial" panose="020B0604020202020204" pitchFamily="34" charset="0"/>
                          <a:cs typeface="Arial" panose="020B0604020202020204" pitchFamily="34" charset="0"/>
                        </a:rPr>
                        <a:t>F</a:t>
                      </a:r>
                      <a:endParaRPr lang="en-US" sz="12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Arial" panose="020B0604020202020204" pitchFamily="34" charset="0"/>
                          <a:cs typeface="Arial" panose="020B0604020202020204" pitchFamily="34" charset="0"/>
                        </a:rPr>
                        <a:t>Cooling requirements for Assembly Hall in Building 1006</a:t>
                      </a:r>
                    </a:p>
                  </a:txBody>
                  <a:tcPr marL="6350" marR="6350" marT="6350" marB="0" anchor="b"/>
                </a:tc>
                <a:extLst>
                  <a:ext uri="{0D108BD9-81ED-4DB2-BD59-A6C34878D82A}">
                    <a16:rowId xmlns:a16="http://schemas.microsoft.com/office/drawing/2014/main" val="3106904448"/>
                  </a:ext>
                </a:extLst>
              </a:tr>
              <a:tr h="224982">
                <a:tc>
                  <a:txBody>
                    <a:bodyPr/>
                    <a:lstStyle/>
                    <a:p>
                      <a:pPr algn="ctr" fontAlgn="b">
                        <a:buNone/>
                      </a:pPr>
                      <a:r>
                        <a:rPr lang="en-US" sz="1200" u="none" strike="noStrike">
                          <a:effectLst/>
                          <a:latin typeface="Arial" panose="020B0604020202020204" pitchFamily="34" charset="0"/>
                          <a:cs typeface="Arial" panose="020B0604020202020204" pitchFamily="34" charset="0"/>
                        </a:rPr>
                        <a:t>Assembly  Hall Ambient Temperature</a:t>
                      </a:r>
                      <a:endParaRPr lang="en-US" sz="1200" b="1"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200" u="none" strike="noStrike">
                          <a:effectLst/>
                          <a:latin typeface="Arial" panose="020B0604020202020204" pitchFamily="34" charset="0"/>
                          <a:cs typeface="Arial" panose="020B0604020202020204" pitchFamily="34" charset="0"/>
                        </a:rPr>
                        <a:t>23.9</a:t>
                      </a:r>
                      <a:endParaRPr lang="en-US" sz="1200" b="0" i="0" u="none" strike="noStrike">
                        <a:solidFill>
                          <a:srgbClr val="FF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200" u="none" strike="noStrike" dirty="0">
                          <a:effectLst/>
                          <a:latin typeface="Arial" panose="020B0604020202020204" pitchFamily="34" charset="0"/>
                          <a:cs typeface="Arial" panose="020B0604020202020204" pitchFamily="34" charset="0"/>
                        </a:rPr>
                        <a:t>C</a:t>
                      </a:r>
                      <a:endParaRPr lang="en-US" sz="12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Arial" panose="020B0604020202020204" pitchFamily="34" charset="0"/>
                          <a:cs typeface="Arial" panose="020B0604020202020204" pitchFamily="34" charset="0"/>
                        </a:rPr>
                        <a:t>Cooling requirements for Assembly Hall in Building 1006</a:t>
                      </a:r>
                    </a:p>
                  </a:txBody>
                  <a:tcPr marL="6350" marR="6350" marT="6350" marB="0" anchor="b"/>
                </a:tc>
                <a:extLst>
                  <a:ext uri="{0D108BD9-81ED-4DB2-BD59-A6C34878D82A}">
                    <a16:rowId xmlns:a16="http://schemas.microsoft.com/office/drawing/2014/main" val="2022714027"/>
                  </a:ext>
                </a:extLst>
              </a:tr>
              <a:tr h="224982">
                <a:tc>
                  <a:txBody>
                    <a:bodyPr/>
                    <a:lstStyle/>
                    <a:p>
                      <a:pPr algn="ctr" fontAlgn="b">
                        <a:buNone/>
                      </a:pPr>
                      <a:r>
                        <a:rPr lang="en-US" sz="1200" u="none" strike="noStrike">
                          <a:effectLst/>
                          <a:latin typeface="Arial" panose="020B0604020202020204" pitchFamily="34" charset="0"/>
                          <a:cs typeface="Arial" panose="020B0604020202020204" pitchFamily="34" charset="0"/>
                        </a:rPr>
                        <a:t>Assembly Hall Relative Humidity</a:t>
                      </a:r>
                      <a:endParaRPr lang="en-US" sz="1200" b="1"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200" u="none" strike="noStrike">
                          <a:effectLst/>
                          <a:latin typeface="Arial" panose="020B0604020202020204" pitchFamily="34" charset="0"/>
                          <a:cs typeface="Arial" panose="020B0604020202020204" pitchFamily="34" charset="0"/>
                        </a:rPr>
                        <a:t>75</a:t>
                      </a:r>
                      <a:endParaRPr lang="en-US" sz="1200" b="0" i="0" u="none" strike="noStrike">
                        <a:solidFill>
                          <a:srgbClr val="FF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200" u="none" strike="noStrike">
                          <a:effectLst/>
                          <a:latin typeface="Arial" panose="020B0604020202020204" pitchFamily="34" charset="0"/>
                          <a:cs typeface="Arial" panose="020B0604020202020204" pitchFamily="34" charset="0"/>
                        </a:rPr>
                        <a:t>%</a:t>
                      </a:r>
                      <a:endParaRPr lang="en-US" sz="1200" b="1"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Arial" panose="020B0604020202020204" pitchFamily="34" charset="0"/>
                          <a:cs typeface="Arial" panose="020B0604020202020204" pitchFamily="34" charset="0"/>
                        </a:rPr>
                        <a:t>Cooling requirements for Assembly Hall in Building 1006</a:t>
                      </a:r>
                    </a:p>
                  </a:txBody>
                  <a:tcPr marL="6350" marR="6350" marT="6350" marB="0" anchor="b"/>
                </a:tc>
                <a:extLst>
                  <a:ext uri="{0D108BD9-81ED-4DB2-BD59-A6C34878D82A}">
                    <a16:rowId xmlns:a16="http://schemas.microsoft.com/office/drawing/2014/main" val="3383393786"/>
                  </a:ext>
                </a:extLst>
              </a:tr>
              <a:tr h="224982">
                <a:tc>
                  <a:txBody>
                    <a:bodyPr/>
                    <a:lstStyle/>
                    <a:p>
                      <a:pPr algn="ctr" fontAlgn="b">
                        <a:buNone/>
                      </a:pPr>
                      <a:r>
                        <a:rPr lang="en-US" sz="1200" u="none" strike="noStrike" dirty="0">
                          <a:effectLst/>
                          <a:latin typeface="Arial" panose="020B0604020202020204" pitchFamily="34" charset="0"/>
                          <a:cs typeface="Arial" panose="020B0604020202020204" pitchFamily="34" charset="0"/>
                        </a:rPr>
                        <a:t>Barrel HCAL Heat Load</a:t>
                      </a:r>
                      <a:endParaRPr lang="en-US" sz="12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200" u="none" strike="noStrike" dirty="0">
                          <a:effectLst/>
                          <a:latin typeface="Arial" panose="020B0604020202020204" pitchFamily="34" charset="0"/>
                          <a:cs typeface="Arial" panose="020B0604020202020204" pitchFamily="34" charset="0"/>
                        </a:rPr>
                        <a:t>1,280</a:t>
                      </a:r>
                      <a:endParaRPr lang="en-US" sz="1200" b="0" i="0" u="none" strike="noStrike" dirty="0">
                        <a:solidFill>
                          <a:srgbClr val="FF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200" u="none" strike="noStrike" dirty="0">
                          <a:effectLst/>
                          <a:latin typeface="Arial" panose="020B0604020202020204" pitchFamily="34" charset="0"/>
                          <a:cs typeface="Arial" panose="020B0604020202020204" pitchFamily="34" charset="0"/>
                        </a:rPr>
                        <a:t>W</a:t>
                      </a:r>
                      <a:endParaRPr lang="en-US" sz="12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200" b="0" i="0" u="none" strike="noStrike" dirty="0">
                          <a:solidFill>
                            <a:srgbClr val="000000"/>
                          </a:solidFill>
                          <a:effectLst/>
                          <a:latin typeface="Arial" panose="020B0604020202020204" pitchFamily="34" charset="0"/>
                          <a:cs typeface="Arial" panose="020B0604020202020204" pitchFamily="34" charset="0"/>
                        </a:rPr>
                        <a:t>Passive Air Cooling of Detector</a:t>
                      </a:r>
                    </a:p>
                  </a:txBody>
                  <a:tcPr marL="6350" marR="6350" marT="6350" marB="0" anchor="b"/>
                </a:tc>
                <a:extLst>
                  <a:ext uri="{0D108BD9-81ED-4DB2-BD59-A6C34878D82A}">
                    <a16:rowId xmlns:a16="http://schemas.microsoft.com/office/drawing/2014/main" val="3924766533"/>
                  </a:ext>
                </a:extLst>
              </a:tr>
              <a:tr h="224982">
                <a:tc>
                  <a:txBody>
                    <a:bodyPr/>
                    <a:lstStyle/>
                    <a:p>
                      <a:pPr algn="ctr" fontAlgn="b">
                        <a:buNone/>
                      </a:pPr>
                      <a:r>
                        <a:rPr lang="en-US" sz="1200" u="none" strike="noStrike" dirty="0">
                          <a:effectLst/>
                          <a:latin typeface="Arial" panose="020B0604020202020204" pitchFamily="34" charset="0"/>
                          <a:cs typeface="Arial" panose="020B0604020202020204" pitchFamily="34" charset="0"/>
                        </a:rPr>
                        <a:t>Forward HCAL Heat Load</a:t>
                      </a:r>
                      <a:endParaRPr lang="en-US" sz="12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200" u="none" strike="noStrike" dirty="0">
                          <a:effectLst/>
                          <a:latin typeface="Arial" panose="020B0604020202020204" pitchFamily="34" charset="0"/>
                          <a:cs typeface="Arial" panose="020B0604020202020204" pitchFamily="34" charset="0"/>
                        </a:rPr>
                        <a:t>1,656</a:t>
                      </a:r>
                      <a:endParaRPr lang="en-US" sz="1200" b="0" i="0" u="none" strike="noStrike" dirty="0">
                        <a:solidFill>
                          <a:srgbClr val="FF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200" u="none" strike="noStrike" dirty="0">
                          <a:effectLst/>
                          <a:latin typeface="Arial" panose="020B0604020202020204" pitchFamily="34" charset="0"/>
                          <a:cs typeface="Arial" panose="020B0604020202020204" pitchFamily="34" charset="0"/>
                        </a:rPr>
                        <a:t>W</a:t>
                      </a:r>
                      <a:endParaRPr lang="en-US" sz="12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Arial" panose="020B0604020202020204" pitchFamily="34" charset="0"/>
                          <a:cs typeface="Arial" panose="020B0604020202020204" pitchFamily="34" charset="0"/>
                        </a:rPr>
                        <a:t>Passive Air Cooling of Detector</a:t>
                      </a:r>
                    </a:p>
                  </a:txBody>
                  <a:tcPr marL="6350" marR="6350" marT="6350" marB="0" anchor="b"/>
                </a:tc>
                <a:extLst>
                  <a:ext uri="{0D108BD9-81ED-4DB2-BD59-A6C34878D82A}">
                    <a16:rowId xmlns:a16="http://schemas.microsoft.com/office/drawing/2014/main" val="1645380113"/>
                  </a:ext>
                </a:extLst>
              </a:tr>
              <a:tr h="224982">
                <a:tc>
                  <a:txBody>
                    <a:bodyPr/>
                    <a:lstStyle/>
                    <a:p>
                      <a:pPr algn="ctr" fontAlgn="b">
                        <a:buNone/>
                      </a:pPr>
                      <a:r>
                        <a:rPr lang="en-US" sz="1200" u="none" strike="noStrike" dirty="0">
                          <a:effectLst/>
                          <a:latin typeface="Arial" panose="020B0604020202020204" pitchFamily="34" charset="0"/>
                          <a:cs typeface="Arial" panose="020B0604020202020204" pitchFamily="34" charset="0"/>
                        </a:rPr>
                        <a:t>Barrel EMCAL Heat Load</a:t>
                      </a:r>
                      <a:endParaRPr lang="en-US" sz="12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200" u="none" strike="noStrike" dirty="0">
                          <a:effectLst/>
                          <a:latin typeface="Arial" panose="020B0604020202020204" pitchFamily="34" charset="0"/>
                          <a:cs typeface="Arial" panose="020B0604020202020204" pitchFamily="34" charset="0"/>
                        </a:rPr>
                        <a:t>2,260</a:t>
                      </a:r>
                      <a:endParaRPr lang="en-US" sz="1200" b="0" i="0" u="none" strike="noStrike" dirty="0">
                        <a:solidFill>
                          <a:srgbClr val="FF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200" u="none" strike="noStrike" dirty="0">
                          <a:effectLst/>
                          <a:latin typeface="Arial" panose="020B0604020202020204" pitchFamily="34" charset="0"/>
                          <a:cs typeface="Arial" panose="020B0604020202020204" pitchFamily="34" charset="0"/>
                        </a:rPr>
                        <a:t>W</a:t>
                      </a:r>
                      <a:endParaRPr lang="en-US" sz="12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Arial" panose="020B0604020202020204" pitchFamily="34" charset="0"/>
                          <a:cs typeface="Arial" panose="020B0604020202020204" pitchFamily="34" charset="0"/>
                        </a:rPr>
                        <a:t>Passive Air Cooling of </a:t>
                      </a:r>
                      <a:r>
                        <a:rPr lang="en-US" sz="1200" b="0" i="0" u="none" strike="noStrike" dirty="0" err="1">
                          <a:solidFill>
                            <a:srgbClr val="000000"/>
                          </a:solidFill>
                          <a:effectLst/>
                          <a:latin typeface="Arial" panose="020B0604020202020204" pitchFamily="34" charset="0"/>
                          <a:cs typeface="Arial" panose="020B0604020202020204" pitchFamily="34" charset="0"/>
                        </a:rPr>
                        <a:t>Astropix</a:t>
                      </a:r>
                      <a:r>
                        <a:rPr lang="en-US" sz="1200" b="0" i="0" u="none" strike="noStrike" dirty="0">
                          <a:solidFill>
                            <a:srgbClr val="000000"/>
                          </a:solidFill>
                          <a:effectLst/>
                          <a:latin typeface="Arial" panose="020B0604020202020204" pitchFamily="34" charset="0"/>
                          <a:cs typeface="Arial" panose="020B0604020202020204" pitchFamily="34" charset="0"/>
                        </a:rPr>
                        <a:t> Sensors</a:t>
                      </a:r>
                    </a:p>
                  </a:txBody>
                  <a:tcPr marL="6350" marR="6350" marT="6350" marB="0" anchor="b"/>
                </a:tc>
                <a:extLst>
                  <a:ext uri="{0D108BD9-81ED-4DB2-BD59-A6C34878D82A}">
                    <a16:rowId xmlns:a16="http://schemas.microsoft.com/office/drawing/2014/main" val="2992971927"/>
                  </a:ext>
                </a:extLst>
              </a:tr>
              <a:tr h="224982">
                <a:tc>
                  <a:txBody>
                    <a:bodyPr/>
                    <a:lstStyle/>
                    <a:p>
                      <a:pPr algn="ctr" fontAlgn="b">
                        <a:buNone/>
                      </a:pPr>
                      <a:r>
                        <a:rPr lang="en-US" sz="1200" u="none" strike="noStrike" dirty="0">
                          <a:effectLst/>
                          <a:latin typeface="Arial" panose="020B0604020202020204" pitchFamily="34" charset="0"/>
                          <a:cs typeface="Arial" panose="020B0604020202020204" pitchFamily="34" charset="0"/>
                        </a:rPr>
                        <a:t>Forward EMCAL Heat Load</a:t>
                      </a:r>
                      <a:endParaRPr lang="en-US" sz="12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200" u="none" strike="noStrike">
                          <a:effectLst/>
                          <a:latin typeface="Arial" panose="020B0604020202020204" pitchFamily="34" charset="0"/>
                          <a:cs typeface="Arial" panose="020B0604020202020204" pitchFamily="34" charset="0"/>
                        </a:rPr>
                        <a:t>796</a:t>
                      </a:r>
                      <a:endParaRPr lang="en-US" sz="1200" b="0" i="0" u="none" strike="noStrike">
                        <a:solidFill>
                          <a:srgbClr val="FF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200" u="none" strike="noStrike">
                          <a:effectLst/>
                          <a:latin typeface="Arial" panose="020B0604020202020204" pitchFamily="34" charset="0"/>
                          <a:cs typeface="Arial" panose="020B0604020202020204" pitchFamily="34" charset="0"/>
                        </a:rPr>
                        <a:t>W</a:t>
                      </a:r>
                      <a:endParaRPr lang="en-US" sz="1200" b="1"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Arial" panose="020B0604020202020204" pitchFamily="34" charset="0"/>
                          <a:cs typeface="Arial" panose="020B0604020202020204" pitchFamily="34" charset="0"/>
                        </a:rPr>
                        <a:t>Passive Air Cooling of </a:t>
                      </a:r>
                      <a:r>
                        <a:rPr lang="en-US" sz="1200" b="0" i="0" u="none" strike="noStrike" dirty="0" err="1">
                          <a:solidFill>
                            <a:srgbClr val="000000"/>
                          </a:solidFill>
                          <a:effectLst/>
                          <a:latin typeface="Arial" panose="020B0604020202020204" pitchFamily="34" charset="0"/>
                          <a:cs typeface="Arial" panose="020B0604020202020204" pitchFamily="34" charset="0"/>
                        </a:rPr>
                        <a:t>SiPM</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extLst>
                  <a:ext uri="{0D108BD9-81ED-4DB2-BD59-A6C34878D82A}">
                    <a16:rowId xmlns:a16="http://schemas.microsoft.com/office/drawing/2014/main" val="2404343673"/>
                  </a:ext>
                </a:extLst>
              </a:tr>
              <a:tr h="224982">
                <a:tc>
                  <a:txBody>
                    <a:bodyPr/>
                    <a:lstStyle/>
                    <a:p>
                      <a:pPr algn="ctr" fontAlgn="b">
                        <a:buNone/>
                      </a:pPr>
                      <a:r>
                        <a:rPr lang="en-US" sz="1200" u="none" strike="noStrike" dirty="0">
                          <a:effectLst/>
                          <a:latin typeface="Arial" panose="020B0604020202020204" pitchFamily="34" charset="0"/>
                          <a:cs typeface="Arial" panose="020B0604020202020204" pitchFamily="34" charset="0"/>
                        </a:rPr>
                        <a:t>SVT Heat Load to ambient</a:t>
                      </a:r>
                      <a:endParaRPr lang="en-US" sz="12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200" u="none" strike="noStrike" dirty="0">
                          <a:effectLst/>
                          <a:latin typeface="Arial" panose="020B0604020202020204" pitchFamily="34" charset="0"/>
                          <a:cs typeface="Arial" panose="020B0604020202020204" pitchFamily="34" charset="0"/>
                        </a:rPr>
                        <a:t>16,000</a:t>
                      </a:r>
                      <a:endParaRPr lang="en-US" sz="1200" b="0" i="0" u="none" strike="noStrike" dirty="0">
                        <a:solidFill>
                          <a:srgbClr val="FF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200" u="none" strike="noStrike">
                          <a:effectLst/>
                          <a:latin typeface="Arial" panose="020B0604020202020204" pitchFamily="34" charset="0"/>
                          <a:cs typeface="Arial" panose="020B0604020202020204" pitchFamily="34" charset="0"/>
                        </a:rPr>
                        <a:t>W</a:t>
                      </a:r>
                      <a:endParaRPr lang="en-US" sz="1200" b="1"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200" b="0" i="0" u="none" strike="noStrike" dirty="0">
                          <a:solidFill>
                            <a:srgbClr val="000000"/>
                          </a:solidFill>
                          <a:effectLst/>
                          <a:latin typeface="Arial" panose="020B0604020202020204" pitchFamily="34" charset="0"/>
                          <a:cs typeface="Arial" panose="020B0604020202020204" pitchFamily="34" charset="0"/>
                        </a:rPr>
                        <a:t>10 percent After Cooler Heat, SVT Total Heat &amp; Blower Heat dissipated to ambient considered</a:t>
                      </a:r>
                    </a:p>
                  </a:txBody>
                  <a:tcPr marL="6350" marR="6350" marT="6350" marB="0" anchor="b"/>
                </a:tc>
                <a:extLst>
                  <a:ext uri="{0D108BD9-81ED-4DB2-BD59-A6C34878D82A}">
                    <a16:rowId xmlns:a16="http://schemas.microsoft.com/office/drawing/2014/main" val="2258104019"/>
                  </a:ext>
                </a:extLst>
              </a:tr>
              <a:tr h="224982">
                <a:tc>
                  <a:txBody>
                    <a:bodyPr/>
                    <a:lstStyle/>
                    <a:p>
                      <a:pPr algn="ctr" fontAlgn="b">
                        <a:buNone/>
                      </a:pPr>
                      <a:r>
                        <a:rPr lang="en-US" sz="1200" u="none" strike="noStrike" dirty="0">
                          <a:effectLst/>
                          <a:latin typeface="Arial" panose="020B0604020202020204" pitchFamily="34" charset="0"/>
                          <a:cs typeface="Arial" panose="020B0604020202020204" pitchFamily="34" charset="0"/>
                        </a:rPr>
                        <a:t>TOF Heat Load to ambient</a:t>
                      </a:r>
                      <a:endParaRPr lang="en-US" sz="12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200" u="none" strike="noStrike" dirty="0">
                          <a:effectLst/>
                          <a:latin typeface="Arial" panose="020B0604020202020204" pitchFamily="34" charset="0"/>
                          <a:cs typeface="Arial" panose="020B0604020202020204" pitchFamily="34" charset="0"/>
                        </a:rPr>
                        <a:t>3,500</a:t>
                      </a:r>
                      <a:endParaRPr lang="en-US" sz="1200" b="0" i="0" u="none" strike="noStrike" dirty="0">
                        <a:solidFill>
                          <a:srgbClr val="FF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200" u="none" strike="noStrike" dirty="0">
                          <a:effectLst/>
                          <a:latin typeface="Arial" panose="020B0604020202020204" pitchFamily="34" charset="0"/>
                          <a:cs typeface="Arial" panose="020B0604020202020204" pitchFamily="34" charset="0"/>
                        </a:rPr>
                        <a:t>W</a:t>
                      </a:r>
                      <a:endParaRPr lang="en-US" sz="12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Arial" panose="020B0604020202020204" pitchFamily="34" charset="0"/>
                          <a:cs typeface="Arial" panose="020B0604020202020204" pitchFamily="34" charset="0"/>
                        </a:rPr>
                        <a:t>10 percent of TOF Total Heat considered</a:t>
                      </a:r>
                    </a:p>
                  </a:txBody>
                  <a:tcPr marL="6350" marR="6350" marT="6350" marB="0" anchor="b"/>
                </a:tc>
                <a:extLst>
                  <a:ext uri="{0D108BD9-81ED-4DB2-BD59-A6C34878D82A}">
                    <a16:rowId xmlns:a16="http://schemas.microsoft.com/office/drawing/2014/main" val="4182233516"/>
                  </a:ext>
                </a:extLst>
              </a:tr>
              <a:tr h="224982">
                <a:tc>
                  <a:txBody>
                    <a:bodyPr/>
                    <a:lstStyle/>
                    <a:p>
                      <a:pPr algn="ctr" fontAlgn="b">
                        <a:buNone/>
                      </a:pPr>
                      <a:r>
                        <a:rPr lang="en-US" sz="1200" u="none" strike="noStrike" dirty="0">
                          <a:effectLst/>
                          <a:latin typeface="Arial" panose="020B0604020202020204" pitchFamily="34" charset="0"/>
                          <a:cs typeface="Arial" panose="020B0604020202020204" pitchFamily="34" charset="0"/>
                        </a:rPr>
                        <a:t>MPGDs Heat Load to ambient</a:t>
                      </a:r>
                      <a:endParaRPr lang="en-US" sz="12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200" u="none" strike="noStrike">
                          <a:effectLst/>
                          <a:latin typeface="Arial" panose="020B0604020202020204" pitchFamily="34" charset="0"/>
                          <a:cs typeface="Arial" panose="020B0604020202020204" pitchFamily="34" charset="0"/>
                        </a:rPr>
                        <a:t>400</a:t>
                      </a:r>
                      <a:endParaRPr lang="en-US" sz="1200" b="0" i="0" u="none" strike="noStrike">
                        <a:solidFill>
                          <a:srgbClr val="FF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200" u="none" strike="noStrike">
                          <a:effectLst/>
                          <a:latin typeface="Arial" panose="020B0604020202020204" pitchFamily="34" charset="0"/>
                          <a:cs typeface="Arial" panose="020B0604020202020204" pitchFamily="34" charset="0"/>
                        </a:rPr>
                        <a:t>W</a:t>
                      </a:r>
                      <a:endParaRPr lang="en-US" sz="1200" b="1"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200" b="0" i="0" u="none" strike="noStrike">
                          <a:solidFill>
                            <a:srgbClr val="000000"/>
                          </a:solidFill>
                          <a:effectLst/>
                          <a:latin typeface="Arial" panose="020B0604020202020204" pitchFamily="34" charset="0"/>
                          <a:cs typeface="Arial" panose="020B0604020202020204" pitchFamily="34" charset="0"/>
                        </a:rPr>
                        <a:t>Calculation </a:t>
                      </a:r>
                      <a:r>
                        <a:rPr lang="en-US" sz="1200" b="0" i="0" u="none" strike="noStrike" dirty="0">
                          <a:solidFill>
                            <a:srgbClr val="000000"/>
                          </a:solidFill>
                          <a:effectLst/>
                          <a:latin typeface="Arial" panose="020B0604020202020204" pitchFamily="34" charset="0"/>
                          <a:cs typeface="Arial" panose="020B0604020202020204" pitchFamily="34" charset="0"/>
                        </a:rPr>
                        <a:t>based on actual heat dissipation to ambient</a:t>
                      </a:r>
                    </a:p>
                  </a:txBody>
                  <a:tcPr marL="6350" marR="6350" marT="6350" marB="0" anchor="b"/>
                </a:tc>
                <a:extLst>
                  <a:ext uri="{0D108BD9-81ED-4DB2-BD59-A6C34878D82A}">
                    <a16:rowId xmlns:a16="http://schemas.microsoft.com/office/drawing/2014/main" val="4216016611"/>
                  </a:ext>
                </a:extLst>
              </a:tr>
              <a:tr h="224982">
                <a:tc>
                  <a:txBody>
                    <a:bodyPr/>
                    <a:lstStyle/>
                    <a:p>
                      <a:pPr algn="ctr" fontAlgn="b">
                        <a:buNone/>
                      </a:pPr>
                      <a:r>
                        <a:rPr lang="en-US" sz="1200" u="none" strike="noStrike" dirty="0">
                          <a:effectLst/>
                          <a:latin typeface="Arial" panose="020B0604020202020204" pitchFamily="34" charset="0"/>
                          <a:cs typeface="Arial" panose="020B0604020202020204" pitchFamily="34" charset="0"/>
                        </a:rPr>
                        <a:t>EMCAL Heat Load to ambient</a:t>
                      </a:r>
                      <a:endParaRPr lang="en-US" sz="12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200" u="none" strike="noStrike">
                          <a:effectLst/>
                          <a:latin typeface="Arial" panose="020B0604020202020204" pitchFamily="34" charset="0"/>
                          <a:cs typeface="Arial" panose="020B0604020202020204" pitchFamily="34" charset="0"/>
                        </a:rPr>
                        <a:t>500</a:t>
                      </a:r>
                      <a:endParaRPr lang="en-US" sz="1200" b="0" i="0" u="none" strike="noStrike">
                        <a:solidFill>
                          <a:srgbClr val="FF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200" u="none" strike="noStrike" dirty="0">
                          <a:effectLst/>
                          <a:latin typeface="Arial" panose="020B0604020202020204" pitchFamily="34" charset="0"/>
                          <a:cs typeface="Arial" panose="020B0604020202020204" pitchFamily="34" charset="0"/>
                        </a:rPr>
                        <a:t>W</a:t>
                      </a:r>
                      <a:endParaRPr lang="en-US" sz="12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Arial" panose="020B0604020202020204" pitchFamily="34" charset="0"/>
                          <a:cs typeface="Arial" panose="020B0604020202020204" pitchFamily="34" charset="0"/>
                        </a:rPr>
                        <a:t>10 percent of EMCAL Total Heat considered</a:t>
                      </a:r>
                    </a:p>
                  </a:txBody>
                  <a:tcPr marL="6350" marR="6350" marT="6350" marB="0" anchor="b"/>
                </a:tc>
                <a:extLst>
                  <a:ext uri="{0D108BD9-81ED-4DB2-BD59-A6C34878D82A}">
                    <a16:rowId xmlns:a16="http://schemas.microsoft.com/office/drawing/2014/main" val="1359031799"/>
                  </a:ext>
                </a:extLst>
              </a:tr>
              <a:tr h="224982">
                <a:tc>
                  <a:txBody>
                    <a:bodyPr/>
                    <a:lstStyle/>
                    <a:p>
                      <a:pPr algn="ctr" fontAlgn="b">
                        <a:buNone/>
                      </a:pPr>
                      <a:r>
                        <a:rPr lang="en-US" sz="1200" u="none" strike="noStrike" dirty="0" err="1">
                          <a:effectLst/>
                          <a:latin typeface="Arial" panose="020B0604020202020204" pitchFamily="34" charset="0"/>
                          <a:cs typeface="Arial" panose="020B0604020202020204" pitchFamily="34" charset="0"/>
                        </a:rPr>
                        <a:t>pfRICH</a:t>
                      </a:r>
                      <a:r>
                        <a:rPr lang="en-US" sz="1200" u="none" strike="noStrike" dirty="0">
                          <a:effectLst/>
                          <a:latin typeface="Arial" panose="020B0604020202020204" pitchFamily="34" charset="0"/>
                          <a:cs typeface="Arial" panose="020B0604020202020204" pitchFamily="34" charset="0"/>
                        </a:rPr>
                        <a:t>, DIRC, EEEMCAL Heat Load to ambient</a:t>
                      </a:r>
                      <a:endParaRPr lang="en-US" sz="12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200" u="none" strike="noStrike" dirty="0">
                          <a:effectLst/>
                          <a:latin typeface="Arial" panose="020B0604020202020204" pitchFamily="34" charset="0"/>
                          <a:cs typeface="Arial" panose="020B0604020202020204" pitchFamily="34" charset="0"/>
                        </a:rPr>
                        <a:t>300</a:t>
                      </a:r>
                      <a:endParaRPr lang="en-US" sz="1200" b="0" i="0" u="none" strike="noStrike" dirty="0">
                        <a:solidFill>
                          <a:srgbClr val="FF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200" u="none" strike="noStrike" dirty="0">
                          <a:effectLst/>
                          <a:latin typeface="Arial" panose="020B0604020202020204" pitchFamily="34" charset="0"/>
                          <a:cs typeface="Arial" panose="020B0604020202020204" pitchFamily="34" charset="0"/>
                        </a:rPr>
                        <a:t>W</a:t>
                      </a:r>
                      <a:endParaRPr lang="en-US" sz="12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Arial" panose="020B0604020202020204" pitchFamily="34" charset="0"/>
                          <a:cs typeface="Arial" panose="020B0604020202020204" pitchFamily="34" charset="0"/>
                        </a:rPr>
                        <a:t>10 percent of Total Heat considered</a:t>
                      </a:r>
                    </a:p>
                  </a:txBody>
                  <a:tcPr marL="6350" marR="6350" marT="6350" marB="0" anchor="b"/>
                </a:tc>
                <a:extLst>
                  <a:ext uri="{0D108BD9-81ED-4DB2-BD59-A6C34878D82A}">
                    <a16:rowId xmlns:a16="http://schemas.microsoft.com/office/drawing/2014/main" val="2101451087"/>
                  </a:ext>
                </a:extLst>
              </a:tr>
              <a:tr h="224982">
                <a:tc>
                  <a:txBody>
                    <a:bodyPr/>
                    <a:lstStyle/>
                    <a:p>
                      <a:pPr algn="ctr" fontAlgn="b">
                        <a:buNone/>
                      </a:pPr>
                      <a:r>
                        <a:rPr lang="en-US" sz="1200" b="0" i="0" u="none" strike="noStrike" dirty="0">
                          <a:solidFill>
                            <a:schemeClr val="tx1"/>
                          </a:solidFill>
                          <a:effectLst/>
                          <a:latin typeface="Arial" panose="020B0604020202020204" pitchFamily="34" charset="0"/>
                          <a:cs typeface="Arial" panose="020B0604020202020204" pitchFamily="34" charset="0"/>
                        </a:rPr>
                        <a:t>Electronic Racks Heat Load to ambient</a:t>
                      </a:r>
                    </a:p>
                  </a:txBody>
                  <a:tcPr marL="7620" marR="7620" marT="7620" marB="0" anchor="b"/>
                </a:tc>
                <a:tc>
                  <a:txBody>
                    <a:bodyPr/>
                    <a:lstStyle/>
                    <a:p>
                      <a:pPr algn="ctr" fontAlgn="b">
                        <a:buNone/>
                      </a:pPr>
                      <a:r>
                        <a:rPr lang="en-US" sz="1200" b="0" i="0" u="none" strike="noStrike" dirty="0">
                          <a:solidFill>
                            <a:schemeClr val="tx1"/>
                          </a:solidFill>
                          <a:effectLst/>
                          <a:latin typeface="Arial" panose="020B0604020202020204" pitchFamily="34" charset="0"/>
                          <a:cs typeface="Arial" panose="020B0604020202020204" pitchFamily="34" charset="0"/>
                        </a:rPr>
                        <a:t>8,000</a:t>
                      </a:r>
                    </a:p>
                  </a:txBody>
                  <a:tcPr marL="7620" marR="7620" marT="7620" marB="0" anchor="b"/>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200" u="none" strike="noStrike" dirty="0">
                          <a:effectLst/>
                          <a:latin typeface="Arial" panose="020B0604020202020204" pitchFamily="34" charset="0"/>
                          <a:cs typeface="Arial" panose="020B0604020202020204" pitchFamily="34" charset="0"/>
                        </a:rPr>
                        <a:t>W</a:t>
                      </a:r>
                      <a:endParaRPr lang="en-US" sz="12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Arial" panose="020B0604020202020204" pitchFamily="34" charset="0"/>
                          <a:cs typeface="Arial" panose="020B0604020202020204" pitchFamily="34" charset="0"/>
                        </a:rPr>
                        <a:t>10 percent of Electronic Racks Total Heat considered</a:t>
                      </a:r>
                    </a:p>
                  </a:txBody>
                  <a:tcPr marL="6350" marR="6350" marT="6350" marB="0" anchor="b"/>
                </a:tc>
                <a:extLst>
                  <a:ext uri="{0D108BD9-81ED-4DB2-BD59-A6C34878D82A}">
                    <a16:rowId xmlns:a16="http://schemas.microsoft.com/office/drawing/2014/main" val="692922891"/>
                  </a:ext>
                </a:extLst>
              </a:tr>
              <a:tr h="224982">
                <a:tc>
                  <a:txBody>
                    <a:bodyPr/>
                    <a:lstStyle/>
                    <a:p>
                      <a:pPr algn="ctr" fontAlgn="b">
                        <a:buNone/>
                      </a:pPr>
                      <a:r>
                        <a:rPr lang="en-US" sz="1200" b="0" i="0" u="none" strike="noStrike" dirty="0">
                          <a:solidFill>
                            <a:schemeClr val="tx1"/>
                          </a:solidFill>
                          <a:effectLst/>
                          <a:latin typeface="Arial" panose="020B0604020202020204" pitchFamily="34" charset="0"/>
                          <a:cs typeface="Arial" panose="020B0604020202020204" pitchFamily="34" charset="0"/>
                        </a:rPr>
                        <a:t>AC Power Transformers Heat Load to ambient</a:t>
                      </a:r>
                    </a:p>
                  </a:txBody>
                  <a:tcPr marL="7620" marR="7620" marT="7620" marB="0" anchor="b"/>
                </a:tc>
                <a:tc>
                  <a:txBody>
                    <a:bodyPr/>
                    <a:lstStyle/>
                    <a:p>
                      <a:pPr algn="ctr" fontAlgn="b">
                        <a:buNone/>
                      </a:pPr>
                      <a:r>
                        <a:rPr lang="en-US" sz="1200" b="0" i="0" u="none" strike="noStrike" dirty="0">
                          <a:solidFill>
                            <a:schemeClr val="tx1"/>
                          </a:solidFill>
                          <a:effectLst/>
                          <a:latin typeface="Arial" panose="020B0604020202020204" pitchFamily="34" charset="0"/>
                          <a:cs typeface="Arial" panose="020B0604020202020204" pitchFamily="34" charset="0"/>
                        </a:rPr>
                        <a:t>3,000</a:t>
                      </a:r>
                    </a:p>
                  </a:txBody>
                  <a:tcPr marL="7620" marR="7620" marT="7620" marB="0" anchor="b"/>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200" u="none" strike="noStrike" dirty="0">
                          <a:effectLst/>
                          <a:latin typeface="Arial" panose="020B0604020202020204" pitchFamily="34" charset="0"/>
                          <a:cs typeface="Arial" panose="020B0604020202020204" pitchFamily="34" charset="0"/>
                        </a:rPr>
                        <a:t>W</a:t>
                      </a:r>
                      <a:endParaRPr lang="en-US" sz="12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Arial" panose="020B0604020202020204" pitchFamily="34" charset="0"/>
                          <a:cs typeface="Arial" panose="020B0604020202020204" pitchFamily="34" charset="0"/>
                        </a:rPr>
                        <a:t>Transformers &amp; Miscellaneous Electronics Heat considered</a:t>
                      </a:r>
                    </a:p>
                  </a:txBody>
                  <a:tcPr marL="6350" marR="6350" marT="6350" marB="0" anchor="b"/>
                </a:tc>
                <a:extLst>
                  <a:ext uri="{0D108BD9-81ED-4DB2-BD59-A6C34878D82A}">
                    <a16:rowId xmlns:a16="http://schemas.microsoft.com/office/drawing/2014/main" val="815511943"/>
                  </a:ext>
                </a:extLst>
              </a:tr>
              <a:tr h="224982">
                <a:tc>
                  <a:txBody>
                    <a:bodyPr/>
                    <a:lstStyle/>
                    <a:p>
                      <a:pPr algn="ctr" fontAlgn="b">
                        <a:buNone/>
                      </a:pPr>
                      <a:r>
                        <a:rPr lang="en-US" sz="1200" b="0" i="0" u="none" strike="noStrike" dirty="0">
                          <a:solidFill>
                            <a:schemeClr val="tx1"/>
                          </a:solidFill>
                          <a:effectLst/>
                          <a:latin typeface="Arial" panose="020B0604020202020204" pitchFamily="34" charset="0"/>
                          <a:cs typeface="Arial" panose="020B0604020202020204" pitchFamily="34" charset="0"/>
                        </a:rPr>
                        <a:t>CDU  Heat Load to ambient</a:t>
                      </a:r>
                    </a:p>
                  </a:txBody>
                  <a:tcPr marL="7620" marR="7620" marT="7620" marB="0" anchor="b"/>
                </a:tc>
                <a:tc>
                  <a:txBody>
                    <a:bodyPr/>
                    <a:lstStyle/>
                    <a:p>
                      <a:pPr algn="ctr" fontAlgn="b">
                        <a:buNone/>
                      </a:pPr>
                      <a:r>
                        <a:rPr lang="en-US" sz="1200" b="0" i="0" u="none" strike="noStrike" dirty="0">
                          <a:solidFill>
                            <a:schemeClr val="tx1"/>
                          </a:solidFill>
                          <a:effectLst/>
                          <a:latin typeface="Arial" panose="020B0604020202020204" pitchFamily="34" charset="0"/>
                          <a:cs typeface="Arial" panose="020B0604020202020204" pitchFamily="34" charset="0"/>
                        </a:rPr>
                        <a:t>5,400</a:t>
                      </a:r>
                    </a:p>
                  </a:txBody>
                  <a:tcPr marL="7620" marR="7620" marT="7620" marB="0" anchor="b"/>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200" u="none" strike="noStrike" dirty="0">
                          <a:effectLst/>
                          <a:latin typeface="Arial" panose="020B0604020202020204" pitchFamily="34" charset="0"/>
                          <a:cs typeface="Arial" panose="020B0604020202020204" pitchFamily="34" charset="0"/>
                        </a:rPr>
                        <a:t>W</a:t>
                      </a:r>
                      <a:endParaRPr lang="en-US" sz="12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200" b="0" i="0" u="none" strike="noStrike" dirty="0">
                          <a:solidFill>
                            <a:srgbClr val="000000"/>
                          </a:solidFill>
                          <a:effectLst/>
                          <a:latin typeface="Arial" panose="020B0604020202020204" pitchFamily="34" charset="0"/>
                          <a:cs typeface="Arial" panose="020B0604020202020204" pitchFamily="34" charset="0"/>
                        </a:rPr>
                        <a:t>10 percent of CDU Total Heat considered</a:t>
                      </a:r>
                    </a:p>
                  </a:txBody>
                  <a:tcPr marL="6350" marR="6350" marT="6350" marB="0" anchor="b"/>
                </a:tc>
                <a:extLst>
                  <a:ext uri="{0D108BD9-81ED-4DB2-BD59-A6C34878D82A}">
                    <a16:rowId xmlns:a16="http://schemas.microsoft.com/office/drawing/2014/main" val="2577648459"/>
                  </a:ext>
                </a:extLst>
              </a:tr>
              <a:tr h="224982">
                <a:tc>
                  <a:txBody>
                    <a:bodyPr/>
                    <a:lstStyle/>
                    <a:p>
                      <a:pPr algn="ctr" fontAlgn="b">
                        <a:buNone/>
                      </a:pPr>
                      <a:r>
                        <a:rPr lang="en-US" sz="1200" b="0" i="0" u="none" strike="noStrike" dirty="0">
                          <a:solidFill>
                            <a:schemeClr val="tx1"/>
                          </a:solidFill>
                          <a:effectLst/>
                          <a:latin typeface="Arial" panose="020B0604020202020204" pitchFamily="34" charset="0"/>
                          <a:cs typeface="Arial" panose="020B0604020202020204" pitchFamily="34" charset="0"/>
                        </a:rPr>
                        <a:t>Cables Heat Load to ambient</a:t>
                      </a:r>
                    </a:p>
                  </a:txBody>
                  <a:tcPr marL="7620" marR="7620" marT="7620" marB="0" anchor="b"/>
                </a:tc>
                <a:tc>
                  <a:txBody>
                    <a:bodyPr/>
                    <a:lstStyle/>
                    <a:p>
                      <a:pPr algn="ctr" fontAlgn="b">
                        <a:buNone/>
                      </a:pPr>
                      <a:r>
                        <a:rPr lang="en-US" sz="1200" b="0" i="0" u="none" strike="noStrike" dirty="0">
                          <a:solidFill>
                            <a:schemeClr val="tx1"/>
                          </a:solidFill>
                          <a:effectLst/>
                          <a:latin typeface="Arial" panose="020B0604020202020204" pitchFamily="34" charset="0"/>
                          <a:cs typeface="Arial" panose="020B0604020202020204" pitchFamily="34" charset="0"/>
                        </a:rPr>
                        <a:t>3,000</a:t>
                      </a:r>
                    </a:p>
                  </a:txBody>
                  <a:tcPr marL="7620" marR="7620" marT="7620" marB="0" anchor="b"/>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Arial" panose="020B0604020202020204" pitchFamily="34" charset="0"/>
                          <a:cs typeface="Arial" panose="020B0604020202020204" pitchFamily="34" charset="0"/>
                        </a:rPr>
                        <a:t>W</a:t>
                      </a:r>
                    </a:p>
                  </a:txBody>
                  <a:tcPr marL="6350" marR="6350" marT="6350" marB="0" anchor="b"/>
                </a:tc>
                <a:tc>
                  <a:txBody>
                    <a:bodyPr/>
                    <a:lstStyle/>
                    <a:p>
                      <a:pPr algn="ctr" fontAlgn="b">
                        <a:buNone/>
                      </a:pPr>
                      <a:r>
                        <a:rPr lang="en-US" sz="1200" b="0" i="0" u="none" strike="noStrike" dirty="0">
                          <a:solidFill>
                            <a:srgbClr val="000000"/>
                          </a:solidFill>
                          <a:effectLst/>
                          <a:latin typeface="Arial" panose="020B0604020202020204" pitchFamily="34" charset="0"/>
                          <a:cs typeface="Arial" panose="020B0604020202020204" pitchFamily="34" charset="0"/>
                        </a:rPr>
                        <a:t>Preliminary estimate of power losses from the cables</a:t>
                      </a:r>
                    </a:p>
                  </a:txBody>
                  <a:tcPr marL="6350" marR="6350" marT="6350" marB="0" anchor="b"/>
                </a:tc>
                <a:extLst>
                  <a:ext uri="{0D108BD9-81ED-4DB2-BD59-A6C34878D82A}">
                    <a16:rowId xmlns:a16="http://schemas.microsoft.com/office/drawing/2014/main" val="1300692934"/>
                  </a:ext>
                </a:extLst>
              </a:tr>
              <a:tr h="224982">
                <a:tc>
                  <a:txBody>
                    <a:bodyPr/>
                    <a:lstStyle/>
                    <a:p>
                      <a:pPr algn="ctr" fontAlgn="b">
                        <a:buNone/>
                      </a:pPr>
                      <a:r>
                        <a:rPr lang="en-US" sz="1200" u="none" strike="noStrike">
                          <a:effectLst/>
                          <a:latin typeface="Arial" panose="020B0604020202020204" pitchFamily="34" charset="0"/>
                          <a:cs typeface="Arial" panose="020B0604020202020204" pitchFamily="34" charset="0"/>
                        </a:rPr>
                        <a:t>Cumulative Heat Load</a:t>
                      </a:r>
                      <a:endParaRPr lang="en-US" sz="1200" b="1"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200" u="none" strike="noStrike" dirty="0">
                          <a:effectLst/>
                          <a:latin typeface="Arial" panose="020B0604020202020204" pitchFamily="34" charset="0"/>
                          <a:cs typeface="Arial" panose="020B0604020202020204" pitchFamily="34" charset="0"/>
                        </a:rPr>
                        <a:t>46,092</a:t>
                      </a:r>
                      <a:endParaRPr lang="en-US" sz="1200" b="0" i="0" u="none" strike="noStrike" dirty="0">
                        <a:solidFill>
                          <a:srgbClr val="FF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200" u="none" strike="noStrike" dirty="0">
                          <a:effectLst/>
                          <a:latin typeface="Arial" panose="020B0604020202020204" pitchFamily="34" charset="0"/>
                          <a:cs typeface="Arial" panose="020B0604020202020204" pitchFamily="34" charset="0"/>
                        </a:rPr>
                        <a:t>W</a:t>
                      </a:r>
                      <a:endParaRPr lang="en-US" sz="12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200" b="0" i="0" u="none" strike="noStrike" dirty="0">
                          <a:solidFill>
                            <a:srgbClr val="000000"/>
                          </a:solidFill>
                          <a:effectLst/>
                          <a:latin typeface="Arial" panose="020B0604020202020204" pitchFamily="34" charset="0"/>
                          <a:cs typeface="Arial" panose="020B0604020202020204" pitchFamily="34" charset="0"/>
                        </a:rPr>
                        <a:t>Total Heat Load calculation for AC sizing</a:t>
                      </a:r>
                    </a:p>
                  </a:txBody>
                  <a:tcPr marL="6350" marR="6350" marT="6350" marB="0" anchor="b"/>
                </a:tc>
                <a:extLst>
                  <a:ext uri="{0D108BD9-81ED-4DB2-BD59-A6C34878D82A}">
                    <a16:rowId xmlns:a16="http://schemas.microsoft.com/office/drawing/2014/main" val="2876285289"/>
                  </a:ext>
                </a:extLst>
              </a:tr>
              <a:tr h="224982">
                <a:tc>
                  <a:txBody>
                    <a:bodyPr/>
                    <a:lstStyle/>
                    <a:p>
                      <a:pPr algn="ctr" fontAlgn="b">
                        <a:buNone/>
                      </a:pPr>
                      <a:r>
                        <a:rPr lang="en-US" sz="1200" u="none" strike="noStrike">
                          <a:effectLst/>
                          <a:latin typeface="Arial" panose="020B0604020202020204" pitchFamily="34" charset="0"/>
                          <a:cs typeface="Arial" panose="020B0604020202020204" pitchFamily="34" charset="0"/>
                        </a:rPr>
                        <a:t>Margin</a:t>
                      </a:r>
                      <a:endParaRPr lang="en-US" sz="1200" b="1"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200" b="0" i="0" u="none" strike="noStrike" dirty="0">
                          <a:solidFill>
                            <a:schemeClr val="tx1"/>
                          </a:solidFill>
                          <a:effectLst/>
                          <a:latin typeface="Arial" panose="020B0604020202020204" pitchFamily="34" charset="0"/>
                          <a:cs typeface="Arial" panose="020B0604020202020204" pitchFamily="34" charset="0"/>
                        </a:rPr>
                        <a:t>13,828</a:t>
                      </a:r>
                    </a:p>
                  </a:txBody>
                  <a:tcPr marL="6350" marR="6350" marT="6350" marB="0" anchor="b"/>
                </a:tc>
                <a:tc>
                  <a:txBody>
                    <a:bodyPr/>
                    <a:lstStyle/>
                    <a:p>
                      <a:pPr algn="ctr" fontAlgn="b">
                        <a:buNone/>
                      </a:pPr>
                      <a:r>
                        <a:rPr lang="en-US" sz="1200" u="none" strike="noStrike" dirty="0">
                          <a:effectLst/>
                          <a:latin typeface="Arial" panose="020B0604020202020204" pitchFamily="34" charset="0"/>
                          <a:cs typeface="Arial" panose="020B0604020202020204" pitchFamily="34" charset="0"/>
                        </a:rPr>
                        <a:t>W</a:t>
                      </a:r>
                      <a:endParaRPr lang="en-US" sz="12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Arial" panose="020B0604020202020204" pitchFamily="34" charset="0"/>
                          <a:cs typeface="Arial" panose="020B0604020202020204" pitchFamily="34" charset="0"/>
                        </a:rPr>
                        <a:t>30 percent margin on Cumulative Heat Load considered</a:t>
                      </a:r>
                    </a:p>
                  </a:txBody>
                  <a:tcPr marL="6350" marR="6350" marT="6350" marB="0" anchor="b"/>
                </a:tc>
                <a:extLst>
                  <a:ext uri="{0D108BD9-81ED-4DB2-BD59-A6C34878D82A}">
                    <a16:rowId xmlns:a16="http://schemas.microsoft.com/office/drawing/2014/main" val="2876455034"/>
                  </a:ext>
                </a:extLst>
              </a:tr>
              <a:tr h="224982">
                <a:tc>
                  <a:txBody>
                    <a:bodyPr/>
                    <a:lstStyle/>
                    <a:p>
                      <a:pPr algn="ctr" fontAlgn="b">
                        <a:buNone/>
                      </a:pPr>
                      <a:r>
                        <a:rPr lang="en-US" sz="1200" u="none" strike="noStrike">
                          <a:effectLst/>
                          <a:latin typeface="Arial" panose="020B0604020202020204" pitchFamily="34" charset="0"/>
                          <a:cs typeface="Arial" panose="020B0604020202020204" pitchFamily="34" charset="0"/>
                        </a:rPr>
                        <a:t>Total Heat Load with Margin</a:t>
                      </a:r>
                      <a:endParaRPr lang="en-US" sz="1200" b="1"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200" b="1" u="none" strike="noStrike" dirty="0">
                          <a:effectLst/>
                          <a:latin typeface="Arial" panose="020B0604020202020204" pitchFamily="34" charset="0"/>
                          <a:cs typeface="Arial" panose="020B0604020202020204" pitchFamily="34" charset="0"/>
                        </a:rPr>
                        <a:t>59,917</a:t>
                      </a:r>
                      <a:endParaRPr lang="en-US" sz="1200" b="1" i="0" u="none" strike="noStrike" dirty="0">
                        <a:solidFill>
                          <a:srgbClr val="FF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200" b="1" u="none" strike="noStrike" dirty="0">
                          <a:effectLst/>
                          <a:latin typeface="Arial" panose="020B0604020202020204" pitchFamily="34" charset="0"/>
                          <a:cs typeface="Arial" panose="020B0604020202020204" pitchFamily="34" charset="0"/>
                        </a:rPr>
                        <a:t>W</a:t>
                      </a:r>
                      <a:endParaRPr lang="en-US" sz="12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Arial" panose="020B0604020202020204" pitchFamily="34" charset="0"/>
                          <a:cs typeface="Arial" panose="020B0604020202020204" pitchFamily="34" charset="0"/>
                        </a:rPr>
                        <a:t>Total Heat Load with margin calculation for AC sizing</a:t>
                      </a:r>
                    </a:p>
                  </a:txBody>
                  <a:tcPr marL="6350" marR="6350" marT="6350" marB="0" anchor="b"/>
                </a:tc>
                <a:extLst>
                  <a:ext uri="{0D108BD9-81ED-4DB2-BD59-A6C34878D82A}">
                    <a16:rowId xmlns:a16="http://schemas.microsoft.com/office/drawing/2014/main" val="614902752"/>
                  </a:ext>
                </a:extLst>
              </a:tr>
            </a:tbl>
          </a:graphicData>
        </a:graphic>
      </p:graphicFrame>
    </p:spTree>
    <p:extLst>
      <p:ext uri="{BB962C8B-B14F-4D97-AF65-F5344CB8AC3E}">
        <p14:creationId xmlns:p14="http://schemas.microsoft.com/office/powerpoint/2010/main" val="15373289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E25FD8-7601-07D4-3082-CF863E45DD59}"/>
            </a:ext>
          </a:extLst>
        </p:cNvPr>
        <p:cNvGrpSpPr/>
        <p:nvPr/>
      </p:nvGrpSpPr>
      <p:grpSpPr>
        <a:xfrm>
          <a:off x="0" y="0"/>
          <a:ext cx="0" cy="0"/>
          <a:chOff x="0" y="0"/>
          <a:chExt cx="0" cy="0"/>
        </a:xfrm>
      </p:grpSpPr>
      <p:pic>
        <p:nvPicPr>
          <p:cNvPr id="10" name="Immagine 5">
            <a:extLst>
              <a:ext uri="{FF2B5EF4-FFF2-40B4-BE49-F238E27FC236}">
                <a16:creationId xmlns:a16="http://schemas.microsoft.com/office/drawing/2014/main" id="{C3C06D70-115F-DA25-C20A-F91508B6D471}"/>
              </a:ext>
              <a:ext uri="{147F2762-F138-4A5C-976F-8EAC2B608ADB}">
                <a16:predDERef xmlns:a16="http://schemas.microsoft.com/office/drawing/2014/main" pred="{555EF2D0-62AB-0BFE-08E9-8AFA48822072}"/>
              </a:ext>
            </a:extLst>
          </p:cNvPr>
          <p:cNvPicPr>
            <a:picLocks noChangeAspect="1"/>
          </p:cNvPicPr>
          <p:nvPr/>
        </p:nvPicPr>
        <p:blipFill>
          <a:blip r:embed="rId2"/>
          <a:stretch>
            <a:fillRect/>
          </a:stretch>
        </p:blipFill>
        <p:spPr>
          <a:xfrm>
            <a:off x="642988" y="4273340"/>
            <a:ext cx="3446175" cy="1935627"/>
          </a:xfrm>
          <a:prstGeom prst="rect">
            <a:avLst/>
          </a:prstGeom>
        </p:spPr>
      </p:pic>
      <p:pic>
        <p:nvPicPr>
          <p:cNvPr id="12" name="Picture 11">
            <a:extLst>
              <a:ext uri="{FF2B5EF4-FFF2-40B4-BE49-F238E27FC236}">
                <a16:creationId xmlns:a16="http://schemas.microsoft.com/office/drawing/2014/main" id="{4C65E623-3A1D-3309-7B6A-B83AE6982BCF}"/>
              </a:ext>
            </a:extLst>
          </p:cNvPr>
          <p:cNvPicPr>
            <a:picLocks noChangeAspect="1"/>
          </p:cNvPicPr>
          <p:nvPr/>
        </p:nvPicPr>
        <p:blipFill>
          <a:blip r:embed="rId3"/>
          <a:stretch>
            <a:fillRect/>
          </a:stretch>
        </p:blipFill>
        <p:spPr>
          <a:xfrm>
            <a:off x="7119069" y="2666235"/>
            <a:ext cx="4841283" cy="2532692"/>
          </a:xfrm>
          <a:prstGeom prst="rect">
            <a:avLst/>
          </a:prstGeom>
        </p:spPr>
      </p:pic>
      <p:sp>
        <p:nvSpPr>
          <p:cNvPr id="2" name="Title 1">
            <a:extLst>
              <a:ext uri="{FF2B5EF4-FFF2-40B4-BE49-F238E27FC236}">
                <a16:creationId xmlns:a16="http://schemas.microsoft.com/office/drawing/2014/main" id="{1E1E8150-0C7E-8034-3C84-C2D5D9570C26}"/>
              </a:ext>
            </a:extLst>
          </p:cNvPr>
          <p:cNvSpPr>
            <a:spLocks noGrp="1"/>
          </p:cNvSpPr>
          <p:nvPr>
            <p:ph type="title"/>
          </p:nvPr>
        </p:nvSpPr>
        <p:spPr/>
        <p:txBody>
          <a:bodyPr>
            <a:normAutofit fontScale="90000"/>
          </a:bodyPr>
          <a:lstStyle/>
          <a:p>
            <a:r>
              <a:rPr lang="en-US" dirty="0"/>
              <a:t>Special Cooling System – Detector</a:t>
            </a:r>
          </a:p>
        </p:txBody>
      </p:sp>
      <p:sp>
        <p:nvSpPr>
          <p:cNvPr id="4" name="Text Placeholder 2">
            <a:extLst>
              <a:ext uri="{FF2B5EF4-FFF2-40B4-BE49-F238E27FC236}">
                <a16:creationId xmlns:a16="http://schemas.microsoft.com/office/drawing/2014/main" id="{50A93D70-6CD5-BF0B-7D8B-B2698F748B34}"/>
              </a:ext>
            </a:extLst>
          </p:cNvPr>
          <p:cNvSpPr>
            <a:spLocks noGrp="1"/>
          </p:cNvSpPr>
          <p:nvPr>
            <p:ph idx="1"/>
          </p:nvPr>
        </p:nvSpPr>
        <p:spPr>
          <a:xfrm>
            <a:off x="457199" y="514963"/>
            <a:ext cx="4249025" cy="974083"/>
          </a:xfrm>
        </p:spPr>
        <p:txBody>
          <a:bodyPr>
            <a:normAutofit lnSpcReduction="10000"/>
          </a:bodyPr>
          <a:lstStyle/>
          <a:p>
            <a:pPr marL="0" indent="0">
              <a:buNone/>
            </a:pPr>
            <a:r>
              <a:rPr lang="en-US" sz="1200" b="1" dirty="0" err="1"/>
              <a:t>dRICH</a:t>
            </a:r>
            <a:r>
              <a:rPr lang="en-US" sz="1200" b="1" dirty="0"/>
              <a:t> </a:t>
            </a:r>
            <a:endParaRPr lang="en-US" sz="1200" dirty="0"/>
          </a:p>
          <a:p>
            <a:r>
              <a:rPr lang="en-US" sz="1200" dirty="0"/>
              <a:t>Heat Sources – Primarily located in Photon Detector Box </a:t>
            </a:r>
          </a:p>
          <a:p>
            <a:r>
              <a:rPr lang="en-US" sz="1200" dirty="0"/>
              <a:t>Uniform distribution  -  Physics operation mode</a:t>
            </a:r>
          </a:p>
          <a:p>
            <a:r>
              <a:rPr lang="en-US" sz="1200" dirty="0"/>
              <a:t>Non-Uniform distribution -  Annealing operation mode</a:t>
            </a:r>
          </a:p>
        </p:txBody>
      </p:sp>
      <p:pic>
        <p:nvPicPr>
          <p:cNvPr id="6" name="Picture 5">
            <a:extLst>
              <a:ext uri="{FF2B5EF4-FFF2-40B4-BE49-F238E27FC236}">
                <a16:creationId xmlns:a16="http://schemas.microsoft.com/office/drawing/2014/main" id="{3027DAD3-D416-5B47-0410-4114760C6C45}"/>
              </a:ext>
            </a:extLst>
          </p:cNvPr>
          <p:cNvPicPr>
            <a:picLocks noChangeAspect="1"/>
          </p:cNvPicPr>
          <p:nvPr/>
        </p:nvPicPr>
        <p:blipFill>
          <a:blip r:embed="rId4"/>
          <a:stretch>
            <a:fillRect/>
          </a:stretch>
        </p:blipFill>
        <p:spPr>
          <a:xfrm>
            <a:off x="457199" y="1546809"/>
            <a:ext cx="5331205" cy="2723168"/>
          </a:xfrm>
          <a:prstGeom prst="rect">
            <a:avLst/>
          </a:prstGeom>
        </p:spPr>
      </p:pic>
      <p:sp>
        <p:nvSpPr>
          <p:cNvPr id="11" name="TextBox 33">
            <a:extLst>
              <a:ext uri="{FF2B5EF4-FFF2-40B4-BE49-F238E27FC236}">
                <a16:creationId xmlns:a16="http://schemas.microsoft.com/office/drawing/2014/main" id="{D7D29355-40C9-7976-6DDF-A7A4FA4D6574}"/>
              </a:ext>
            </a:extLst>
          </p:cNvPr>
          <p:cNvSpPr txBox="1"/>
          <p:nvPr/>
        </p:nvSpPr>
        <p:spPr>
          <a:xfrm>
            <a:off x="6853344" y="481296"/>
            <a:ext cx="5108896" cy="199715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defPPr>
              <a:defRPr lang="it-IT"/>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nSpc>
                <a:spcPct val="150000"/>
              </a:lnSpc>
              <a:buNone/>
            </a:pPr>
            <a:r>
              <a:rPr lang="en-GB" sz="1200" b="1" dirty="0">
                <a:latin typeface="Arial" panose="020B0604020202020204" pitchFamily="34" charset="0"/>
                <a:cs typeface="Arial" panose="020B0604020202020204" pitchFamily="34" charset="0"/>
              </a:rPr>
              <a:t>Cooling/Heating System – Main Requirements</a:t>
            </a:r>
          </a:p>
          <a:p>
            <a:pPr marL="285750" indent="-285750">
              <a:lnSpc>
                <a:spcPct val="150000"/>
              </a:lnSpc>
              <a:buFont typeface="Arial" panose="020B0604020202020204" pitchFamily="34" charset="0"/>
              <a:buChar char="•"/>
            </a:pPr>
            <a:r>
              <a:rPr lang="en-GB" sz="1200" b="1" dirty="0">
                <a:latin typeface="Arial" panose="020B0604020202020204" pitchFamily="34" charset="0"/>
                <a:cs typeface="Arial" panose="020B0604020202020204" pitchFamily="34" charset="0"/>
              </a:rPr>
              <a:t>Heating mode (annealing):</a:t>
            </a:r>
            <a:r>
              <a:rPr lang="en-GB" sz="1200" dirty="0">
                <a:latin typeface="Arial" panose="020B0604020202020204" pitchFamily="34" charset="0"/>
                <a:cs typeface="Arial" panose="020B0604020202020204" pitchFamily="34" charset="0"/>
              </a:rPr>
              <a:t> Maximum temperature </a:t>
            </a:r>
            <a:r>
              <a:rPr lang="en-GB" sz="1200" b="1" dirty="0">
                <a:latin typeface="Arial" panose="020B0604020202020204" pitchFamily="34" charset="0"/>
                <a:cs typeface="Arial" panose="020B0604020202020204" pitchFamily="34" charset="0"/>
              </a:rPr>
              <a:t>100 °C</a:t>
            </a:r>
            <a:endParaRPr lang="en-GB" sz="1200" dirty="0">
              <a:latin typeface="Arial" panose="020B0604020202020204" pitchFamily="34" charset="0"/>
              <a:cs typeface="Arial" panose="020B0604020202020204" pitchFamily="34" charset="0"/>
            </a:endParaRPr>
          </a:p>
          <a:p>
            <a:pPr marL="285750" indent="-285750">
              <a:lnSpc>
                <a:spcPct val="150000"/>
              </a:lnSpc>
              <a:buFont typeface="Arial" panose="020B0604020202020204" pitchFamily="34" charset="0"/>
              <a:buChar char="•"/>
            </a:pPr>
            <a:r>
              <a:rPr lang="en-GB" sz="1200" b="1" dirty="0">
                <a:latin typeface="Arial" panose="020B0604020202020204" pitchFamily="34" charset="0"/>
                <a:cs typeface="Arial" panose="020B0604020202020204" pitchFamily="34" charset="0"/>
              </a:rPr>
              <a:t>Cooling mode:</a:t>
            </a:r>
            <a:r>
              <a:rPr lang="en-GB" sz="1200" dirty="0">
                <a:latin typeface="Arial" panose="020B0604020202020204" pitchFamily="34" charset="0"/>
                <a:cs typeface="Arial" panose="020B0604020202020204" pitchFamily="34" charset="0"/>
              </a:rPr>
              <a:t> Minimum temperature </a:t>
            </a:r>
            <a:r>
              <a:rPr lang="en-GB" sz="1200" b="1" dirty="0">
                <a:latin typeface="Arial" panose="020B0604020202020204" pitchFamily="34" charset="0"/>
                <a:cs typeface="Arial" panose="020B0604020202020204" pitchFamily="34" charset="0"/>
              </a:rPr>
              <a:t>–40 °C</a:t>
            </a:r>
            <a:endParaRPr lang="en-GB" sz="1200" dirty="0">
              <a:latin typeface="Arial" panose="020B0604020202020204" pitchFamily="34" charset="0"/>
              <a:cs typeface="Arial" panose="020B0604020202020204" pitchFamily="34" charset="0"/>
            </a:endParaRPr>
          </a:p>
          <a:p>
            <a:pPr marL="285750" indent="-285750">
              <a:lnSpc>
                <a:spcPct val="150000"/>
              </a:lnSpc>
              <a:buFont typeface="Arial" panose="020B0604020202020204" pitchFamily="34" charset="0"/>
              <a:buChar char="•"/>
            </a:pPr>
            <a:r>
              <a:rPr lang="en-GB" sz="1200" b="1" dirty="0">
                <a:latin typeface="Arial" panose="020B0604020202020204" pitchFamily="34" charset="0"/>
                <a:cs typeface="Arial" panose="020B0604020202020204" pitchFamily="34" charset="0"/>
              </a:rPr>
              <a:t>Coolant options:</a:t>
            </a:r>
            <a:r>
              <a:rPr lang="en-GB" sz="1200" dirty="0">
                <a:latin typeface="Arial" panose="020B0604020202020204" pitchFamily="34" charset="0"/>
                <a:cs typeface="Arial" panose="020B0604020202020204" pitchFamily="34" charset="0"/>
              </a:rPr>
              <a:t> </a:t>
            </a:r>
            <a:r>
              <a:rPr lang="en-GB" sz="1200" b="1" dirty="0">
                <a:latin typeface="Arial" panose="020B0604020202020204" pitchFamily="34" charset="0"/>
                <a:cs typeface="Arial" panose="020B0604020202020204" pitchFamily="34" charset="0"/>
              </a:rPr>
              <a:t>Glycol</a:t>
            </a:r>
            <a:r>
              <a:rPr lang="en-GB" sz="1200" dirty="0">
                <a:latin typeface="Arial" panose="020B0604020202020204" pitchFamily="34" charset="0"/>
                <a:cs typeface="Arial" panose="020B0604020202020204" pitchFamily="34" charset="0"/>
              </a:rPr>
              <a:t>, </a:t>
            </a:r>
            <a:r>
              <a:rPr lang="en-GB" sz="1200" b="1" dirty="0">
                <a:latin typeface="Arial" panose="020B0604020202020204" pitchFamily="34" charset="0"/>
                <a:cs typeface="Arial" panose="020B0604020202020204" pitchFamily="34" charset="0"/>
              </a:rPr>
              <a:t>Silicone oil</a:t>
            </a:r>
            <a:r>
              <a:rPr lang="en-GB" sz="1200" dirty="0">
                <a:latin typeface="Arial" panose="020B0604020202020204" pitchFamily="34" charset="0"/>
                <a:cs typeface="Arial" panose="020B0604020202020204" pitchFamily="34" charset="0"/>
              </a:rPr>
              <a:t>, or </a:t>
            </a:r>
            <a:r>
              <a:rPr lang="en-GB" sz="1200" b="1" dirty="0">
                <a:latin typeface="Arial" panose="020B0604020202020204" pitchFamily="34" charset="0"/>
                <a:cs typeface="Arial" panose="020B0604020202020204" pitchFamily="34" charset="0"/>
              </a:rPr>
              <a:t>HFE 7100</a:t>
            </a:r>
            <a:endParaRPr lang="en-GB" sz="1200" dirty="0">
              <a:latin typeface="Arial" panose="020B0604020202020204" pitchFamily="34" charset="0"/>
              <a:cs typeface="Arial" panose="020B0604020202020204" pitchFamily="34" charset="0"/>
            </a:endParaRPr>
          </a:p>
          <a:p>
            <a:pPr marL="285750" indent="-285750">
              <a:lnSpc>
                <a:spcPct val="150000"/>
              </a:lnSpc>
              <a:buFont typeface="Arial" panose="020B0604020202020204" pitchFamily="34" charset="0"/>
              <a:buChar char="•"/>
            </a:pPr>
            <a:r>
              <a:rPr lang="en-GB" sz="1200" b="1" dirty="0">
                <a:latin typeface="Arial" panose="020B0604020202020204" pitchFamily="34" charset="0"/>
                <a:cs typeface="Arial" panose="020B0604020202020204" pitchFamily="34" charset="0"/>
              </a:rPr>
              <a:t>Cooling system type:</a:t>
            </a:r>
            <a:r>
              <a:rPr lang="en-GB" sz="1200" dirty="0">
                <a:latin typeface="Arial" panose="020B0604020202020204" pitchFamily="34" charset="0"/>
                <a:cs typeface="Arial" panose="020B0604020202020204" pitchFamily="34" charset="0"/>
              </a:rPr>
              <a:t> Closed-loop system with freeze protection, ideal for both cooling and heating operations, and designed to prevent leakage.</a:t>
            </a:r>
          </a:p>
        </p:txBody>
      </p:sp>
      <p:pic>
        <p:nvPicPr>
          <p:cNvPr id="13" name="Picture 12">
            <a:extLst>
              <a:ext uri="{FF2B5EF4-FFF2-40B4-BE49-F238E27FC236}">
                <a16:creationId xmlns:a16="http://schemas.microsoft.com/office/drawing/2014/main" id="{817B8D5E-9DBB-CD45-83AE-D62B6663CC38}"/>
              </a:ext>
            </a:extLst>
          </p:cNvPr>
          <p:cNvPicPr>
            <a:picLocks noChangeAspect="1"/>
          </p:cNvPicPr>
          <p:nvPr/>
        </p:nvPicPr>
        <p:blipFill>
          <a:blip r:embed="rId5"/>
          <a:srcRect l="31347" t="-117" b="-1"/>
          <a:stretch>
            <a:fillRect/>
          </a:stretch>
        </p:blipFill>
        <p:spPr>
          <a:xfrm>
            <a:off x="3828896" y="4306247"/>
            <a:ext cx="4223814" cy="1869812"/>
          </a:xfrm>
          <a:prstGeom prst="rect">
            <a:avLst/>
          </a:prstGeom>
        </p:spPr>
      </p:pic>
      <p:sp>
        <p:nvSpPr>
          <p:cNvPr id="15" name="TextBox 35">
            <a:extLst>
              <a:ext uri="{FF2B5EF4-FFF2-40B4-BE49-F238E27FC236}">
                <a16:creationId xmlns:a16="http://schemas.microsoft.com/office/drawing/2014/main" id="{43A32393-4846-B028-2FE4-FAE9410AF891}"/>
              </a:ext>
            </a:extLst>
          </p:cNvPr>
          <p:cNvSpPr txBox="1"/>
          <p:nvPr/>
        </p:nvSpPr>
        <p:spPr>
          <a:xfrm>
            <a:off x="8476239" y="2516685"/>
            <a:ext cx="2731453" cy="307777"/>
          </a:xfrm>
          <a:prstGeom prst="rect">
            <a:avLst/>
          </a:prstGeom>
          <a:noFill/>
        </p:spPr>
        <p:txBody>
          <a:bodyPr wrap="square" rtlCol="0">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latin typeface="Arial" panose="020B0604020202020204" pitchFamily="34" charset="0"/>
                <a:cs typeface="Arial" panose="020B0604020202020204" pitchFamily="34" charset="0"/>
              </a:rPr>
              <a:t>Detector box air cooling</a:t>
            </a:r>
            <a:endParaRPr lang="en-GB" sz="1400" b="1" dirty="0">
              <a:latin typeface="Arial" panose="020B0604020202020204" pitchFamily="34" charset="0"/>
              <a:cs typeface="Arial" panose="020B0604020202020204" pitchFamily="34" charset="0"/>
            </a:endParaRPr>
          </a:p>
        </p:txBody>
      </p:sp>
      <p:pic>
        <p:nvPicPr>
          <p:cNvPr id="16" name="Picture 15">
            <a:extLst>
              <a:ext uri="{FF2B5EF4-FFF2-40B4-BE49-F238E27FC236}">
                <a16:creationId xmlns:a16="http://schemas.microsoft.com/office/drawing/2014/main" id="{B11FB9FB-23EB-870A-8585-BEE4401F2E29}"/>
              </a:ext>
            </a:extLst>
          </p:cNvPr>
          <p:cNvPicPr>
            <a:picLocks noChangeAspect="1"/>
          </p:cNvPicPr>
          <p:nvPr/>
        </p:nvPicPr>
        <p:blipFill>
          <a:blip r:embed="rId5"/>
          <a:srcRect t="37008" r="68203" b="24680"/>
          <a:stretch>
            <a:fillRect/>
          </a:stretch>
        </p:blipFill>
        <p:spPr>
          <a:xfrm>
            <a:off x="8235988" y="5278623"/>
            <a:ext cx="1869302" cy="683703"/>
          </a:xfrm>
          <a:prstGeom prst="rect">
            <a:avLst/>
          </a:prstGeom>
        </p:spPr>
      </p:pic>
    </p:spTree>
    <p:extLst>
      <p:ext uri="{BB962C8B-B14F-4D97-AF65-F5344CB8AC3E}">
        <p14:creationId xmlns:p14="http://schemas.microsoft.com/office/powerpoint/2010/main" val="753645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502AD0-12FB-E475-B0D1-2A0723E9BAE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4C107B-FCEB-5ED4-9CC1-F4E112EBB435}"/>
              </a:ext>
            </a:extLst>
          </p:cNvPr>
          <p:cNvSpPr>
            <a:spLocks noGrp="1"/>
          </p:cNvSpPr>
          <p:nvPr>
            <p:ph type="title"/>
          </p:nvPr>
        </p:nvSpPr>
        <p:spPr/>
        <p:txBody>
          <a:bodyPr>
            <a:normAutofit fontScale="90000"/>
          </a:bodyPr>
          <a:lstStyle/>
          <a:p>
            <a:r>
              <a:rPr lang="en-US" dirty="0"/>
              <a:t>Liquid Cooling – Detectors</a:t>
            </a:r>
          </a:p>
        </p:txBody>
      </p:sp>
      <p:sp>
        <p:nvSpPr>
          <p:cNvPr id="4" name="Text Placeholder 2">
            <a:extLst>
              <a:ext uri="{FF2B5EF4-FFF2-40B4-BE49-F238E27FC236}">
                <a16:creationId xmlns:a16="http://schemas.microsoft.com/office/drawing/2014/main" id="{92CAE746-4359-418B-C521-2CD5FC0625FC}"/>
              </a:ext>
            </a:extLst>
          </p:cNvPr>
          <p:cNvSpPr>
            <a:spLocks noGrp="1"/>
          </p:cNvSpPr>
          <p:nvPr>
            <p:ph idx="1"/>
          </p:nvPr>
        </p:nvSpPr>
        <p:spPr>
          <a:xfrm>
            <a:off x="457200" y="685800"/>
            <a:ext cx="11503025" cy="5486400"/>
          </a:xfrm>
        </p:spPr>
        <p:txBody>
          <a:bodyPr>
            <a:normAutofit/>
          </a:bodyPr>
          <a:lstStyle/>
          <a:p>
            <a:pPr marL="0" indent="0">
              <a:buNone/>
            </a:pPr>
            <a:r>
              <a:rPr lang="en-US" sz="1200" b="1" dirty="0"/>
              <a:t>Forward EMCAL </a:t>
            </a:r>
            <a:endParaRPr lang="en-US" sz="1200" dirty="0"/>
          </a:p>
          <a:p>
            <a:r>
              <a:rPr lang="en-US" sz="1200" dirty="0"/>
              <a:t>Electronics : FEB, </a:t>
            </a:r>
            <a:r>
              <a:rPr lang="en-US" sz="1200" dirty="0" err="1"/>
              <a:t>SiPM</a:t>
            </a:r>
            <a:endParaRPr lang="en-US" sz="1200" dirty="0"/>
          </a:p>
          <a:p>
            <a:r>
              <a:rPr lang="en-US" sz="1200" dirty="0"/>
              <a:t>Temperature : 2 to 3C above dew point </a:t>
            </a:r>
          </a:p>
          <a:p>
            <a:pPr marL="0" indent="0">
              <a:buNone/>
            </a:pPr>
            <a:r>
              <a:rPr lang="en-US" sz="1200" b="1" dirty="0"/>
              <a:t>Barrel EMCAL </a:t>
            </a:r>
            <a:endParaRPr lang="en-US" sz="1200" dirty="0"/>
          </a:p>
          <a:p>
            <a:r>
              <a:rPr lang="en-US" sz="1200" dirty="0"/>
              <a:t>Electronics : </a:t>
            </a:r>
            <a:r>
              <a:rPr lang="en-US" sz="1200" dirty="0" err="1"/>
              <a:t>SiPM</a:t>
            </a:r>
            <a:r>
              <a:rPr lang="en-US" sz="1200" dirty="0"/>
              <a:t>, </a:t>
            </a:r>
            <a:r>
              <a:rPr lang="en-US" sz="1200" dirty="0" err="1"/>
              <a:t>Astropix</a:t>
            </a:r>
            <a:r>
              <a:rPr lang="en-US" sz="1200" dirty="0"/>
              <a:t>, ETC, </a:t>
            </a:r>
            <a:r>
              <a:rPr lang="en-US" sz="1200" dirty="0" err="1"/>
              <a:t>Caloroc</a:t>
            </a:r>
            <a:r>
              <a:rPr lang="en-US" sz="1200" dirty="0"/>
              <a:t>, </a:t>
            </a:r>
            <a:r>
              <a:rPr lang="en-US" sz="1200" dirty="0" err="1"/>
              <a:t>Astrolinx</a:t>
            </a:r>
            <a:endParaRPr lang="en-US" sz="1200" dirty="0"/>
          </a:p>
          <a:p>
            <a:r>
              <a:rPr lang="en-US" sz="1200" dirty="0"/>
              <a:t>Temperature : </a:t>
            </a:r>
            <a:r>
              <a:rPr lang="en-US" sz="1200" dirty="0" err="1"/>
              <a:t>SiPM</a:t>
            </a:r>
            <a:r>
              <a:rPr lang="en-US" sz="1200" dirty="0"/>
              <a:t> : +/- 2 C (7C on </a:t>
            </a:r>
            <a:r>
              <a:rPr lang="en-US" sz="1200" dirty="0" err="1"/>
              <a:t>SiPM’s</a:t>
            </a:r>
            <a:r>
              <a:rPr lang="en-US" sz="1200" dirty="0"/>
              <a:t>)</a:t>
            </a:r>
          </a:p>
          <a:p>
            <a:r>
              <a:rPr lang="en-US" sz="1200" dirty="0" err="1"/>
              <a:t>Astropix</a:t>
            </a:r>
            <a:r>
              <a:rPr lang="en-US" sz="1200" dirty="0"/>
              <a:t>, </a:t>
            </a:r>
            <a:r>
              <a:rPr lang="en-US" sz="1200" dirty="0" err="1"/>
              <a:t>Astrolinx</a:t>
            </a:r>
            <a:r>
              <a:rPr lang="en-US" sz="1200" dirty="0"/>
              <a:t> : 20 +/- 3 C, ETC, </a:t>
            </a:r>
            <a:r>
              <a:rPr lang="en-US" sz="1200" dirty="0" err="1"/>
              <a:t>Caloroc</a:t>
            </a:r>
            <a:r>
              <a:rPr lang="en-US" sz="1200" dirty="0"/>
              <a:t>: below 40 C</a:t>
            </a:r>
          </a:p>
          <a:p>
            <a:pPr marL="0" indent="0">
              <a:buNone/>
            </a:pPr>
            <a:r>
              <a:rPr lang="en-US" sz="1200" b="1" dirty="0"/>
              <a:t>DIRC </a:t>
            </a:r>
            <a:endParaRPr lang="en-US" sz="1200" dirty="0"/>
          </a:p>
          <a:p>
            <a:r>
              <a:rPr lang="en-US" sz="1200" dirty="0"/>
              <a:t>Electronics : ASIC</a:t>
            </a:r>
          </a:p>
          <a:p>
            <a:r>
              <a:rPr lang="en-US" sz="1200" dirty="0"/>
              <a:t>Temperature : ASIC: +/- 2 C</a:t>
            </a:r>
          </a:p>
          <a:p>
            <a:pPr marL="0" indent="0">
              <a:buNone/>
            </a:pPr>
            <a:r>
              <a:rPr lang="en-US" sz="1200" b="1" dirty="0"/>
              <a:t>Outer MPGD </a:t>
            </a:r>
            <a:endParaRPr lang="en-US" sz="1200" dirty="0"/>
          </a:p>
          <a:p>
            <a:r>
              <a:rPr lang="en-US" sz="1200" dirty="0"/>
              <a:t>Electronics : FEB</a:t>
            </a:r>
          </a:p>
          <a:p>
            <a:r>
              <a:rPr lang="en-US" sz="1200" dirty="0"/>
              <a:t>Temperature : ASIC : 30 +/-3C, Operation : 22 to 25C</a:t>
            </a:r>
          </a:p>
          <a:p>
            <a:pPr marL="0" indent="0">
              <a:buNone/>
            </a:pPr>
            <a:r>
              <a:rPr lang="en-US" sz="1200" b="1" dirty="0"/>
              <a:t>Cymbal </a:t>
            </a:r>
            <a:endParaRPr lang="en-US" sz="1200" dirty="0"/>
          </a:p>
          <a:p>
            <a:r>
              <a:rPr lang="en-US" sz="1200" dirty="0"/>
              <a:t>Electronics : FEB, DC-DC Converters</a:t>
            </a:r>
          </a:p>
          <a:p>
            <a:r>
              <a:rPr lang="en-US" sz="1200" dirty="0"/>
              <a:t>Temperature : FEB : +/- 2C, Detector Operation : 15 to 25 C</a:t>
            </a:r>
          </a:p>
          <a:p>
            <a:pPr marL="0" indent="0">
              <a:buNone/>
            </a:pPr>
            <a:r>
              <a:rPr lang="en-US" sz="1200" b="1" dirty="0" err="1"/>
              <a:t>pfRICH</a:t>
            </a:r>
            <a:r>
              <a:rPr lang="en-US" sz="1200" b="1" dirty="0"/>
              <a:t> </a:t>
            </a:r>
            <a:endParaRPr lang="en-US" sz="1200" dirty="0"/>
          </a:p>
          <a:p>
            <a:r>
              <a:rPr lang="en-US" sz="1200" dirty="0"/>
              <a:t>Electronics : ASIC</a:t>
            </a:r>
          </a:p>
          <a:p>
            <a:r>
              <a:rPr lang="en-US" sz="1200" dirty="0"/>
              <a:t>Temperature : ASIC : +/- 2 C</a:t>
            </a:r>
          </a:p>
          <a:p>
            <a:pPr marL="0" indent="0">
              <a:buNone/>
            </a:pPr>
            <a:r>
              <a:rPr lang="en-US" sz="1200" b="1" dirty="0"/>
              <a:t>EEMCAL </a:t>
            </a:r>
            <a:endParaRPr lang="en-US" sz="1200" dirty="0"/>
          </a:p>
          <a:p>
            <a:r>
              <a:rPr lang="en-US" sz="1200" dirty="0"/>
              <a:t>Electronics : FEB, </a:t>
            </a:r>
            <a:r>
              <a:rPr lang="en-US" sz="1200" dirty="0" err="1"/>
              <a:t>SiPM</a:t>
            </a:r>
            <a:endParaRPr lang="en-US" sz="1200" dirty="0"/>
          </a:p>
          <a:p>
            <a:r>
              <a:rPr lang="en-US" sz="1200" dirty="0"/>
              <a:t>Temperature : +/- 0.1 C on crystals, Crystal temperature : 15 to 25 C</a:t>
            </a:r>
          </a:p>
        </p:txBody>
      </p:sp>
      <p:grpSp>
        <p:nvGrpSpPr>
          <p:cNvPr id="5" name="Google Shape;324;p9">
            <a:extLst>
              <a:ext uri="{FF2B5EF4-FFF2-40B4-BE49-F238E27FC236}">
                <a16:creationId xmlns:a16="http://schemas.microsoft.com/office/drawing/2014/main" id="{E671D842-8ABD-3F87-28F8-DDC19BF1E94B}"/>
              </a:ext>
            </a:extLst>
          </p:cNvPr>
          <p:cNvGrpSpPr/>
          <p:nvPr/>
        </p:nvGrpSpPr>
        <p:grpSpPr>
          <a:xfrm>
            <a:off x="5475591" y="564160"/>
            <a:ext cx="4069765" cy="2310958"/>
            <a:chOff x="974982" y="3406660"/>
            <a:chExt cx="3040730" cy="1620471"/>
          </a:xfrm>
        </p:grpSpPr>
        <p:pic>
          <p:nvPicPr>
            <p:cNvPr id="6" name="Google Shape;325;p9">
              <a:extLst>
                <a:ext uri="{FF2B5EF4-FFF2-40B4-BE49-F238E27FC236}">
                  <a16:creationId xmlns:a16="http://schemas.microsoft.com/office/drawing/2014/main" id="{2672E00E-25CC-9A72-87E0-15BBFA88A427}"/>
                </a:ext>
              </a:extLst>
            </p:cNvPr>
            <p:cNvPicPr preferRelativeResize="0"/>
            <p:nvPr/>
          </p:nvPicPr>
          <p:blipFill rotWithShape="1">
            <a:blip r:embed="rId2">
              <a:alphaModFix/>
            </a:blip>
            <a:srcRect/>
            <a:stretch/>
          </p:blipFill>
          <p:spPr>
            <a:xfrm>
              <a:off x="974982" y="3406660"/>
              <a:ext cx="3040730" cy="1620471"/>
            </a:xfrm>
            <a:prstGeom prst="rect">
              <a:avLst/>
            </a:prstGeom>
            <a:noFill/>
            <a:ln>
              <a:noFill/>
            </a:ln>
          </p:spPr>
        </p:pic>
        <p:sp>
          <p:nvSpPr>
            <p:cNvPr id="7" name="Google Shape;326;p9">
              <a:extLst>
                <a:ext uri="{FF2B5EF4-FFF2-40B4-BE49-F238E27FC236}">
                  <a16:creationId xmlns:a16="http://schemas.microsoft.com/office/drawing/2014/main" id="{D228EC6C-B2E1-3020-AC78-9E1E4485DC3D}"/>
                </a:ext>
              </a:extLst>
            </p:cNvPr>
            <p:cNvSpPr/>
            <p:nvPr/>
          </p:nvSpPr>
          <p:spPr>
            <a:xfrm>
              <a:off x="1387186" y="4390159"/>
              <a:ext cx="213014" cy="249382"/>
            </a:xfrm>
            <a:prstGeom prst="rect">
              <a:avLst/>
            </a:pr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pic>
        <p:nvPicPr>
          <p:cNvPr id="8" name="Picture 7" descr="Chart&#10;&#10;AI-generated content may be incorrect.">
            <a:extLst>
              <a:ext uri="{FF2B5EF4-FFF2-40B4-BE49-F238E27FC236}">
                <a16:creationId xmlns:a16="http://schemas.microsoft.com/office/drawing/2014/main" id="{7940A587-8F5E-021C-43DD-6FBD41BE8500}"/>
              </a:ext>
            </a:extLst>
          </p:cNvPr>
          <p:cNvPicPr>
            <a:picLocks noChangeAspect="1"/>
          </p:cNvPicPr>
          <p:nvPr/>
        </p:nvPicPr>
        <p:blipFill>
          <a:blip r:embed="rId3"/>
          <a:srcRect t="2197"/>
          <a:stretch>
            <a:fillRect/>
          </a:stretch>
        </p:blipFill>
        <p:spPr>
          <a:xfrm>
            <a:off x="10000277" y="514035"/>
            <a:ext cx="1505027" cy="2801080"/>
          </a:xfrm>
          <a:prstGeom prst="rect">
            <a:avLst/>
          </a:prstGeom>
        </p:spPr>
      </p:pic>
      <p:sp>
        <p:nvSpPr>
          <p:cNvPr id="10" name="TextBox 9">
            <a:extLst>
              <a:ext uri="{FF2B5EF4-FFF2-40B4-BE49-F238E27FC236}">
                <a16:creationId xmlns:a16="http://schemas.microsoft.com/office/drawing/2014/main" id="{8084FAB4-2057-CC6A-B129-99EDD31192D3}"/>
              </a:ext>
            </a:extLst>
          </p:cNvPr>
          <p:cNvSpPr txBox="1"/>
          <p:nvPr/>
        </p:nvSpPr>
        <p:spPr>
          <a:xfrm>
            <a:off x="6945091" y="2775744"/>
            <a:ext cx="3495063" cy="646331"/>
          </a:xfrm>
          <a:prstGeom prst="rect">
            <a:avLst/>
          </a:prstGeom>
          <a:noFill/>
        </p:spPr>
        <p:txBody>
          <a:bodyPr wrap="square">
            <a:spAutoFit/>
          </a:bodyPr>
          <a:lstStyle/>
          <a:p>
            <a:r>
              <a:rPr lang="en-US" sz="1200" dirty="0">
                <a:latin typeface="Arial" panose="020B0604020202020204" pitchFamily="34" charset="0"/>
                <a:cs typeface="Arial" panose="020B0604020202020204" pitchFamily="34" charset="0"/>
              </a:rPr>
              <a:t>Cold plate, double-sided cooling:</a:t>
            </a:r>
          </a:p>
          <a:p>
            <a:r>
              <a:rPr lang="en-US" sz="1200" dirty="0">
                <a:latin typeface="Arial" panose="020B0604020202020204" pitchFamily="34" charset="0"/>
                <a:cs typeface="Arial" panose="020B0604020202020204" pitchFamily="34" charset="0"/>
              </a:rPr>
              <a:t> - Side 1: ESB PCB with </a:t>
            </a:r>
            <a:r>
              <a:rPr lang="en-US" sz="1200" dirty="0" err="1">
                <a:latin typeface="Arial" panose="020B0604020202020204" pitchFamily="34" charset="0"/>
                <a:cs typeface="Arial" panose="020B0604020202020204" pitchFamily="34" charset="0"/>
              </a:rPr>
              <a:t>SiPMs</a:t>
            </a:r>
            <a:r>
              <a:rPr lang="en-US" sz="1200" dirty="0">
                <a:latin typeface="Arial" panose="020B0604020202020204" pitchFamily="34" charset="0"/>
                <a:cs typeface="Arial" panose="020B0604020202020204" pitchFamily="34" charset="0"/>
              </a:rPr>
              <a:t> </a:t>
            </a:r>
          </a:p>
          <a:p>
            <a:r>
              <a:rPr lang="en-US" sz="1200" dirty="0">
                <a:latin typeface="Arial" panose="020B0604020202020204" pitchFamily="34" charset="0"/>
                <a:cs typeface="Arial" panose="020B0604020202020204" pitchFamily="34" charset="0"/>
              </a:rPr>
              <a:t>- Side 2: CALOROC and </a:t>
            </a:r>
            <a:r>
              <a:rPr lang="en-US" sz="1200" dirty="0" err="1">
                <a:latin typeface="Arial" panose="020B0604020202020204" pitchFamily="34" charset="0"/>
                <a:cs typeface="Arial" panose="020B0604020202020204" pitchFamily="34" charset="0"/>
              </a:rPr>
              <a:t>AstroPix</a:t>
            </a:r>
            <a:r>
              <a:rPr lang="en-US" sz="1200" dirty="0">
                <a:latin typeface="Arial" panose="020B0604020202020204" pitchFamily="34" charset="0"/>
                <a:cs typeface="Arial" panose="020B0604020202020204" pitchFamily="34" charset="0"/>
              </a:rPr>
              <a:t> ETC</a:t>
            </a:r>
          </a:p>
        </p:txBody>
      </p:sp>
      <p:pic>
        <p:nvPicPr>
          <p:cNvPr id="9" name="Picture 8" descr="A picture containing floor&#10;&#10;AI-generated content may be incorrect.">
            <a:extLst>
              <a:ext uri="{FF2B5EF4-FFF2-40B4-BE49-F238E27FC236}">
                <a16:creationId xmlns:a16="http://schemas.microsoft.com/office/drawing/2014/main" id="{A26A04AE-21F4-3A14-0488-88B2537FE89B}"/>
              </a:ext>
            </a:extLst>
          </p:cNvPr>
          <p:cNvPicPr>
            <a:picLocks noChangeAspect="1"/>
          </p:cNvPicPr>
          <p:nvPr/>
        </p:nvPicPr>
        <p:blipFill>
          <a:blip r:embed="rId4"/>
          <a:srcRect l="3601" t="8561" b="8179"/>
          <a:stretch>
            <a:fillRect/>
          </a:stretch>
        </p:blipFill>
        <p:spPr>
          <a:xfrm>
            <a:off x="9190628" y="3918092"/>
            <a:ext cx="2673938" cy="2009696"/>
          </a:xfrm>
          <a:prstGeom prst="rect">
            <a:avLst/>
          </a:prstGeom>
        </p:spPr>
      </p:pic>
      <p:sp>
        <p:nvSpPr>
          <p:cNvPr id="11" name="TextBox 10">
            <a:extLst>
              <a:ext uri="{FF2B5EF4-FFF2-40B4-BE49-F238E27FC236}">
                <a16:creationId xmlns:a16="http://schemas.microsoft.com/office/drawing/2014/main" id="{756641B6-43AB-1CEE-C870-E9903174F37C}"/>
              </a:ext>
            </a:extLst>
          </p:cNvPr>
          <p:cNvSpPr txBox="1"/>
          <p:nvPr/>
        </p:nvSpPr>
        <p:spPr>
          <a:xfrm>
            <a:off x="10104539" y="3174949"/>
            <a:ext cx="1282723" cy="307777"/>
          </a:xfrm>
          <a:prstGeom prst="rect">
            <a:avLst/>
          </a:prstGeom>
          <a:noFill/>
        </p:spPr>
        <p:txBody>
          <a:bodyPr wrap="none" rtlCol="0">
            <a:spAutoFit/>
          </a:bodyPr>
          <a:lstStyle/>
          <a:p>
            <a:r>
              <a:rPr lang="en-US" sz="1400" b="1" dirty="0"/>
              <a:t>Barrel </a:t>
            </a:r>
            <a:r>
              <a:rPr lang="en-US" sz="1400" b="1" dirty="0" err="1"/>
              <a:t>Emcal</a:t>
            </a:r>
            <a:endParaRPr lang="en-US" sz="1400" b="1" dirty="0"/>
          </a:p>
        </p:txBody>
      </p:sp>
      <p:pic>
        <p:nvPicPr>
          <p:cNvPr id="12" name="Image 3">
            <a:extLst>
              <a:ext uri="{FF2B5EF4-FFF2-40B4-BE49-F238E27FC236}">
                <a16:creationId xmlns:a16="http://schemas.microsoft.com/office/drawing/2014/main" id="{7007F34A-AFEB-402C-BAED-3785C29D6A4A}"/>
              </a:ext>
              <a:ext uri="{147F2762-F138-4A5C-976F-8EAC2B608ADB}">
                <a16:predDERef xmlns:a16="http://schemas.microsoft.com/office/drawing/2014/main" pred="{CA900BE4-7355-2327-E634-6D7904DF9271}"/>
              </a:ext>
            </a:extLst>
          </p:cNvPr>
          <p:cNvPicPr>
            <a:picLocks noChangeAspect="1"/>
          </p:cNvPicPr>
          <p:nvPr/>
        </p:nvPicPr>
        <p:blipFill>
          <a:blip r:embed="rId5"/>
          <a:stretch>
            <a:fillRect/>
          </a:stretch>
        </p:blipFill>
        <p:spPr>
          <a:xfrm>
            <a:off x="6409125" y="3496031"/>
            <a:ext cx="2439144" cy="2398717"/>
          </a:xfrm>
          <a:prstGeom prst="rect">
            <a:avLst/>
          </a:prstGeom>
        </p:spPr>
      </p:pic>
      <p:sp>
        <p:nvSpPr>
          <p:cNvPr id="13" name="TextBox 12">
            <a:extLst>
              <a:ext uri="{FF2B5EF4-FFF2-40B4-BE49-F238E27FC236}">
                <a16:creationId xmlns:a16="http://schemas.microsoft.com/office/drawing/2014/main" id="{79DF6464-B68B-7949-CC2F-2F1996D50B87}"/>
              </a:ext>
            </a:extLst>
          </p:cNvPr>
          <p:cNvSpPr txBox="1"/>
          <p:nvPr/>
        </p:nvSpPr>
        <p:spPr>
          <a:xfrm>
            <a:off x="7555521" y="5894748"/>
            <a:ext cx="833883" cy="307777"/>
          </a:xfrm>
          <a:prstGeom prst="rect">
            <a:avLst/>
          </a:prstGeom>
          <a:noFill/>
        </p:spPr>
        <p:txBody>
          <a:bodyPr wrap="none" rtlCol="0">
            <a:spAutoFit/>
          </a:bodyPr>
          <a:lstStyle/>
          <a:p>
            <a:r>
              <a:rPr lang="en-US" sz="1400" b="1" dirty="0" err="1"/>
              <a:t>EEmcal</a:t>
            </a:r>
            <a:endParaRPr lang="en-US" sz="1400" b="1" dirty="0"/>
          </a:p>
        </p:txBody>
      </p:sp>
      <p:cxnSp>
        <p:nvCxnSpPr>
          <p:cNvPr id="14" name="Straight Arrow Connector 13">
            <a:extLst>
              <a:ext uri="{FF2B5EF4-FFF2-40B4-BE49-F238E27FC236}">
                <a16:creationId xmlns:a16="http://schemas.microsoft.com/office/drawing/2014/main" id="{E022D845-049A-7DDD-B081-B875C7528B06}"/>
              </a:ext>
            </a:extLst>
          </p:cNvPr>
          <p:cNvCxnSpPr>
            <a:cxnSpLocks/>
          </p:cNvCxnSpPr>
          <p:nvPr/>
        </p:nvCxnSpPr>
        <p:spPr>
          <a:xfrm flipV="1">
            <a:off x="9428966" y="2242246"/>
            <a:ext cx="948216" cy="602857"/>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6" name="TextBox 15">
            <a:extLst>
              <a:ext uri="{FF2B5EF4-FFF2-40B4-BE49-F238E27FC236}">
                <a16:creationId xmlns:a16="http://schemas.microsoft.com/office/drawing/2014/main" id="{C03461E4-B27E-E897-24D0-6ACAF34C486B}"/>
              </a:ext>
            </a:extLst>
          </p:cNvPr>
          <p:cNvSpPr txBox="1"/>
          <p:nvPr/>
        </p:nvSpPr>
        <p:spPr>
          <a:xfrm>
            <a:off x="9006071" y="5953521"/>
            <a:ext cx="3024674" cy="307777"/>
          </a:xfrm>
          <a:prstGeom prst="rect">
            <a:avLst/>
          </a:prstGeom>
          <a:noFill/>
        </p:spPr>
        <p:txBody>
          <a:bodyPr wrap="none" rtlCol="0">
            <a:spAutoFit/>
          </a:bodyPr>
          <a:lstStyle/>
          <a:p>
            <a:r>
              <a:rPr lang="en-US" sz="1400" b="1" dirty="0"/>
              <a:t>Internal Structure - Copper Tubes</a:t>
            </a:r>
          </a:p>
        </p:txBody>
      </p:sp>
    </p:spTree>
    <p:extLst>
      <p:ext uri="{BB962C8B-B14F-4D97-AF65-F5344CB8AC3E}">
        <p14:creationId xmlns:p14="http://schemas.microsoft.com/office/powerpoint/2010/main" val="15913820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FE0388-F8ED-3EE2-DFFA-974A330DFC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A3BE19-ECB9-C739-047D-FB774D96042E}"/>
              </a:ext>
            </a:extLst>
          </p:cNvPr>
          <p:cNvSpPr>
            <a:spLocks noGrp="1"/>
          </p:cNvSpPr>
          <p:nvPr>
            <p:ph type="title"/>
          </p:nvPr>
        </p:nvSpPr>
        <p:spPr/>
        <p:txBody>
          <a:bodyPr>
            <a:normAutofit fontScale="90000"/>
          </a:bodyPr>
          <a:lstStyle/>
          <a:p>
            <a:r>
              <a:rPr lang="en-US" dirty="0"/>
              <a:t>Air Cooling – Detectors</a:t>
            </a:r>
          </a:p>
        </p:txBody>
      </p:sp>
      <p:sp>
        <p:nvSpPr>
          <p:cNvPr id="4" name="Text Placeholder 2">
            <a:extLst>
              <a:ext uri="{FF2B5EF4-FFF2-40B4-BE49-F238E27FC236}">
                <a16:creationId xmlns:a16="http://schemas.microsoft.com/office/drawing/2014/main" id="{FA17EB9C-C1E4-E202-8F7E-B87F21320B92}"/>
              </a:ext>
            </a:extLst>
          </p:cNvPr>
          <p:cNvSpPr>
            <a:spLocks noGrp="1"/>
          </p:cNvSpPr>
          <p:nvPr>
            <p:ph idx="1"/>
          </p:nvPr>
        </p:nvSpPr>
        <p:spPr>
          <a:xfrm>
            <a:off x="457200" y="685800"/>
            <a:ext cx="11503025" cy="5486400"/>
          </a:xfrm>
        </p:spPr>
        <p:txBody>
          <a:bodyPr>
            <a:normAutofit/>
          </a:bodyPr>
          <a:lstStyle/>
          <a:p>
            <a:pPr marL="0" indent="0">
              <a:buNone/>
            </a:pPr>
            <a:r>
              <a:rPr lang="en-US" sz="1400" b="1" dirty="0"/>
              <a:t>Barrel HCAL </a:t>
            </a:r>
            <a:endParaRPr lang="en-US" sz="1400" dirty="0"/>
          </a:p>
          <a:p>
            <a:r>
              <a:rPr lang="en-US" sz="1400" dirty="0"/>
              <a:t>Convective Cooling : Electronics : </a:t>
            </a:r>
            <a:r>
              <a:rPr lang="en-US" sz="1400" dirty="0" err="1"/>
              <a:t>SiPM</a:t>
            </a:r>
            <a:endParaRPr lang="en-US" sz="1400" dirty="0"/>
          </a:p>
          <a:p>
            <a:r>
              <a:rPr lang="en-US" sz="1400" dirty="0"/>
              <a:t>Operating Temperature : 25C</a:t>
            </a:r>
          </a:p>
          <a:p>
            <a:pPr marL="0" indent="0">
              <a:buNone/>
            </a:pPr>
            <a:endParaRPr lang="en-US" sz="1400" dirty="0"/>
          </a:p>
          <a:p>
            <a:pPr marL="0" indent="0">
              <a:buNone/>
            </a:pPr>
            <a:r>
              <a:rPr lang="en-US" sz="1400" b="1" dirty="0"/>
              <a:t>Forward HCAL </a:t>
            </a:r>
            <a:endParaRPr lang="en-US" sz="1400" dirty="0"/>
          </a:p>
          <a:p>
            <a:r>
              <a:rPr lang="en-US" sz="1400" dirty="0"/>
              <a:t>Convective Cooling : PCB</a:t>
            </a:r>
          </a:p>
          <a:p>
            <a:r>
              <a:rPr lang="en-US" sz="1400" dirty="0"/>
              <a:t>Operating Temperature : &lt;40C</a:t>
            </a:r>
          </a:p>
          <a:p>
            <a:pPr marL="0" indent="0">
              <a:buNone/>
            </a:pPr>
            <a:endParaRPr lang="en-US" sz="1400" dirty="0"/>
          </a:p>
          <a:p>
            <a:pPr marL="0" indent="0">
              <a:buNone/>
            </a:pPr>
            <a:r>
              <a:rPr lang="en-US" sz="1400" b="1" dirty="0"/>
              <a:t>SVT Outer</a:t>
            </a:r>
            <a:endParaRPr lang="en-US" sz="1400" dirty="0"/>
          </a:p>
          <a:p>
            <a:r>
              <a:rPr lang="en-US" sz="1400" dirty="0"/>
              <a:t>Air Cooling : L4 and L3 staves</a:t>
            </a:r>
          </a:p>
          <a:p>
            <a:r>
              <a:rPr lang="en-US" sz="1400" dirty="0"/>
              <a:t>Temperature : +/- 1 C for stability</a:t>
            </a:r>
          </a:p>
          <a:p>
            <a:endParaRPr lang="en-US" sz="1400" dirty="0"/>
          </a:p>
          <a:p>
            <a:pPr marL="0" indent="0">
              <a:buNone/>
            </a:pPr>
            <a:r>
              <a:rPr lang="en-US" sz="1400" b="1" dirty="0"/>
              <a:t>SVT Inner</a:t>
            </a:r>
            <a:endParaRPr lang="en-US" sz="1400" dirty="0"/>
          </a:p>
          <a:p>
            <a:r>
              <a:rPr lang="en-US" sz="1400" dirty="0"/>
              <a:t>Air Cooling : L0, L1 and L2 staves</a:t>
            </a:r>
          </a:p>
          <a:p>
            <a:r>
              <a:rPr lang="en-US" sz="1400" dirty="0"/>
              <a:t>Temperature : &lt;5C for stability, Detector Operation : Sensors &lt;30C</a:t>
            </a:r>
          </a:p>
          <a:p>
            <a:pPr marL="0" indent="0">
              <a:buNone/>
            </a:pPr>
            <a:endParaRPr lang="en-US" sz="1400" dirty="0"/>
          </a:p>
          <a:p>
            <a:pPr marL="0" indent="0">
              <a:buNone/>
            </a:pPr>
            <a:r>
              <a:rPr lang="en-US" sz="1400" b="1" dirty="0"/>
              <a:t>SVT Disks</a:t>
            </a:r>
            <a:endParaRPr lang="en-US" sz="1400" dirty="0"/>
          </a:p>
          <a:p>
            <a:r>
              <a:rPr lang="en-US" sz="1400" dirty="0"/>
              <a:t>Air Cooling : ED and HD</a:t>
            </a:r>
          </a:p>
          <a:p>
            <a:r>
              <a:rPr lang="en-US" sz="1400" dirty="0"/>
              <a:t>Temperature :  &lt;5C for stability, Detector Operation : Sensors &lt;30C</a:t>
            </a:r>
          </a:p>
          <a:p>
            <a:pPr marL="0" indent="0">
              <a:buNone/>
            </a:pPr>
            <a:endParaRPr lang="en-US" sz="1400" dirty="0"/>
          </a:p>
          <a:p>
            <a:pPr marL="0" indent="0">
              <a:buNone/>
            </a:pPr>
            <a:endParaRPr lang="en-US" sz="1400" dirty="0"/>
          </a:p>
          <a:p>
            <a:endParaRPr lang="en-US" sz="1400" dirty="0"/>
          </a:p>
          <a:p>
            <a:endParaRPr lang="en-US" sz="1400" dirty="0"/>
          </a:p>
          <a:p>
            <a:pPr marL="0" indent="0">
              <a:buNone/>
            </a:pPr>
            <a:endParaRPr lang="en-US" sz="1400" dirty="0"/>
          </a:p>
          <a:p>
            <a:pPr marL="0" indent="0">
              <a:buNone/>
            </a:pPr>
            <a:endParaRPr lang="en-US" sz="1400" dirty="0"/>
          </a:p>
          <a:p>
            <a:pPr marL="0" indent="0">
              <a:buNone/>
            </a:pPr>
            <a:endParaRPr lang="en-US" sz="1400" dirty="0"/>
          </a:p>
          <a:p>
            <a:pPr marL="0" indent="0">
              <a:buNone/>
            </a:pPr>
            <a:endParaRPr lang="en-US" sz="1400" dirty="0"/>
          </a:p>
          <a:p>
            <a:pPr marL="0" indent="0">
              <a:buNone/>
            </a:pPr>
            <a:endParaRPr lang="en-US" sz="1400" dirty="0"/>
          </a:p>
        </p:txBody>
      </p:sp>
      <p:pic>
        <p:nvPicPr>
          <p:cNvPr id="5" name="Picture 4">
            <a:extLst>
              <a:ext uri="{FF2B5EF4-FFF2-40B4-BE49-F238E27FC236}">
                <a16:creationId xmlns:a16="http://schemas.microsoft.com/office/drawing/2014/main" id="{C7D7129B-64DA-FDA7-84DB-92624570E078}"/>
              </a:ext>
            </a:extLst>
          </p:cNvPr>
          <p:cNvPicPr>
            <a:picLocks noChangeAspect="1"/>
          </p:cNvPicPr>
          <p:nvPr/>
        </p:nvPicPr>
        <p:blipFill>
          <a:blip r:embed="rId2"/>
          <a:srcRect l="1608" t="5688" r="1177" b="611"/>
          <a:stretch>
            <a:fillRect/>
          </a:stretch>
        </p:blipFill>
        <p:spPr>
          <a:xfrm>
            <a:off x="7252380" y="738706"/>
            <a:ext cx="2337276" cy="1907672"/>
          </a:xfrm>
          <a:prstGeom prst="rect">
            <a:avLst/>
          </a:prstGeom>
        </p:spPr>
      </p:pic>
      <p:sp>
        <p:nvSpPr>
          <p:cNvPr id="6" name="TextBox 5">
            <a:extLst>
              <a:ext uri="{FF2B5EF4-FFF2-40B4-BE49-F238E27FC236}">
                <a16:creationId xmlns:a16="http://schemas.microsoft.com/office/drawing/2014/main" id="{E46B1BFB-46D3-04E9-A32F-26CFA54EECDD}"/>
              </a:ext>
            </a:extLst>
          </p:cNvPr>
          <p:cNvSpPr txBox="1"/>
          <p:nvPr/>
        </p:nvSpPr>
        <p:spPr>
          <a:xfrm>
            <a:off x="7969419" y="2687920"/>
            <a:ext cx="1132041" cy="307777"/>
          </a:xfrm>
          <a:prstGeom prst="rect">
            <a:avLst/>
          </a:prstGeom>
          <a:noFill/>
        </p:spPr>
        <p:txBody>
          <a:bodyPr wrap="none" rtlCol="0">
            <a:spAutoFit/>
          </a:bodyPr>
          <a:lstStyle/>
          <a:p>
            <a:r>
              <a:rPr lang="en-US" sz="1400" b="1" dirty="0"/>
              <a:t>Barrel </a:t>
            </a:r>
            <a:r>
              <a:rPr lang="en-US" sz="1400" b="1" dirty="0" err="1"/>
              <a:t>Hcal</a:t>
            </a:r>
            <a:endParaRPr lang="en-US" sz="1400" b="1" dirty="0"/>
          </a:p>
        </p:txBody>
      </p:sp>
      <p:sp>
        <p:nvSpPr>
          <p:cNvPr id="7" name="TextBox 6">
            <a:extLst>
              <a:ext uri="{FF2B5EF4-FFF2-40B4-BE49-F238E27FC236}">
                <a16:creationId xmlns:a16="http://schemas.microsoft.com/office/drawing/2014/main" id="{9D74C217-9000-3395-8735-0CDCB17F44EC}"/>
              </a:ext>
            </a:extLst>
          </p:cNvPr>
          <p:cNvSpPr txBox="1"/>
          <p:nvPr/>
        </p:nvSpPr>
        <p:spPr>
          <a:xfrm>
            <a:off x="9762395" y="1306207"/>
            <a:ext cx="2429605" cy="646331"/>
          </a:xfrm>
          <a:prstGeom prst="rect">
            <a:avLst/>
          </a:prstGeom>
          <a:noFill/>
        </p:spPr>
        <p:txBody>
          <a:bodyPr wrap="square">
            <a:spAutoFit/>
          </a:bodyPr>
          <a:lstStyle/>
          <a:p>
            <a:r>
              <a:rPr lang="en-US" sz="1200" dirty="0">
                <a:latin typeface="Arial" panose="020B0604020202020204" pitchFamily="34" charset="0"/>
                <a:cs typeface="Arial" panose="020B0604020202020204" pitchFamily="34" charset="0"/>
              </a:rPr>
              <a:t>Electronics is placed on outside surface in the middle of each sector at z=0</a:t>
            </a:r>
          </a:p>
        </p:txBody>
      </p:sp>
      <p:pic>
        <p:nvPicPr>
          <p:cNvPr id="9" name="Picture 8" descr="A picture containing container, box, square&#10;&#10;AI-generated content may be incorrect.">
            <a:extLst>
              <a:ext uri="{FF2B5EF4-FFF2-40B4-BE49-F238E27FC236}">
                <a16:creationId xmlns:a16="http://schemas.microsoft.com/office/drawing/2014/main" id="{1230774C-452B-90E3-3039-D591B3FA1F8E}"/>
              </a:ext>
            </a:extLst>
          </p:cNvPr>
          <p:cNvPicPr>
            <a:picLocks noChangeAspect="1"/>
          </p:cNvPicPr>
          <p:nvPr/>
        </p:nvPicPr>
        <p:blipFill>
          <a:blip r:embed="rId3"/>
          <a:srcRect l="4216" t="4894" r="10786" b="2018"/>
          <a:stretch>
            <a:fillRect/>
          </a:stretch>
        </p:blipFill>
        <p:spPr>
          <a:xfrm>
            <a:off x="7871837" y="3182755"/>
            <a:ext cx="1440093" cy="2570273"/>
          </a:xfrm>
          <a:prstGeom prst="rect">
            <a:avLst/>
          </a:prstGeom>
        </p:spPr>
      </p:pic>
      <p:sp>
        <p:nvSpPr>
          <p:cNvPr id="10" name="TextBox 9">
            <a:extLst>
              <a:ext uri="{FF2B5EF4-FFF2-40B4-BE49-F238E27FC236}">
                <a16:creationId xmlns:a16="http://schemas.microsoft.com/office/drawing/2014/main" id="{C767829A-5576-F41B-F6F3-850FF82BFA4F}"/>
              </a:ext>
            </a:extLst>
          </p:cNvPr>
          <p:cNvSpPr txBox="1"/>
          <p:nvPr/>
        </p:nvSpPr>
        <p:spPr>
          <a:xfrm>
            <a:off x="8025862" y="5816121"/>
            <a:ext cx="1319592" cy="307777"/>
          </a:xfrm>
          <a:prstGeom prst="rect">
            <a:avLst/>
          </a:prstGeom>
          <a:noFill/>
        </p:spPr>
        <p:txBody>
          <a:bodyPr wrap="none" rtlCol="0">
            <a:spAutoFit/>
          </a:bodyPr>
          <a:lstStyle/>
          <a:p>
            <a:r>
              <a:rPr lang="en-US" sz="1400" b="1" dirty="0"/>
              <a:t>Forward </a:t>
            </a:r>
            <a:r>
              <a:rPr lang="en-US" sz="1400" b="1" dirty="0" err="1"/>
              <a:t>Hcal</a:t>
            </a:r>
            <a:endParaRPr lang="en-US" sz="1400" b="1" dirty="0"/>
          </a:p>
        </p:txBody>
      </p:sp>
      <p:cxnSp>
        <p:nvCxnSpPr>
          <p:cNvPr id="11" name="Straight Arrow Connector 10">
            <a:extLst>
              <a:ext uri="{FF2B5EF4-FFF2-40B4-BE49-F238E27FC236}">
                <a16:creationId xmlns:a16="http://schemas.microsoft.com/office/drawing/2014/main" id="{93C141B8-4F78-AC86-D8F1-0A57ACEED543}"/>
              </a:ext>
            </a:extLst>
          </p:cNvPr>
          <p:cNvCxnSpPr>
            <a:cxnSpLocks/>
          </p:cNvCxnSpPr>
          <p:nvPr/>
        </p:nvCxnSpPr>
        <p:spPr>
          <a:xfrm flipH="1" flipV="1">
            <a:off x="9047527" y="956829"/>
            <a:ext cx="813472" cy="349378"/>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3" name="TextBox 12">
            <a:extLst>
              <a:ext uri="{FF2B5EF4-FFF2-40B4-BE49-F238E27FC236}">
                <a16:creationId xmlns:a16="http://schemas.microsoft.com/office/drawing/2014/main" id="{0A173F43-B504-D708-5B25-43A988A3E8AB}"/>
              </a:ext>
            </a:extLst>
          </p:cNvPr>
          <p:cNvSpPr txBox="1"/>
          <p:nvPr/>
        </p:nvSpPr>
        <p:spPr>
          <a:xfrm>
            <a:off x="9830370" y="4538988"/>
            <a:ext cx="2207832" cy="1015663"/>
          </a:xfrm>
          <a:prstGeom prst="rect">
            <a:avLst/>
          </a:prstGeom>
          <a:noFill/>
        </p:spPr>
        <p:txBody>
          <a:bodyPr wrap="square">
            <a:spAutoFit/>
          </a:bodyPr>
          <a:lstStyle/>
          <a:p>
            <a:r>
              <a:rPr lang="en-US" sz="1200" dirty="0">
                <a:latin typeface="Arial" panose="020B0604020202020204" pitchFamily="34" charset="0"/>
                <a:cs typeface="Arial" panose="020B0604020202020204" pitchFamily="34" charset="0"/>
              </a:rPr>
              <a:t>Insert Layers of PCB Carbon Steel thermal analysis under progress to predict air temperature on cone shaped beam pipe</a:t>
            </a:r>
          </a:p>
        </p:txBody>
      </p:sp>
      <p:cxnSp>
        <p:nvCxnSpPr>
          <p:cNvPr id="14" name="Straight Arrow Connector 13">
            <a:extLst>
              <a:ext uri="{FF2B5EF4-FFF2-40B4-BE49-F238E27FC236}">
                <a16:creationId xmlns:a16="http://schemas.microsoft.com/office/drawing/2014/main" id="{3354C2D5-5833-E3D4-9B0F-3CE22A225208}"/>
              </a:ext>
            </a:extLst>
          </p:cNvPr>
          <p:cNvCxnSpPr>
            <a:cxnSpLocks/>
          </p:cNvCxnSpPr>
          <p:nvPr/>
        </p:nvCxnSpPr>
        <p:spPr>
          <a:xfrm flipH="1" flipV="1">
            <a:off x="9195873" y="4451448"/>
            <a:ext cx="566522" cy="17508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2059926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F474FD-D5E0-993F-D5AD-2FAF325BF1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E2B923-8A89-CF4B-1AE6-2F98AE3F2145}"/>
              </a:ext>
            </a:extLst>
          </p:cNvPr>
          <p:cNvSpPr>
            <a:spLocks noGrp="1"/>
          </p:cNvSpPr>
          <p:nvPr>
            <p:ph type="title"/>
          </p:nvPr>
        </p:nvSpPr>
        <p:spPr/>
        <p:txBody>
          <a:bodyPr>
            <a:normAutofit fontScale="90000"/>
          </a:bodyPr>
          <a:lstStyle/>
          <a:p>
            <a:r>
              <a:rPr lang="en-US" dirty="0"/>
              <a:t>Summary &amp; Next Steps</a:t>
            </a:r>
          </a:p>
        </p:txBody>
      </p:sp>
      <p:sp>
        <p:nvSpPr>
          <p:cNvPr id="4" name="Content Placeholder 6">
            <a:extLst>
              <a:ext uri="{FF2B5EF4-FFF2-40B4-BE49-F238E27FC236}">
                <a16:creationId xmlns:a16="http://schemas.microsoft.com/office/drawing/2014/main" id="{62447197-7F91-A466-CFA0-6BF626AA62DA}"/>
              </a:ext>
            </a:extLst>
          </p:cNvPr>
          <p:cNvSpPr>
            <a:spLocks noGrp="1"/>
          </p:cNvSpPr>
          <p:nvPr>
            <p:ph idx="1"/>
          </p:nvPr>
        </p:nvSpPr>
        <p:spPr>
          <a:xfrm>
            <a:off x="457200" y="933682"/>
            <a:ext cx="11073468" cy="1455273"/>
          </a:xfrm>
        </p:spPr>
        <p:txBody>
          <a:bodyPr>
            <a:noAutofit/>
          </a:bodyPr>
          <a:lstStyle/>
          <a:p>
            <a:r>
              <a:rPr lang="en-US" sz="1600" dirty="0"/>
              <a:t>Existing MCW, ACW and Cooling circulator with number of CDUs is sufficient to cool the heat load of the various detector components which are liquid cooled.</a:t>
            </a:r>
          </a:p>
          <a:p>
            <a:r>
              <a:rPr lang="en-US" sz="1600" dirty="0"/>
              <a:t>Convective Cooling is used  to cool other detector components which are air cooled.</a:t>
            </a:r>
          </a:p>
          <a:p>
            <a:r>
              <a:rPr lang="en-US" sz="1600" dirty="0"/>
              <a:t>Special Cooling systems such as Glycol is used to cool the </a:t>
            </a:r>
            <a:r>
              <a:rPr lang="en-US" sz="1600" dirty="0" err="1"/>
              <a:t>dRICH</a:t>
            </a:r>
            <a:r>
              <a:rPr lang="en-US" sz="1600" dirty="0"/>
              <a:t> detector.</a:t>
            </a:r>
          </a:p>
          <a:p>
            <a:r>
              <a:rPr lang="en-US" sz="1600" dirty="0"/>
              <a:t>Global Thermal model development is in progress for various detectors.</a:t>
            </a:r>
          </a:p>
          <a:p>
            <a:endParaRPr lang="en-US" sz="1600" dirty="0"/>
          </a:p>
          <a:p>
            <a:pPr marL="0" indent="0">
              <a:buNone/>
            </a:pPr>
            <a:endParaRPr lang="en-US" sz="1600" dirty="0"/>
          </a:p>
        </p:txBody>
      </p:sp>
      <p:sp>
        <p:nvSpPr>
          <p:cNvPr id="5" name="TextBox 4">
            <a:extLst>
              <a:ext uri="{FF2B5EF4-FFF2-40B4-BE49-F238E27FC236}">
                <a16:creationId xmlns:a16="http://schemas.microsoft.com/office/drawing/2014/main" id="{E15C2402-B577-21C3-F7C1-DA9317AED665}"/>
              </a:ext>
            </a:extLst>
          </p:cNvPr>
          <p:cNvSpPr txBox="1"/>
          <p:nvPr/>
        </p:nvSpPr>
        <p:spPr>
          <a:xfrm>
            <a:off x="457200" y="564351"/>
            <a:ext cx="2752313" cy="369332"/>
          </a:xfrm>
          <a:prstGeom prst="rect">
            <a:avLst/>
          </a:prstGeom>
          <a:noFill/>
        </p:spPr>
        <p:txBody>
          <a:bodyPr wrap="square">
            <a:spAutoFit/>
          </a:bodyPr>
          <a:lstStyle/>
          <a:p>
            <a:r>
              <a:rPr lang="en-US" sz="1800" b="1" dirty="0">
                <a:latin typeface="Arial" panose="020B0604020202020204" pitchFamily="34" charset="0"/>
                <a:cs typeface="Arial" panose="020B0604020202020204" pitchFamily="34" charset="0"/>
              </a:rPr>
              <a:t>Summary</a:t>
            </a:r>
            <a:r>
              <a:rPr lang="en-US" sz="1800" b="1" dirty="0"/>
              <a:t> </a:t>
            </a:r>
            <a:endParaRPr lang="en-US" b="1" dirty="0"/>
          </a:p>
        </p:txBody>
      </p:sp>
      <p:sp>
        <p:nvSpPr>
          <p:cNvPr id="6" name="Content Placeholder 6">
            <a:extLst>
              <a:ext uri="{FF2B5EF4-FFF2-40B4-BE49-F238E27FC236}">
                <a16:creationId xmlns:a16="http://schemas.microsoft.com/office/drawing/2014/main" id="{9249A5C0-422E-6A1C-A3C9-E194855C7F5A}"/>
              </a:ext>
            </a:extLst>
          </p:cNvPr>
          <p:cNvSpPr txBox="1">
            <a:spLocks/>
          </p:cNvSpPr>
          <p:nvPr/>
        </p:nvSpPr>
        <p:spPr>
          <a:xfrm>
            <a:off x="486561" y="3106139"/>
            <a:ext cx="11218877" cy="1455274"/>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0"/>
              </a:spcBef>
              <a:spcAft>
                <a:spcPts val="400"/>
              </a:spcAft>
              <a:buFont typeface="Arial" panose="020B0604020202020204" pitchFamily="34" charset="0"/>
              <a:buChar char="•"/>
              <a:defRPr sz="2000" kern="1200">
                <a:solidFill>
                  <a:schemeClr val="tx1"/>
                </a:solidFill>
                <a:latin typeface="Arial" charset="0"/>
                <a:ea typeface="Arial" charset="0"/>
                <a:cs typeface="Arial" charset="0"/>
              </a:defRPr>
            </a:lvl1pPr>
            <a:lvl2pPr marL="460375" indent="-233363" algn="l" defTabSz="914400" rtl="0" eaLnBrk="1" latinLnBrk="0" hangingPunct="1">
              <a:lnSpc>
                <a:spcPct val="100000"/>
              </a:lnSpc>
              <a:spcBef>
                <a:spcPts val="0"/>
              </a:spcBef>
              <a:spcAft>
                <a:spcPts val="400"/>
              </a:spcAft>
              <a:buFont typeface="Arial" panose="020B0604020202020204" pitchFamily="34" charset="0"/>
              <a:buChar char="•"/>
              <a:defRPr sz="1600" kern="1200">
                <a:solidFill>
                  <a:schemeClr val="tx1"/>
                </a:solidFill>
                <a:latin typeface="Arial" charset="0"/>
                <a:ea typeface="Arial" charset="0"/>
                <a:cs typeface="Arial" charset="0"/>
              </a:defRPr>
            </a:lvl2pPr>
            <a:lvl3pPr marL="687388" indent="-227013" algn="l" defTabSz="914400" rtl="0" eaLnBrk="1" latinLnBrk="0" hangingPunct="1">
              <a:lnSpc>
                <a:spcPct val="100000"/>
              </a:lnSpc>
              <a:spcBef>
                <a:spcPts val="0"/>
              </a:spcBef>
              <a:spcAft>
                <a:spcPts val="400"/>
              </a:spcAft>
              <a:buFont typeface="Arial" panose="020B0604020202020204" pitchFamily="34" charset="0"/>
              <a:buChar char="•"/>
              <a:defRPr sz="1600" kern="1200">
                <a:solidFill>
                  <a:schemeClr val="tx1"/>
                </a:solidFill>
                <a:latin typeface="Arial" charset="0"/>
                <a:ea typeface="Arial" charset="0"/>
                <a:cs typeface="Arial" charset="0"/>
              </a:defRPr>
            </a:lvl3pPr>
            <a:lvl4pPr marL="914400" indent="-227013" algn="l" defTabSz="914400" rtl="0" eaLnBrk="1" latinLnBrk="0" hangingPunct="1">
              <a:lnSpc>
                <a:spcPct val="100000"/>
              </a:lnSpc>
              <a:spcBef>
                <a:spcPts val="0"/>
              </a:spcBef>
              <a:spcAft>
                <a:spcPts val="400"/>
              </a:spcAft>
              <a:buFont typeface="Arial" panose="020B0604020202020204" pitchFamily="34" charset="0"/>
              <a:buChar char="•"/>
              <a:defRPr sz="1600" kern="1200">
                <a:solidFill>
                  <a:schemeClr val="tx1"/>
                </a:solidFill>
                <a:latin typeface="Arial" charset="0"/>
                <a:ea typeface="Arial" charset="0"/>
                <a:cs typeface="Arial" charset="0"/>
              </a:defRPr>
            </a:lvl4pPr>
            <a:lvl5pPr marL="1141413" indent="-227013" algn="l" defTabSz="914400" rtl="0" eaLnBrk="1" latinLnBrk="0" hangingPunct="1">
              <a:lnSpc>
                <a:spcPct val="100000"/>
              </a:lnSpc>
              <a:spcBef>
                <a:spcPts val="0"/>
              </a:spcBef>
              <a:spcAft>
                <a:spcPts val="400"/>
              </a:spcAft>
              <a:buFont typeface="Arial" panose="020B0604020202020204" pitchFamily="34" charset="0"/>
              <a:buChar char="•"/>
              <a:defRPr sz="1600" kern="1200">
                <a:solidFill>
                  <a:schemeClr val="tx1"/>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t>Refine cooling calculations</a:t>
            </a:r>
          </a:p>
          <a:p>
            <a:r>
              <a:rPr lang="en-US" sz="1600" dirty="0"/>
              <a:t>Decide manifolding sizes and locations</a:t>
            </a:r>
          </a:p>
          <a:p>
            <a:r>
              <a:rPr lang="en-US" sz="1600" dirty="0"/>
              <a:t>Work with detector groups to determine temperatures, tube sizes, flow rates</a:t>
            </a:r>
          </a:p>
          <a:p>
            <a:r>
              <a:rPr lang="en-US" sz="1600" dirty="0"/>
              <a:t>Consider cooling interface details</a:t>
            </a:r>
          </a:p>
          <a:p>
            <a:pPr marL="0" indent="0">
              <a:buFont typeface="Arial" panose="020B0604020202020204" pitchFamily="34" charset="0"/>
              <a:buNone/>
            </a:pPr>
            <a:endParaRPr lang="en-US" sz="1600" dirty="0"/>
          </a:p>
        </p:txBody>
      </p:sp>
      <p:sp>
        <p:nvSpPr>
          <p:cNvPr id="7" name="TextBox 6">
            <a:extLst>
              <a:ext uri="{FF2B5EF4-FFF2-40B4-BE49-F238E27FC236}">
                <a16:creationId xmlns:a16="http://schemas.microsoft.com/office/drawing/2014/main" id="{2383AC02-006E-BED6-495A-383B5306C8DD}"/>
              </a:ext>
            </a:extLst>
          </p:cNvPr>
          <p:cNvSpPr txBox="1"/>
          <p:nvPr/>
        </p:nvSpPr>
        <p:spPr>
          <a:xfrm>
            <a:off x="486561" y="2736807"/>
            <a:ext cx="2752313" cy="369332"/>
          </a:xfrm>
          <a:prstGeom prst="rect">
            <a:avLst/>
          </a:prstGeom>
          <a:noFill/>
        </p:spPr>
        <p:txBody>
          <a:bodyPr wrap="square">
            <a:spAutoFit/>
          </a:bodyPr>
          <a:lstStyle/>
          <a:p>
            <a:r>
              <a:rPr lang="en-US" b="1" dirty="0"/>
              <a:t>Next Steps</a:t>
            </a:r>
          </a:p>
        </p:txBody>
      </p:sp>
    </p:spTree>
    <p:extLst>
      <p:ext uri="{BB962C8B-B14F-4D97-AF65-F5344CB8AC3E}">
        <p14:creationId xmlns:p14="http://schemas.microsoft.com/office/powerpoint/2010/main" val="23363788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717EBA-687F-9207-6D48-93672737E560}"/>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FB0749C7-55B1-D4E3-6E57-5DFC3F094A64}"/>
              </a:ext>
            </a:extLst>
          </p:cNvPr>
          <p:cNvSpPr>
            <a:spLocks noGrp="1"/>
          </p:cNvSpPr>
          <p:nvPr>
            <p:ph type="title"/>
          </p:nvPr>
        </p:nvSpPr>
        <p:spPr>
          <a:xfrm>
            <a:off x="376626" y="3016411"/>
            <a:ext cx="11499925" cy="825178"/>
          </a:xfrm>
        </p:spPr>
        <p:txBody>
          <a:bodyPr>
            <a:normAutofit/>
          </a:bodyPr>
          <a:lstStyle/>
          <a:p>
            <a:pPr algn="ctr"/>
            <a:r>
              <a:rPr lang="en-US" sz="3600" dirty="0"/>
              <a:t>QUESTIONS?</a:t>
            </a:r>
          </a:p>
        </p:txBody>
      </p:sp>
    </p:spTree>
    <p:extLst>
      <p:ext uri="{BB962C8B-B14F-4D97-AF65-F5344CB8AC3E}">
        <p14:creationId xmlns:p14="http://schemas.microsoft.com/office/powerpoint/2010/main" val="24655401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96ACD6-F5FD-98DF-80BE-EAEF2D688620}"/>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B927E1A7-AC44-6513-51D1-FAA7DE3427B7}"/>
              </a:ext>
            </a:extLst>
          </p:cNvPr>
          <p:cNvSpPr>
            <a:spLocks noGrp="1"/>
          </p:cNvSpPr>
          <p:nvPr>
            <p:ph type="title"/>
          </p:nvPr>
        </p:nvSpPr>
        <p:spPr>
          <a:xfrm>
            <a:off x="376626" y="3016411"/>
            <a:ext cx="11499925" cy="825178"/>
          </a:xfrm>
        </p:spPr>
        <p:txBody>
          <a:bodyPr>
            <a:normAutofit/>
          </a:bodyPr>
          <a:lstStyle/>
          <a:p>
            <a:pPr algn="ctr"/>
            <a:r>
              <a:rPr lang="en-US" dirty="0"/>
              <a:t>Backup Slides</a:t>
            </a:r>
            <a:endParaRPr lang="en-US" sz="3600" dirty="0"/>
          </a:p>
        </p:txBody>
      </p:sp>
    </p:spTree>
    <p:extLst>
      <p:ext uri="{BB962C8B-B14F-4D97-AF65-F5344CB8AC3E}">
        <p14:creationId xmlns:p14="http://schemas.microsoft.com/office/powerpoint/2010/main" val="26745342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223D96-9FC0-609B-4747-0A96317B27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4F773E-0D66-F73B-90CF-2BD0487EB0E4}"/>
              </a:ext>
            </a:extLst>
          </p:cNvPr>
          <p:cNvSpPr>
            <a:spLocks noGrp="1"/>
          </p:cNvSpPr>
          <p:nvPr>
            <p:ph type="title"/>
          </p:nvPr>
        </p:nvSpPr>
        <p:spPr/>
        <p:txBody>
          <a:bodyPr>
            <a:normAutofit fontScale="90000"/>
          </a:bodyPr>
          <a:lstStyle/>
          <a:p>
            <a:r>
              <a:rPr lang="en-US" dirty="0"/>
              <a:t>Layout – </a:t>
            </a:r>
            <a:r>
              <a:rPr lang="en-US" dirty="0" err="1"/>
              <a:t>ePIC</a:t>
            </a:r>
            <a:r>
              <a:rPr lang="en-US" dirty="0"/>
              <a:t> Infrastructure</a:t>
            </a:r>
          </a:p>
        </p:txBody>
      </p:sp>
      <p:sp>
        <p:nvSpPr>
          <p:cNvPr id="6" name="Rectangle 5">
            <a:extLst>
              <a:ext uri="{FF2B5EF4-FFF2-40B4-BE49-F238E27FC236}">
                <a16:creationId xmlns:a16="http://schemas.microsoft.com/office/drawing/2014/main" id="{82B0818E-2291-6874-1A2C-E6F769C86BD4}"/>
              </a:ext>
            </a:extLst>
          </p:cNvPr>
          <p:cNvSpPr/>
          <p:nvPr/>
        </p:nvSpPr>
        <p:spPr>
          <a:xfrm>
            <a:off x="1283283" y="1537779"/>
            <a:ext cx="2005238" cy="77674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dirty="0" err="1"/>
              <a:t>ePIC</a:t>
            </a:r>
            <a:r>
              <a:rPr lang="en-US" sz="1400" dirty="0"/>
              <a:t> Detector</a:t>
            </a:r>
          </a:p>
          <a:p>
            <a:pPr algn="ctr"/>
            <a:r>
              <a:rPr lang="en-US" sz="1400" dirty="0"/>
              <a:t>Heat - 81744 W</a:t>
            </a:r>
          </a:p>
        </p:txBody>
      </p:sp>
      <p:sp>
        <p:nvSpPr>
          <p:cNvPr id="15" name="Rectangle 14">
            <a:extLst>
              <a:ext uri="{FF2B5EF4-FFF2-40B4-BE49-F238E27FC236}">
                <a16:creationId xmlns:a16="http://schemas.microsoft.com/office/drawing/2014/main" id="{572A58DD-F0C1-BEAC-1420-F96325AA5DEC}"/>
              </a:ext>
            </a:extLst>
          </p:cNvPr>
          <p:cNvSpPr/>
          <p:nvPr/>
        </p:nvSpPr>
        <p:spPr>
          <a:xfrm>
            <a:off x="1287757" y="3473673"/>
            <a:ext cx="1650889" cy="48110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dirty="0"/>
              <a:t>DAQ Room</a:t>
            </a:r>
          </a:p>
          <a:p>
            <a:pPr algn="ctr"/>
            <a:r>
              <a:rPr lang="en-US" sz="1400" dirty="0"/>
              <a:t>Heat - 250000 W</a:t>
            </a:r>
          </a:p>
        </p:txBody>
      </p:sp>
      <p:sp>
        <p:nvSpPr>
          <p:cNvPr id="16" name="Rectangle 15">
            <a:extLst>
              <a:ext uri="{FF2B5EF4-FFF2-40B4-BE49-F238E27FC236}">
                <a16:creationId xmlns:a16="http://schemas.microsoft.com/office/drawing/2014/main" id="{B55E675C-E776-6815-7653-C7A82B480646}"/>
              </a:ext>
            </a:extLst>
          </p:cNvPr>
          <p:cNvSpPr/>
          <p:nvPr/>
        </p:nvSpPr>
        <p:spPr>
          <a:xfrm>
            <a:off x="1278808" y="2509153"/>
            <a:ext cx="1921079" cy="68501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dirty="0"/>
              <a:t>Platform Electronics and Racks</a:t>
            </a:r>
          </a:p>
          <a:p>
            <a:pPr algn="ctr"/>
            <a:r>
              <a:rPr lang="en-US" sz="1400" dirty="0"/>
              <a:t>Heat - 80000 W</a:t>
            </a:r>
          </a:p>
        </p:txBody>
      </p:sp>
      <p:sp>
        <p:nvSpPr>
          <p:cNvPr id="20" name="Rectangle 19">
            <a:extLst>
              <a:ext uri="{FF2B5EF4-FFF2-40B4-BE49-F238E27FC236}">
                <a16:creationId xmlns:a16="http://schemas.microsoft.com/office/drawing/2014/main" id="{2811972F-E823-BECE-D64E-16EECEDFFD87}"/>
              </a:ext>
            </a:extLst>
          </p:cNvPr>
          <p:cNvSpPr/>
          <p:nvPr/>
        </p:nvSpPr>
        <p:spPr>
          <a:xfrm>
            <a:off x="4464883" y="1651151"/>
            <a:ext cx="2124171" cy="63531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dirty="0"/>
              <a:t>Detectors Liquid Cooling</a:t>
            </a:r>
          </a:p>
          <a:p>
            <a:pPr algn="ctr"/>
            <a:r>
              <a:rPr lang="en-US" sz="1400" dirty="0"/>
              <a:t>Heat - 46436 W</a:t>
            </a:r>
          </a:p>
        </p:txBody>
      </p:sp>
      <p:sp>
        <p:nvSpPr>
          <p:cNvPr id="21" name="Rectangle 20">
            <a:extLst>
              <a:ext uri="{FF2B5EF4-FFF2-40B4-BE49-F238E27FC236}">
                <a16:creationId xmlns:a16="http://schemas.microsoft.com/office/drawing/2014/main" id="{89301784-BF0B-DA93-0AD0-044EB63284C1}"/>
              </a:ext>
            </a:extLst>
          </p:cNvPr>
          <p:cNvSpPr/>
          <p:nvPr/>
        </p:nvSpPr>
        <p:spPr>
          <a:xfrm>
            <a:off x="4489122" y="2996883"/>
            <a:ext cx="1911410" cy="53270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dirty="0"/>
              <a:t>Detectors Air Cooling</a:t>
            </a:r>
          </a:p>
          <a:p>
            <a:pPr algn="ctr"/>
            <a:r>
              <a:rPr lang="en-US" sz="1400" dirty="0"/>
              <a:t>Heat - 15240 W</a:t>
            </a:r>
          </a:p>
        </p:txBody>
      </p:sp>
      <p:sp>
        <p:nvSpPr>
          <p:cNvPr id="22" name="Rectangle 21">
            <a:extLst>
              <a:ext uri="{FF2B5EF4-FFF2-40B4-BE49-F238E27FC236}">
                <a16:creationId xmlns:a16="http://schemas.microsoft.com/office/drawing/2014/main" id="{FD944051-6610-0C4E-83A3-9BD06035F42D}"/>
              </a:ext>
            </a:extLst>
          </p:cNvPr>
          <p:cNvSpPr/>
          <p:nvPr/>
        </p:nvSpPr>
        <p:spPr>
          <a:xfrm>
            <a:off x="4464883" y="4614155"/>
            <a:ext cx="2392396" cy="48110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dirty="0"/>
              <a:t>Detectors Special Cooling</a:t>
            </a:r>
          </a:p>
          <a:p>
            <a:pPr algn="ctr"/>
            <a:r>
              <a:rPr lang="en-US" sz="1400" dirty="0"/>
              <a:t>Heat - 20068 W</a:t>
            </a:r>
          </a:p>
        </p:txBody>
      </p:sp>
      <p:sp>
        <p:nvSpPr>
          <p:cNvPr id="3" name="Rectangle 2">
            <a:extLst>
              <a:ext uri="{FF2B5EF4-FFF2-40B4-BE49-F238E27FC236}">
                <a16:creationId xmlns:a16="http://schemas.microsoft.com/office/drawing/2014/main" id="{BE170352-6ACD-ACB4-97C8-19BCCE2601A2}"/>
              </a:ext>
            </a:extLst>
          </p:cNvPr>
          <p:cNvSpPr/>
          <p:nvPr/>
        </p:nvSpPr>
        <p:spPr>
          <a:xfrm>
            <a:off x="1251946" y="5656390"/>
            <a:ext cx="2328054" cy="48110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dirty="0"/>
              <a:t>Network Equipment Room</a:t>
            </a:r>
          </a:p>
          <a:p>
            <a:pPr algn="ctr"/>
            <a:r>
              <a:rPr lang="en-US" sz="1400" dirty="0"/>
              <a:t>Heat - NA</a:t>
            </a:r>
          </a:p>
        </p:txBody>
      </p:sp>
      <p:sp>
        <p:nvSpPr>
          <p:cNvPr id="7" name="Rectangle 6">
            <a:extLst>
              <a:ext uri="{FF2B5EF4-FFF2-40B4-BE49-F238E27FC236}">
                <a16:creationId xmlns:a16="http://schemas.microsoft.com/office/drawing/2014/main" id="{6217978F-60DB-D813-C94C-109065A074B3}"/>
              </a:ext>
            </a:extLst>
          </p:cNvPr>
          <p:cNvSpPr/>
          <p:nvPr/>
        </p:nvSpPr>
        <p:spPr>
          <a:xfrm>
            <a:off x="1268704" y="4164581"/>
            <a:ext cx="1975980" cy="55861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dirty="0"/>
              <a:t>Magnet Power Supply</a:t>
            </a:r>
          </a:p>
          <a:p>
            <a:pPr algn="ctr"/>
            <a:r>
              <a:rPr lang="en-US" sz="1400" dirty="0"/>
              <a:t>Heat - 20000 W</a:t>
            </a:r>
          </a:p>
        </p:txBody>
      </p:sp>
      <p:cxnSp>
        <p:nvCxnSpPr>
          <p:cNvPr id="18" name="Straight Connector 17">
            <a:extLst>
              <a:ext uri="{FF2B5EF4-FFF2-40B4-BE49-F238E27FC236}">
                <a16:creationId xmlns:a16="http://schemas.microsoft.com/office/drawing/2014/main" id="{C746E519-E24D-BD5A-5834-0F7731DBB5B5}"/>
              </a:ext>
            </a:extLst>
          </p:cNvPr>
          <p:cNvCxnSpPr>
            <a:cxnSpLocks/>
          </p:cNvCxnSpPr>
          <p:nvPr/>
        </p:nvCxnSpPr>
        <p:spPr>
          <a:xfrm flipH="1">
            <a:off x="975608" y="1313433"/>
            <a:ext cx="20209" cy="4588222"/>
          </a:xfrm>
          <a:prstGeom prst="line">
            <a:avLst/>
          </a:prstGeom>
        </p:spPr>
        <p:style>
          <a:lnRef idx="1">
            <a:schemeClr val="dk1"/>
          </a:lnRef>
          <a:fillRef idx="0">
            <a:schemeClr val="dk1"/>
          </a:fillRef>
          <a:effectRef idx="0">
            <a:schemeClr val="dk1"/>
          </a:effectRef>
          <a:fontRef idx="minor">
            <a:schemeClr val="tx1"/>
          </a:fontRef>
        </p:style>
      </p:cxnSp>
      <p:sp>
        <p:nvSpPr>
          <p:cNvPr id="37" name="Rectangle 36">
            <a:extLst>
              <a:ext uri="{FF2B5EF4-FFF2-40B4-BE49-F238E27FC236}">
                <a16:creationId xmlns:a16="http://schemas.microsoft.com/office/drawing/2014/main" id="{6A2D1C72-1364-9C1A-E62A-911FD2319ED6}"/>
              </a:ext>
            </a:extLst>
          </p:cNvPr>
          <p:cNvSpPr/>
          <p:nvPr/>
        </p:nvSpPr>
        <p:spPr>
          <a:xfrm>
            <a:off x="7231693" y="1635849"/>
            <a:ext cx="2168171" cy="60268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dirty="0"/>
              <a:t>Cooling Distribution Unit</a:t>
            </a:r>
          </a:p>
          <a:p>
            <a:pPr algn="ctr"/>
            <a:r>
              <a:rPr lang="en-US" sz="1400" dirty="0"/>
              <a:t>CDU</a:t>
            </a:r>
          </a:p>
        </p:txBody>
      </p:sp>
      <p:sp>
        <p:nvSpPr>
          <p:cNvPr id="41" name="Rectangle 40">
            <a:extLst>
              <a:ext uri="{FF2B5EF4-FFF2-40B4-BE49-F238E27FC236}">
                <a16:creationId xmlns:a16="http://schemas.microsoft.com/office/drawing/2014/main" id="{81EDAC9E-CC28-CB02-BD1B-DAF5F9611068}"/>
              </a:ext>
            </a:extLst>
          </p:cNvPr>
          <p:cNvSpPr/>
          <p:nvPr/>
        </p:nvSpPr>
        <p:spPr>
          <a:xfrm>
            <a:off x="4515440" y="519290"/>
            <a:ext cx="2790093" cy="69226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b="1" dirty="0"/>
              <a:t>Facility Water System </a:t>
            </a:r>
          </a:p>
          <a:p>
            <a:pPr algn="ctr"/>
            <a:r>
              <a:rPr lang="en-US" sz="1400" b="1" dirty="0"/>
              <a:t>Modified Chilled Water – MCW</a:t>
            </a:r>
          </a:p>
        </p:txBody>
      </p:sp>
      <p:sp>
        <p:nvSpPr>
          <p:cNvPr id="46" name="Rectangle 45">
            <a:extLst>
              <a:ext uri="{FF2B5EF4-FFF2-40B4-BE49-F238E27FC236}">
                <a16:creationId xmlns:a16="http://schemas.microsoft.com/office/drawing/2014/main" id="{AAB390B6-5384-89B0-072D-2D4AB7AA3B39}"/>
              </a:ext>
            </a:extLst>
          </p:cNvPr>
          <p:cNvSpPr/>
          <p:nvPr/>
        </p:nvSpPr>
        <p:spPr>
          <a:xfrm>
            <a:off x="7259048" y="4472090"/>
            <a:ext cx="1975978" cy="41955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dirty="0"/>
              <a:t>Silicon Oil Cooling</a:t>
            </a:r>
          </a:p>
          <a:p>
            <a:pPr algn="ctr"/>
            <a:r>
              <a:rPr lang="en-US" sz="1400" dirty="0"/>
              <a:t>Heat - 19968 W</a:t>
            </a:r>
          </a:p>
        </p:txBody>
      </p:sp>
      <p:sp>
        <p:nvSpPr>
          <p:cNvPr id="47" name="Rectangle 46">
            <a:extLst>
              <a:ext uri="{FF2B5EF4-FFF2-40B4-BE49-F238E27FC236}">
                <a16:creationId xmlns:a16="http://schemas.microsoft.com/office/drawing/2014/main" id="{E7D4863A-AA6C-F3D8-7039-8899F1895788}"/>
              </a:ext>
            </a:extLst>
          </p:cNvPr>
          <p:cNvSpPr/>
          <p:nvPr/>
        </p:nvSpPr>
        <p:spPr>
          <a:xfrm>
            <a:off x="7259048" y="5176058"/>
            <a:ext cx="1792132" cy="41955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dirty="0"/>
              <a:t>Novec Cooling</a:t>
            </a:r>
          </a:p>
          <a:p>
            <a:pPr algn="ctr"/>
            <a:r>
              <a:rPr lang="en-US" sz="1400" dirty="0"/>
              <a:t>Heat - 100 W</a:t>
            </a:r>
          </a:p>
        </p:txBody>
      </p:sp>
      <p:sp>
        <p:nvSpPr>
          <p:cNvPr id="48" name="Rectangle 47">
            <a:extLst>
              <a:ext uri="{FF2B5EF4-FFF2-40B4-BE49-F238E27FC236}">
                <a16:creationId xmlns:a16="http://schemas.microsoft.com/office/drawing/2014/main" id="{A09858E9-9031-C6FD-3633-9B7AA4F3914C}"/>
              </a:ext>
            </a:extLst>
          </p:cNvPr>
          <p:cNvSpPr/>
          <p:nvPr/>
        </p:nvSpPr>
        <p:spPr>
          <a:xfrm>
            <a:off x="1251946" y="4913661"/>
            <a:ext cx="1911410" cy="53270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dirty="0"/>
              <a:t>After Cooler for SVT</a:t>
            </a:r>
          </a:p>
          <a:p>
            <a:pPr algn="ctr"/>
            <a:r>
              <a:rPr lang="en-US" sz="1400" dirty="0"/>
              <a:t>Heat - 40000 W</a:t>
            </a:r>
          </a:p>
        </p:txBody>
      </p:sp>
      <p:sp>
        <p:nvSpPr>
          <p:cNvPr id="51" name="Rectangle 50">
            <a:extLst>
              <a:ext uri="{FF2B5EF4-FFF2-40B4-BE49-F238E27FC236}">
                <a16:creationId xmlns:a16="http://schemas.microsoft.com/office/drawing/2014/main" id="{53A44BD5-2F37-5206-6743-42E0D664EEC5}"/>
              </a:ext>
            </a:extLst>
          </p:cNvPr>
          <p:cNvSpPr/>
          <p:nvPr/>
        </p:nvSpPr>
        <p:spPr>
          <a:xfrm>
            <a:off x="793121" y="548829"/>
            <a:ext cx="2748116" cy="77674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b="1" dirty="0" err="1"/>
              <a:t>ePIC</a:t>
            </a:r>
            <a:r>
              <a:rPr lang="en-US" sz="1600" b="1" dirty="0"/>
              <a:t> Infrastructure</a:t>
            </a:r>
          </a:p>
          <a:p>
            <a:pPr algn="ctr"/>
            <a:r>
              <a:rPr lang="en-US" sz="1600" b="1" dirty="0"/>
              <a:t>Total Heat - 471644 W</a:t>
            </a:r>
          </a:p>
        </p:txBody>
      </p:sp>
      <p:cxnSp>
        <p:nvCxnSpPr>
          <p:cNvPr id="10" name="Straight Arrow Connector 9">
            <a:extLst>
              <a:ext uri="{FF2B5EF4-FFF2-40B4-BE49-F238E27FC236}">
                <a16:creationId xmlns:a16="http://schemas.microsoft.com/office/drawing/2014/main" id="{1A159FD0-0851-F658-DCD7-20B3A0C1A5F7}"/>
              </a:ext>
            </a:extLst>
          </p:cNvPr>
          <p:cNvCxnSpPr>
            <a:cxnSpLocks/>
            <a:stCxn id="20" idx="3"/>
          </p:cNvCxnSpPr>
          <p:nvPr/>
        </p:nvCxnSpPr>
        <p:spPr>
          <a:xfrm>
            <a:off x="6589054" y="1968809"/>
            <a:ext cx="642639"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4" name="Straight Arrow Connector 13">
            <a:extLst>
              <a:ext uri="{FF2B5EF4-FFF2-40B4-BE49-F238E27FC236}">
                <a16:creationId xmlns:a16="http://schemas.microsoft.com/office/drawing/2014/main" id="{E534F79F-ED90-BF88-3E21-DFF31BB46C41}"/>
              </a:ext>
            </a:extLst>
          </p:cNvPr>
          <p:cNvCxnSpPr>
            <a:cxnSpLocks/>
            <a:endCxn id="6" idx="1"/>
          </p:cNvCxnSpPr>
          <p:nvPr/>
        </p:nvCxnSpPr>
        <p:spPr>
          <a:xfrm>
            <a:off x="1000291" y="1926154"/>
            <a:ext cx="282992"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4" name="Straight Arrow Connector 23">
            <a:extLst>
              <a:ext uri="{FF2B5EF4-FFF2-40B4-BE49-F238E27FC236}">
                <a16:creationId xmlns:a16="http://schemas.microsoft.com/office/drawing/2014/main" id="{810D4307-DBFF-69DF-C7D0-5897B2A2A99E}"/>
              </a:ext>
            </a:extLst>
          </p:cNvPr>
          <p:cNvCxnSpPr>
            <a:cxnSpLocks/>
          </p:cNvCxnSpPr>
          <p:nvPr/>
        </p:nvCxnSpPr>
        <p:spPr>
          <a:xfrm>
            <a:off x="985712" y="2779034"/>
            <a:ext cx="282992"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5" name="Straight Arrow Connector 24">
            <a:extLst>
              <a:ext uri="{FF2B5EF4-FFF2-40B4-BE49-F238E27FC236}">
                <a16:creationId xmlns:a16="http://schemas.microsoft.com/office/drawing/2014/main" id="{7AB73916-CAAE-3F87-BFF9-2D4D6B853BCC}"/>
              </a:ext>
            </a:extLst>
          </p:cNvPr>
          <p:cNvCxnSpPr>
            <a:cxnSpLocks/>
          </p:cNvCxnSpPr>
          <p:nvPr/>
        </p:nvCxnSpPr>
        <p:spPr>
          <a:xfrm>
            <a:off x="1000291" y="3668267"/>
            <a:ext cx="282992"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7" name="Straight Arrow Connector 26">
            <a:extLst>
              <a:ext uri="{FF2B5EF4-FFF2-40B4-BE49-F238E27FC236}">
                <a16:creationId xmlns:a16="http://schemas.microsoft.com/office/drawing/2014/main" id="{8CB87FD7-4DB5-C548-4322-75416186BCF7}"/>
              </a:ext>
            </a:extLst>
          </p:cNvPr>
          <p:cNvCxnSpPr>
            <a:cxnSpLocks/>
          </p:cNvCxnSpPr>
          <p:nvPr/>
        </p:nvCxnSpPr>
        <p:spPr>
          <a:xfrm>
            <a:off x="995817" y="4314220"/>
            <a:ext cx="282992"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8" name="Straight Arrow Connector 27">
            <a:extLst>
              <a:ext uri="{FF2B5EF4-FFF2-40B4-BE49-F238E27FC236}">
                <a16:creationId xmlns:a16="http://schemas.microsoft.com/office/drawing/2014/main" id="{740176F2-5131-99AD-58F1-6FF733C2F651}"/>
              </a:ext>
            </a:extLst>
          </p:cNvPr>
          <p:cNvCxnSpPr>
            <a:cxnSpLocks/>
          </p:cNvCxnSpPr>
          <p:nvPr/>
        </p:nvCxnSpPr>
        <p:spPr>
          <a:xfrm>
            <a:off x="975608" y="5141933"/>
            <a:ext cx="282992"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9" name="Straight Arrow Connector 28">
            <a:extLst>
              <a:ext uri="{FF2B5EF4-FFF2-40B4-BE49-F238E27FC236}">
                <a16:creationId xmlns:a16="http://schemas.microsoft.com/office/drawing/2014/main" id="{EC9BDF37-7126-ED04-0C68-88E10C0EC830}"/>
              </a:ext>
            </a:extLst>
          </p:cNvPr>
          <p:cNvCxnSpPr>
            <a:cxnSpLocks/>
          </p:cNvCxnSpPr>
          <p:nvPr/>
        </p:nvCxnSpPr>
        <p:spPr>
          <a:xfrm>
            <a:off x="975608" y="5896943"/>
            <a:ext cx="282992"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1" name="Rectangle 30">
            <a:extLst>
              <a:ext uri="{FF2B5EF4-FFF2-40B4-BE49-F238E27FC236}">
                <a16:creationId xmlns:a16="http://schemas.microsoft.com/office/drawing/2014/main" id="{A7E37DF1-E9CA-76FC-42D0-DDBB77BBB589}"/>
              </a:ext>
            </a:extLst>
          </p:cNvPr>
          <p:cNvSpPr/>
          <p:nvPr/>
        </p:nvSpPr>
        <p:spPr>
          <a:xfrm>
            <a:off x="7231693" y="2790411"/>
            <a:ext cx="1911410" cy="53270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dirty="0"/>
              <a:t>Active Air Cooling</a:t>
            </a:r>
          </a:p>
          <a:p>
            <a:pPr algn="ctr"/>
            <a:r>
              <a:rPr lang="en-US" sz="1400" dirty="0"/>
              <a:t>Heat – 9248 W</a:t>
            </a:r>
          </a:p>
        </p:txBody>
      </p:sp>
      <p:sp>
        <p:nvSpPr>
          <p:cNvPr id="32" name="Rectangle 31">
            <a:extLst>
              <a:ext uri="{FF2B5EF4-FFF2-40B4-BE49-F238E27FC236}">
                <a16:creationId xmlns:a16="http://schemas.microsoft.com/office/drawing/2014/main" id="{8A31F3BA-D4B4-1C42-6DDD-0898E87C71A6}"/>
              </a:ext>
            </a:extLst>
          </p:cNvPr>
          <p:cNvSpPr/>
          <p:nvPr/>
        </p:nvSpPr>
        <p:spPr>
          <a:xfrm>
            <a:off x="7231693" y="3500754"/>
            <a:ext cx="1911410" cy="53270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dirty="0"/>
              <a:t>Passive Air Cooling</a:t>
            </a:r>
          </a:p>
          <a:p>
            <a:pPr algn="ctr"/>
            <a:r>
              <a:rPr lang="en-US" sz="1400" dirty="0"/>
              <a:t>Heat - 5992 W</a:t>
            </a:r>
          </a:p>
        </p:txBody>
      </p:sp>
      <p:sp>
        <p:nvSpPr>
          <p:cNvPr id="33" name="Rectangle 32">
            <a:extLst>
              <a:ext uri="{FF2B5EF4-FFF2-40B4-BE49-F238E27FC236}">
                <a16:creationId xmlns:a16="http://schemas.microsoft.com/office/drawing/2014/main" id="{97531959-45D3-6B51-685D-5243BD239367}"/>
              </a:ext>
            </a:extLst>
          </p:cNvPr>
          <p:cNvSpPr/>
          <p:nvPr/>
        </p:nvSpPr>
        <p:spPr>
          <a:xfrm>
            <a:off x="9448199" y="2538003"/>
            <a:ext cx="1768193" cy="72523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dirty="0"/>
              <a:t>Air Compressor</a:t>
            </a:r>
          </a:p>
          <a:p>
            <a:pPr algn="ctr"/>
            <a:r>
              <a:rPr lang="en-US" sz="1400" dirty="0"/>
              <a:t>Or</a:t>
            </a:r>
          </a:p>
          <a:p>
            <a:pPr algn="ctr"/>
            <a:r>
              <a:rPr lang="en-US" sz="1400" dirty="0"/>
              <a:t>Blower</a:t>
            </a:r>
          </a:p>
        </p:txBody>
      </p:sp>
      <p:sp>
        <p:nvSpPr>
          <p:cNvPr id="34" name="Rectangle 33">
            <a:extLst>
              <a:ext uri="{FF2B5EF4-FFF2-40B4-BE49-F238E27FC236}">
                <a16:creationId xmlns:a16="http://schemas.microsoft.com/office/drawing/2014/main" id="{2253AAFC-493D-EAC6-142B-1F73D23FC6B3}"/>
              </a:ext>
            </a:extLst>
          </p:cNvPr>
          <p:cNvSpPr/>
          <p:nvPr/>
        </p:nvSpPr>
        <p:spPr>
          <a:xfrm>
            <a:off x="9448199" y="3518163"/>
            <a:ext cx="1911410" cy="53270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dirty="0"/>
              <a:t>Air Conditioning</a:t>
            </a:r>
          </a:p>
        </p:txBody>
      </p:sp>
      <p:cxnSp>
        <p:nvCxnSpPr>
          <p:cNvPr id="36" name="Straight Arrow Connector 35">
            <a:extLst>
              <a:ext uri="{FF2B5EF4-FFF2-40B4-BE49-F238E27FC236}">
                <a16:creationId xmlns:a16="http://schemas.microsoft.com/office/drawing/2014/main" id="{FCBCEC61-447F-23FA-93CD-94A98A295A1C}"/>
              </a:ext>
            </a:extLst>
          </p:cNvPr>
          <p:cNvCxnSpPr>
            <a:cxnSpLocks/>
          </p:cNvCxnSpPr>
          <p:nvPr/>
        </p:nvCxnSpPr>
        <p:spPr>
          <a:xfrm>
            <a:off x="9165207" y="3761944"/>
            <a:ext cx="282992"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8" name="Straight Arrow Connector 37">
            <a:extLst>
              <a:ext uri="{FF2B5EF4-FFF2-40B4-BE49-F238E27FC236}">
                <a16:creationId xmlns:a16="http://schemas.microsoft.com/office/drawing/2014/main" id="{F171B881-D373-31BE-3749-738D349100AB}"/>
              </a:ext>
            </a:extLst>
          </p:cNvPr>
          <p:cNvCxnSpPr>
            <a:cxnSpLocks/>
          </p:cNvCxnSpPr>
          <p:nvPr/>
        </p:nvCxnSpPr>
        <p:spPr>
          <a:xfrm>
            <a:off x="9165207" y="3027908"/>
            <a:ext cx="282992"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53" name="Straight Connector 52">
            <a:extLst>
              <a:ext uri="{FF2B5EF4-FFF2-40B4-BE49-F238E27FC236}">
                <a16:creationId xmlns:a16="http://schemas.microsoft.com/office/drawing/2014/main" id="{86E726F8-0A10-DD18-0125-292C472462B8}"/>
              </a:ext>
            </a:extLst>
          </p:cNvPr>
          <p:cNvCxnSpPr>
            <a:cxnSpLocks/>
            <a:stCxn id="21" idx="3"/>
          </p:cNvCxnSpPr>
          <p:nvPr/>
        </p:nvCxnSpPr>
        <p:spPr>
          <a:xfrm>
            <a:off x="6400532" y="3263238"/>
            <a:ext cx="367228" cy="0"/>
          </a:xfrm>
          <a:prstGeom prst="line">
            <a:avLst/>
          </a:prstGeom>
        </p:spPr>
        <p:style>
          <a:lnRef idx="1">
            <a:schemeClr val="dk1"/>
          </a:lnRef>
          <a:fillRef idx="0">
            <a:schemeClr val="dk1"/>
          </a:fillRef>
          <a:effectRef idx="0">
            <a:schemeClr val="dk1"/>
          </a:effectRef>
          <a:fontRef idx="minor">
            <a:schemeClr val="tx1"/>
          </a:fontRef>
        </p:style>
      </p:cxnSp>
      <p:cxnSp>
        <p:nvCxnSpPr>
          <p:cNvPr id="58" name="Straight Connector 57">
            <a:extLst>
              <a:ext uri="{FF2B5EF4-FFF2-40B4-BE49-F238E27FC236}">
                <a16:creationId xmlns:a16="http://schemas.microsoft.com/office/drawing/2014/main" id="{80974ECF-1D06-B6D7-8587-032F460D9842}"/>
              </a:ext>
            </a:extLst>
          </p:cNvPr>
          <p:cNvCxnSpPr>
            <a:cxnSpLocks/>
          </p:cNvCxnSpPr>
          <p:nvPr/>
        </p:nvCxnSpPr>
        <p:spPr>
          <a:xfrm>
            <a:off x="6767760" y="2942498"/>
            <a:ext cx="0" cy="914400"/>
          </a:xfrm>
          <a:prstGeom prst="line">
            <a:avLst/>
          </a:prstGeom>
        </p:spPr>
        <p:style>
          <a:lnRef idx="1">
            <a:schemeClr val="dk1"/>
          </a:lnRef>
          <a:fillRef idx="0">
            <a:schemeClr val="dk1"/>
          </a:fillRef>
          <a:effectRef idx="0">
            <a:schemeClr val="dk1"/>
          </a:effectRef>
          <a:fontRef idx="minor">
            <a:schemeClr val="tx1"/>
          </a:fontRef>
        </p:style>
      </p:cxnSp>
      <p:cxnSp>
        <p:nvCxnSpPr>
          <p:cNvPr id="71" name="Straight Arrow Connector 70">
            <a:extLst>
              <a:ext uri="{FF2B5EF4-FFF2-40B4-BE49-F238E27FC236}">
                <a16:creationId xmlns:a16="http://schemas.microsoft.com/office/drawing/2014/main" id="{27180610-AA39-E967-8067-DD8A33D96397}"/>
              </a:ext>
            </a:extLst>
          </p:cNvPr>
          <p:cNvCxnSpPr>
            <a:cxnSpLocks/>
          </p:cNvCxnSpPr>
          <p:nvPr/>
        </p:nvCxnSpPr>
        <p:spPr>
          <a:xfrm>
            <a:off x="6767760" y="2942498"/>
            <a:ext cx="473978"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74" name="Straight Arrow Connector 73">
            <a:extLst>
              <a:ext uri="{FF2B5EF4-FFF2-40B4-BE49-F238E27FC236}">
                <a16:creationId xmlns:a16="http://schemas.microsoft.com/office/drawing/2014/main" id="{381F932D-07AE-9C6E-B3BE-52EF81786065}"/>
              </a:ext>
            </a:extLst>
          </p:cNvPr>
          <p:cNvCxnSpPr>
            <a:cxnSpLocks/>
          </p:cNvCxnSpPr>
          <p:nvPr/>
        </p:nvCxnSpPr>
        <p:spPr>
          <a:xfrm>
            <a:off x="6757715" y="3856898"/>
            <a:ext cx="473978"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76" name="Straight Connector 75">
            <a:extLst>
              <a:ext uri="{FF2B5EF4-FFF2-40B4-BE49-F238E27FC236}">
                <a16:creationId xmlns:a16="http://schemas.microsoft.com/office/drawing/2014/main" id="{B8DE7B1C-E814-9A3C-DB33-7E33E8D50759}"/>
              </a:ext>
            </a:extLst>
          </p:cNvPr>
          <p:cNvCxnSpPr>
            <a:cxnSpLocks/>
          </p:cNvCxnSpPr>
          <p:nvPr/>
        </p:nvCxnSpPr>
        <p:spPr>
          <a:xfrm flipH="1">
            <a:off x="3814124" y="937203"/>
            <a:ext cx="713761" cy="0"/>
          </a:xfrm>
          <a:prstGeom prst="line">
            <a:avLst/>
          </a:prstGeom>
        </p:spPr>
        <p:style>
          <a:lnRef idx="1">
            <a:schemeClr val="dk1"/>
          </a:lnRef>
          <a:fillRef idx="0">
            <a:schemeClr val="dk1"/>
          </a:fillRef>
          <a:effectRef idx="0">
            <a:schemeClr val="dk1"/>
          </a:effectRef>
          <a:fontRef idx="minor">
            <a:schemeClr val="tx1"/>
          </a:fontRef>
        </p:style>
      </p:cxnSp>
      <p:cxnSp>
        <p:nvCxnSpPr>
          <p:cNvPr id="83" name="Straight Connector 82">
            <a:extLst>
              <a:ext uri="{FF2B5EF4-FFF2-40B4-BE49-F238E27FC236}">
                <a16:creationId xmlns:a16="http://schemas.microsoft.com/office/drawing/2014/main" id="{591D70EA-B85A-7E79-81B1-AE191EB90E63}"/>
              </a:ext>
            </a:extLst>
          </p:cNvPr>
          <p:cNvCxnSpPr>
            <a:cxnSpLocks/>
          </p:cNvCxnSpPr>
          <p:nvPr/>
        </p:nvCxnSpPr>
        <p:spPr>
          <a:xfrm>
            <a:off x="3814124" y="937203"/>
            <a:ext cx="40659" cy="4420408"/>
          </a:xfrm>
          <a:prstGeom prst="line">
            <a:avLst/>
          </a:prstGeom>
        </p:spPr>
        <p:style>
          <a:lnRef idx="1">
            <a:schemeClr val="dk1"/>
          </a:lnRef>
          <a:fillRef idx="0">
            <a:schemeClr val="dk1"/>
          </a:fillRef>
          <a:effectRef idx="0">
            <a:schemeClr val="dk1"/>
          </a:effectRef>
          <a:fontRef idx="minor">
            <a:schemeClr val="tx1"/>
          </a:fontRef>
        </p:style>
      </p:cxnSp>
      <p:cxnSp>
        <p:nvCxnSpPr>
          <p:cNvPr id="95" name="Straight Arrow Connector 94">
            <a:extLst>
              <a:ext uri="{FF2B5EF4-FFF2-40B4-BE49-F238E27FC236}">
                <a16:creationId xmlns:a16="http://schemas.microsoft.com/office/drawing/2014/main" id="{ABA563F3-1414-3AF0-59FF-2F80789B3256}"/>
              </a:ext>
            </a:extLst>
          </p:cNvPr>
          <p:cNvCxnSpPr>
            <a:cxnSpLocks/>
          </p:cNvCxnSpPr>
          <p:nvPr/>
        </p:nvCxnSpPr>
        <p:spPr>
          <a:xfrm flipH="1">
            <a:off x="3163356" y="5357611"/>
            <a:ext cx="691427"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97" name="Straight Arrow Connector 96">
            <a:extLst>
              <a:ext uri="{FF2B5EF4-FFF2-40B4-BE49-F238E27FC236}">
                <a16:creationId xmlns:a16="http://schemas.microsoft.com/office/drawing/2014/main" id="{3A35BDE2-E420-4579-6503-B5759DE1F8D1}"/>
              </a:ext>
            </a:extLst>
          </p:cNvPr>
          <p:cNvCxnSpPr>
            <a:cxnSpLocks/>
          </p:cNvCxnSpPr>
          <p:nvPr/>
        </p:nvCxnSpPr>
        <p:spPr>
          <a:xfrm flipH="1" flipV="1">
            <a:off x="3234286" y="4433943"/>
            <a:ext cx="620497" cy="994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99" name="Straight Arrow Connector 98">
            <a:extLst>
              <a:ext uri="{FF2B5EF4-FFF2-40B4-BE49-F238E27FC236}">
                <a16:creationId xmlns:a16="http://schemas.microsoft.com/office/drawing/2014/main" id="{629BDE94-F27A-BF46-6285-CA8B59737A22}"/>
              </a:ext>
            </a:extLst>
          </p:cNvPr>
          <p:cNvCxnSpPr>
            <a:cxnSpLocks/>
          </p:cNvCxnSpPr>
          <p:nvPr/>
        </p:nvCxnSpPr>
        <p:spPr>
          <a:xfrm flipH="1">
            <a:off x="2942807" y="3668267"/>
            <a:ext cx="871317"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01" name="Straight Arrow Connector 100">
            <a:extLst>
              <a:ext uri="{FF2B5EF4-FFF2-40B4-BE49-F238E27FC236}">
                <a16:creationId xmlns:a16="http://schemas.microsoft.com/office/drawing/2014/main" id="{142977F9-5BDB-1C47-490B-32180BC07E11}"/>
              </a:ext>
            </a:extLst>
          </p:cNvPr>
          <p:cNvCxnSpPr>
            <a:cxnSpLocks/>
          </p:cNvCxnSpPr>
          <p:nvPr/>
        </p:nvCxnSpPr>
        <p:spPr>
          <a:xfrm flipH="1">
            <a:off x="3204015" y="2777344"/>
            <a:ext cx="630438"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16" name="Straight Connector 115">
            <a:extLst>
              <a:ext uri="{FF2B5EF4-FFF2-40B4-BE49-F238E27FC236}">
                <a16:creationId xmlns:a16="http://schemas.microsoft.com/office/drawing/2014/main" id="{54189B7A-62D9-B94A-4401-7D42A4C807B3}"/>
              </a:ext>
            </a:extLst>
          </p:cNvPr>
          <p:cNvCxnSpPr>
            <a:cxnSpLocks/>
          </p:cNvCxnSpPr>
          <p:nvPr/>
        </p:nvCxnSpPr>
        <p:spPr>
          <a:xfrm>
            <a:off x="3288521" y="2156852"/>
            <a:ext cx="933032" cy="0"/>
          </a:xfrm>
          <a:prstGeom prst="line">
            <a:avLst/>
          </a:prstGeom>
        </p:spPr>
        <p:style>
          <a:lnRef idx="1">
            <a:schemeClr val="dk1"/>
          </a:lnRef>
          <a:fillRef idx="0">
            <a:schemeClr val="dk1"/>
          </a:fillRef>
          <a:effectRef idx="0">
            <a:schemeClr val="dk1"/>
          </a:effectRef>
          <a:fontRef idx="minor">
            <a:schemeClr val="tx1"/>
          </a:fontRef>
        </p:style>
      </p:cxnSp>
      <p:cxnSp>
        <p:nvCxnSpPr>
          <p:cNvPr id="121" name="Straight Connector 120">
            <a:extLst>
              <a:ext uri="{FF2B5EF4-FFF2-40B4-BE49-F238E27FC236}">
                <a16:creationId xmlns:a16="http://schemas.microsoft.com/office/drawing/2014/main" id="{D063C319-6092-B90C-0820-57C111BD1805}"/>
              </a:ext>
            </a:extLst>
          </p:cNvPr>
          <p:cNvCxnSpPr>
            <a:cxnSpLocks/>
          </p:cNvCxnSpPr>
          <p:nvPr/>
        </p:nvCxnSpPr>
        <p:spPr>
          <a:xfrm>
            <a:off x="4200454" y="1956511"/>
            <a:ext cx="30580" cy="2935133"/>
          </a:xfrm>
          <a:prstGeom prst="line">
            <a:avLst/>
          </a:prstGeom>
        </p:spPr>
        <p:style>
          <a:lnRef idx="1">
            <a:schemeClr val="dk1"/>
          </a:lnRef>
          <a:fillRef idx="0">
            <a:schemeClr val="dk1"/>
          </a:fillRef>
          <a:effectRef idx="0">
            <a:schemeClr val="dk1"/>
          </a:effectRef>
          <a:fontRef idx="minor">
            <a:schemeClr val="tx1"/>
          </a:fontRef>
        </p:style>
      </p:cxnSp>
      <p:cxnSp>
        <p:nvCxnSpPr>
          <p:cNvPr id="122" name="Straight Arrow Connector 121">
            <a:extLst>
              <a:ext uri="{FF2B5EF4-FFF2-40B4-BE49-F238E27FC236}">
                <a16:creationId xmlns:a16="http://schemas.microsoft.com/office/drawing/2014/main" id="{E4F08B3C-5468-34E1-DA4F-2FDC07283225}"/>
              </a:ext>
            </a:extLst>
          </p:cNvPr>
          <p:cNvCxnSpPr>
            <a:cxnSpLocks/>
          </p:cNvCxnSpPr>
          <p:nvPr/>
        </p:nvCxnSpPr>
        <p:spPr>
          <a:xfrm>
            <a:off x="4206130" y="1968809"/>
            <a:ext cx="282992"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25" name="Straight Arrow Connector 124">
            <a:extLst>
              <a:ext uri="{FF2B5EF4-FFF2-40B4-BE49-F238E27FC236}">
                <a16:creationId xmlns:a16="http://schemas.microsoft.com/office/drawing/2014/main" id="{E2BFAE71-DA18-4BE2-A42B-12451E397D52}"/>
              </a:ext>
            </a:extLst>
          </p:cNvPr>
          <p:cNvCxnSpPr>
            <a:cxnSpLocks/>
          </p:cNvCxnSpPr>
          <p:nvPr/>
        </p:nvCxnSpPr>
        <p:spPr>
          <a:xfrm>
            <a:off x="4221553" y="3194167"/>
            <a:ext cx="282992"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29" name="Straight Arrow Connector 128">
            <a:extLst>
              <a:ext uri="{FF2B5EF4-FFF2-40B4-BE49-F238E27FC236}">
                <a16:creationId xmlns:a16="http://schemas.microsoft.com/office/drawing/2014/main" id="{1BEE2EAA-7B9E-5325-DCE3-070A3D34EA5A}"/>
              </a:ext>
            </a:extLst>
          </p:cNvPr>
          <p:cNvCxnSpPr>
            <a:cxnSpLocks/>
          </p:cNvCxnSpPr>
          <p:nvPr/>
        </p:nvCxnSpPr>
        <p:spPr>
          <a:xfrm>
            <a:off x="4221553" y="4872950"/>
            <a:ext cx="282992"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 name="Straight Connector 3">
            <a:extLst>
              <a:ext uri="{FF2B5EF4-FFF2-40B4-BE49-F238E27FC236}">
                <a16:creationId xmlns:a16="http://schemas.microsoft.com/office/drawing/2014/main" id="{F01171B9-AF81-1ED2-123D-248962B1C332}"/>
              </a:ext>
            </a:extLst>
          </p:cNvPr>
          <p:cNvCxnSpPr>
            <a:cxnSpLocks/>
          </p:cNvCxnSpPr>
          <p:nvPr/>
        </p:nvCxnSpPr>
        <p:spPr>
          <a:xfrm flipH="1">
            <a:off x="7305533" y="970758"/>
            <a:ext cx="649966" cy="0"/>
          </a:xfrm>
          <a:prstGeom prst="line">
            <a:avLst/>
          </a:prstGeom>
        </p:spPr>
        <p:style>
          <a:lnRef idx="1">
            <a:schemeClr val="dk1"/>
          </a:lnRef>
          <a:fillRef idx="0">
            <a:schemeClr val="dk1"/>
          </a:fillRef>
          <a:effectRef idx="0">
            <a:schemeClr val="dk1"/>
          </a:effectRef>
          <a:fontRef idx="minor">
            <a:schemeClr val="tx1"/>
          </a:fontRef>
        </p:style>
      </p:cxnSp>
      <p:cxnSp>
        <p:nvCxnSpPr>
          <p:cNvPr id="9" name="Straight Arrow Connector 8">
            <a:extLst>
              <a:ext uri="{FF2B5EF4-FFF2-40B4-BE49-F238E27FC236}">
                <a16:creationId xmlns:a16="http://schemas.microsoft.com/office/drawing/2014/main" id="{908325A8-AACB-938C-D532-9D4B4767F817}"/>
              </a:ext>
            </a:extLst>
          </p:cNvPr>
          <p:cNvCxnSpPr>
            <a:cxnSpLocks/>
          </p:cNvCxnSpPr>
          <p:nvPr/>
        </p:nvCxnSpPr>
        <p:spPr>
          <a:xfrm>
            <a:off x="7955499" y="970758"/>
            <a:ext cx="0" cy="66509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3" name="Straight Connector 12">
            <a:extLst>
              <a:ext uri="{FF2B5EF4-FFF2-40B4-BE49-F238E27FC236}">
                <a16:creationId xmlns:a16="http://schemas.microsoft.com/office/drawing/2014/main" id="{7DF3C181-B1BD-5CF4-AEC8-D2DD41D3A889}"/>
              </a:ext>
            </a:extLst>
          </p:cNvPr>
          <p:cNvCxnSpPr>
            <a:cxnSpLocks/>
          </p:cNvCxnSpPr>
          <p:nvPr/>
        </p:nvCxnSpPr>
        <p:spPr>
          <a:xfrm flipH="1">
            <a:off x="6857279" y="4869703"/>
            <a:ext cx="181084" cy="0"/>
          </a:xfrm>
          <a:prstGeom prst="line">
            <a:avLst/>
          </a:prstGeom>
        </p:spPr>
        <p:style>
          <a:lnRef idx="1">
            <a:schemeClr val="dk1"/>
          </a:lnRef>
          <a:fillRef idx="0">
            <a:schemeClr val="dk1"/>
          </a:fillRef>
          <a:effectRef idx="0">
            <a:schemeClr val="dk1"/>
          </a:effectRef>
          <a:fontRef idx="minor">
            <a:schemeClr val="tx1"/>
          </a:fontRef>
        </p:style>
      </p:cxnSp>
      <p:cxnSp>
        <p:nvCxnSpPr>
          <p:cNvPr id="26" name="Straight Connector 25">
            <a:extLst>
              <a:ext uri="{FF2B5EF4-FFF2-40B4-BE49-F238E27FC236}">
                <a16:creationId xmlns:a16="http://schemas.microsoft.com/office/drawing/2014/main" id="{ADBE961F-70D9-CC02-EDD1-2685CB0E9007}"/>
              </a:ext>
            </a:extLst>
          </p:cNvPr>
          <p:cNvCxnSpPr>
            <a:cxnSpLocks/>
          </p:cNvCxnSpPr>
          <p:nvPr/>
        </p:nvCxnSpPr>
        <p:spPr>
          <a:xfrm flipV="1">
            <a:off x="7038363" y="4681867"/>
            <a:ext cx="0" cy="610621"/>
          </a:xfrm>
          <a:prstGeom prst="line">
            <a:avLst/>
          </a:prstGeom>
        </p:spPr>
        <p:style>
          <a:lnRef idx="1">
            <a:schemeClr val="dk1"/>
          </a:lnRef>
          <a:fillRef idx="0">
            <a:schemeClr val="dk1"/>
          </a:fillRef>
          <a:effectRef idx="0">
            <a:schemeClr val="dk1"/>
          </a:effectRef>
          <a:fontRef idx="minor">
            <a:schemeClr val="tx1"/>
          </a:fontRef>
        </p:style>
      </p:cxnSp>
      <p:cxnSp>
        <p:nvCxnSpPr>
          <p:cNvPr id="39" name="Straight Arrow Connector 38">
            <a:extLst>
              <a:ext uri="{FF2B5EF4-FFF2-40B4-BE49-F238E27FC236}">
                <a16:creationId xmlns:a16="http://schemas.microsoft.com/office/drawing/2014/main" id="{D38E83A3-DCF5-3353-C9DA-3DCA9188B7A0}"/>
              </a:ext>
            </a:extLst>
          </p:cNvPr>
          <p:cNvCxnSpPr>
            <a:cxnSpLocks/>
            <a:endCxn id="46" idx="1"/>
          </p:cNvCxnSpPr>
          <p:nvPr/>
        </p:nvCxnSpPr>
        <p:spPr>
          <a:xfrm flipV="1">
            <a:off x="7048566" y="4681867"/>
            <a:ext cx="210482" cy="355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2" name="Straight Arrow Connector 41">
            <a:extLst>
              <a:ext uri="{FF2B5EF4-FFF2-40B4-BE49-F238E27FC236}">
                <a16:creationId xmlns:a16="http://schemas.microsoft.com/office/drawing/2014/main" id="{AEBD4932-F6EF-2A48-EEA2-BF2FD0CD51E1}"/>
              </a:ext>
            </a:extLst>
          </p:cNvPr>
          <p:cNvCxnSpPr>
            <a:cxnSpLocks/>
          </p:cNvCxnSpPr>
          <p:nvPr/>
        </p:nvCxnSpPr>
        <p:spPr>
          <a:xfrm flipV="1">
            <a:off x="7048566" y="5288933"/>
            <a:ext cx="210482" cy="355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2228444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1B8057-3637-311C-AF5E-3F38395D075E}"/>
            </a:ext>
          </a:extLst>
        </p:cNvPr>
        <p:cNvGrpSpPr/>
        <p:nvPr/>
      </p:nvGrpSpPr>
      <p:grpSpPr>
        <a:xfrm>
          <a:off x="0" y="0"/>
          <a:ext cx="0" cy="0"/>
          <a:chOff x="0" y="0"/>
          <a:chExt cx="0" cy="0"/>
        </a:xfrm>
      </p:grpSpPr>
      <p:sp>
        <p:nvSpPr>
          <p:cNvPr id="20" name="Content Placeholder 3">
            <a:extLst>
              <a:ext uri="{FF2B5EF4-FFF2-40B4-BE49-F238E27FC236}">
                <a16:creationId xmlns:a16="http://schemas.microsoft.com/office/drawing/2014/main" id="{30D1A80C-9242-ABB5-4337-BE855A9DDF39}"/>
              </a:ext>
            </a:extLst>
          </p:cNvPr>
          <p:cNvSpPr txBox="1">
            <a:spLocks/>
          </p:cNvSpPr>
          <p:nvPr/>
        </p:nvSpPr>
        <p:spPr>
          <a:xfrm>
            <a:off x="1076930" y="5361650"/>
            <a:ext cx="3155438" cy="369332"/>
          </a:xfrm>
          <a:prstGeom prst="rect">
            <a:avLst/>
          </a:prstGeom>
          <a:noFill/>
        </p:spPr>
        <p:txBody>
          <a:bodyPr vert="horz" wrap="square" lIns="91440" tIns="45720" rIns="91440" bIns="45720" rtlCol="0">
            <a:spAutoFit/>
          </a:bodyPr>
          <a:lstStyle>
            <a:lvl1pPr marL="228600" indent="-228600" algn="l" defTabSz="914400" rtl="0" eaLnBrk="1" latinLnBrk="0" hangingPunct="1">
              <a:lnSpc>
                <a:spcPct val="100000"/>
              </a:lnSpc>
              <a:spcBef>
                <a:spcPts val="0"/>
              </a:spcBef>
              <a:spcAft>
                <a:spcPts val="400"/>
              </a:spcAft>
              <a:buFont typeface="Arial" panose="020B0604020202020204" pitchFamily="34" charset="0"/>
              <a:buChar char="•"/>
              <a:defRPr sz="2000" kern="1200">
                <a:solidFill>
                  <a:schemeClr val="tx1"/>
                </a:solidFill>
                <a:latin typeface="Arial" charset="0"/>
                <a:ea typeface="Arial" charset="0"/>
                <a:cs typeface="Arial" charset="0"/>
              </a:defRPr>
            </a:lvl1pPr>
            <a:lvl2pPr marL="460375" indent="-233363" algn="l" defTabSz="914400" rtl="0" eaLnBrk="1" latinLnBrk="0" hangingPunct="1">
              <a:lnSpc>
                <a:spcPct val="100000"/>
              </a:lnSpc>
              <a:spcBef>
                <a:spcPts val="0"/>
              </a:spcBef>
              <a:spcAft>
                <a:spcPts val="400"/>
              </a:spcAft>
              <a:buFont typeface="Arial" panose="020B0604020202020204" pitchFamily="34" charset="0"/>
              <a:buChar char="•"/>
              <a:defRPr sz="1600" kern="1200">
                <a:solidFill>
                  <a:schemeClr val="tx1"/>
                </a:solidFill>
                <a:latin typeface="Arial" charset="0"/>
                <a:ea typeface="Arial" charset="0"/>
                <a:cs typeface="Arial" charset="0"/>
              </a:defRPr>
            </a:lvl2pPr>
            <a:lvl3pPr marL="687388" indent="-227013" algn="l" defTabSz="914400" rtl="0" eaLnBrk="1" latinLnBrk="0" hangingPunct="1">
              <a:lnSpc>
                <a:spcPct val="100000"/>
              </a:lnSpc>
              <a:spcBef>
                <a:spcPts val="0"/>
              </a:spcBef>
              <a:spcAft>
                <a:spcPts val="400"/>
              </a:spcAft>
              <a:buFont typeface="Arial" panose="020B0604020202020204" pitchFamily="34" charset="0"/>
              <a:buChar char="•"/>
              <a:defRPr sz="1600" kern="1200">
                <a:solidFill>
                  <a:schemeClr val="tx1"/>
                </a:solidFill>
                <a:latin typeface="Arial" charset="0"/>
                <a:ea typeface="Arial" charset="0"/>
                <a:cs typeface="Arial" charset="0"/>
              </a:defRPr>
            </a:lvl3pPr>
            <a:lvl4pPr marL="914400" indent="-227013" algn="l" defTabSz="914400" rtl="0" eaLnBrk="1" latinLnBrk="0" hangingPunct="1">
              <a:lnSpc>
                <a:spcPct val="100000"/>
              </a:lnSpc>
              <a:spcBef>
                <a:spcPts val="0"/>
              </a:spcBef>
              <a:spcAft>
                <a:spcPts val="400"/>
              </a:spcAft>
              <a:buFont typeface="Arial" panose="020B0604020202020204" pitchFamily="34" charset="0"/>
              <a:buChar char="•"/>
              <a:defRPr sz="1600" kern="1200">
                <a:solidFill>
                  <a:schemeClr val="tx1"/>
                </a:solidFill>
                <a:latin typeface="Arial" charset="0"/>
                <a:ea typeface="Arial" charset="0"/>
                <a:cs typeface="Arial" charset="0"/>
              </a:defRPr>
            </a:lvl4pPr>
            <a:lvl5pPr marL="1141413" indent="-227013" algn="l" defTabSz="914400" rtl="0" eaLnBrk="1" latinLnBrk="0" hangingPunct="1">
              <a:lnSpc>
                <a:spcPct val="100000"/>
              </a:lnSpc>
              <a:spcBef>
                <a:spcPts val="0"/>
              </a:spcBef>
              <a:spcAft>
                <a:spcPts val="400"/>
              </a:spcAft>
              <a:buFont typeface="Arial" panose="020B0604020202020204" pitchFamily="34" charset="0"/>
              <a:buChar char="•"/>
              <a:defRPr sz="1600" kern="1200">
                <a:solidFill>
                  <a:schemeClr val="tx1"/>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800" b="1" dirty="0"/>
              <a:t>   Temperature distribution</a:t>
            </a:r>
            <a:endParaRPr lang="en-US" b="1" dirty="0"/>
          </a:p>
        </p:txBody>
      </p:sp>
      <p:graphicFrame>
        <p:nvGraphicFramePr>
          <p:cNvPr id="6" name="Table 5">
            <a:extLst>
              <a:ext uri="{FF2B5EF4-FFF2-40B4-BE49-F238E27FC236}">
                <a16:creationId xmlns:a16="http://schemas.microsoft.com/office/drawing/2014/main" id="{6493A576-B4B3-1F1E-55B6-60772C0750CA}"/>
              </a:ext>
            </a:extLst>
          </p:cNvPr>
          <p:cNvGraphicFramePr>
            <a:graphicFrameLocks noGrp="1"/>
          </p:cNvGraphicFramePr>
          <p:nvPr>
            <p:extLst>
              <p:ext uri="{D42A27DB-BD31-4B8C-83A1-F6EECF244321}">
                <p14:modId xmlns:p14="http://schemas.microsoft.com/office/powerpoint/2010/main" val="4015387842"/>
              </p:ext>
            </p:extLst>
          </p:nvPr>
        </p:nvGraphicFramePr>
        <p:xfrm>
          <a:off x="4901881" y="950469"/>
          <a:ext cx="3833770" cy="4106976"/>
        </p:xfrm>
        <a:graphic>
          <a:graphicData uri="http://schemas.openxmlformats.org/drawingml/2006/table">
            <a:tbl>
              <a:tblPr>
                <a:tableStyleId>{5C22544A-7EE6-4342-B048-85BDC9FD1C3A}</a:tableStyleId>
              </a:tblPr>
              <a:tblGrid>
                <a:gridCol w="1799439">
                  <a:extLst>
                    <a:ext uri="{9D8B030D-6E8A-4147-A177-3AD203B41FA5}">
                      <a16:colId xmlns:a16="http://schemas.microsoft.com/office/drawing/2014/main" val="2106414622"/>
                    </a:ext>
                  </a:extLst>
                </a:gridCol>
                <a:gridCol w="906011">
                  <a:extLst>
                    <a:ext uri="{9D8B030D-6E8A-4147-A177-3AD203B41FA5}">
                      <a16:colId xmlns:a16="http://schemas.microsoft.com/office/drawing/2014/main" val="1600503799"/>
                    </a:ext>
                  </a:extLst>
                </a:gridCol>
                <a:gridCol w="1128320">
                  <a:extLst>
                    <a:ext uri="{9D8B030D-6E8A-4147-A177-3AD203B41FA5}">
                      <a16:colId xmlns:a16="http://schemas.microsoft.com/office/drawing/2014/main" val="2748757286"/>
                    </a:ext>
                  </a:extLst>
                </a:gridCol>
              </a:tblGrid>
              <a:tr h="231955">
                <a:tc>
                  <a:txBody>
                    <a:bodyPr/>
                    <a:lstStyle/>
                    <a:p>
                      <a:pPr algn="ctr" fontAlgn="b">
                        <a:buNone/>
                      </a:pPr>
                      <a:r>
                        <a:rPr lang="en-US" sz="1100" u="none" strike="noStrike" dirty="0">
                          <a:effectLst/>
                          <a:latin typeface="+mn-lt"/>
                        </a:rPr>
                        <a:t>Single FEB Heat</a:t>
                      </a:r>
                      <a:endParaRPr lang="en-US" sz="1100" b="0" i="0" u="none" strike="noStrike" dirty="0">
                        <a:solidFill>
                          <a:srgbClr val="000000"/>
                        </a:solidFill>
                        <a:effectLst/>
                        <a:latin typeface="+mn-lt"/>
                      </a:endParaRPr>
                    </a:p>
                  </a:txBody>
                  <a:tcPr marL="7620" marR="7620" marT="7620" marB="0" anchor="b"/>
                </a:tc>
                <a:tc>
                  <a:txBody>
                    <a:bodyPr/>
                    <a:lstStyle/>
                    <a:p>
                      <a:pPr algn="ctr" fontAlgn="b">
                        <a:buNone/>
                      </a:pPr>
                      <a:r>
                        <a:rPr lang="en-US" sz="1100" u="none" strike="noStrike" dirty="0">
                          <a:effectLst/>
                          <a:latin typeface="+mn-lt"/>
                        </a:rPr>
                        <a:t>15.675</a:t>
                      </a:r>
                      <a:endParaRPr lang="en-US" sz="1100" b="0" i="0" u="none" strike="noStrike" dirty="0">
                        <a:solidFill>
                          <a:srgbClr val="000000"/>
                        </a:solidFill>
                        <a:effectLst/>
                        <a:latin typeface="+mn-lt"/>
                      </a:endParaRPr>
                    </a:p>
                  </a:txBody>
                  <a:tcPr marL="7620" marR="7620" marT="7620" marB="0" anchor="b"/>
                </a:tc>
                <a:tc>
                  <a:txBody>
                    <a:bodyPr/>
                    <a:lstStyle/>
                    <a:p>
                      <a:pPr algn="ctr" fontAlgn="b">
                        <a:buNone/>
                      </a:pPr>
                      <a:r>
                        <a:rPr lang="en-US" sz="1100" u="none" strike="noStrike" dirty="0">
                          <a:effectLst/>
                          <a:latin typeface="+mn-lt"/>
                        </a:rPr>
                        <a:t>W</a:t>
                      </a:r>
                      <a:endParaRPr lang="en-US" sz="1100" b="0" i="0" u="none" strike="noStrike" dirty="0">
                        <a:solidFill>
                          <a:srgbClr val="000000"/>
                        </a:solidFill>
                        <a:effectLst/>
                        <a:latin typeface="+mn-lt"/>
                      </a:endParaRPr>
                    </a:p>
                  </a:txBody>
                  <a:tcPr marL="7620" marR="7620" marT="7620" marB="0" anchor="b"/>
                </a:tc>
                <a:extLst>
                  <a:ext uri="{0D108BD9-81ED-4DB2-BD59-A6C34878D82A}">
                    <a16:rowId xmlns:a16="http://schemas.microsoft.com/office/drawing/2014/main" val="3120532231"/>
                  </a:ext>
                </a:extLst>
              </a:tr>
              <a:tr h="231955">
                <a:tc>
                  <a:txBody>
                    <a:bodyPr/>
                    <a:lstStyle/>
                    <a:p>
                      <a:pPr algn="ctr" fontAlgn="b">
                        <a:buNone/>
                      </a:pPr>
                      <a:r>
                        <a:rPr lang="en-US" sz="1100" b="0" i="0" u="none" strike="noStrike" dirty="0">
                          <a:solidFill>
                            <a:srgbClr val="000000"/>
                          </a:solidFill>
                          <a:effectLst/>
                          <a:latin typeface="+mn-lt"/>
                        </a:rPr>
                        <a:t>Number of FEBs</a:t>
                      </a:r>
                    </a:p>
                  </a:txBody>
                  <a:tcPr marL="7620" marR="7620" marT="7620" marB="0" anchor="b"/>
                </a:tc>
                <a:tc>
                  <a:txBody>
                    <a:bodyPr/>
                    <a:lstStyle/>
                    <a:p>
                      <a:pPr algn="ctr" fontAlgn="b">
                        <a:buNone/>
                      </a:pPr>
                      <a:r>
                        <a:rPr lang="en-US" sz="1100" b="0" i="0" u="none" strike="noStrike" dirty="0">
                          <a:solidFill>
                            <a:srgbClr val="000000"/>
                          </a:solidFill>
                          <a:effectLst/>
                          <a:latin typeface="+mn-lt"/>
                        </a:rPr>
                        <a:t>5</a:t>
                      </a:r>
                    </a:p>
                  </a:txBody>
                  <a:tcPr marL="7620" marR="7620" marT="7620" marB="0" anchor="b"/>
                </a:tc>
                <a:tc>
                  <a:txBody>
                    <a:bodyPr/>
                    <a:lstStyle/>
                    <a:p>
                      <a:pPr algn="ctr" fontAlgn="b">
                        <a:buNone/>
                      </a:pPr>
                      <a:endParaRPr lang="en-US" sz="1100" b="0" i="0" u="none" strike="noStrike" dirty="0">
                        <a:solidFill>
                          <a:srgbClr val="000000"/>
                        </a:solidFill>
                        <a:effectLst/>
                        <a:latin typeface="+mn-lt"/>
                      </a:endParaRPr>
                    </a:p>
                  </a:txBody>
                  <a:tcPr marL="7620" marR="7620" marT="7620" marB="0" anchor="b"/>
                </a:tc>
                <a:extLst>
                  <a:ext uri="{0D108BD9-81ED-4DB2-BD59-A6C34878D82A}">
                    <a16:rowId xmlns:a16="http://schemas.microsoft.com/office/drawing/2014/main" val="2446885325"/>
                  </a:ext>
                </a:extLst>
              </a:tr>
              <a:tr h="303488">
                <a:tc>
                  <a:txBody>
                    <a:bodyPr/>
                    <a:lstStyle/>
                    <a:p>
                      <a:pPr algn="ctr" fontAlgn="b">
                        <a:buNone/>
                      </a:pPr>
                      <a:r>
                        <a:rPr lang="en-US" sz="1100" u="none" strike="noStrike" dirty="0">
                          <a:effectLst/>
                          <a:latin typeface="+mn-lt"/>
                        </a:rPr>
                        <a:t>Total FEB Heat</a:t>
                      </a:r>
                      <a:endParaRPr lang="en-US" sz="1100" b="0" i="0" u="none" strike="noStrike" dirty="0">
                        <a:solidFill>
                          <a:srgbClr val="000000"/>
                        </a:solidFill>
                        <a:effectLst/>
                        <a:latin typeface="+mn-lt"/>
                      </a:endParaRPr>
                    </a:p>
                  </a:txBody>
                  <a:tcPr marL="7620" marR="7620" marT="7620" marB="0" anchor="b"/>
                </a:tc>
                <a:tc>
                  <a:txBody>
                    <a:bodyPr/>
                    <a:lstStyle/>
                    <a:p>
                      <a:pPr algn="ctr" fontAlgn="b">
                        <a:buNone/>
                      </a:pPr>
                      <a:r>
                        <a:rPr lang="en-US" sz="1100" b="0" u="none" strike="noStrike" dirty="0">
                          <a:effectLst/>
                          <a:latin typeface="+mn-lt"/>
                        </a:rPr>
                        <a:t>78.375</a:t>
                      </a:r>
                      <a:endParaRPr lang="en-US" sz="1100" b="0" i="0" u="none" strike="noStrike" dirty="0">
                        <a:solidFill>
                          <a:srgbClr val="000000"/>
                        </a:solidFill>
                        <a:effectLst/>
                        <a:latin typeface="+mn-lt"/>
                      </a:endParaRPr>
                    </a:p>
                  </a:txBody>
                  <a:tcPr marL="7620" marR="7620" marT="7620" marB="0" anchor="b"/>
                </a:tc>
                <a:tc>
                  <a:txBody>
                    <a:bodyPr/>
                    <a:lstStyle/>
                    <a:p>
                      <a:pPr algn="ctr" fontAlgn="b">
                        <a:buNone/>
                      </a:pPr>
                      <a:r>
                        <a:rPr lang="en-US" sz="1100" b="0" u="none" strike="noStrike" dirty="0">
                          <a:effectLst/>
                          <a:latin typeface="+mn-lt"/>
                        </a:rPr>
                        <a:t>W</a:t>
                      </a:r>
                      <a:endParaRPr lang="en-US" sz="1100" b="0" i="0" u="none" strike="noStrike" dirty="0">
                        <a:solidFill>
                          <a:srgbClr val="000000"/>
                        </a:solidFill>
                        <a:effectLst/>
                        <a:latin typeface="+mn-lt"/>
                      </a:endParaRPr>
                    </a:p>
                  </a:txBody>
                  <a:tcPr marL="7620" marR="7620" marT="7620" marB="0" anchor="b"/>
                </a:tc>
                <a:extLst>
                  <a:ext uri="{0D108BD9-81ED-4DB2-BD59-A6C34878D82A}">
                    <a16:rowId xmlns:a16="http://schemas.microsoft.com/office/drawing/2014/main" val="2442163468"/>
                  </a:ext>
                </a:extLst>
              </a:tr>
              <a:tr h="303598">
                <a:tc>
                  <a:txBody>
                    <a:bodyPr/>
                    <a:lstStyle/>
                    <a:p>
                      <a:pPr algn="ctr" fontAlgn="b">
                        <a:buNone/>
                      </a:pPr>
                      <a:r>
                        <a:rPr lang="en-US" sz="1100" b="1" u="none" strike="noStrike" dirty="0">
                          <a:effectLst/>
                          <a:latin typeface="+mn-lt"/>
                        </a:rPr>
                        <a:t>Ambient Temperature</a:t>
                      </a:r>
                      <a:endParaRPr lang="en-US" sz="1100" b="1" i="0" u="none" strike="noStrike" dirty="0">
                        <a:solidFill>
                          <a:srgbClr val="FF0000"/>
                        </a:solidFill>
                        <a:effectLst/>
                        <a:latin typeface="+mn-lt"/>
                      </a:endParaRPr>
                    </a:p>
                  </a:txBody>
                  <a:tcPr marL="7620" marR="7620" marT="7620" marB="0" anchor="b"/>
                </a:tc>
                <a:tc>
                  <a:txBody>
                    <a:bodyPr/>
                    <a:lstStyle/>
                    <a:p>
                      <a:pPr algn="ctr" fontAlgn="b">
                        <a:buNone/>
                      </a:pPr>
                      <a:r>
                        <a:rPr lang="en-US" sz="1100" b="1" i="0" u="none" strike="noStrike" dirty="0">
                          <a:solidFill>
                            <a:srgbClr val="000000"/>
                          </a:solidFill>
                          <a:effectLst/>
                          <a:latin typeface="+mn-lt"/>
                        </a:rPr>
                        <a:t>23</a:t>
                      </a:r>
                    </a:p>
                  </a:txBody>
                  <a:tcPr marL="7620" marR="7620" marT="7620" marB="0" anchor="b"/>
                </a:tc>
                <a:tc>
                  <a:txBody>
                    <a:bodyPr/>
                    <a:lstStyle/>
                    <a:p>
                      <a:pPr algn="ctr" fontAlgn="b">
                        <a:buNone/>
                      </a:pPr>
                      <a:r>
                        <a:rPr lang="en-US" sz="1100" b="1" i="0" u="none" strike="noStrike" dirty="0">
                          <a:solidFill>
                            <a:srgbClr val="000000"/>
                          </a:solidFill>
                          <a:effectLst/>
                          <a:latin typeface="+mn-lt"/>
                        </a:rPr>
                        <a:t>C</a:t>
                      </a:r>
                    </a:p>
                  </a:txBody>
                  <a:tcPr marL="7620" marR="7620" marT="7620" marB="0" anchor="b"/>
                </a:tc>
                <a:extLst>
                  <a:ext uri="{0D108BD9-81ED-4DB2-BD59-A6C34878D82A}">
                    <a16:rowId xmlns:a16="http://schemas.microsoft.com/office/drawing/2014/main" val="133837588"/>
                  </a:ext>
                </a:extLst>
              </a:tr>
              <a:tr h="303598">
                <a:tc>
                  <a:txBody>
                    <a:bodyPr/>
                    <a:lstStyle/>
                    <a:p>
                      <a:pPr algn="ctr" fontAlgn="b">
                        <a:buNone/>
                      </a:pPr>
                      <a:r>
                        <a:rPr lang="en-US" sz="1100" b="0" i="0" u="none" strike="noStrike" dirty="0">
                          <a:solidFill>
                            <a:schemeClr val="tx1"/>
                          </a:solidFill>
                          <a:effectLst/>
                          <a:latin typeface="+mn-lt"/>
                        </a:rPr>
                        <a:t>Inlet Water Temperature</a:t>
                      </a:r>
                    </a:p>
                  </a:txBody>
                  <a:tcPr marL="7620" marR="7620" marT="7620" marB="0" anchor="b"/>
                </a:tc>
                <a:tc>
                  <a:txBody>
                    <a:bodyPr/>
                    <a:lstStyle/>
                    <a:p>
                      <a:pPr algn="ctr" fontAlgn="b">
                        <a:buNone/>
                      </a:pPr>
                      <a:r>
                        <a:rPr lang="en-US" sz="1100" b="0" i="0" u="none" strike="noStrike" dirty="0">
                          <a:solidFill>
                            <a:srgbClr val="000000"/>
                          </a:solidFill>
                          <a:effectLst/>
                          <a:latin typeface="+mn-lt"/>
                        </a:rPr>
                        <a:t>22</a:t>
                      </a:r>
                    </a:p>
                  </a:txBody>
                  <a:tcPr marL="7620" marR="7620" marT="7620" marB="0" anchor="b"/>
                </a:tc>
                <a:tc>
                  <a:txBody>
                    <a:bodyPr/>
                    <a:lstStyle/>
                    <a:p>
                      <a:pPr algn="ctr" fontAlgn="b">
                        <a:buNone/>
                      </a:pPr>
                      <a:r>
                        <a:rPr lang="en-US" sz="1100" u="none" strike="noStrike" dirty="0">
                          <a:effectLst/>
                          <a:latin typeface="+mn-lt"/>
                        </a:rPr>
                        <a:t>C</a:t>
                      </a:r>
                      <a:endParaRPr lang="en-US" sz="1100" b="0" i="0" u="none" strike="noStrike" dirty="0">
                        <a:solidFill>
                          <a:srgbClr val="000000"/>
                        </a:solidFill>
                        <a:effectLst/>
                        <a:latin typeface="+mn-lt"/>
                      </a:endParaRPr>
                    </a:p>
                  </a:txBody>
                  <a:tcPr marL="7620" marR="7620" marT="7620" marB="0" anchor="b"/>
                </a:tc>
                <a:extLst>
                  <a:ext uri="{0D108BD9-81ED-4DB2-BD59-A6C34878D82A}">
                    <a16:rowId xmlns:a16="http://schemas.microsoft.com/office/drawing/2014/main" val="2853543528"/>
                  </a:ext>
                </a:extLst>
              </a:tr>
              <a:tr h="303598">
                <a:tc>
                  <a:txBody>
                    <a:bodyPr/>
                    <a:lstStyle/>
                    <a:p>
                      <a:pPr algn="ctr" fontAlgn="b">
                        <a:buNone/>
                      </a:pPr>
                      <a:r>
                        <a:rPr lang="en-US" sz="1100" u="none" strike="noStrike" dirty="0">
                          <a:effectLst/>
                          <a:latin typeface="+mn-lt"/>
                        </a:rPr>
                        <a:t>Water Flow rate</a:t>
                      </a:r>
                      <a:endParaRPr lang="en-US" sz="1100" b="0" i="0" u="none" strike="noStrike" dirty="0">
                        <a:solidFill>
                          <a:srgbClr val="000000"/>
                        </a:solidFill>
                        <a:effectLst/>
                        <a:latin typeface="+mn-lt"/>
                      </a:endParaRPr>
                    </a:p>
                  </a:txBody>
                  <a:tcPr marL="7620" marR="7620" marT="7620" marB="0" anchor="b"/>
                </a:tc>
                <a:tc>
                  <a:txBody>
                    <a:bodyPr/>
                    <a:lstStyle/>
                    <a:p>
                      <a:pPr algn="ctr" fontAlgn="b">
                        <a:buNone/>
                      </a:pPr>
                      <a:r>
                        <a:rPr lang="en-US" sz="1100" u="none" strike="noStrike" dirty="0">
                          <a:effectLst/>
                          <a:latin typeface="+mn-lt"/>
                        </a:rPr>
                        <a:t>0.5</a:t>
                      </a:r>
                      <a:endParaRPr lang="en-US" sz="1100" b="0" i="0" u="none" strike="noStrike" dirty="0">
                        <a:solidFill>
                          <a:srgbClr val="000000"/>
                        </a:solidFill>
                        <a:effectLst/>
                        <a:latin typeface="+mn-lt"/>
                      </a:endParaRPr>
                    </a:p>
                  </a:txBody>
                  <a:tcPr marL="7620" marR="7620" marT="7620" marB="0" anchor="b"/>
                </a:tc>
                <a:tc>
                  <a:txBody>
                    <a:bodyPr/>
                    <a:lstStyle/>
                    <a:p>
                      <a:pPr algn="ctr" fontAlgn="b">
                        <a:buNone/>
                      </a:pPr>
                      <a:r>
                        <a:rPr lang="en-US" sz="1100" b="0" i="0" u="none" strike="noStrike" dirty="0">
                          <a:solidFill>
                            <a:srgbClr val="000000"/>
                          </a:solidFill>
                          <a:effectLst/>
                          <a:latin typeface="+mn-lt"/>
                        </a:rPr>
                        <a:t>lpm</a:t>
                      </a:r>
                    </a:p>
                  </a:txBody>
                  <a:tcPr marL="7620" marR="7620" marT="7620" marB="0" anchor="b"/>
                </a:tc>
                <a:extLst>
                  <a:ext uri="{0D108BD9-81ED-4DB2-BD59-A6C34878D82A}">
                    <a16:rowId xmlns:a16="http://schemas.microsoft.com/office/drawing/2014/main" val="2121586744"/>
                  </a:ext>
                </a:extLst>
              </a:tr>
              <a:tr h="303598">
                <a:tc>
                  <a:txBody>
                    <a:bodyPr/>
                    <a:lstStyle/>
                    <a:p>
                      <a:pPr algn="ctr" fontAlgn="b">
                        <a:buNone/>
                      </a:pPr>
                      <a:r>
                        <a:rPr lang="en-US" sz="1100" u="none" strike="noStrike">
                          <a:effectLst/>
                          <a:latin typeface="+mn-lt"/>
                        </a:rPr>
                        <a:t>Cp</a:t>
                      </a:r>
                      <a:endParaRPr lang="en-US" sz="1100" b="0" i="0" u="none" strike="noStrike">
                        <a:solidFill>
                          <a:srgbClr val="000000"/>
                        </a:solidFill>
                        <a:effectLst/>
                        <a:latin typeface="+mn-lt"/>
                      </a:endParaRPr>
                    </a:p>
                  </a:txBody>
                  <a:tcPr marL="7620" marR="7620" marT="7620" marB="0" anchor="b"/>
                </a:tc>
                <a:tc>
                  <a:txBody>
                    <a:bodyPr/>
                    <a:lstStyle/>
                    <a:p>
                      <a:pPr algn="ctr" fontAlgn="b">
                        <a:buNone/>
                      </a:pPr>
                      <a:r>
                        <a:rPr lang="en-US" sz="1100" u="none" strike="noStrike" dirty="0">
                          <a:effectLst/>
                          <a:latin typeface="+mn-lt"/>
                        </a:rPr>
                        <a:t>4181</a:t>
                      </a:r>
                      <a:endParaRPr lang="en-US" sz="1100" b="0" i="0" u="none" strike="noStrike" dirty="0">
                        <a:solidFill>
                          <a:srgbClr val="000000"/>
                        </a:solidFill>
                        <a:effectLst/>
                        <a:latin typeface="+mn-lt"/>
                      </a:endParaRPr>
                    </a:p>
                  </a:txBody>
                  <a:tcPr marL="7620" marR="7620" marT="7620" marB="0" anchor="b"/>
                </a:tc>
                <a:tc>
                  <a:txBody>
                    <a:bodyPr/>
                    <a:lstStyle/>
                    <a:p>
                      <a:pPr algn="ctr" fontAlgn="b">
                        <a:buNone/>
                      </a:pPr>
                      <a:r>
                        <a:rPr lang="en-US" sz="1100" u="none" strike="noStrike" dirty="0">
                          <a:effectLst/>
                          <a:latin typeface="+mn-lt"/>
                        </a:rPr>
                        <a:t>J/kg C</a:t>
                      </a:r>
                      <a:endParaRPr lang="en-US" sz="1100" b="0" i="0" u="none" strike="noStrike" dirty="0">
                        <a:solidFill>
                          <a:srgbClr val="000000"/>
                        </a:solidFill>
                        <a:effectLst/>
                        <a:latin typeface="+mn-lt"/>
                      </a:endParaRPr>
                    </a:p>
                  </a:txBody>
                  <a:tcPr marL="7620" marR="7620" marT="7620" marB="0" anchor="b"/>
                </a:tc>
                <a:extLst>
                  <a:ext uri="{0D108BD9-81ED-4DB2-BD59-A6C34878D82A}">
                    <a16:rowId xmlns:a16="http://schemas.microsoft.com/office/drawing/2014/main" val="3434723543"/>
                  </a:ext>
                </a:extLst>
              </a:tr>
              <a:tr h="303598">
                <a:tc>
                  <a:txBody>
                    <a:bodyPr/>
                    <a:lstStyle/>
                    <a:p>
                      <a:pPr algn="ctr" fontAlgn="b">
                        <a:buNone/>
                      </a:pPr>
                      <a:r>
                        <a:rPr lang="en-US" sz="1100" u="none" strike="noStrike">
                          <a:effectLst/>
                          <a:latin typeface="+mn-lt"/>
                        </a:rPr>
                        <a:t>m</a:t>
                      </a:r>
                      <a:endParaRPr lang="en-US" sz="1100" b="0" i="0" u="none" strike="noStrike">
                        <a:solidFill>
                          <a:srgbClr val="000000"/>
                        </a:solidFill>
                        <a:effectLst/>
                        <a:latin typeface="+mn-lt"/>
                      </a:endParaRPr>
                    </a:p>
                  </a:txBody>
                  <a:tcPr marL="7620" marR="7620" marT="7620" marB="0" anchor="b"/>
                </a:tc>
                <a:tc>
                  <a:txBody>
                    <a:bodyPr/>
                    <a:lstStyle/>
                    <a:p>
                      <a:pPr algn="ctr" fontAlgn="b">
                        <a:buNone/>
                      </a:pPr>
                      <a:r>
                        <a:rPr lang="en-US" sz="1100" u="none" strike="noStrike" dirty="0">
                          <a:effectLst/>
                          <a:latin typeface="+mn-lt"/>
                        </a:rPr>
                        <a:t>0.0083</a:t>
                      </a:r>
                      <a:endParaRPr lang="en-US" sz="1100" b="0" i="0" u="none" strike="noStrike" dirty="0">
                        <a:solidFill>
                          <a:srgbClr val="FF0000"/>
                        </a:solidFill>
                        <a:effectLst/>
                        <a:latin typeface="+mn-lt"/>
                      </a:endParaRPr>
                    </a:p>
                  </a:txBody>
                  <a:tcPr marL="7620" marR="7620" marT="7620" marB="0" anchor="b"/>
                </a:tc>
                <a:tc>
                  <a:txBody>
                    <a:bodyPr/>
                    <a:lstStyle/>
                    <a:p>
                      <a:pPr algn="ctr" fontAlgn="b">
                        <a:buNone/>
                      </a:pPr>
                      <a:r>
                        <a:rPr lang="en-US" sz="1100" u="none" strike="noStrike" dirty="0">
                          <a:effectLst/>
                          <a:latin typeface="+mn-lt"/>
                        </a:rPr>
                        <a:t>kg/s</a:t>
                      </a:r>
                      <a:endParaRPr lang="en-US" sz="1100" b="0" i="0" u="none" strike="noStrike" dirty="0">
                        <a:solidFill>
                          <a:srgbClr val="000000"/>
                        </a:solidFill>
                        <a:effectLst/>
                        <a:latin typeface="+mn-lt"/>
                      </a:endParaRPr>
                    </a:p>
                  </a:txBody>
                  <a:tcPr marL="7620" marR="7620" marT="7620" marB="0" anchor="b"/>
                </a:tc>
                <a:extLst>
                  <a:ext uri="{0D108BD9-81ED-4DB2-BD59-A6C34878D82A}">
                    <a16:rowId xmlns:a16="http://schemas.microsoft.com/office/drawing/2014/main" val="413633802"/>
                  </a:ext>
                </a:extLst>
              </a:tr>
              <a:tr h="303598">
                <a:tc>
                  <a:txBody>
                    <a:bodyPr/>
                    <a:lstStyle/>
                    <a:p>
                      <a:pPr algn="ctr" fontAlgn="b">
                        <a:buNone/>
                      </a:pPr>
                      <a:r>
                        <a:rPr lang="en-US" sz="1100" u="none" strike="noStrike">
                          <a:effectLst/>
                          <a:latin typeface="+mn-lt"/>
                        </a:rPr>
                        <a:t>m</a:t>
                      </a:r>
                      <a:endParaRPr lang="en-US" sz="1100" b="0" i="0" u="none" strike="noStrike">
                        <a:solidFill>
                          <a:srgbClr val="000000"/>
                        </a:solidFill>
                        <a:effectLst/>
                        <a:latin typeface="+mn-lt"/>
                      </a:endParaRPr>
                    </a:p>
                  </a:txBody>
                  <a:tcPr marL="7620" marR="7620" marT="7620" marB="0" anchor="b"/>
                </a:tc>
                <a:tc>
                  <a:txBody>
                    <a:bodyPr/>
                    <a:lstStyle/>
                    <a:p>
                      <a:pPr algn="ctr" fontAlgn="b">
                        <a:buNone/>
                      </a:pPr>
                      <a:r>
                        <a:rPr lang="en-US" sz="1100" u="none" strike="noStrike" dirty="0">
                          <a:effectLst/>
                          <a:latin typeface="+mn-lt"/>
                        </a:rPr>
                        <a:t>0.0083</a:t>
                      </a:r>
                      <a:endParaRPr lang="en-US" sz="1100" b="0" i="0" u="none" strike="noStrike" dirty="0">
                        <a:solidFill>
                          <a:srgbClr val="000000"/>
                        </a:solidFill>
                        <a:effectLst/>
                        <a:latin typeface="+mn-lt"/>
                      </a:endParaRPr>
                    </a:p>
                  </a:txBody>
                  <a:tcPr marL="7620" marR="7620" marT="7620" marB="0" anchor="b"/>
                </a:tc>
                <a:tc>
                  <a:txBody>
                    <a:bodyPr/>
                    <a:lstStyle/>
                    <a:p>
                      <a:pPr algn="ctr" fontAlgn="b">
                        <a:buNone/>
                      </a:pPr>
                      <a:r>
                        <a:rPr lang="en-US" sz="1100" u="none" strike="noStrike" dirty="0">
                          <a:effectLst/>
                          <a:latin typeface="+mn-lt"/>
                        </a:rPr>
                        <a:t>l/s</a:t>
                      </a:r>
                      <a:endParaRPr lang="en-US" sz="1100" b="0" i="0" u="none" strike="noStrike" dirty="0">
                        <a:solidFill>
                          <a:srgbClr val="000000"/>
                        </a:solidFill>
                        <a:effectLst/>
                        <a:latin typeface="+mn-lt"/>
                      </a:endParaRPr>
                    </a:p>
                  </a:txBody>
                  <a:tcPr marL="7620" marR="7620" marT="7620" marB="0" anchor="b"/>
                </a:tc>
                <a:extLst>
                  <a:ext uri="{0D108BD9-81ED-4DB2-BD59-A6C34878D82A}">
                    <a16:rowId xmlns:a16="http://schemas.microsoft.com/office/drawing/2014/main" val="2398005421"/>
                  </a:ext>
                </a:extLst>
              </a:tr>
              <a:tr h="303598">
                <a:tc>
                  <a:txBody>
                    <a:bodyPr/>
                    <a:lstStyle/>
                    <a:p>
                      <a:pPr algn="ctr" fontAlgn="b">
                        <a:buNone/>
                      </a:pPr>
                      <a:r>
                        <a:rPr lang="en-US" sz="1100" u="none" strike="noStrike" dirty="0">
                          <a:effectLst/>
                          <a:latin typeface="+mn-lt"/>
                        </a:rPr>
                        <a:t>m</a:t>
                      </a:r>
                      <a:endParaRPr lang="en-US" sz="1100" b="0" i="0" u="none" strike="noStrike" dirty="0">
                        <a:solidFill>
                          <a:srgbClr val="000000"/>
                        </a:solidFill>
                        <a:effectLst/>
                        <a:latin typeface="+mn-lt"/>
                      </a:endParaRPr>
                    </a:p>
                  </a:txBody>
                  <a:tcPr marL="7620" marR="7620" marT="7620" marB="0" anchor="b"/>
                </a:tc>
                <a:tc>
                  <a:txBody>
                    <a:bodyPr/>
                    <a:lstStyle/>
                    <a:p>
                      <a:pPr algn="ctr" fontAlgn="b">
                        <a:buNone/>
                      </a:pPr>
                      <a:r>
                        <a:rPr lang="en-US" sz="1100" b="0" i="0" u="none" strike="noStrike" dirty="0">
                          <a:solidFill>
                            <a:srgbClr val="000000"/>
                          </a:solidFill>
                          <a:effectLst/>
                          <a:latin typeface="+mn-lt"/>
                        </a:rPr>
                        <a:t>8.33</a:t>
                      </a:r>
                    </a:p>
                  </a:txBody>
                  <a:tcPr marL="7620" marR="7620" marT="7620" marB="0" anchor="b"/>
                </a:tc>
                <a:tc>
                  <a:txBody>
                    <a:bodyPr/>
                    <a:lstStyle/>
                    <a:p>
                      <a:pPr algn="ctr" fontAlgn="b">
                        <a:buNone/>
                      </a:pPr>
                      <a:r>
                        <a:rPr lang="en-US" sz="1100" u="none" strike="noStrike" dirty="0">
                          <a:effectLst/>
                          <a:latin typeface="+mn-lt"/>
                        </a:rPr>
                        <a:t>ml/s</a:t>
                      </a:r>
                      <a:endParaRPr lang="en-US" sz="1100" b="0" i="0" u="none" strike="noStrike" dirty="0">
                        <a:solidFill>
                          <a:srgbClr val="000000"/>
                        </a:solidFill>
                        <a:effectLst/>
                        <a:latin typeface="+mn-lt"/>
                      </a:endParaRPr>
                    </a:p>
                  </a:txBody>
                  <a:tcPr marL="7620" marR="7620" marT="7620" marB="0" anchor="b"/>
                </a:tc>
                <a:extLst>
                  <a:ext uri="{0D108BD9-81ED-4DB2-BD59-A6C34878D82A}">
                    <a16:rowId xmlns:a16="http://schemas.microsoft.com/office/drawing/2014/main" val="4041070147"/>
                  </a:ext>
                </a:extLst>
              </a:tr>
              <a:tr h="303598">
                <a:tc>
                  <a:txBody>
                    <a:bodyPr/>
                    <a:lstStyle/>
                    <a:p>
                      <a:pPr algn="ctr" fontAlgn="b">
                        <a:buNone/>
                      </a:pPr>
                      <a:r>
                        <a:rPr lang="en-US" sz="1100" b="0" i="0" u="none" strike="noStrike" dirty="0">
                          <a:solidFill>
                            <a:srgbClr val="000000"/>
                          </a:solidFill>
                          <a:effectLst/>
                          <a:latin typeface="+mn-lt"/>
                        </a:rPr>
                        <a:t>Tube diameter</a:t>
                      </a:r>
                    </a:p>
                  </a:txBody>
                  <a:tcPr marL="7620" marR="7620" marT="7620" marB="0" anchor="b"/>
                </a:tc>
                <a:tc>
                  <a:txBody>
                    <a:bodyPr/>
                    <a:lstStyle/>
                    <a:p>
                      <a:pPr algn="ctr" fontAlgn="b">
                        <a:buNone/>
                      </a:pPr>
                      <a:r>
                        <a:rPr lang="en-US" sz="1100" b="0" i="0" u="none" strike="noStrike" dirty="0">
                          <a:solidFill>
                            <a:srgbClr val="000000"/>
                          </a:solidFill>
                          <a:effectLst/>
                          <a:latin typeface="+mn-lt"/>
                        </a:rPr>
                        <a:t>0.004</a:t>
                      </a:r>
                    </a:p>
                  </a:txBody>
                  <a:tcPr marL="7620" marR="7620" marT="7620" marB="0" anchor="b"/>
                </a:tc>
                <a:tc>
                  <a:txBody>
                    <a:bodyPr/>
                    <a:lstStyle/>
                    <a:p>
                      <a:pPr algn="ctr" fontAlgn="b">
                        <a:buNone/>
                      </a:pPr>
                      <a:r>
                        <a:rPr lang="en-US" sz="1100" b="0" i="0" u="none" strike="noStrike" dirty="0">
                          <a:solidFill>
                            <a:srgbClr val="000000"/>
                          </a:solidFill>
                          <a:effectLst/>
                          <a:latin typeface="+mn-lt"/>
                        </a:rPr>
                        <a:t>m</a:t>
                      </a:r>
                    </a:p>
                  </a:txBody>
                  <a:tcPr marL="7620" marR="7620" marT="7620" marB="0" anchor="b"/>
                </a:tc>
                <a:extLst>
                  <a:ext uri="{0D108BD9-81ED-4DB2-BD59-A6C34878D82A}">
                    <a16:rowId xmlns:a16="http://schemas.microsoft.com/office/drawing/2014/main" val="1221801089"/>
                  </a:ext>
                </a:extLst>
              </a:tr>
              <a:tr h="303598">
                <a:tc>
                  <a:txBody>
                    <a:bodyPr/>
                    <a:lstStyle/>
                    <a:p>
                      <a:pPr algn="ctr" fontAlgn="b">
                        <a:buNone/>
                      </a:pPr>
                      <a:r>
                        <a:rPr lang="en-US" sz="1100" u="none" strike="noStrike" dirty="0">
                          <a:effectLst/>
                          <a:latin typeface="+mn-lt"/>
                        </a:rPr>
                        <a:t>dT</a:t>
                      </a:r>
                      <a:endParaRPr lang="en-US" sz="1100" b="0" i="0" u="none" strike="noStrike" dirty="0">
                        <a:solidFill>
                          <a:srgbClr val="000000"/>
                        </a:solidFill>
                        <a:effectLst/>
                        <a:latin typeface="+mn-lt"/>
                      </a:endParaRPr>
                    </a:p>
                  </a:txBody>
                  <a:tcPr marL="7620" marR="7620" marT="7620" marB="0" anchor="b"/>
                </a:tc>
                <a:tc>
                  <a:txBody>
                    <a:bodyPr/>
                    <a:lstStyle/>
                    <a:p>
                      <a:pPr algn="ctr" fontAlgn="b">
                        <a:buNone/>
                      </a:pPr>
                      <a:r>
                        <a:rPr lang="en-US" sz="1100" u="none" strike="noStrike" dirty="0">
                          <a:effectLst/>
                          <a:latin typeface="+mn-lt"/>
                        </a:rPr>
                        <a:t>2.25</a:t>
                      </a:r>
                      <a:endParaRPr lang="en-US" sz="1100" b="0" i="0" u="none" strike="noStrike" dirty="0">
                        <a:solidFill>
                          <a:srgbClr val="000000"/>
                        </a:solidFill>
                        <a:effectLst/>
                        <a:latin typeface="+mn-lt"/>
                      </a:endParaRPr>
                    </a:p>
                  </a:txBody>
                  <a:tcPr marL="7620" marR="7620" marT="7620" marB="0" anchor="b"/>
                </a:tc>
                <a:tc>
                  <a:txBody>
                    <a:bodyPr/>
                    <a:lstStyle/>
                    <a:p>
                      <a:pPr algn="ctr" fontAlgn="b">
                        <a:buNone/>
                      </a:pPr>
                      <a:r>
                        <a:rPr lang="en-US" sz="1100" u="none" strike="noStrike" dirty="0">
                          <a:effectLst/>
                          <a:latin typeface="+mn-lt"/>
                        </a:rPr>
                        <a:t>C</a:t>
                      </a:r>
                      <a:endParaRPr lang="en-US" sz="1100" b="0" i="0" u="none" strike="noStrike" dirty="0">
                        <a:solidFill>
                          <a:srgbClr val="000000"/>
                        </a:solidFill>
                        <a:effectLst/>
                        <a:latin typeface="+mn-lt"/>
                      </a:endParaRPr>
                    </a:p>
                  </a:txBody>
                  <a:tcPr marL="7620" marR="7620" marT="7620" marB="0" anchor="b"/>
                </a:tc>
                <a:extLst>
                  <a:ext uri="{0D108BD9-81ED-4DB2-BD59-A6C34878D82A}">
                    <a16:rowId xmlns:a16="http://schemas.microsoft.com/office/drawing/2014/main" val="3660631284"/>
                  </a:ext>
                </a:extLst>
              </a:tr>
              <a:tr h="303598">
                <a:tc>
                  <a:txBody>
                    <a:bodyPr/>
                    <a:lstStyle/>
                    <a:p>
                      <a:pPr algn="ctr" fontAlgn="b">
                        <a:buNone/>
                      </a:pPr>
                      <a:r>
                        <a:rPr lang="en-US" sz="1100" u="none" strike="noStrike" dirty="0">
                          <a:effectLst/>
                          <a:latin typeface="+mn-lt"/>
                        </a:rPr>
                        <a:t>Velocity</a:t>
                      </a:r>
                      <a:endParaRPr lang="en-US" sz="1100" b="0" i="0" u="none" strike="noStrike" dirty="0">
                        <a:solidFill>
                          <a:srgbClr val="000000"/>
                        </a:solidFill>
                        <a:effectLst/>
                        <a:latin typeface="+mn-lt"/>
                      </a:endParaRPr>
                    </a:p>
                  </a:txBody>
                  <a:tcPr marL="7620" marR="7620" marT="7620" marB="0" anchor="b"/>
                </a:tc>
                <a:tc>
                  <a:txBody>
                    <a:bodyPr/>
                    <a:lstStyle/>
                    <a:p>
                      <a:pPr algn="ctr" fontAlgn="b">
                        <a:buNone/>
                      </a:pPr>
                      <a:r>
                        <a:rPr lang="en-US" sz="1100" u="none" strike="noStrike" dirty="0">
                          <a:effectLst/>
                          <a:latin typeface="+mn-lt"/>
                        </a:rPr>
                        <a:t>0.663</a:t>
                      </a:r>
                      <a:endParaRPr lang="en-US" sz="1100" b="0" i="0" u="none" strike="noStrike" dirty="0">
                        <a:solidFill>
                          <a:srgbClr val="FF0000"/>
                        </a:solidFill>
                        <a:effectLst/>
                        <a:latin typeface="+mn-lt"/>
                      </a:endParaRPr>
                    </a:p>
                  </a:txBody>
                  <a:tcPr marL="7620" marR="7620" marT="7620" marB="0" anchor="b"/>
                </a:tc>
                <a:tc>
                  <a:txBody>
                    <a:bodyPr/>
                    <a:lstStyle/>
                    <a:p>
                      <a:pPr algn="ctr" fontAlgn="b">
                        <a:buNone/>
                      </a:pPr>
                      <a:r>
                        <a:rPr lang="en-US" sz="1100" u="none" strike="noStrike" dirty="0">
                          <a:effectLst/>
                          <a:latin typeface="+mn-lt"/>
                        </a:rPr>
                        <a:t>m/s</a:t>
                      </a:r>
                      <a:endParaRPr lang="en-US" sz="1100" b="0" i="0" u="none" strike="noStrike" dirty="0">
                        <a:solidFill>
                          <a:srgbClr val="000000"/>
                        </a:solidFill>
                        <a:effectLst/>
                        <a:latin typeface="+mn-lt"/>
                      </a:endParaRPr>
                    </a:p>
                  </a:txBody>
                  <a:tcPr marL="7620" marR="7620" marT="7620" marB="0" anchor="b"/>
                </a:tc>
                <a:extLst>
                  <a:ext uri="{0D108BD9-81ED-4DB2-BD59-A6C34878D82A}">
                    <a16:rowId xmlns:a16="http://schemas.microsoft.com/office/drawing/2014/main" val="1352306355"/>
                  </a:ext>
                </a:extLst>
              </a:tr>
              <a:tr h="303598">
                <a:tc>
                  <a:txBody>
                    <a:bodyPr/>
                    <a:lstStyle/>
                    <a:p>
                      <a:pPr algn="ctr" fontAlgn="b">
                        <a:buNone/>
                      </a:pPr>
                      <a:r>
                        <a:rPr lang="en-US" sz="1100" b="0" i="0" u="none" strike="noStrike" dirty="0">
                          <a:solidFill>
                            <a:srgbClr val="000000"/>
                          </a:solidFill>
                          <a:effectLst/>
                          <a:latin typeface="+mn-lt"/>
                        </a:rPr>
                        <a:t>Re</a:t>
                      </a:r>
                    </a:p>
                  </a:txBody>
                  <a:tcPr marL="7620" marR="7620" marT="7620" marB="0" anchor="b"/>
                </a:tc>
                <a:tc>
                  <a:txBody>
                    <a:bodyPr/>
                    <a:lstStyle/>
                    <a:p>
                      <a:pPr algn="ctr" fontAlgn="b">
                        <a:buNone/>
                      </a:pPr>
                      <a:r>
                        <a:rPr lang="en-US" sz="1100" b="0" i="0" u="none" strike="noStrike" dirty="0">
                          <a:solidFill>
                            <a:srgbClr val="000000"/>
                          </a:solidFill>
                          <a:effectLst/>
                          <a:latin typeface="+mn-lt"/>
                        </a:rPr>
                        <a:t>2772</a:t>
                      </a:r>
                    </a:p>
                  </a:txBody>
                  <a:tcPr marL="7620" marR="7620" marT="7620" marB="0" anchor="b"/>
                </a:tc>
                <a:tc>
                  <a:txBody>
                    <a:bodyPr/>
                    <a:lstStyle/>
                    <a:p>
                      <a:pPr algn="ctr" fontAlgn="b">
                        <a:buNone/>
                      </a:pPr>
                      <a:r>
                        <a:rPr lang="en-US" sz="1100" b="0" i="0" u="none" strike="noStrike" dirty="0">
                          <a:solidFill>
                            <a:srgbClr val="000000"/>
                          </a:solidFill>
                          <a:effectLst/>
                          <a:latin typeface="+mn-lt"/>
                        </a:rPr>
                        <a:t>Transition Flow</a:t>
                      </a:r>
                    </a:p>
                  </a:txBody>
                  <a:tcPr marL="7620" marR="7620" marT="7620" marB="0" anchor="b"/>
                </a:tc>
                <a:extLst>
                  <a:ext uri="{0D108BD9-81ED-4DB2-BD59-A6C34878D82A}">
                    <a16:rowId xmlns:a16="http://schemas.microsoft.com/office/drawing/2014/main" val="372799055"/>
                  </a:ext>
                </a:extLst>
              </a:tr>
            </a:tbl>
          </a:graphicData>
        </a:graphic>
      </p:graphicFrame>
      <p:sp>
        <p:nvSpPr>
          <p:cNvPr id="8" name="Content Placeholder 3">
            <a:extLst>
              <a:ext uri="{FF2B5EF4-FFF2-40B4-BE49-F238E27FC236}">
                <a16:creationId xmlns:a16="http://schemas.microsoft.com/office/drawing/2014/main" id="{8B82A5CC-99CA-4E86-C8D0-F0703F34C631}"/>
              </a:ext>
            </a:extLst>
          </p:cNvPr>
          <p:cNvSpPr txBox="1">
            <a:spLocks/>
          </p:cNvSpPr>
          <p:nvPr/>
        </p:nvSpPr>
        <p:spPr>
          <a:xfrm>
            <a:off x="5358015" y="538313"/>
            <a:ext cx="2651824" cy="369332"/>
          </a:xfrm>
          <a:prstGeom prst="rect">
            <a:avLst/>
          </a:prstGeom>
          <a:noFill/>
        </p:spPr>
        <p:txBody>
          <a:bodyPr vert="horz" wrap="square" lIns="91440" tIns="45720" rIns="91440" bIns="45720" rtlCol="0">
            <a:spAutoFit/>
          </a:bodyPr>
          <a:lstStyle>
            <a:lvl1pPr marL="228600" indent="-228600" algn="l" defTabSz="914400" rtl="0" eaLnBrk="1" latinLnBrk="0" hangingPunct="1">
              <a:lnSpc>
                <a:spcPct val="100000"/>
              </a:lnSpc>
              <a:spcBef>
                <a:spcPts val="0"/>
              </a:spcBef>
              <a:spcAft>
                <a:spcPts val="400"/>
              </a:spcAft>
              <a:buFont typeface="Arial" panose="020B0604020202020204" pitchFamily="34" charset="0"/>
              <a:buChar char="•"/>
              <a:defRPr sz="2000" kern="1200">
                <a:solidFill>
                  <a:schemeClr val="tx1"/>
                </a:solidFill>
                <a:latin typeface="Arial" charset="0"/>
                <a:ea typeface="Arial" charset="0"/>
                <a:cs typeface="Arial" charset="0"/>
              </a:defRPr>
            </a:lvl1pPr>
            <a:lvl2pPr marL="460375" indent="-233363" algn="l" defTabSz="914400" rtl="0" eaLnBrk="1" latinLnBrk="0" hangingPunct="1">
              <a:lnSpc>
                <a:spcPct val="100000"/>
              </a:lnSpc>
              <a:spcBef>
                <a:spcPts val="0"/>
              </a:spcBef>
              <a:spcAft>
                <a:spcPts val="400"/>
              </a:spcAft>
              <a:buFont typeface="Arial" panose="020B0604020202020204" pitchFamily="34" charset="0"/>
              <a:buChar char="•"/>
              <a:defRPr sz="1600" kern="1200">
                <a:solidFill>
                  <a:schemeClr val="tx1"/>
                </a:solidFill>
                <a:latin typeface="Arial" charset="0"/>
                <a:ea typeface="Arial" charset="0"/>
                <a:cs typeface="Arial" charset="0"/>
              </a:defRPr>
            </a:lvl2pPr>
            <a:lvl3pPr marL="687388" indent="-227013" algn="l" defTabSz="914400" rtl="0" eaLnBrk="1" latinLnBrk="0" hangingPunct="1">
              <a:lnSpc>
                <a:spcPct val="100000"/>
              </a:lnSpc>
              <a:spcBef>
                <a:spcPts val="0"/>
              </a:spcBef>
              <a:spcAft>
                <a:spcPts val="400"/>
              </a:spcAft>
              <a:buFont typeface="Arial" panose="020B0604020202020204" pitchFamily="34" charset="0"/>
              <a:buChar char="•"/>
              <a:defRPr sz="1600" kern="1200">
                <a:solidFill>
                  <a:schemeClr val="tx1"/>
                </a:solidFill>
                <a:latin typeface="Arial" charset="0"/>
                <a:ea typeface="Arial" charset="0"/>
                <a:cs typeface="Arial" charset="0"/>
              </a:defRPr>
            </a:lvl3pPr>
            <a:lvl4pPr marL="914400" indent="-227013" algn="l" defTabSz="914400" rtl="0" eaLnBrk="1" latinLnBrk="0" hangingPunct="1">
              <a:lnSpc>
                <a:spcPct val="100000"/>
              </a:lnSpc>
              <a:spcBef>
                <a:spcPts val="0"/>
              </a:spcBef>
              <a:spcAft>
                <a:spcPts val="400"/>
              </a:spcAft>
              <a:buFont typeface="Arial" panose="020B0604020202020204" pitchFamily="34" charset="0"/>
              <a:buChar char="•"/>
              <a:defRPr sz="1600" kern="1200">
                <a:solidFill>
                  <a:schemeClr val="tx1"/>
                </a:solidFill>
                <a:latin typeface="Arial" charset="0"/>
                <a:ea typeface="Arial" charset="0"/>
                <a:cs typeface="Arial" charset="0"/>
              </a:defRPr>
            </a:lvl4pPr>
            <a:lvl5pPr marL="1141413" indent="-227013" algn="l" defTabSz="914400" rtl="0" eaLnBrk="1" latinLnBrk="0" hangingPunct="1">
              <a:lnSpc>
                <a:spcPct val="100000"/>
              </a:lnSpc>
              <a:spcBef>
                <a:spcPts val="0"/>
              </a:spcBef>
              <a:spcAft>
                <a:spcPts val="400"/>
              </a:spcAft>
              <a:buFont typeface="Arial" panose="020B0604020202020204" pitchFamily="34" charset="0"/>
              <a:buChar char="•"/>
              <a:defRPr sz="1600" kern="1200">
                <a:solidFill>
                  <a:schemeClr val="tx1"/>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800" b="1" dirty="0"/>
              <a:t>  Analytical calculation </a:t>
            </a:r>
            <a:endParaRPr lang="en-US" b="1" dirty="0"/>
          </a:p>
        </p:txBody>
      </p:sp>
      <p:graphicFrame>
        <p:nvGraphicFramePr>
          <p:cNvPr id="10" name="Table 9">
            <a:extLst>
              <a:ext uri="{FF2B5EF4-FFF2-40B4-BE49-F238E27FC236}">
                <a16:creationId xmlns:a16="http://schemas.microsoft.com/office/drawing/2014/main" id="{32E2600E-AC79-F87E-86F7-4B6E23923064}"/>
              </a:ext>
            </a:extLst>
          </p:cNvPr>
          <p:cNvGraphicFramePr>
            <a:graphicFrameLocks noGrp="1"/>
          </p:cNvGraphicFramePr>
          <p:nvPr/>
        </p:nvGraphicFramePr>
        <p:xfrm>
          <a:off x="8810371" y="950469"/>
          <a:ext cx="3149981" cy="3417054"/>
        </p:xfrm>
        <a:graphic>
          <a:graphicData uri="http://schemas.openxmlformats.org/drawingml/2006/table">
            <a:tbl>
              <a:tblPr>
                <a:tableStyleId>{5C22544A-7EE6-4342-B048-85BDC9FD1C3A}</a:tableStyleId>
              </a:tblPr>
              <a:tblGrid>
                <a:gridCol w="1807705">
                  <a:extLst>
                    <a:ext uri="{9D8B030D-6E8A-4147-A177-3AD203B41FA5}">
                      <a16:colId xmlns:a16="http://schemas.microsoft.com/office/drawing/2014/main" val="3869403227"/>
                    </a:ext>
                  </a:extLst>
                </a:gridCol>
                <a:gridCol w="638503">
                  <a:extLst>
                    <a:ext uri="{9D8B030D-6E8A-4147-A177-3AD203B41FA5}">
                      <a16:colId xmlns:a16="http://schemas.microsoft.com/office/drawing/2014/main" val="684981568"/>
                    </a:ext>
                  </a:extLst>
                </a:gridCol>
                <a:gridCol w="703773">
                  <a:extLst>
                    <a:ext uri="{9D8B030D-6E8A-4147-A177-3AD203B41FA5}">
                      <a16:colId xmlns:a16="http://schemas.microsoft.com/office/drawing/2014/main" val="1318773665"/>
                    </a:ext>
                  </a:extLst>
                </a:gridCol>
              </a:tblGrid>
              <a:tr h="294036">
                <a:tc>
                  <a:txBody>
                    <a:bodyPr/>
                    <a:lstStyle/>
                    <a:p>
                      <a:pPr algn="ctr" fontAlgn="b">
                        <a:buNone/>
                      </a:pPr>
                      <a:r>
                        <a:rPr lang="en-US" sz="1100" u="none" strike="noStrike" dirty="0">
                          <a:effectLst/>
                          <a:latin typeface="+mn-lt"/>
                        </a:rPr>
                        <a:t>Single FEB Heat</a:t>
                      </a:r>
                      <a:endParaRPr lang="en-US" sz="1100" b="0" i="0" u="none" strike="noStrike" dirty="0">
                        <a:solidFill>
                          <a:srgbClr val="000000"/>
                        </a:solidFill>
                        <a:effectLst/>
                        <a:latin typeface="+mn-lt"/>
                      </a:endParaRPr>
                    </a:p>
                  </a:txBody>
                  <a:tcPr marL="7620" marR="7620" marT="7620" marB="0" anchor="b"/>
                </a:tc>
                <a:tc>
                  <a:txBody>
                    <a:bodyPr/>
                    <a:lstStyle/>
                    <a:p>
                      <a:pPr algn="ctr" fontAlgn="b">
                        <a:buNone/>
                      </a:pPr>
                      <a:r>
                        <a:rPr lang="en-US" sz="1100" u="none" strike="noStrike" dirty="0">
                          <a:effectLst/>
                          <a:latin typeface="+mn-lt"/>
                        </a:rPr>
                        <a:t>15.675</a:t>
                      </a:r>
                      <a:endParaRPr lang="en-US" sz="1100" b="0" i="0" u="none" strike="noStrike" dirty="0">
                        <a:solidFill>
                          <a:srgbClr val="000000"/>
                        </a:solidFill>
                        <a:effectLst/>
                        <a:latin typeface="+mn-lt"/>
                      </a:endParaRPr>
                    </a:p>
                  </a:txBody>
                  <a:tcPr marL="7620" marR="7620" marT="7620" marB="0" anchor="b"/>
                </a:tc>
                <a:tc>
                  <a:txBody>
                    <a:bodyPr/>
                    <a:lstStyle/>
                    <a:p>
                      <a:pPr algn="ctr" fontAlgn="b">
                        <a:buNone/>
                      </a:pPr>
                      <a:r>
                        <a:rPr lang="en-US" sz="1100" u="none" strike="noStrike" dirty="0">
                          <a:effectLst/>
                          <a:latin typeface="+mn-lt"/>
                        </a:rPr>
                        <a:t>W</a:t>
                      </a:r>
                      <a:endParaRPr lang="en-US" sz="1100" b="0" i="0" u="none" strike="noStrike" dirty="0">
                        <a:solidFill>
                          <a:srgbClr val="000000"/>
                        </a:solidFill>
                        <a:effectLst/>
                        <a:latin typeface="+mn-lt"/>
                      </a:endParaRPr>
                    </a:p>
                  </a:txBody>
                  <a:tcPr marL="7620" marR="7620" marT="7620" marB="0" anchor="b"/>
                </a:tc>
                <a:extLst>
                  <a:ext uri="{0D108BD9-81ED-4DB2-BD59-A6C34878D82A}">
                    <a16:rowId xmlns:a16="http://schemas.microsoft.com/office/drawing/2014/main" val="1506001125"/>
                  </a:ext>
                </a:extLst>
              </a:tr>
              <a:tr h="294036">
                <a:tc>
                  <a:txBody>
                    <a:bodyPr/>
                    <a:lstStyle/>
                    <a:p>
                      <a:pPr algn="ctr" fontAlgn="b">
                        <a:buNone/>
                      </a:pPr>
                      <a:r>
                        <a:rPr lang="en-US" sz="1100" b="0" i="0" u="none" strike="noStrike" dirty="0">
                          <a:solidFill>
                            <a:srgbClr val="000000"/>
                          </a:solidFill>
                          <a:effectLst/>
                          <a:latin typeface="+mn-lt"/>
                        </a:rPr>
                        <a:t>Number of FEBs</a:t>
                      </a:r>
                    </a:p>
                  </a:txBody>
                  <a:tcPr marL="7620" marR="7620" marT="7620" marB="0" anchor="b"/>
                </a:tc>
                <a:tc>
                  <a:txBody>
                    <a:bodyPr/>
                    <a:lstStyle/>
                    <a:p>
                      <a:pPr algn="ctr" fontAlgn="b">
                        <a:buNone/>
                      </a:pPr>
                      <a:r>
                        <a:rPr lang="en-US" sz="1100" b="0" i="0" u="none" strike="noStrike" dirty="0">
                          <a:solidFill>
                            <a:srgbClr val="000000"/>
                          </a:solidFill>
                          <a:effectLst/>
                          <a:latin typeface="+mn-lt"/>
                        </a:rPr>
                        <a:t>5</a:t>
                      </a:r>
                    </a:p>
                  </a:txBody>
                  <a:tcPr marL="7620" marR="7620" marT="7620" marB="0" anchor="b"/>
                </a:tc>
                <a:tc>
                  <a:txBody>
                    <a:bodyPr/>
                    <a:lstStyle/>
                    <a:p>
                      <a:pPr algn="ctr" fontAlgn="b">
                        <a:buNone/>
                      </a:pPr>
                      <a:endParaRPr lang="en-US" sz="1100" b="0" i="0" u="none" strike="noStrike" dirty="0">
                        <a:solidFill>
                          <a:srgbClr val="000000"/>
                        </a:solidFill>
                        <a:effectLst/>
                        <a:latin typeface="+mn-lt"/>
                      </a:endParaRPr>
                    </a:p>
                  </a:txBody>
                  <a:tcPr marL="7620" marR="7620" marT="7620" marB="0" anchor="b"/>
                </a:tc>
                <a:extLst>
                  <a:ext uri="{0D108BD9-81ED-4DB2-BD59-A6C34878D82A}">
                    <a16:rowId xmlns:a16="http://schemas.microsoft.com/office/drawing/2014/main" val="325641767"/>
                  </a:ext>
                </a:extLst>
              </a:tr>
              <a:tr h="294036">
                <a:tc>
                  <a:txBody>
                    <a:bodyPr/>
                    <a:lstStyle/>
                    <a:p>
                      <a:pPr algn="ctr" fontAlgn="b">
                        <a:buNone/>
                      </a:pPr>
                      <a:r>
                        <a:rPr lang="en-US" sz="1100" u="none" strike="noStrike" dirty="0">
                          <a:effectLst/>
                          <a:latin typeface="+mn-lt"/>
                        </a:rPr>
                        <a:t>Total FEB heat</a:t>
                      </a:r>
                      <a:endParaRPr lang="en-US" sz="1100" b="0" i="0" u="none" strike="noStrike" dirty="0">
                        <a:solidFill>
                          <a:srgbClr val="000000"/>
                        </a:solidFill>
                        <a:effectLst/>
                        <a:latin typeface="+mn-lt"/>
                      </a:endParaRPr>
                    </a:p>
                  </a:txBody>
                  <a:tcPr marL="6350" marR="6350" marT="6350" marB="0" anchor="b"/>
                </a:tc>
                <a:tc>
                  <a:txBody>
                    <a:bodyPr/>
                    <a:lstStyle/>
                    <a:p>
                      <a:pPr algn="ctr" fontAlgn="b">
                        <a:buNone/>
                      </a:pPr>
                      <a:r>
                        <a:rPr lang="en-US" sz="1100" u="none" strike="noStrike" dirty="0">
                          <a:effectLst/>
                          <a:latin typeface="+mn-lt"/>
                        </a:rPr>
                        <a:t>78.375</a:t>
                      </a:r>
                      <a:endParaRPr lang="en-US" sz="1100" b="0" i="0" u="none" strike="noStrike" dirty="0">
                        <a:solidFill>
                          <a:srgbClr val="000000"/>
                        </a:solidFill>
                        <a:effectLst/>
                        <a:latin typeface="+mn-lt"/>
                      </a:endParaRPr>
                    </a:p>
                  </a:txBody>
                  <a:tcPr marL="6350" marR="6350" marT="6350" marB="0" anchor="b"/>
                </a:tc>
                <a:tc>
                  <a:txBody>
                    <a:bodyPr/>
                    <a:lstStyle/>
                    <a:p>
                      <a:pPr algn="ctr" fontAlgn="b">
                        <a:buNone/>
                      </a:pPr>
                      <a:r>
                        <a:rPr lang="en-US" sz="1100" u="none" strike="noStrike" dirty="0">
                          <a:effectLst/>
                          <a:latin typeface="+mn-lt"/>
                        </a:rPr>
                        <a:t>W</a:t>
                      </a:r>
                      <a:endParaRPr lang="en-US" sz="1100" b="0" i="0" u="none" strike="noStrike" dirty="0">
                        <a:solidFill>
                          <a:srgbClr val="000000"/>
                        </a:solidFill>
                        <a:effectLst/>
                        <a:latin typeface="+mn-lt"/>
                      </a:endParaRPr>
                    </a:p>
                  </a:txBody>
                  <a:tcPr marL="6350" marR="6350" marT="6350" marB="0" anchor="b"/>
                </a:tc>
                <a:extLst>
                  <a:ext uri="{0D108BD9-81ED-4DB2-BD59-A6C34878D82A}">
                    <a16:rowId xmlns:a16="http://schemas.microsoft.com/office/drawing/2014/main" val="2736306788"/>
                  </a:ext>
                </a:extLst>
              </a:tr>
              <a:tr h="294036">
                <a:tc>
                  <a:txBody>
                    <a:bodyPr/>
                    <a:lstStyle/>
                    <a:p>
                      <a:pPr algn="ctr" fontAlgn="b">
                        <a:buNone/>
                      </a:pPr>
                      <a:r>
                        <a:rPr lang="en-US" sz="1100" u="none" strike="noStrike" dirty="0">
                          <a:effectLst/>
                          <a:latin typeface="+mn-lt"/>
                        </a:rPr>
                        <a:t>m</a:t>
                      </a:r>
                      <a:endParaRPr lang="en-US" sz="1100" b="0" i="0" u="none" strike="noStrike" dirty="0">
                        <a:solidFill>
                          <a:srgbClr val="000000"/>
                        </a:solidFill>
                        <a:effectLst/>
                        <a:latin typeface="+mn-lt"/>
                      </a:endParaRPr>
                    </a:p>
                  </a:txBody>
                  <a:tcPr marL="6350" marR="6350" marT="6350" marB="0" anchor="b"/>
                </a:tc>
                <a:tc>
                  <a:txBody>
                    <a:bodyPr/>
                    <a:lstStyle/>
                    <a:p>
                      <a:pPr algn="ctr" fontAlgn="b">
                        <a:buNone/>
                      </a:pPr>
                      <a:r>
                        <a:rPr lang="en-US" sz="1100" u="none" strike="noStrike" dirty="0">
                          <a:effectLst/>
                          <a:latin typeface="+mn-lt"/>
                        </a:rPr>
                        <a:t>0.007978</a:t>
                      </a:r>
                      <a:endParaRPr lang="en-US" sz="1100" b="0" i="0" u="none" strike="noStrike" dirty="0">
                        <a:solidFill>
                          <a:srgbClr val="000000"/>
                        </a:solidFill>
                        <a:effectLst/>
                        <a:latin typeface="+mn-lt"/>
                      </a:endParaRPr>
                    </a:p>
                  </a:txBody>
                  <a:tcPr marL="6350" marR="6350" marT="6350" marB="0" anchor="b"/>
                </a:tc>
                <a:tc>
                  <a:txBody>
                    <a:bodyPr/>
                    <a:lstStyle/>
                    <a:p>
                      <a:pPr algn="ctr" fontAlgn="b">
                        <a:buNone/>
                      </a:pPr>
                      <a:r>
                        <a:rPr lang="en-US" sz="1100" u="none" strike="noStrike">
                          <a:effectLst/>
                          <a:latin typeface="+mn-lt"/>
                        </a:rPr>
                        <a:t>kg/s</a:t>
                      </a:r>
                      <a:endParaRPr lang="en-US" sz="1100" b="0" i="0" u="none" strike="noStrike">
                        <a:solidFill>
                          <a:srgbClr val="000000"/>
                        </a:solidFill>
                        <a:effectLst/>
                        <a:latin typeface="+mn-lt"/>
                      </a:endParaRPr>
                    </a:p>
                  </a:txBody>
                  <a:tcPr marL="6350" marR="6350" marT="6350" marB="0" anchor="b"/>
                </a:tc>
                <a:extLst>
                  <a:ext uri="{0D108BD9-81ED-4DB2-BD59-A6C34878D82A}">
                    <a16:rowId xmlns:a16="http://schemas.microsoft.com/office/drawing/2014/main" val="3800287004"/>
                  </a:ext>
                </a:extLst>
              </a:tr>
              <a:tr h="294036">
                <a:tc>
                  <a:txBody>
                    <a:bodyPr/>
                    <a:lstStyle/>
                    <a:p>
                      <a:pPr algn="ctr" fontAlgn="b">
                        <a:buNone/>
                      </a:pPr>
                      <a:r>
                        <a:rPr lang="en-US" sz="1100" u="none" strike="noStrike" dirty="0">
                          <a:effectLst/>
                          <a:latin typeface="+mn-lt"/>
                        </a:rPr>
                        <a:t>Cp</a:t>
                      </a:r>
                      <a:endParaRPr lang="en-US" sz="1100" b="0" i="0" u="none" strike="noStrike" dirty="0">
                        <a:solidFill>
                          <a:srgbClr val="000000"/>
                        </a:solidFill>
                        <a:effectLst/>
                        <a:latin typeface="+mn-lt"/>
                      </a:endParaRPr>
                    </a:p>
                  </a:txBody>
                  <a:tcPr marL="6350" marR="6350" marT="6350" marB="0" anchor="b"/>
                </a:tc>
                <a:tc>
                  <a:txBody>
                    <a:bodyPr/>
                    <a:lstStyle/>
                    <a:p>
                      <a:pPr algn="ctr" fontAlgn="b">
                        <a:buNone/>
                      </a:pPr>
                      <a:r>
                        <a:rPr lang="en-US" sz="1100" u="none" strike="noStrike" dirty="0">
                          <a:effectLst/>
                          <a:latin typeface="+mn-lt"/>
                        </a:rPr>
                        <a:t>4181</a:t>
                      </a:r>
                      <a:endParaRPr lang="en-US" sz="1100" b="0" i="0" u="none" strike="noStrike" dirty="0">
                        <a:solidFill>
                          <a:srgbClr val="000000"/>
                        </a:solidFill>
                        <a:effectLst/>
                        <a:latin typeface="+mn-lt"/>
                      </a:endParaRPr>
                    </a:p>
                  </a:txBody>
                  <a:tcPr marL="6350" marR="6350" marT="6350" marB="0" anchor="b"/>
                </a:tc>
                <a:tc>
                  <a:txBody>
                    <a:bodyPr/>
                    <a:lstStyle/>
                    <a:p>
                      <a:pPr algn="ctr" fontAlgn="b">
                        <a:buNone/>
                      </a:pPr>
                      <a:r>
                        <a:rPr lang="en-US" sz="1100" u="none" strike="noStrike" dirty="0">
                          <a:effectLst/>
                          <a:latin typeface="+mn-lt"/>
                        </a:rPr>
                        <a:t>J/kg C</a:t>
                      </a:r>
                      <a:endParaRPr lang="en-US" sz="1100" b="0" i="0" u="none" strike="noStrike" dirty="0">
                        <a:solidFill>
                          <a:srgbClr val="000000"/>
                        </a:solidFill>
                        <a:effectLst/>
                        <a:latin typeface="+mn-lt"/>
                      </a:endParaRPr>
                    </a:p>
                  </a:txBody>
                  <a:tcPr marL="6350" marR="6350" marT="6350" marB="0" anchor="b"/>
                </a:tc>
                <a:extLst>
                  <a:ext uri="{0D108BD9-81ED-4DB2-BD59-A6C34878D82A}">
                    <a16:rowId xmlns:a16="http://schemas.microsoft.com/office/drawing/2014/main" val="3785306651"/>
                  </a:ext>
                </a:extLst>
              </a:tr>
              <a:tr h="294036">
                <a:tc>
                  <a:txBody>
                    <a:bodyPr/>
                    <a:lstStyle/>
                    <a:p>
                      <a:pPr algn="ctr" fontAlgn="b">
                        <a:buNone/>
                      </a:pPr>
                      <a:r>
                        <a:rPr lang="en-US" sz="1100" u="none" strike="noStrike" dirty="0">
                          <a:effectLst/>
                          <a:latin typeface="+mn-lt"/>
                        </a:rPr>
                        <a:t>Ambient Temperature</a:t>
                      </a:r>
                      <a:endParaRPr lang="en-US" sz="1100" b="0" i="0" u="none" strike="noStrike" dirty="0">
                        <a:solidFill>
                          <a:srgbClr val="FF0000"/>
                        </a:solidFill>
                        <a:effectLst/>
                        <a:latin typeface="+mn-lt"/>
                      </a:endParaRPr>
                    </a:p>
                  </a:txBody>
                  <a:tcPr marL="7620" marR="7620" marT="7620" marB="0" anchor="b"/>
                </a:tc>
                <a:tc>
                  <a:txBody>
                    <a:bodyPr/>
                    <a:lstStyle/>
                    <a:p>
                      <a:pPr algn="ctr" fontAlgn="b">
                        <a:buNone/>
                      </a:pPr>
                      <a:r>
                        <a:rPr lang="en-US" sz="1100" b="0" i="0" u="none" strike="noStrike" dirty="0">
                          <a:solidFill>
                            <a:srgbClr val="000000"/>
                          </a:solidFill>
                          <a:effectLst/>
                          <a:latin typeface="+mn-lt"/>
                        </a:rPr>
                        <a:t>23</a:t>
                      </a:r>
                    </a:p>
                  </a:txBody>
                  <a:tcPr marL="7620" marR="7620" marT="7620" marB="0" anchor="b"/>
                </a:tc>
                <a:tc>
                  <a:txBody>
                    <a:bodyPr/>
                    <a:lstStyle/>
                    <a:p>
                      <a:pPr algn="ctr" fontAlgn="b">
                        <a:buNone/>
                      </a:pPr>
                      <a:r>
                        <a:rPr lang="en-US" sz="1100" b="0" i="0" u="none" strike="noStrike" dirty="0">
                          <a:solidFill>
                            <a:srgbClr val="000000"/>
                          </a:solidFill>
                          <a:effectLst/>
                          <a:latin typeface="+mn-lt"/>
                        </a:rPr>
                        <a:t>C</a:t>
                      </a:r>
                    </a:p>
                  </a:txBody>
                  <a:tcPr marL="7620" marR="7620" marT="7620" marB="0" anchor="b"/>
                </a:tc>
                <a:extLst>
                  <a:ext uri="{0D108BD9-81ED-4DB2-BD59-A6C34878D82A}">
                    <a16:rowId xmlns:a16="http://schemas.microsoft.com/office/drawing/2014/main" val="2455889632"/>
                  </a:ext>
                </a:extLst>
              </a:tr>
              <a:tr h="294036">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100" b="0" i="0" u="none" strike="noStrike" dirty="0">
                          <a:solidFill>
                            <a:schemeClr val="tx1"/>
                          </a:solidFill>
                          <a:effectLst/>
                          <a:latin typeface="+mn-lt"/>
                        </a:rPr>
                        <a:t>Inlet Water Temperature</a:t>
                      </a:r>
                    </a:p>
                  </a:txBody>
                  <a:tcPr marL="6350" marR="6350" marT="6350" marB="0" anchor="b"/>
                </a:tc>
                <a:tc>
                  <a:txBody>
                    <a:bodyPr/>
                    <a:lstStyle/>
                    <a:p>
                      <a:pPr algn="ctr" fontAlgn="b">
                        <a:buNone/>
                      </a:pPr>
                      <a:r>
                        <a:rPr lang="en-US" sz="1100" u="none" strike="noStrike" dirty="0">
                          <a:effectLst/>
                          <a:latin typeface="+mn-lt"/>
                        </a:rPr>
                        <a:t>22</a:t>
                      </a:r>
                      <a:endParaRPr lang="en-US" sz="1100" b="0" i="0" u="none" strike="noStrike" dirty="0">
                        <a:solidFill>
                          <a:srgbClr val="000000"/>
                        </a:solidFill>
                        <a:effectLst/>
                        <a:latin typeface="+mn-lt"/>
                      </a:endParaRPr>
                    </a:p>
                  </a:txBody>
                  <a:tcPr marL="6350" marR="6350" marT="6350" marB="0" anchor="b"/>
                </a:tc>
                <a:tc>
                  <a:txBody>
                    <a:bodyPr/>
                    <a:lstStyle/>
                    <a:p>
                      <a:pPr algn="ctr" fontAlgn="b">
                        <a:buNone/>
                      </a:pPr>
                      <a:r>
                        <a:rPr lang="en-US" sz="1100" u="none" strike="noStrike" dirty="0">
                          <a:effectLst/>
                          <a:latin typeface="+mn-lt"/>
                        </a:rPr>
                        <a:t>C</a:t>
                      </a:r>
                      <a:endParaRPr lang="en-US" sz="1100" b="0" i="0" u="none" strike="noStrike" dirty="0">
                        <a:solidFill>
                          <a:srgbClr val="000000"/>
                        </a:solidFill>
                        <a:effectLst/>
                        <a:latin typeface="+mn-lt"/>
                      </a:endParaRPr>
                    </a:p>
                  </a:txBody>
                  <a:tcPr marL="6350" marR="6350" marT="6350" marB="0" anchor="b"/>
                </a:tc>
                <a:extLst>
                  <a:ext uri="{0D108BD9-81ED-4DB2-BD59-A6C34878D82A}">
                    <a16:rowId xmlns:a16="http://schemas.microsoft.com/office/drawing/2014/main" val="1243065438"/>
                  </a:ext>
                </a:extLst>
              </a:tr>
              <a:tr h="294036">
                <a:tc>
                  <a:txBody>
                    <a:bodyPr/>
                    <a:lstStyle/>
                    <a:p>
                      <a:pPr algn="ctr" fontAlgn="b">
                        <a:buNone/>
                      </a:pPr>
                      <a:r>
                        <a:rPr lang="en-US" sz="1100" u="none" strike="noStrike" dirty="0">
                          <a:solidFill>
                            <a:srgbClr val="FF0000"/>
                          </a:solidFill>
                          <a:effectLst/>
                          <a:latin typeface="+mn-lt"/>
                        </a:rPr>
                        <a:t>dT</a:t>
                      </a:r>
                      <a:endParaRPr lang="en-US" sz="1100" b="0" i="0" u="none" strike="noStrike" dirty="0">
                        <a:solidFill>
                          <a:srgbClr val="FF0000"/>
                        </a:solidFill>
                        <a:effectLst/>
                        <a:latin typeface="+mn-lt"/>
                      </a:endParaRPr>
                    </a:p>
                  </a:txBody>
                  <a:tcPr marL="6350" marR="6350" marT="6350" marB="0" anchor="b"/>
                </a:tc>
                <a:tc>
                  <a:txBody>
                    <a:bodyPr/>
                    <a:lstStyle/>
                    <a:p>
                      <a:pPr algn="ctr" fontAlgn="b">
                        <a:buNone/>
                      </a:pPr>
                      <a:r>
                        <a:rPr lang="en-US" sz="1100" b="0" i="0" u="none" strike="noStrike" dirty="0">
                          <a:solidFill>
                            <a:srgbClr val="FF0000"/>
                          </a:solidFill>
                          <a:effectLst/>
                          <a:latin typeface="+mn-lt"/>
                        </a:rPr>
                        <a:t>2.32</a:t>
                      </a:r>
                    </a:p>
                  </a:txBody>
                  <a:tcPr marL="6350" marR="6350" marT="6350" marB="0" anchor="b"/>
                </a:tc>
                <a:tc>
                  <a:txBody>
                    <a:bodyPr/>
                    <a:lstStyle/>
                    <a:p>
                      <a:pPr algn="ctr" fontAlgn="b">
                        <a:buNone/>
                      </a:pPr>
                      <a:r>
                        <a:rPr lang="en-US" sz="1100" u="none" strike="noStrike" dirty="0">
                          <a:solidFill>
                            <a:srgbClr val="FF0000"/>
                          </a:solidFill>
                          <a:effectLst/>
                          <a:latin typeface="+mn-lt"/>
                        </a:rPr>
                        <a:t>C</a:t>
                      </a:r>
                      <a:endParaRPr lang="en-US" sz="1100" b="0" i="0" u="none" strike="noStrike" dirty="0">
                        <a:solidFill>
                          <a:srgbClr val="FF0000"/>
                        </a:solidFill>
                        <a:effectLst/>
                        <a:latin typeface="+mn-lt"/>
                      </a:endParaRPr>
                    </a:p>
                  </a:txBody>
                  <a:tcPr marL="6350" marR="6350" marT="6350" marB="0" anchor="b"/>
                </a:tc>
                <a:extLst>
                  <a:ext uri="{0D108BD9-81ED-4DB2-BD59-A6C34878D82A}">
                    <a16:rowId xmlns:a16="http://schemas.microsoft.com/office/drawing/2014/main" val="434814673"/>
                  </a:ext>
                </a:extLst>
              </a:tr>
              <a:tr h="294036">
                <a:tc>
                  <a:txBody>
                    <a:bodyPr/>
                    <a:lstStyle/>
                    <a:p>
                      <a:pPr algn="ctr" fontAlgn="b">
                        <a:buNone/>
                      </a:pPr>
                      <a:r>
                        <a:rPr lang="en-US" sz="1100" u="none" strike="noStrike" dirty="0">
                          <a:effectLst/>
                          <a:latin typeface="+mn-lt"/>
                        </a:rPr>
                        <a:t>Velocity</a:t>
                      </a:r>
                      <a:endParaRPr lang="en-US" sz="1100" b="0" i="0" u="none" strike="noStrike" dirty="0">
                        <a:solidFill>
                          <a:srgbClr val="000000"/>
                        </a:solidFill>
                        <a:effectLst/>
                        <a:latin typeface="+mn-lt"/>
                      </a:endParaRPr>
                    </a:p>
                  </a:txBody>
                  <a:tcPr marL="7620" marR="7620" marT="7620" marB="0" anchor="b"/>
                </a:tc>
                <a:tc>
                  <a:txBody>
                    <a:bodyPr/>
                    <a:lstStyle/>
                    <a:p>
                      <a:pPr algn="ctr" fontAlgn="b">
                        <a:buNone/>
                      </a:pPr>
                      <a:r>
                        <a:rPr lang="en-US" sz="1100" u="none" strike="noStrike" dirty="0">
                          <a:effectLst/>
                          <a:latin typeface="+mn-lt"/>
                        </a:rPr>
                        <a:t>0.663</a:t>
                      </a:r>
                      <a:endParaRPr lang="en-US" sz="1100" b="0" i="0" u="none" strike="noStrike" dirty="0">
                        <a:solidFill>
                          <a:srgbClr val="FF0000"/>
                        </a:solidFill>
                        <a:effectLst/>
                        <a:latin typeface="+mn-lt"/>
                      </a:endParaRPr>
                    </a:p>
                  </a:txBody>
                  <a:tcPr marL="7620" marR="7620" marT="7620" marB="0" anchor="b"/>
                </a:tc>
                <a:tc>
                  <a:txBody>
                    <a:bodyPr/>
                    <a:lstStyle/>
                    <a:p>
                      <a:pPr algn="ctr" fontAlgn="b">
                        <a:buNone/>
                      </a:pPr>
                      <a:r>
                        <a:rPr lang="en-US" sz="1100" u="none" strike="noStrike" dirty="0">
                          <a:effectLst/>
                          <a:latin typeface="+mn-lt"/>
                        </a:rPr>
                        <a:t>m/s</a:t>
                      </a:r>
                      <a:endParaRPr lang="en-US" sz="1100" b="0" i="0" u="none" strike="noStrike" dirty="0">
                        <a:solidFill>
                          <a:srgbClr val="000000"/>
                        </a:solidFill>
                        <a:effectLst/>
                        <a:latin typeface="+mn-lt"/>
                      </a:endParaRPr>
                    </a:p>
                  </a:txBody>
                  <a:tcPr marL="7620" marR="7620" marT="7620" marB="0" anchor="b"/>
                </a:tc>
                <a:extLst>
                  <a:ext uri="{0D108BD9-81ED-4DB2-BD59-A6C34878D82A}">
                    <a16:rowId xmlns:a16="http://schemas.microsoft.com/office/drawing/2014/main" val="3047276761"/>
                  </a:ext>
                </a:extLst>
              </a:tr>
              <a:tr h="385365">
                <a:tc>
                  <a:txBody>
                    <a:bodyPr/>
                    <a:lstStyle/>
                    <a:p>
                      <a:pPr algn="ctr" fontAlgn="b">
                        <a:buNone/>
                      </a:pPr>
                      <a:r>
                        <a:rPr lang="en-US" sz="1100" b="0" i="0" u="none" strike="noStrike" dirty="0">
                          <a:solidFill>
                            <a:srgbClr val="FF0000"/>
                          </a:solidFill>
                          <a:effectLst/>
                          <a:latin typeface="+mn-lt"/>
                        </a:rPr>
                        <a:t>Air Heat Transfer Coefficient</a:t>
                      </a:r>
                    </a:p>
                  </a:txBody>
                  <a:tcPr marL="7620" marR="7620" marT="7620" marB="0" anchor="b"/>
                </a:tc>
                <a:tc>
                  <a:txBody>
                    <a:bodyPr/>
                    <a:lstStyle/>
                    <a:p>
                      <a:pPr algn="ctr" fontAlgn="b">
                        <a:buNone/>
                      </a:pPr>
                      <a:r>
                        <a:rPr lang="en-US" sz="1100" b="0" i="0" u="none" strike="noStrike" dirty="0">
                          <a:solidFill>
                            <a:srgbClr val="FF0000"/>
                          </a:solidFill>
                          <a:effectLst/>
                          <a:latin typeface="+mn-lt"/>
                        </a:rPr>
                        <a:t>5</a:t>
                      </a:r>
                    </a:p>
                  </a:txBody>
                  <a:tcPr marL="7620" marR="7620" marT="7620" marB="0" anchor="b"/>
                </a:tc>
                <a:tc>
                  <a:txBody>
                    <a:bodyPr/>
                    <a:lstStyle/>
                    <a:p>
                      <a:pPr algn="ctr" fontAlgn="b">
                        <a:buNone/>
                      </a:pPr>
                      <a:r>
                        <a:rPr lang="en-US" sz="1100" b="0" i="0" u="none" strike="noStrike" dirty="0">
                          <a:solidFill>
                            <a:srgbClr val="FF0000"/>
                          </a:solidFill>
                          <a:effectLst/>
                          <a:latin typeface="+mn-lt"/>
                        </a:rPr>
                        <a:t>W/m^2  C</a:t>
                      </a:r>
                    </a:p>
                  </a:txBody>
                  <a:tcPr marL="7620" marR="7620" marT="7620" marB="0" anchor="b"/>
                </a:tc>
                <a:extLst>
                  <a:ext uri="{0D108BD9-81ED-4DB2-BD59-A6C34878D82A}">
                    <a16:rowId xmlns:a16="http://schemas.microsoft.com/office/drawing/2014/main" val="195498462"/>
                  </a:ext>
                </a:extLst>
              </a:tr>
              <a:tr h="385365">
                <a:tc>
                  <a:txBody>
                    <a:bodyPr/>
                    <a:lstStyle/>
                    <a:p>
                      <a:pPr algn="ctr" fontAlgn="b">
                        <a:buNone/>
                      </a:pPr>
                      <a:r>
                        <a:rPr lang="en-US" sz="1100" b="0" i="0" u="none" strike="noStrike" dirty="0">
                          <a:solidFill>
                            <a:srgbClr val="000000"/>
                          </a:solidFill>
                          <a:effectLst/>
                          <a:latin typeface="+mn-lt"/>
                        </a:rPr>
                        <a:t>Pressure drop</a:t>
                      </a:r>
                    </a:p>
                  </a:txBody>
                  <a:tcPr marL="7620" marR="7620" marT="7620" marB="0" anchor="b"/>
                </a:tc>
                <a:tc>
                  <a:txBody>
                    <a:bodyPr/>
                    <a:lstStyle/>
                    <a:p>
                      <a:pPr algn="ctr" fontAlgn="b">
                        <a:buNone/>
                      </a:pPr>
                      <a:r>
                        <a:rPr lang="en-US" sz="1100" b="0" i="0" u="none" strike="noStrike" dirty="0">
                          <a:solidFill>
                            <a:srgbClr val="000000"/>
                          </a:solidFill>
                          <a:effectLst/>
                          <a:latin typeface="+mn-lt"/>
                        </a:rPr>
                        <a:t>3200</a:t>
                      </a:r>
                    </a:p>
                  </a:txBody>
                  <a:tcPr marL="7620" marR="7620" marT="7620" marB="0" anchor="b"/>
                </a:tc>
                <a:tc>
                  <a:txBody>
                    <a:bodyPr/>
                    <a:lstStyle/>
                    <a:p>
                      <a:pPr algn="ctr" fontAlgn="b">
                        <a:buNone/>
                      </a:pPr>
                      <a:r>
                        <a:rPr lang="en-US" sz="1100" b="0" i="0" u="none" strike="noStrike" dirty="0">
                          <a:solidFill>
                            <a:srgbClr val="000000"/>
                          </a:solidFill>
                          <a:effectLst/>
                          <a:latin typeface="+mn-lt"/>
                        </a:rPr>
                        <a:t>Pa</a:t>
                      </a:r>
                    </a:p>
                  </a:txBody>
                  <a:tcPr marL="7620" marR="7620" marT="7620" marB="0" anchor="b"/>
                </a:tc>
                <a:extLst>
                  <a:ext uri="{0D108BD9-81ED-4DB2-BD59-A6C34878D82A}">
                    <a16:rowId xmlns:a16="http://schemas.microsoft.com/office/drawing/2014/main" val="1863149416"/>
                  </a:ext>
                </a:extLst>
              </a:tr>
            </a:tbl>
          </a:graphicData>
        </a:graphic>
      </p:graphicFrame>
      <p:graphicFrame>
        <p:nvGraphicFramePr>
          <p:cNvPr id="12" name="Table 11">
            <a:extLst>
              <a:ext uri="{FF2B5EF4-FFF2-40B4-BE49-F238E27FC236}">
                <a16:creationId xmlns:a16="http://schemas.microsoft.com/office/drawing/2014/main" id="{AE11A3BC-B6E0-495C-C009-3FC2CEFE91FE}"/>
              </a:ext>
            </a:extLst>
          </p:cNvPr>
          <p:cNvGraphicFramePr>
            <a:graphicFrameLocks noGrp="1"/>
          </p:cNvGraphicFramePr>
          <p:nvPr/>
        </p:nvGraphicFramePr>
        <p:xfrm>
          <a:off x="8855396" y="4792193"/>
          <a:ext cx="2578799" cy="1027689"/>
        </p:xfrm>
        <a:graphic>
          <a:graphicData uri="http://schemas.openxmlformats.org/drawingml/2006/table">
            <a:tbl>
              <a:tblPr>
                <a:tableStyleId>{5C22544A-7EE6-4342-B048-85BDC9FD1C3A}</a:tableStyleId>
              </a:tblPr>
              <a:tblGrid>
                <a:gridCol w="1542511">
                  <a:extLst>
                    <a:ext uri="{9D8B030D-6E8A-4147-A177-3AD203B41FA5}">
                      <a16:colId xmlns:a16="http://schemas.microsoft.com/office/drawing/2014/main" val="1614221481"/>
                    </a:ext>
                  </a:extLst>
                </a:gridCol>
                <a:gridCol w="585545">
                  <a:extLst>
                    <a:ext uri="{9D8B030D-6E8A-4147-A177-3AD203B41FA5}">
                      <a16:colId xmlns:a16="http://schemas.microsoft.com/office/drawing/2014/main" val="1137306191"/>
                    </a:ext>
                  </a:extLst>
                </a:gridCol>
                <a:gridCol w="450743">
                  <a:extLst>
                    <a:ext uri="{9D8B030D-6E8A-4147-A177-3AD203B41FA5}">
                      <a16:colId xmlns:a16="http://schemas.microsoft.com/office/drawing/2014/main" val="1672687091"/>
                    </a:ext>
                  </a:extLst>
                </a:gridCol>
              </a:tblGrid>
              <a:tr h="342563">
                <a:tc>
                  <a:txBody>
                    <a:bodyPr/>
                    <a:lstStyle/>
                    <a:p>
                      <a:pPr algn="ctr" fontAlgn="b">
                        <a:buNone/>
                      </a:pPr>
                      <a:r>
                        <a:rPr lang="en-US" sz="1100" u="none" strike="noStrike" dirty="0">
                          <a:effectLst/>
                          <a:latin typeface="+mn-lt"/>
                        </a:rPr>
                        <a:t>Analytical calculation</a:t>
                      </a:r>
                      <a:endParaRPr lang="en-US" sz="1100" b="0" i="0" u="none" strike="noStrike" dirty="0">
                        <a:solidFill>
                          <a:srgbClr val="000000"/>
                        </a:solidFill>
                        <a:effectLst/>
                        <a:latin typeface="+mn-lt"/>
                      </a:endParaRPr>
                    </a:p>
                  </a:txBody>
                  <a:tcPr marL="6350" marR="6350" marT="6350" marB="0" anchor="b"/>
                </a:tc>
                <a:tc>
                  <a:txBody>
                    <a:bodyPr/>
                    <a:lstStyle/>
                    <a:p>
                      <a:pPr algn="ctr" fontAlgn="b">
                        <a:buNone/>
                      </a:pPr>
                      <a:r>
                        <a:rPr lang="en-US" sz="1100" u="none" strike="noStrike" dirty="0">
                          <a:effectLst/>
                          <a:latin typeface="+mn-lt"/>
                        </a:rPr>
                        <a:t>78.375</a:t>
                      </a:r>
                      <a:endParaRPr lang="en-US" sz="1100" b="0" i="0" u="none" strike="noStrike" dirty="0">
                        <a:solidFill>
                          <a:srgbClr val="000000"/>
                        </a:solidFill>
                        <a:effectLst/>
                        <a:latin typeface="+mn-lt"/>
                      </a:endParaRPr>
                    </a:p>
                  </a:txBody>
                  <a:tcPr marL="6350" marR="6350" marT="6350" marB="0" anchor="b"/>
                </a:tc>
                <a:tc>
                  <a:txBody>
                    <a:bodyPr/>
                    <a:lstStyle/>
                    <a:p>
                      <a:pPr algn="ctr" fontAlgn="b">
                        <a:buNone/>
                      </a:pPr>
                      <a:r>
                        <a:rPr lang="en-US" sz="1100" u="none" strike="noStrike">
                          <a:effectLst/>
                          <a:latin typeface="+mn-lt"/>
                        </a:rPr>
                        <a:t>W</a:t>
                      </a:r>
                      <a:endParaRPr lang="en-US" sz="1100" b="0" i="0" u="none" strike="noStrike">
                        <a:solidFill>
                          <a:srgbClr val="000000"/>
                        </a:solidFill>
                        <a:effectLst/>
                        <a:latin typeface="+mn-lt"/>
                      </a:endParaRPr>
                    </a:p>
                  </a:txBody>
                  <a:tcPr marL="6350" marR="6350" marT="6350" marB="0" anchor="b"/>
                </a:tc>
                <a:extLst>
                  <a:ext uri="{0D108BD9-81ED-4DB2-BD59-A6C34878D82A}">
                    <a16:rowId xmlns:a16="http://schemas.microsoft.com/office/drawing/2014/main" val="890981602"/>
                  </a:ext>
                </a:extLst>
              </a:tr>
              <a:tr h="342563">
                <a:tc>
                  <a:txBody>
                    <a:bodyPr/>
                    <a:lstStyle/>
                    <a:p>
                      <a:pPr algn="ctr" fontAlgn="b">
                        <a:buNone/>
                      </a:pPr>
                      <a:r>
                        <a:rPr lang="en-US" sz="1100" u="none" strike="noStrike" dirty="0">
                          <a:effectLst/>
                          <a:latin typeface="+mn-lt"/>
                        </a:rPr>
                        <a:t>CFD calculation</a:t>
                      </a:r>
                      <a:endParaRPr lang="en-US" sz="1100" b="0" i="0" u="none" strike="noStrike" dirty="0">
                        <a:solidFill>
                          <a:srgbClr val="000000"/>
                        </a:solidFill>
                        <a:effectLst/>
                        <a:latin typeface="+mn-lt"/>
                      </a:endParaRPr>
                    </a:p>
                  </a:txBody>
                  <a:tcPr marL="6350" marR="6350" marT="6350" marB="0" anchor="b"/>
                </a:tc>
                <a:tc>
                  <a:txBody>
                    <a:bodyPr/>
                    <a:lstStyle/>
                    <a:p>
                      <a:pPr algn="ctr" fontAlgn="b">
                        <a:buNone/>
                      </a:pPr>
                      <a:r>
                        <a:rPr lang="en-US" sz="1100" u="none" strike="noStrike" dirty="0">
                          <a:effectLst/>
                          <a:latin typeface="+mn-lt"/>
                        </a:rPr>
                        <a:t>78.375</a:t>
                      </a:r>
                      <a:endParaRPr lang="en-US" sz="1100" b="0" i="0" u="none" strike="noStrike" dirty="0">
                        <a:solidFill>
                          <a:srgbClr val="000000"/>
                        </a:solidFill>
                        <a:effectLst/>
                        <a:latin typeface="+mn-lt"/>
                      </a:endParaRPr>
                    </a:p>
                  </a:txBody>
                  <a:tcPr marL="6350" marR="6350" marT="6350" marB="0" anchor="b"/>
                </a:tc>
                <a:tc>
                  <a:txBody>
                    <a:bodyPr/>
                    <a:lstStyle/>
                    <a:p>
                      <a:pPr algn="ctr" fontAlgn="b">
                        <a:buNone/>
                      </a:pPr>
                      <a:r>
                        <a:rPr lang="en-US" sz="1100" u="none" strike="noStrike">
                          <a:effectLst/>
                          <a:latin typeface="+mn-lt"/>
                        </a:rPr>
                        <a:t>W</a:t>
                      </a:r>
                      <a:endParaRPr lang="en-US" sz="1100" b="0" i="0" u="none" strike="noStrike">
                        <a:solidFill>
                          <a:srgbClr val="000000"/>
                        </a:solidFill>
                        <a:effectLst/>
                        <a:latin typeface="+mn-lt"/>
                      </a:endParaRPr>
                    </a:p>
                  </a:txBody>
                  <a:tcPr marL="6350" marR="6350" marT="6350" marB="0" anchor="b"/>
                </a:tc>
                <a:extLst>
                  <a:ext uri="{0D108BD9-81ED-4DB2-BD59-A6C34878D82A}">
                    <a16:rowId xmlns:a16="http://schemas.microsoft.com/office/drawing/2014/main" val="1948070906"/>
                  </a:ext>
                </a:extLst>
              </a:tr>
              <a:tr h="342563">
                <a:tc>
                  <a:txBody>
                    <a:bodyPr/>
                    <a:lstStyle/>
                    <a:p>
                      <a:pPr algn="ctr" fontAlgn="b">
                        <a:buNone/>
                      </a:pPr>
                      <a:r>
                        <a:rPr lang="en-US" sz="1100" b="0" i="0" u="none" strike="noStrike" dirty="0">
                          <a:solidFill>
                            <a:srgbClr val="FF0000"/>
                          </a:solidFill>
                          <a:effectLst/>
                          <a:latin typeface="+mn-lt"/>
                        </a:rPr>
                        <a:t>Heat loss to ambient</a:t>
                      </a:r>
                    </a:p>
                  </a:txBody>
                  <a:tcPr marL="6350" marR="6350" marT="6350" marB="0" anchor="b"/>
                </a:tc>
                <a:tc>
                  <a:txBody>
                    <a:bodyPr/>
                    <a:lstStyle/>
                    <a:p>
                      <a:pPr algn="ctr" fontAlgn="b">
                        <a:buNone/>
                      </a:pPr>
                      <a:r>
                        <a:rPr lang="en-US" sz="1100" u="none" strike="noStrike" dirty="0">
                          <a:solidFill>
                            <a:srgbClr val="FF0000"/>
                          </a:solidFill>
                          <a:effectLst/>
                          <a:latin typeface="+mn-lt"/>
                        </a:rPr>
                        <a:t>0.98</a:t>
                      </a:r>
                      <a:endParaRPr lang="en-US" sz="1100" b="0" i="0" u="none" strike="noStrike" dirty="0">
                        <a:solidFill>
                          <a:srgbClr val="FF0000"/>
                        </a:solidFill>
                        <a:effectLst/>
                        <a:latin typeface="+mn-lt"/>
                      </a:endParaRPr>
                    </a:p>
                  </a:txBody>
                  <a:tcPr marL="6350" marR="6350" marT="6350" marB="0" anchor="b"/>
                </a:tc>
                <a:tc>
                  <a:txBody>
                    <a:bodyPr/>
                    <a:lstStyle/>
                    <a:p>
                      <a:pPr algn="ctr" fontAlgn="b">
                        <a:buNone/>
                      </a:pPr>
                      <a:r>
                        <a:rPr lang="en-US" sz="1100" u="none" strike="noStrike" dirty="0">
                          <a:solidFill>
                            <a:srgbClr val="FF0000"/>
                          </a:solidFill>
                          <a:effectLst/>
                          <a:latin typeface="+mn-lt"/>
                        </a:rPr>
                        <a:t>W</a:t>
                      </a:r>
                      <a:endParaRPr lang="en-US" sz="1100" b="0" i="0" u="none" strike="noStrike" dirty="0">
                        <a:solidFill>
                          <a:srgbClr val="FF0000"/>
                        </a:solidFill>
                        <a:effectLst/>
                        <a:latin typeface="+mn-lt"/>
                      </a:endParaRPr>
                    </a:p>
                  </a:txBody>
                  <a:tcPr marL="6350" marR="6350" marT="6350" marB="0" anchor="b"/>
                </a:tc>
                <a:extLst>
                  <a:ext uri="{0D108BD9-81ED-4DB2-BD59-A6C34878D82A}">
                    <a16:rowId xmlns:a16="http://schemas.microsoft.com/office/drawing/2014/main" val="2454548318"/>
                  </a:ext>
                </a:extLst>
              </a:tr>
            </a:tbl>
          </a:graphicData>
        </a:graphic>
      </p:graphicFrame>
      <p:sp>
        <p:nvSpPr>
          <p:cNvPr id="14" name="Content Placeholder 3">
            <a:extLst>
              <a:ext uri="{FF2B5EF4-FFF2-40B4-BE49-F238E27FC236}">
                <a16:creationId xmlns:a16="http://schemas.microsoft.com/office/drawing/2014/main" id="{EA66582E-218C-21F6-E9D3-A3DBAFC665D6}"/>
              </a:ext>
            </a:extLst>
          </p:cNvPr>
          <p:cNvSpPr txBox="1">
            <a:spLocks/>
          </p:cNvSpPr>
          <p:nvPr/>
        </p:nvSpPr>
        <p:spPr>
          <a:xfrm>
            <a:off x="9247535" y="539668"/>
            <a:ext cx="2071355" cy="369332"/>
          </a:xfrm>
          <a:prstGeom prst="rect">
            <a:avLst/>
          </a:prstGeom>
          <a:noFill/>
        </p:spPr>
        <p:txBody>
          <a:bodyPr vert="horz" wrap="square" lIns="91440" tIns="45720" rIns="91440" bIns="45720" rtlCol="0">
            <a:spAutoFit/>
          </a:bodyPr>
          <a:lstStyle>
            <a:lvl1pPr marL="228600" indent="-228600" algn="l" defTabSz="914400" rtl="0" eaLnBrk="1" latinLnBrk="0" hangingPunct="1">
              <a:lnSpc>
                <a:spcPct val="100000"/>
              </a:lnSpc>
              <a:spcBef>
                <a:spcPts val="0"/>
              </a:spcBef>
              <a:spcAft>
                <a:spcPts val="400"/>
              </a:spcAft>
              <a:buFont typeface="Arial" panose="020B0604020202020204" pitchFamily="34" charset="0"/>
              <a:buChar char="•"/>
              <a:defRPr sz="2000" kern="1200">
                <a:solidFill>
                  <a:schemeClr val="tx1"/>
                </a:solidFill>
                <a:latin typeface="Arial" charset="0"/>
                <a:ea typeface="Arial" charset="0"/>
                <a:cs typeface="Arial" charset="0"/>
              </a:defRPr>
            </a:lvl1pPr>
            <a:lvl2pPr marL="460375" indent="-233363" algn="l" defTabSz="914400" rtl="0" eaLnBrk="1" latinLnBrk="0" hangingPunct="1">
              <a:lnSpc>
                <a:spcPct val="100000"/>
              </a:lnSpc>
              <a:spcBef>
                <a:spcPts val="0"/>
              </a:spcBef>
              <a:spcAft>
                <a:spcPts val="400"/>
              </a:spcAft>
              <a:buFont typeface="Arial" panose="020B0604020202020204" pitchFamily="34" charset="0"/>
              <a:buChar char="•"/>
              <a:defRPr sz="1600" kern="1200">
                <a:solidFill>
                  <a:schemeClr val="tx1"/>
                </a:solidFill>
                <a:latin typeface="Arial" charset="0"/>
                <a:ea typeface="Arial" charset="0"/>
                <a:cs typeface="Arial" charset="0"/>
              </a:defRPr>
            </a:lvl2pPr>
            <a:lvl3pPr marL="687388" indent="-227013" algn="l" defTabSz="914400" rtl="0" eaLnBrk="1" latinLnBrk="0" hangingPunct="1">
              <a:lnSpc>
                <a:spcPct val="100000"/>
              </a:lnSpc>
              <a:spcBef>
                <a:spcPts val="0"/>
              </a:spcBef>
              <a:spcAft>
                <a:spcPts val="400"/>
              </a:spcAft>
              <a:buFont typeface="Arial" panose="020B0604020202020204" pitchFamily="34" charset="0"/>
              <a:buChar char="•"/>
              <a:defRPr sz="1600" kern="1200">
                <a:solidFill>
                  <a:schemeClr val="tx1"/>
                </a:solidFill>
                <a:latin typeface="Arial" charset="0"/>
                <a:ea typeface="Arial" charset="0"/>
                <a:cs typeface="Arial" charset="0"/>
              </a:defRPr>
            </a:lvl3pPr>
            <a:lvl4pPr marL="914400" indent="-227013" algn="l" defTabSz="914400" rtl="0" eaLnBrk="1" latinLnBrk="0" hangingPunct="1">
              <a:lnSpc>
                <a:spcPct val="100000"/>
              </a:lnSpc>
              <a:spcBef>
                <a:spcPts val="0"/>
              </a:spcBef>
              <a:spcAft>
                <a:spcPts val="400"/>
              </a:spcAft>
              <a:buFont typeface="Arial" panose="020B0604020202020204" pitchFamily="34" charset="0"/>
              <a:buChar char="•"/>
              <a:defRPr sz="1600" kern="1200">
                <a:solidFill>
                  <a:schemeClr val="tx1"/>
                </a:solidFill>
                <a:latin typeface="Arial" charset="0"/>
                <a:ea typeface="Arial" charset="0"/>
                <a:cs typeface="Arial" charset="0"/>
              </a:defRPr>
            </a:lvl4pPr>
            <a:lvl5pPr marL="1141413" indent="-227013" algn="l" defTabSz="914400" rtl="0" eaLnBrk="1" latinLnBrk="0" hangingPunct="1">
              <a:lnSpc>
                <a:spcPct val="100000"/>
              </a:lnSpc>
              <a:spcBef>
                <a:spcPts val="0"/>
              </a:spcBef>
              <a:spcAft>
                <a:spcPts val="400"/>
              </a:spcAft>
              <a:buFont typeface="Arial" panose="020B0604020202020204" pitchFamily="34" charset="0"/>
              <a:buChar char="•"/>
              <a:defRPr sz="1600" kern="1200">
                <a:solidFill>
                  <a:schemeClr val="tx1"/>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800" b="1" dirty="0"/>
              <a:t>  CFD calculation </a:t>
            </a:r>
            <a:endParaRPr lang="en-US" b="1" dirty="0"/>
          </a:p>
        </p:txBody>
      </p:sp>
      <p:sp>
        <p:nvSpPr>
          <p:cNvPr id="16" name="Content Placeholder 3">
            <a:extLst>
              <a:ext uri="{FF2B5EF4-FFF2-40B4-BE49-F238E27FC236}">
                <a16:creationId xmlns:a16="http://schemas.microsoft.com/office/drawing/2014/main" id="{59C12C5F-E0EE-5FA9-0B93-9C02C4FF9AF6}"/>
              </a:ext>
            </a:extLst>
          </p:cNvPr>
          <p:cNvSpPr txBox="1">
            <a:spLocks/>
          </p:cNvSpPr>
          <p:nvPr/>
        </p:nvSpPr>
        <p:spPr>
          <a:xfrm>
            <a:off x="9109117" y="4422861"/>
            <a:ext cx="2071355" cy="369332"/>
          </a:xfrm>
          <a:prstGeom prst="rect">
            <a:avLst/>
          </a:prstGeom>
          <a:noFill/>
        </p:spPr>
        <p:txBody>
          <a:bodyPr vert="horz" wrap="square" lIns="91440" tIns="45720" rIns="91440" bIns="45720" rtlCol="0">
            <a:spAutoFit/>
          </a:bodyPr>
          <a:lstStyle>
            <a:lvl1pPr marL="228600" indent="-228600" algn="l" defTabSz="914400" rtl="0" eaLnBrk="1" latinLnBrk="0" hangingPunct="1">
              <a:lnSpc>
                <a:spcPct val="100000"/>
              </a:lnSpc>
              <a:spcBef>
                <a:spcPts val="0"/>
              </a:spcBef>
              <a:spcAft>
                <a:spcPts val="400"/>
              </a:spcAft>
              <a:buFont typeface="Arial" panose="020B0604020202020204" pitchFamily="34" charset="0"/>
              <a:buChar char="•"/>
              <a:defRPr sz="2000" kern="1200">
                <a:solidFill>
                  <a:schemeClr val="tx1"/>
                </a:solidFill>
                <a:latin typeface="Arial" charset="0"/>
                <a:ea typeface="Arial" charset="0"/>
                <a:cs typeface="Arial" charset="0"/>
              </a:defRPr>
            </a:lvl1pPr>
            <a:lvl2pPr marL="460375" indent="-233363" algn="l" defTabSz="914400" rtl="0" eaLnBrk="1" latinLnBrk="0" hangingPunct="1">
              <a:lnSpc>
                <a:spcPct val="100000"/>
              </a:lnSpc>
              <a:spcBef>
                <a:spcPts val="0"/>
              </a:spcBef>
              <a:spcAft>
                <a:spcPts val="400"/>
              </a:spcAft>
              <a:buFont typeface="Arial" panose="020B0604020202020204" pitchFamily="34" charset="0"/>
              <a:buChar char="•"/>
              <a:defRPr sz="1600" kern="1200">
                <a:solidFill>
                  <a:schemeClr val="tx1"/>
                </a:solidFill>
                <a:latin typeface="Arial" charset="0"/>
                <a:ea typeface="Arial" charset="0"/>
                <a:cs typeface="Arial" charset="0"/>
              </a:defRPr>
            </a:lvl2pPr>
            <a:lvl3pPr marL="687388" indent="-227013" algn="l" defTabSz="914400" rtl="0" eaLnBrk="1" latinLnBrk="0" hangingPunct="1">
              <a:lnSpc>
                <a:spcPct val="100000"/>
              </a:lnSpc>
              <a:spcBef>
                <a:spcPts val="0"/>
              </a:spcBef>
              <a:spcAft>
                <a:spcPts val="400"/>
              </a:spcAft>
              <a:buFont typeface="Arial" panose="020B0604020202020204" pitchFamily="34" charset="0"/>
              <a:buChar char="•"/>
              <a:defRPr sz="1600" kern="1200">
                <a:solidFill>
                  <a:schemeClr val="tx1"/>
                </a:solidFill>
                <a:latin typeface="Arial" charset="0"/>
                <a:ea typeface="Arial" charset="0"/>
                <a:cs typeface="Arial" charset="0"/>
              </a:defRPr>
            </a:lvl3pPr>
            <a:lvl4pPr marL="914400" indent="-227013" algn="l" defTabSz="914400" rtl="0" eaLnBrk="1" latinLnBrk="0" hangingPunct="1">
              <a:lnSpc>
                <a:spcPct val="100000"/>
              </a:lnSpc>
              <a:spcBef>
                <a:spcPts val="0"/>
              </a:spcBef>
              <a:spcAft>
                <a:spcPts val="400"/>
              </a:spcAft>
              <a:buFont typeface="Arial" panose="020B0604020202020204" pitchFamily="34" charset="0"/>
              <a:buChar char="•"/>
              <a:defRPr sz="1600" kern="1200">
                <a:solidFill>
                  <a:schemeClr val="tx1"/>
                </a:solidFill>
                <a:latin typeface="Arial" charset="0"/>
                <a:ea typeface="Arial" charset="0"/>
                <a:cs typeface="Arial" charset="0"/>
              </a:defRPr>
            </a:lvl4pPr>
            <a:lvl5pPr marL="1141413" indent="-227013" algn="l" defTabSz="914400" rtl="0" eaLnBrk="1" latinLnBrk="0" hangingPunct="1">
              <a:lnSpc>
                <a:spcPct val="100000"/>
              </a:lnSpc>
              <a:spcBef>
                <a:spcPts val="0"/>
              </a:spcBef>
              <a:spcAft>
                <a:spcPts val="400"/>
              </a:spcAft>
              <a:buFont typeface="Arial" panose="020B0604020202020204" pitchFamily="34" charset="0"/>
              <a:buChar char="•"/>
              <a:defRPr sz="1600" kern="1200">
                <a:solidFill>
                  <a:schemeClr val="tx1"/>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800" b="1" dirty="0"/>
              <a:t>  Heat Load </a:t>
            </a:r>
            <a:endParaRPr lang="en-US" b="1" dirty="0"/>
          </a:p>
        </p:txBody>
      </p:sp>
      <p:pic>
        <p:nvPicPr>
          <p:cNvPr id="5" name="Picture 4">
            <a:extLst>
              <a:ext uri="{FF2B5EF4-FFF2-40B4-BE49-F238E27FC236}">
                <a16:creationId xmlns:a16="http://schemas.microsoft.com/office/drawing/2014/main" id="{0EE836C6-5556-F272-B5A6-5C6013955015}"/>
              </a:ext>
            </a:extLst>
          </p:cNvPr>
          <p:cNvPicPr>
            <a:picLocks noChangeAspect="1"/>
          </p:cNvPicPr>
          <p:nvPr/>
        </p:nvPicPr>
        <p:blipFill>
          <a:blip r:embed="rId2"/>
          <a:srcRect l="744" t="8392" r="52711" b="4580"/>
          <a:stretch>
            <a:fillRect/>
          </a:stretch>
        </p:blipFill>
        <p:spPr>
          <a:xfrm>
            <a:off x="500446" y="576235"/>
            <a:ext cx="3782587" cy="4394220"/>
          </a:xfrm>
          <a:prstGeom prst="rect">
            <a:avLst/>
          </a:prstGeom>
        </p:spPr>
      </p:pic>
      <p:sp>
        <p:nvSpPr>
          <p:cNvPr id="11" name="Title 1">
            <a:extLst>
              <a:ext uri="{FF2B5EF4-FFF2-40B4-BE49-F238E27FC236}">
                <a16:creationId xmlns:a16="http://schemas.microsoft.com/office/drawing/2014/main" id="{C43FB368-DE67-36A3-0326-E1A2AA913215}"/>
              </a:ext>
            </a:extLst>
          </p:cNvPr>
          <p:cNvSpPr>
            <a:spLocks noGrp="1"/>
          </p:cNvSpPr>
          <p:nvPr>
            <p:ph type="title"/>
          </p:nvPr>
        </p:nvSpPr>
        <p:spPr>
          <a:xfrm>
            <a:off x="457200" y="0"/>
            <a:ext cx="11503025" cy="457200"/>
          </a:xfrm>
        </p:spPr>
        <p:txBody>
          <a:bodyPr>
            <a:normAutofit fontScale="90000"/>
          </a:bodyPr>
          <a:lstStyle/>
          <a:p>
            <a:r>
              <a:rPr lang="en-US" dirty="0" err="1"/>
              <a:t>ePIC</a:t>
            </a:r>
            <a:r>
              <a:rPr lang="en-US" dirty="0"/>
              <a:t> Detector – MPGD Endcap Disks </a:t>
            </a:r>
          </a:p>
        </p:txBody>
      </p:sp>
      <p:sp>
        <p:nvSpPr>
          <p:cNvPr id="15" name="Content Placeholder 3">
            <a:extLst>
              <a:ext uri="{FF2B5EF4-FFF2-40B4-BE49-F238E27FC236}">
                <a16:creationId xmlns:a16="http://schemas.microsoft.com/office/drawing/2014/main" id="{BD2E9577-C7ED-3439-3968-04D71C68E477}"/>
              </a:ext>
            </a:extLst>
          </p:cNvPr>
          <p:cNvSpPr txBox="1">
            <a:spLocks/>
          </p:cNvSpPr>
          <p:nvPr/>
        </p:nvSpPr>
        <p:spPr>
          <a:xfrm>
            <a:off x="1012648" y="4992318"/>
            <a:ext cx="3155438" cy="369332"/>
          </a:xfrm>
          <a:prstGeom prst="rect">
            <a:avLst/>
          </a:prstGeom>
          <a:noFill/>
        </p:spPr>
        <p:txBody>
          <a:bodyPr vert="horz" wrap="square" lIns="91440" tIns="45720" rIns="91440" bIns="45720" rtlCol="0">
            <a:spAutoFit/>
          </a:bodyPr>
          <a:lstStyle>
            <a:lvl1pPr marL="228600" indent="-228600" algn="l" defTabSz="914400" rtl="0" eaLnBrk="1" latinLnBrk="0" hangingPunct="1">
              <a:lnSpc>
                <a:spcPct val="100000"/>
              </a:lnSpc>
              <a:spcBef>
                <a:spcPts val="0"/>
              </a:spcBef>
              <a:spcAft>
                <a:spcPts val="400"/>
              </a:spcAft>
              <a:buFont typeface="Arial" panose="020B0604020202020204" pitchFamily="34" charset="0"/>
              <a:buChar char="•"/>
              <a:defRPr sz="2000" kern="1200">
                <a:solidFill>
                  <a:schemeClr val="tx1"/>
                </a:solidFill>
                <a:latin typeface="Arial" charset="0"/>
                <a:ea typeface="Arial" charset="0"/>
                <a:cs typeface="Arial" charset="0"/>
              </a:defRPr>
            </a:lvl1pPr>
            <a:lvl2pPr marL="460375" indent="-233363" algn="l" defTabSz="914400" rtl="0" eaLnBrk="1" latinLnBrk="0" hangingPunct="1">
              <a:lnSpc>
                <a:spcPct val="100000"/>
              </a:lnSpc>
              <a:spcBef>
                <a:spcPts val="0"/>
              </a:spcBef>
              <a:spcAft>
                <a:spcPts val="400"/>
              </a:spcAft>
              <a:buFont typeface="Arial" panose="020B0604020202020204" pitchFamily="34" charset="0"/>
              <a:buChar char="•"/>
              <a:defRPr sz="1600" kern="1200">
                <a:solidFill>
                  <a:schemeClr val="tx1"/>
                </a:solidFill>
                <a:latin typeface="Arial" charset="0"/>
                <a:ea typeface="Arial" charset="0"/>
                <a:cs typeface="Arial" charset="0"/>
              </a:defRPr>
            </a:lvl2pPr>
            <a:lvl3pPr marL="687388" indent="-227013" algn="l" defTabSz="914400" rtl="0" eaLnBrk="1" latinLnBrk="0" hangingPunct="1">
              <a:lnSpc>
                <a:spcPct val="100000"/>
              </a:lnSpc>
              <a:spcBef>
                <a:spcPts val="0"/>
              </a:spcBef>
              <a:spcAft>
                <a:spcPts val="400"/>
              </a:spcAft>
              <a:buFont typeface="Arial" panose="020B0604020202020204" pitchFamily="34" charset="0"/>
              <a:buChar char="•"/>
              <a:defRPr sz="1600" kern="1200">
                <a:solidFill>
                  <a:schemeClr val="tx1"/>
                </a:solidFill>
                <a:latin typeface="Arial" charset="0"/>
                <a:ea typeface="Arial" charset="0"/>
                <a:cs typeface="Arial" charset="0"/>
              </a:defRPr>
            </a:lvl3pPr>
            <a:lvl4pPr marL="914400" indent="-227013" algn="l" defTabSz="914400" rtl="0" eaLnBrk="1" latinLnBrk="0" hangingPunct="1">
              <a:lnSpc>
                <a:spcPct val="100000"/>
              </a:lnSpc>
              <a:spcBef>
                <a:spcPts val="0"/>
              </a:spcBef>
              <a:spcAft>
                <a:spcPts val="400"/>
              </a:spcAft>
              <a:buFont typeface="Arial" panose="020B0604020202020204" pitchFamily="34" charset="0"/>
              <a:buChar char="•"/>
              <a:defRPr sz="1600" kern="1200">
                <a:solidFill>
                  <a:schemeClr val="tx1"/>
                </a:solidFill>
                <a:latin typeface="Arial" charset="0"/>
                <a:ea typeface="Arial" charset="0"/>
                <a:cs typeface="Arial" charset="0"/>
              </a:defRPr>
            </a:lvl4pPr>
            <a:lvl5pPr marL="1141413" indent="-227013" algn="l" defTabSz="914400" rtl="0" eaLnBrk="1" latinLnBrk="0" hangingPunct="1">
              <a:lnSpc>
                <a:spcPct val="100000"/>
              </a:lnSpc>
              <a:spcBef>
                <a:spcPts val="0"/>
              </a:spcBef>
              <a:spcAft>
                <a:spcPts val="400"/>
              </a:spcAft>
              <a:buFont typeface="Arial" panose="020B0604020202020204" pitchFamily="34" charset="0"/>
              <a:buChar char="•"/>
              <a:defRPr sz="1600" kern="1200">
                <a:solidFill>
                  <a:schemeClr val="tx1"/>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800" b="1" dirty="0"/>
              <a:t>   Ambient: 23C case </a:t>
            </a:r>
            <a:endParaRPr lang="en-US" b="1" dirty="0"/>
          </a:p>
        </p:txBody>
      </p:sp>
    </p:spTree>
    <p:extLst>
      <p:ext uri="{BB962C8B-B14F-4D97-AF65-F5344CB8AC3E}">
        <p14:creationId xmlns:p14="http://schemas.microsoft.com/office/powerpoint/2010/main" val="6363802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9F643C-F388-DBCF-56D9-52C6ED998D19}"/>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5E6F205A-FF65-85C8-3D63-A64F58EE3AAB}"/>
              </a:ext>
            </a:extLst>
          </p:cNvPr>
          <p:cNvPicPr>
            <a:picLocks noChangeAspect="1"/>
          </p:cNvPicPr>
          <p:nvPr/>
        </p:nvPicPr>
        <p:blipFill>
          <a:blip r:embed="rId2"/>
          <a:srcRect l="1071" t="9589" r="55636" b="3908"/>
          <a:stretch>
            <a:fillRect/>
          </a:stretch>
        </p:blipFill>
        <p:spPr>
          <a:xfrm>
            <a:off x="652610" y="538313"/>
            <a:ext cx="3518305" cy="4367712"/>
          </a:xfrm>
          <a:prstGeom prst="rect">
            <a:avLst/>
          </a:prstGeom>
        </p:spPr>
      </p:pic>
      <p:sp>
        <p:nvSpPr>
          <p:cNvPr id="20" name="Content Placeholder 3">
            <a:extLst>
              <a:ext uri="{FF2B5EF4-FFF2-40B4-BE49-F238E27FC236}">
                <a16:creationId xmlns:a16="http://schemas.microsoft.com/office/drawing/2014/main" id="{3B45E24D-613E-F3CC-6E16-819C10BA0541}"/>
              </a:ext>
            </a:extLst>
          </p:cNvPr>
          <p:cNvSpPr txBox="1">
            <a:spLocks/>
          </p:cNvSpPr>
          <p:nvPr/>
        </p:nvSpPr>
        <p:spPr>
          <a:xfrm>
            <a:off x="946901" y="5365222"/>
            <a:ext cx="3155438" cy="369332"/>
          </a:xfrm>
          <a:prstGeom prst="rect">
            <a:avLst/>
          </a:prstGeom>
          <a:noFill/>
        </p:spPr>
        <p:txBody>
          <a:bodyPr vert="horz" wrap="square" lIns="91440" tIns="45720" rIns="91440" bIns="45720" rtlCol="0">
            <a:spAutoFit/>
          </a:bodyPr>
          <a:lstStyle>
            <a:lvl1pPr marL="228600" indent="-228600" algn="l" defTabSz="914400" rtl="0" eaLnBrk="1" latinLnBrk="0" hangingPunct="1">
              <a:lnSpc>
                <a:spcPct val="100000"/>
              </a:lnSpc>
              <a:spcBef>
                <a:spcPts val="0"/>
              </a:spcBef>
              <a:spcAft>
                <a:spcPts val="400"/>
              </a:spcAft>
              <a:buFont typeface="Arial" panose="020B0604020202020204" pitchFamily="34" charset="0"/>
              <a:buChar char="•"/>
              <a:defRPr sz="2000" kern="1200">
                <a:solidFill>
                  <a:schemeClr val="tx1"/>
                </a:solidFill>
                <a:latin typeface="Arial" charset="0"/>
                <a:ea typeface="Arial" charset="0"/>
                <a:cs typeface="Arial" charset="0"/>
              </a:defRPr>
            </a:lvl1pPr>
            <a:lvl2pPr marL="460375" indent="-233363" algn="l" defTabSz="914400" rtl="0" eaLnBrk="1" latinLnBrk="0" hangingPunct="1">
              <a:lnSpc>
                <a:spcPct val="100000"/>
              </a:lnSpc>
              <a:spcBef>
                <a:spcPts val="0"/>
              </a:spcBef>
              <a:spcAft>
                <a:spcPts val="400"/>
              </a:spcAft>
              <a:buFont typeface="Arial" panose="020B0604020202020204" pitchFamily="34" charset="0"/>
              <a:buChar char="•"/>
              <a:defRPr sz="1600" kern="1200">
                <a:solidFill>
                  <a:schemeClr val="tx1"/>
                </a:solidFill>
                <a:latin typeface="Arial" charset="0"/>
                <a:ea typeface="Arial" charset="0"/>
                <a:cs typeface="Arial" charset="0"/>
              </a:defRPr>
            </a:lvl2pPr>
            <a:lvl3pPr marL="687388" indent="-227013" algn="l" defTabSz="914400" rtl="0" eaLnBrk="1" latinLnBrk="0" hangingPunct="1">
              <a:lnSpc>
                <a:spcPct val="100000"/>
              </a:lnSpc>
              <a:spcBef>
                <a:spcPts val="0"/>
              </a:spcBef>
              <a:spcAft>
                <a:spcPts val="400"/>
              </a:spcAft>
              <a:buFont typeface="Arial" panose="020B0604020202020204" pitchFamily="34" charset="0"/>
              <a:buChar char="•"/>
              <a:defRPr sz="1600" kern="1200">
                <a:solidFill>
                  <a:schemeClr val="tx1"/>
                </a:solidFill>
                <a:latin typeface="Arial" charset="0"/>
                <a:ea typeface="Arial" charset="0"/>
                <a:cs typeface="Arial" charset="0"/>
              </a:defRPr>
            </a:lvl3pPr>
            <a:lvl4pPr marL="914400" indent="-227013" algn="l" defTabSz="914400" rtl="0" eaLnBrk="1" latinLnBrk="0" hangingPunct="1">
              <a:lnSpc>
                <a:spcPct val="100000"/>
              </a:lnSpc>
              <a:spcBef>
                <a:spcPts val="0"/>
              </a:spcBef>
              <a:spcAft>
                <a:spcPts val="400"/>
              </a:spcAft>
              <a:buFont typeface="Arial" panose="020B0604020202020204" pitchFamily="34" charset="0"/>
              <a:buChar char="•"/>
              <a:defRPr sz="1600" kern="1200">
                <a:solidFill>
                  <a:schemeClr val="tx1"/>
                </a:solidFill>
                <a:latin typeface="Arial" charset="0"/>
                <a:ea typeface="Arial" charset="0"/>
                <a:cs typeface="Arial" charset="0"/>
              </a:defRPr>
            </a:lvl4pPr>
            <a:lvl5pPr marL="1141413" indent="-227013" algn="l" defTabSz="914400" rtl="0" eaLnBrk="1" latinLnBrk="0" hangingPunct="1">
              <a:lnSpc>
                <a:spcPct val="100000"/>
              </a:lnSpc>
              <a:spcBef>
                <a:spcPts val="0"/>
              </a:spcBef>
              <a:spcAft>
                <a:spcPts val="400"/>
              </a:spcAft>
              <a:buFont typeface="Arial" panose="020B0604020202020204" pitchFamily="34" charset="0"/>
              <a:buChar char="•"/>
              <a:defRPr sz="1600" kern="1200">
                <a:solidFill>
                  <a:schemeClr val="tx1"/>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800" b="1" dirty="0"/>
              <a:t>   Temperature distribution</a:t>
            </a:r>
            <a:endParaRPr lang="en-US" b="1" dirty="0"/>
          </a:p>
        </p:txBody>
      </p:sp>
      <p:graphicFrame>
        <p:nvGraphicFramePr>
          <p:cNvPr id="6" name="Table 5">
            <a:extLst>
              <a:ext uri="{FF2B5EF4-FFF2-40B4-BE49-F238E27FC236}">
                <a16:creationId xmlns:a16="http://schemas.microsoft.com/office/drawing/2014/main" id="{F5421C86-6F98-28AC-3B9E-21644A77ED96}"/>
              </a:ext>
            </a:extLst>
          </p:cNvPr>
          <p:cNvGraphicFramePr>
            <a:graphicFrameLocks noGrp="1"/>
          </p:cNvGraphicFramePr>
          <p:nvPr>
            <p:extLst>
              <p:ext uri="{D42A27DB-BD31-4B8C-83A1-F6EECF244321}">
                <p14:modId xmlns:p14="http://schemas.microsoft.com/office/powerpoint/2010/main" val="670809326"/>
              </p:ext>
            </p:extLst>
          </p:nvPr>
        </p:nvGraphicFramePr>
        <p:xfrm>
          <a:off x="4901881" y="950469"/>
          <a:ext cx="3833770" cy="4106976"/>
        </p:xfrm>
        <a:graphic>
          <a:graphicData uri="http://schemas.openxmlformats.org/drawingml/2006/table">
            <a:tbl>
              <a:tblPr>
                <a:tableStyleId>{5C22544A-7EE6-4342-B048-85BDC9FD1C3A}</a:tableStyleId>
              </a:tblPr>
              <a:tblGrid>
                <a:gridCol w="1799439">
                  <a:extLst>
                    <a:ext uri="{9D8B030D-6E8A-4147-A177-3AD203B41FA5}">
                      <a16:colId xmlns:a16="http://schemas.microsoft.com/office/drawing/2014/main" val="2106414622"/>
                    </a:ext>
                  </a:extLst>
                </a:gridCol>
                <a:gridCol w="906011">
                  <a:extLst>
                    <a:ext uri="{9D8B030D-6E8A-4147-A177-3AD203B41FA5}">
                      <a16:colId xmlns:a16="http://schemas.microsoft.com/office/drawing/2014/main" val="1600503799"/>
                    </a:ext>
                  </a:extLst>
                </a:gridCol>
                <a:gridCol w="1128320">
                  <a:extLst>
                    <a:ext uri="{9D8B030D-6E8A-4147-A177-3AD203B41FA5}">
                      <a16:colId xmlns:a16="http://schemas.microsoft.com/office/drawing/2014/main" val="2748757286"/>
                    </a:ext>
                  </a:extLst>
                </a:gridCol>
              </a:tblGrid>
              <a:tr h="231955">
                <a:tc>
                  <a:txBody>
                    <a:bodyPr/>
                    <a:lstStyle/>
                    <a:p>
                      <a:pPr algn="ctr" fontAlgn="b">
                        <a:buNone/>
                      </a:pPr>
                      <a:r>
                        <a:rPr lang="en-US" sz="1100" u="none" strike="noStrike" dirty="0">
                          <a:effectLst/>
                          <a:latin typeface="+mn-lt"/>
                        </a:rPr>
                        <a:t>Single FEB Heat</a:t>
                      </a:r>
                      <a:endParaRPr lang="en-US" sz="1100" b="0" i="0" u="none" strike="noStrike" dirty="0">
                        <a:solidFill>
                          <a:srgbClr val="000000"/>
                        </a:solidFill>
                        <a:effectLst/>
                        <a:latin typeface="+mn-lt"/>
                      </a:endParaRPr>
                    </a:p>
                  </a:txBody>
                  <a:tcPr marL="7620" marR="7620" marT="7620" marB="0" anchor="b"/>
                </a:tc>
                <a:tc>
                  <a:txBody>
                    <a:bodyPr/>
                    <a:lstStyle/>
                    <a:p>
                      <a:pPr algn="ctr" fontAlgn="b">
                        <a:buNone/>
                      </a:pPr>
                      <a:r>
                        <a:rPr lang="en-US" sz="1100" u="none" strike="noStrike" dirty="0">
                          <a:effectLst/>
                          <a:latin typeface="+mn-lt"/>
                        </a:rPr>
                        <a:t>15.675</a:t>
                      </a:r>
                      <a:endParaRPr lang="en-US" sz="1100" b="0" i="0" u="none" strike="noStrike" dirty="0">
                        <a:solidFill>
                          <a:srgbClr val="000000"/>
                        </a:solidFill>
                        <a:effectLst/>
                        <a:latin typeface="+mn-lt"/>
                      </a:endParaRPr>
                    </a:p>
                  </a:txBody>
                  <a:tcPr marL="7620" marR="7620" marT="7620" marB="0" anchor="b"/>
                </a:tc>
                <a:tc>
                  <a:txBody>
                    <a:bodyPr/>
                    <a:lstStyle/>
                    <a:p>
                      <a:pPr algn="ctr" fontAlgn="b">
                        <a:buNone/>
                      </a:pPr>
                      <a:r>
                        <a:rPr lang="en-US" sz="1100" u="none" strike="noStrike" dirty="0">
                          <a:effectLst/>
                          <a:latin typeface="+mn-lt"/>
                        </a:rPr>
                        <a:t>W</a:t>
                      </a:r>
                      <a:endParaRPr lang="en-US" sz="1100" b="0" i="0" u="none" strike="noStrike" dirty="0">
                        <a:solidFill>
                          <a:srgbClr val="000000"/>
                        </a:solidFill>
                        <a:effectLst/>
                        <a:latin typeface="+mn-lt"/>
                      </a:endParaRPr>
                    </a:p>
                  </a:txBody>
                  <a:tcPr marL="7620" marR="7620" marT="7620" marB="0" anchor="b"/>
                </a:tc>
                <a:extLst>
                  <a:ext uri="{0D108BD9-81ED-4DB2-BD59-A6C34878D82A}">
                    <a16:rowId xmlns:a16="http://schemas.microsoft.com/office/drawing/2014/main" val="3120532231"/>
                  </a:ext>
                </a:extLst>
              </a:tr>
              <a:tr h="231955">
                <a:tc>
                  <a:txBody>
                    <a:bodyPr/>
                    <a:lstStyle/>
                    <a:p>
                      <a:pPr algn="ctr" fontAlgn="b">
                        <a:buNone/>
                      </a:pPr>
                      <a:r>
                        <a:rPr lang="en-US" sz="1100" b="0" i="0" u="none" strike="noStrike" dirty="0">
                          <a:solidFill>
                            <a:srgbClr val="000000"/>
                          </a:solidFill>
                          <a:effectLst/>
                          <a:latin typeface="+mn-lt"/>
                        </a:rPr>
                        <a:t>Number of FEBs</a:t>
                      </a:r>
                    </a:p>
                  </a:txBody>
                  <a:tcPr marL="7620" marR="7620" marT="7620" marB="0" anchor="b"/>
                </a:tc>
                <a:tc>
                  <a:txBody>
                    <a:bodyPr/>
                    <a:lstStyle/>
                    <a:p>
                      <a:pPr algn="ctr" fontAlgn="b">
                        <a:buNone/>
                      </a:pPr>
                      <a:r>
                        <a:rPr lang="en-US" sz="1100" b="0" i="0" u="none" strike="noStrike" dirty="0">
                          <a:solidFill>
                            <a:srgbClr val="000000"/>
                          </a:solidFill>
                          <a:effectLst/>
                          <a:latin typeface="+mn-lt"/>
                        </a:rPr>
                        <a:t>5</a:t>
                      </a:r>
                    </a:p>
                  </a:txBody>
                  <a:tcPr marL="7620" marR="7620" marT="7620" marB="0" anchor="b"/>
                </a:tc>
                <a:tc>
                  <a:txBody>
                    <a:bodyPr/>
                    <a:lstStyle/>
                    <a:p>
                      <a:pPr algn="ctr" fontAlgn="b">
                        <a:buNone/>
                      </a:pPr>
                      <a:endParaRPr lang="en-US" sz="1100" b="0" i="0" u="none" strike="noStrike" dirty="0">
                        <a:solidFill>
                          <a:srgbClr val="000000"/>
                        </a:solidFill>
                        <a:effectLst/>
                        <a:latin typeface="+mn-lt"/>
                      </a:endParaRPr>
                    </a:p>
                  </a:txBody>
                  <a:tcPr marL="7620" marR="7620" marT="7620" marB="0" anchor="b"/>
                </a:tc>
                <a:extLst>
                  <a:ext uri="{0D108BD9-81ED-4DB2-BD59-A6C34878D82A}">
                    <a16:rowId xmlns:a16="http://schemas.microsoft.com/office/drawing/2014/main" val="2446885325"/>
                  </a:ext>
                </a:extLst>
              </a:tr>
              <a:tr h="303488">
                <a:tc>
                  <a:txBody>
                    <a:bodyPr/>
                    <a:lstStyle/>
                    <a:p>
                      <a:pPr algn="ctr" fontAlgn="b">
                        <a:buNone/>
                      </a:pPr>
                      <a:r>
                        <a:rPr lang="en-US" sz="1100" u="none" strike="noStrike" dirty="0">
                          <a:effectLst/>
                          <a:latin typeface="+mn-lt"/>
                        </a:rPr>
                        <a:t>Total FEB Heat</a:t>
                      </a:r>
                      <a:endParaRPr lang="en-US" sz="1100" b="0" i="0" u="none" strike="noStrike" dirty="0">
                        <a:solidFill>
                          <a:srgbClr val="000000"/>
                        </a:solidFill>
                        <a:effectLst/>
                        <a:latin typeface="+mn-lt"/>
                      </a:endParaRPr>
                    </a:p>
                  </a:txBody>
                  <a:tcPr marL="7620" marR="7620" marT="7620" marB="0" anchor="b"/>
                </a:tc>
                <a:tc>
                  <a:txBody>
                    <a:bodyPr/>
                    <a:lstStyle/>
                    <a:p>
                      <a:pPr algn="ctr" fontAlgn="b">
                        <a:buNone/>
                      </a:pPr>
                      <a:r>
                        <a:rPr lang="en-US" sz="1100" u="none" strike="noStrike" dirty="0">
                          <a:effectLst/>
                          <a:latin typeface="+mn-lt"/>
                        </a:rPr>
                        <a:t>78.375</a:t>
                      </a:r>
                      <a:endParaRPr lang="en-US" sz="1100" b="0" i="0" u="none" strike="noStrike" dirty="0">
                        <a:solidFill>
                          <a:srgbClr val="000000"/>
                        </a:solidFill>
                        <a:effectLst/>
                        <a:latin typeface="+mn-lt"/>
                      </a:endParaRPr>
                    </a:p>
                  </a:txBody>
                  <a:tcPr marL="7620" marR="7620" marT="7620" marB="0" anchor="b"/>
                </a:tc>
                <a:tc>
                  <a:txBody>
                    <a:bodyPr/>
                    <a:lstStyle/>
                    <a:p>
                      <a:pPr algn="ctr" fontAlgn="b">
                        <a:buNone/>
                      </a:pPr>
                      <a:r>
                        <a:rPr lang="en-US" sz="1100" u="none" strike="noStrike" dirty="0">
                          <a:effectLst/>
                          <a:latin typeface="+mn-lt"/>
                        </a:rPr>
                        <a:t>W</a:t>
                      </a:r>
                      <a:endParaRPr lang="en-US" sz="1100" b="0" i="0" u="none" strike="noStrike" dirty="0">
                        <a:solidFill>
                          <a:srgbClr val="000000"/>
                        </a:solidFill>
                        <a:effectLst/>
                        <a:latin typeface="+mn-lt"/>
                      </a:endParaRPr>
                    </a:p>
                  </a:txBody>
                  <a:tcPr marL="7620" marR="7620" marT="7620" marB="0" anchor="b"/>
                </a:tc>
                <a:extLst>
                  <a:ext uri="{0D108BD9-81ED-4DB2-BD59-A6C34878D82A}">
                    <a16:rowId xmlns:a16="http://schemas.microsoft.com/office/drawing/2014/main" val="2442163468"/>
                  </a:ext>
                </a:extLst>
              </a:tr>
              <a:tr h="303598">
                <a:tc>
                  <a:txBody>
                    <a:bodyPr/>
                    <a:lstStyle/>
                    <a:p>
                      <a:pPr algn="ctr" fontAlgn="b">
                        <a:buNone/>
                      </a:pPr>
                      <a:r>
                        <a:rPr lang="en-US" sz="1100" b="1" u="none" strike="noStrike" dirty="0">
                          <a:effectLst/>
                          <a:latin typeface="+mn-lt"/>
                        </a:rPr>
                        <a:t>Ambient Temperature</a:t>
                      </a:r>
                      <a:endParaRPr lang="en-US" sz="1100" b="1" i="0" u="none" strike="noStrike" dirty="0">
                        <a:solidFill>
                          <a:srgbClr val="FF0000"/>
                        </a:solidFill>
                        <a:effectLst/>
                        <a:latin typeface="+mn-lt"/>
                      </a:endParaRPr>
                    </a:p>
                  </a:txBody>
                  <a:tcPr marL="7620" marR="7620" marT="7620" marB="0" anchor="b"/>
                </a:tc>
                <a:tc>
                  <a:txBody>
                    <a:bodyPr/>
                    <a:lstStyle/>
                    <a:p>
                      <a:pPr algn="ctr" fontAlgn="b">
                        <a:buNone/>
                      </a:pPr>
                      <a:r>
                        <a:rPr lang="en-US" sz="1100" b="1" i="0" u="none" strike="noStrike" dirty="0">
                          <a:solidFill>
                            <a:srgbClr val="000000"/>
                          </a:solidFill>
                          <a:effectLst/>
                          <a:latin typeface="+mn-lt"/>
                        </a:rPr>
                        <a:t>40</a:t>
                      </a:r>
                    </a:p>
                  </a:txBody>
                  <a:tcPr marL="7620" marR="7620" marT="7620" marB="0" anchor="b"/>
                </a:tc>
                <a:tc>
                  <a:txBody>
                    <a:bodyPr/>
                    <a:lstStyle/>
                    <a:p>
                      <a:pPr algn="ctr" fontAlgn="b">
                        <a:buNone/>
                      </a:pPr>
                      <a:r>
                        <a:rPr lang="en-US" sz="1100" b="1" i="0" u="none" strike="noStrike" dirty="0">
                          <a:solidFill>
                            <a:srgbClr val="000000"/>
                          </a:solidFill>
                          <a:effectLst/>
                          <a:latin typeface="+mn-lt"/>
                        </a:rPr>
                        <a:t>C</a:t>
                      </a:r>
                    </a:p>
                  </a:txBody>
                  <a:tcPr marL="7620" marR="7620" marT="7620" marB="0" anchor="b"/>
                </a:tc>
                <a:extLst>
                  <a:ext uri="{0D108BD9-81ED-4DB2-BD59-A6C34878D82A}">
                    <a16:rowId xmlns:a16="http://schemas.microsoft.com/office/drawing/2014/main" val="133837588"/>
                  </a:ext>
                </a:extLst>
              </a:tr>
              <a:tr h="303598">
                <a:tc>
                  <a:txBody>
                    <a:bodyPr/>
                    <a:lstStyle/>
                    <a:p>
                      <a:pPr algn="ctr" fontAlgn="b">
                        <a:buNone/>
                      </a:pPr>
                      <a:r>
                        <a:rPr lang="en-US" sz="1100" b="0" i="0" u="none" strike="noStrike" dirty="0">
                          <a:solidFill>
                            <a:schemeClr val="tx1"/>
                          </a:solidFill>
                          <a:effectLst/>
                          <a:latin typeface="+mn-lt"/>
                        </a:rPr>
                        <a:t>Inlet Water Temperature</a:t>
                      </a:r>
                    </a:p>
                  </a:txBody>
                  <a:tcPr marL="7620" marR="7620" marT="7620" marB="0" anchor="b"/>
                </a:tc>
                <a:tc>
                  <a:txBody>
                    <a:bodyPr/>
                    <a:lstStyle/>
                    <a:p>
                      <a:pPr algn="ctr" fontAlgn="b">
                        <a:buNone/>
                      </a:pPr>
                      <a:r>
                        <a:rPr lang="en-US" sz="1100" b="0" i="0" u="none" strike="noStrike" dirty="0">
                          <a:solidFill>
                            <a:srgbClr val="000000"/>
                          </a:solidFill>
                          <a:effectLst/>
                          <a:latin typeface="+mn-lt"/>
                        </a:rPr>
                        <a:t>22</a:t>
                      </a:r>
                    </a:p>
                  </a:txBody>
                  <a:tcPr marL="7620" marR="7620" marT="7620" marB="0" anchor="b"/>
                </a:tc>
                <a:tc>
                  <a:txBody>
                    <a:bodyPr/>
                    <a:lstStyle/>
                    <a:p>
                      <a:pPr algn="ctr" fontAlgn="b">
                        <a:buNone/>
                      </a:pPr>
                      <a:r>
                        <a:rPr lang="en-US" sz="1100" u="none" strike="noStrike" dirty="0">
                          <a:effectLst/>
                          <a:latin typeface="+mn-lt"/>
                        </a:rPr>
                        <a:t>C</a:t>
                      </a:r>
                      <a:endParaRPr lang="en-US" sz="1100" b="0" i="0" u="none" strike="noStrike" dirty="0">
                        <a:solidFill>
                          <a:srgbClr val="000000"/>
                        </a:solidFill>
                        <a:effectLst/>
                        <a:latin typeface="+mn-lt"/>
                      </a:endParaRPr>
                    </a:p>
                  </a:txBody>
                  <a:tcPr marL="7620" marR="7620" marT="7620" marB="0" anchor="b"/>
                </a:tc>
                <a:extLst>
                  <a:ext uri="{0D108BD9-81ED-4DB2-BD59-A6C34878D82A}">
                    <a16:rowId xmlns:a16="http://schemas.microsoft.com/office/drawing/2014/main" val="2853543528"/>
                  </a:ext>
                </a:extLst>
              </a:tr>
              <a:tr h="303598">
                <a:tc>
                  <a:txBody>
                    <a:bodyPr/>
                    <a:lstStyle/>
                    <a:p>
                      <a:pPr algn="ctr" fontAlgn="b">
                        <a:buNone/>
                      </a:pPr>
                      <a:r>
                        <a:rPr lang="en-US" sz="1100" u="none" strike="noStrike" dirty="0">
                          <a:effectLst/>
                          <a:latin typeface="+mn-lt"/>
                        </a:rPr>
                        <a:t>Water Flow rate</a:t>
                      </a:r>
                      <a:endParaRPr lang="en-US" sz="1100" b="0" i="0" u="none" strike="noStrike" dirty="0">
                        <a:solidFill>
                          <a:srgbClr val="000000"/>
                        </a:solidFill>
                        <a:effectLst/>
                        <a:latin typeface="+mn-lt"/>
                      </a:endParaRPr>
                    </a:p>
                  </a:txBody>
                  <a:tcPr marL="7620" marR="7620" marT="7620" marB="0" anchor="b"/>
                </a:tc>
                <a:tc>
                  <a:txBody>
                    <a:bodyPr/>
                    <a:lstStyle/>
                    <a:p>
                      <a:pPr algn="ctr" fontAlgn="b">
                        <a:buNone/>
                      </a:pPr>
                      <a:r>
                        <a:rPr lang="en-US" sz="1100" u="none" strike="noStrike" dirty="0">
                          <a:effectLst/>
                          <a:latin typeface="+mn-lt"/>
                        </a:rPr>
                        <a:t>0.5</a:t>
                      </a:r>
                      <a:endParaRPr lang="en-US" sz="1100" b="0" i="0" u="none" strike="noStrike" dirty="0">
                        <a:solidFill>
                          <a:srgbClr val="000000"/>
                        </a:solidFill>
                        <a:effectLst/>
                        <a:latin typeface="+mn-lt"/>
                      </a:endParaRPr>
                    </a:p>
                  </a:txBody>
                  <a:tcPr marL="7620" marR="7620" marT="7620" marB="0" anchor="b"/>
                </a:tc>
                <a:tc>
                  <a:txBody>
                    <a:bodyPr/>
                    <a:lstStyle/>
                    <a:p>
                      <a:pPr algn="ctr" fontAlgn="b">
                        <a:buNone/>
                      </a:pPr>
                      <a:r>
                        <a:rPr lang="en-US" sz="1100" b="0" i="0" u="none" strike="noStrike" dirty="0">
                          <a:solidFill>
                            <a:srgbClr val="000000"/>
                          </a:solidFill>
                          <a:effectLst/>
                          <a:latin typeface="+mn-lt"/>
                        </a:rPr>
                        <a:t>lpm</a:t>
                      </a:r>
                    </a:p>
                  </a:txBody>
                  <a:tcPr marL="7620" marR="7620" marT="7620" marB="0" anchor="b"/>
                </a:tc>
                <a:extLst>
                  <a:ext uri="{0D108BD9-81ED-4DB2-BD59-A6C34878D82A}">
                    <a16:rowId xmlns:a16="http://schemas.microsoft.com/office/drawing/2014/main" val="2121586744"/>
                  </a:ext>
                </a:extLst>
              </a:tr>
              <a:tr h="303598">
                <a:tc>
                  <a:txBody>
                    <a:bodyPr/>
                    <a:lstStyle/>
                    <a:p>
                      <a:pPr algn="ctr" fontAlgn="b">
                        <a:buNone/>
                      </a:pPr>
                      <a:r>
                        <a:rPr lang="en-US" sz="1100" u="none" strike="noStrike">
                          <a:effectLst/>
                          <a:latin typeface="+mn-lt"/>
                        </a:rPr>
                        <a:t>Cp</a:t>
                      </a:r>
                      <a:endParaRPr lang="en-US" sz="1100" b="0" i="0" u="none" strike="noStrike">
                        <a:solidFill>
                          <a:srgbClr val="000000"/>
                        </a:solidFill>
                        <a:effectLst/>
                        <a:latin typeface="+mn-lt"/>
                      </a:endParaRPr>
                    </a:p>
                  </a:txBody>
                  <a:tcPr marL="7620" marR="7620" marT="7620" marB="0" anchor="b"/>
                </a:tc>
                <a:tc>
                  <a:txBody>
                    <a:bodyPr/>
                    <a:lstStyle/>
                    <a:p>
                      <a:pPr algn="ctr" fontAlgn="b">
                        <a:buNone/>
                      </a:pPr>
                      <a:r>
                        <a:rPr lang="en-US" sz="1100" u="none" strike="noStrike" dirty="0">
                          <a:effectLst/>
                          <a:latin typeface="+mn-lt"/>
                        </a:rPr>
                        <a:t>4181</a:t>
                      </a:r>
                      <a:endParaRPr lang="en-US" sz="1100" b="0" i="0" u="none" strike="noStrike" dirty="0">
                        <a:solidFill>
                          <a:srgbClr val="000000"/>
                        </a:solidFill>
                        <a:effectLst/>
                        <a:latin typeface="+mn-lt"/>
                      </a:endParaRPr>
                    </a:p>
                  </a:txBody>
                  <a:tcPr marL="7620" marR="7620" marT="7620" marB="0" anchor="b"/>
                </a:tc>
                <a:tc>
                  <a:txBody>
                    <a:bodyPr/>
                    <a:lstStyle/>
                    <a:p>
                      <a:pPr algn="ctr" fontAlgn="b">
                        <a:buNone/>
                      </a:pPr>
                      <a:r>
                        <a:rPr lang="en-US" sz="1100" u="none" strike="noStrike" dirty="0">
                          <a:effectLst/>
                          <a:latin typeface="+mn-lt"/>
                        </a:rPr>
                        <a:t>J/kg C</a:t>
                      </a:r>
                      <a:endParaRPr lang="en-US" sz="1100" b="0" i="0" u="none" strike="noStrike" dirty="0">
                        <a:solidFill>
                          <a:srgbClr val="000000"/>
                        </a:solidFill>
                        <a:effectLst/>
                        <a:latin typeface="+mn-lt"/>
                      </a:endParaRPr>
                    </a:p>
                  </a:txBody>
                  <a:tcPr marL="7620" marR="7620" marT="7620" marB="0" anchor="b"/>
                </a:tc>
                <a:extLst>
                  <a:ext uri="{0D108BD9-81ED-4DB2-BD59-A6C34878D82A}">
                    <a16:rowId xmlns:a16="http://schemas.microsoft.com/office/drawing/2014/main" val="3434723543"/>
                  </a:ext>
                </a:extLst>
              </a:tr>
              <a:tr h="303598">
                <a:tc>
                  <a:txBody>
                    <a:bodyPr/>
                    <a:lstStyle/>
                    <a:p>
                      <a:pPr algn="ctr" fontAlgn="b">
                        <a:buNone/>
                      </a:pPr>
                      <a:r>
                        <a:rPr lang="en-US" sz="1100" u="none" strike="noStrike">
                          <a:effectLst/>
                          <a:latin typeface="+mn-lt"/>
                        </a:rPr>
                        <a:t>m</a:t>
                      </a:r>
                      <a:endParaRPr lang="en-US" sz="1100" b="0" i="0" u="none" strike="noStrike">
                        <a:solidFill>
                          <a:srgbClr val="000000"/>
                        </a:solidFill>
                        <a:effectLst/>
                        <a:latin typeface="+mn-lt"/>
                      </a:endParaRPr>
                    </a:p>
                  </a:txBody>
                  <a:tcPr marL="7620" marR="7620" marT="7620" marB="0" anchor="b"/>
                </a:tc>
                <a:tc>
                  <a:txBody>
                    <a:bodyPr/>
                    <a:lstStyle/>
                    <a:p>
                      <a:pPr algn="ctr" fontAlgn="b">
                        <a:buNone/>
                      </a:pPr>
                      <a:r>
                        <a:rPr lang="en-US" sz="1100" u="none" strike="noStrike" dirty="0">
                          <a:effectLst/>
                          <a:latin typeface="+mn-lt"/>
                        </a:rPr>
                        <a:t>0.0083</a:t>
                      </a:r>
                      <a:endParaRPr lang="en-US" sz="1100" b="0" i="0" u="none" strike="noStrike" dirty="0">
                        <a:solidFill>
                          <a:srgbClr val="FF0000"/>
                        </a:solidFill>
                        <a:effectLst/>
                        <a:latin typeface="+mn-lt"/>
                      </a:endParaRPr>
                    </a:p>
                  </a:txBody>
                  <a:tcPr marL="7620" marR="7620" marT="7620" marB="0" anchor="b"/>
                </a:tc>
                <a:tc>
                  <a:txBody>
                    <a:bodyPr/>
                    <a:lstStyle/>
                    <a:p>
                      <a:pPr algn="ctr" fontAlgn="b">
                        <a:buNone/>
                      </a:pPr>
                      <a:r>
                        <a:rPr lang="en-US" sz="1100" u="none" strike="noStrike" dirty="0">
                          <a:effectLst/>
                          <a:latin typeface="+mn-lt"/>
                        </a:rPr>
                        <a:t>kg/s</a:t>
                      </a:r>
                      <a:endParaRPr lang="en-US" sz="1100" b="0" i="0" u="none" strike="noStrike" dirty="0">
                        <a:solidFill>
                          <a:srgbClr val="000000"/>
                        </a:solidFill>
                        <a:effectLst/>
                        <a:latin typeface="+mn-lt"/>
                      </a:endParaRPr>
                    </a:p>
                  </a:txBody>
                  <a:tcPr marL="7620" marR="7620" marT="7620" marB="0" anchor="b"/>
                </a:tc>
                <a:extLst>
                  <a:ext uri="{0D108BD9-81ED-4DB2-BD59-A6C34878D82A}">
                    <a16:rowId xmlns:a16="http://schemas.microsoft.com/office/drawing/2014/main" val="413633802"/>
                  </a:ext>
                </a:extLst>
              </a:tr>
              <a:tr h="303598">
                <a:tc>
                  <a:txBody>
                    <a:bodyPr/>
                    <a:lstStyle/>
                    <a:p>
                      <a:pPr algn="ctr" fontAlgn="b">
                        <a:buNone/>
                      </a:pPr>
                      <a:r>
                        <a:rPr lang="en-US" sz="1100" u="none" strike="noStrike">
                          <a:effectLst/>
                          <a:latin typeface="+mn-lt"/>
                        </a:rPr>
                        <a:t>m</a:t>
                      </a:r>
                      <a:endParaRPr lang="en-US" sz="1100" b="0" i="0" u="none" strike="noStrike">
                        <a:solidFill>
                          <a:srgbClr val="000000"/>
                        </a:solidFill>
                        <a:effectLst/>
                        <a:latin typeface="+mn-lt"/>
                      </a:endParaRPr>
                    </a:p>
                  </a:txBody>
                  <a:tcPr marL="7620" marR="7620" marT="7620" marB="0" anchor="b"/>
                </a:tc>
                <a:tc>
                  <a:txBody>
                    <a:bodyPr/>
                    <a:lstStyle/>
                    <a:p>
                      <a:pPr algn="ctr" fontAlgn="b">
                        <a:buNone/>
                      </a:pPr>
                      <a:r>
                        <a:rPr lang="en-US" sz="1100" u="none" strike="noStrike" dirty="0">
                          <a:effectLst/>
                          <a:latin typeface="+mn-lt"/>
                        </a:rPr>
                        <a:t>0.0083</a:t>
                      </a:r>
                      <a:endParaRPr lang="en-US" sz="1100" b="0" i="0" u="none" strike="noStrike" dirty="0">
                        <a:solidFill>
                          <a:srgbClr val="000000"/>
                        </a:solidFill>
                        <a:effectLst/>
                        <a:latin typeface="+mn-lt"/>
                      </a:endParaRPr>
                    </a:p>
                  </a:txBody>
                  <a:tcPr marL="7620" marR="7620" marT="7620" marB="0" anchor="b"/>
                </a:tc>
                <a:tc>
                  <a:txBody>
                    <a:bodyPr/>
                    <a:lstStyle/>
                    <a:p>
                      <a:pPr algn="ctr" fontAlgn="b">
                        <a:buNone/>
                      </a:pPr>
                      <a:r>
                        <a:rPr lang="en-US" sz="1100" u="none" strike="noStrike" dirty="0">
                          <a:effectLst/>
                          <a:latin typeface="+mn-lt"/>
                        </a:rPr>
                        <a:t>l/s</a:t>
                      </a:r>
                      <a:endParaRPr lang="en-US" sz="1100" b="0" i="0" u="none" strike="noStrike" dirty="0">
                        <a:solidFill>
                          <a:srgbClr val="000000"/>
                        </a:solidFill>
                        <a:effectLst/>
                        <a:latin typeface="+mn-lt"/>
                      </a:endParaRPr>
                    </a:p>
                  </a:txBody>
                  <a:tcPr marL="7620" marR="7620" marT="7620" marB="0" anchor="b"/>
                </a:tc>
                <a:extLst>
                  <a:ext uri="{0D108BD9-81ED-4DB2-BD59-A6C34878D82A}">
                    <a16:rowId xmlns:a16="http://schemas.microsoft.com/office/drawing/2014/main" val="2398005421"/>
                  </a:ext>
                </a:extLst>
              </a:tr>
              <a:tr h="303598">
                <a:tc>
                  <a:txBody>
                    <a:bodyPr/>
                    <a:lstStyle/>
                    <a:p>
                      <a:pPr algn="ctr" fontAlgn="b">
                        <a:buNone/>
                      </a:pPr>
                      <a:r>
                        <a:rPr lang="en-US" sz="1100" u="none" strike="noStrike" dirty="0">
                          <a:effectLst/>
                          <a:latin typeface="+mn-lt"/>
                        </a:rPr>
                        <a:t>m</a:t>
                      </a:r>
                      <a:endParaRPr lang="en-US" sz="1100" b="0" i="0" u="none" strike="noStrike" dirty="0">
                        <a:solidFill>
                          <a:srgbClr val="000000"/>
                        </a:solidFill>
                        <a:effectLst/>
                        <a:latin typeface="+mn-lt"/>
                      </a:endParaRPr>
                    </a:p>
                  </a:txBody>
                  <a:tcPr marL="7620" marR="7620" marT="7620" marB="0" anchor="b"/>
                </a:tc>
                <a:tc>
                  <a:txBody>
                    <a:bodyPr/>
                    <a:lstStyle/>
                    <a:p>
                      <a:pPr algn="ctr" fontAlgn="b">
                        <a:buNone/>
                      </a:pPr>
                      <a:r>
                        <a:rPr lang="en-US" sz="1100" b="0" i="0" u="none" strike="noStrike" dirty="0">
                          <a:solidFill>
                            <a:srgbClr val="000000"/>
                          </a:solidFill>
                          <a:effectLst/>
                          <a:latin typeface="+mn-lt"/>
                        </a:rPr>
                        <a:t>8.33</a:t>
                      </a:r>
                    </a:p>
                  </a:txBody>
                  <a:tcPr marL="7620" marR="7620" marT="7620" marB="0" anchor="b"/>
                </a:tc>
                <a:tc>
                  <a:txBody>
                    <a:bodyPr/>
                    <a:lstStyle/>
                    <a:p>
                      <a:pPr algn="ctr" fontAlgn="b">
                        <a:buNone/>
                      </a:pPr>
                      <a:r>
                        <a:rPr lang="en-US" sz="1100" u="none" strike="noStrike" dirty="0">
                          <a:effectLst/>
                          <a:latin typeface="+mn-lt"/>
                        </a:rPr>
                        <a:t>ml/s</a:t>
                      </a:r>
                      <a:endParaRPr lang="en-US" sz="1100" b="0" i="0" u="none" strike="noStrike" dirty="0">
                        <a:solidFill>
                          <a:srgbClr val="000000"/>
                        </a:solidFill>
                        <a:effectLst/>
                        <a:latin typeface="+mn-lt"/>
                      </a:endParaRPr>
                    </a:p>
                  </a:txBody>
                  <a:tcPr marL="7620" marR="7620" marT="7620" marB="0" anchor="b"/>
                </a:tc>
                <a:extLst>
                  <a:ext uri="{0D108BD9-81ED-4DB2-BD59-A6C34878D82A}">
                    <a16:rowId xmlns:a16="http://schemas.microsoft.com/office/drawing/2014/main" val="4041070147"/>
                  </a:ext>
                </a:extLst>
              </a:tr>
              <a:tr h="303598">
                <a:tc>
                  <a:txBody>
                    <a:bodyPr/>
                    <a:lstStyle/>
                    <a:p>
                      <a:pPr algn="ctr" fontAlgn="b">
                        <a:buNone/>
                      </a:pPr>
                      <a:r>
                        <a:rPr lang="en-US" sz="1100" b="0" i="0" u="none" strike="noStrike" dirty="0">
                          <a:solidFill>
                            <a:srgbClr val="000000"/>
                          </a:solidFill>
                          <a:effectLst/>
                          <a:latin typeface="+mn-lt"/>
                        </a:rPr>
                        <a:t>Tube diameter</a:t>
                      </a:r>
                    </a:p>
                  </a:txBody>
                  <a:tcPr marL="7620" marR="7620" marT="7620" marB="0" anchor="b"/>
                </a:tc>
                <a:tc>
                  <a:txBody>
                    <a:bodyPr/>
                    <a:lstStyle/>
                    <a:p>
                      <a:pPr algn="ctr" fontAlgn="b">
                        <a:buNone/>
                      </a:pPr>
                      <a:r>
                        <a:rPr lang="en-US" sz="1100" b="0" i="0" u="none" strike="noStrike" dirty="0">
                          <a:solidFill>
                            <a:srgbClr val="000000"/>
                          </a:solidFill>
                          <a:effectLst/>
                          <a:latin typeface="+mn-lt"/>
                        </a:rPr>
                        <a:t>0.004</a:t>
                      </a:r>
                    </a:p>
                  </a:txBody>
                  <a:tcPr marL="7620" marR="7620" marT="7620" marB="0" anchor="b"/>
                </a:tc>
                <a:tc>
                  <a:txBody>
                    <a:bodyPr/>
                    <a:lstStyle/>
                    <a:p>
                      <a:pPr algn="ctr" fontAlgn="b">
                        <a:buNone/>
                      </a:pPr>
                      <a:r>
                        <a:rPr lang="en-US" sz="1100" b="0" i="0" u="none" strike="noStrike" dirty="0">
                          <a:solidFill>
                            <a:srgbClr val="000000"/>
                          </a:solidFill>
                          <a:effectLst/>
                          <a:latin typeface="+mn-lt"/>
                        </a:rPr>
                        <a:t>m</a:t>
                      </a:r>
                    </a:p>
                  </a:txBody>
                  <a:tcPr marL="7620" marR="7620" marT="7620" marB="0" anchor="b"/>
                </a:tc>
                <a:extLst>
                  <a:ext uri="{0D108BD9-81ED-4DB2-BD59-A6C34878D82A}">
                    <a16:rowId xmlns:a16="http://schemas.microsoft.com/office/drawing/2014/main" val="1221801089"/>
                  </a:ext>
                </a:extLst>
              </a:tr>
              <a:tr h="303598">
                <a:tc>
                  <a:txBody>
                    <a:bodyPr/>
                    <a:lstStyle/>
                    <a:p>
                      <a:pPr algn="ctr" fontAlgn="b">
                        <a:buNone/>
                      </a:pPr>
                      <a:r>
                        <a:rPr lang="en-US" sz="1100" u="none" strike="noStrike" dirty="0">
                          <a:effectLst/>
                          <a:latin typeface="+mn-lt"/>
                        </a:rPr>
                        <a:t>dT</a:t>
                      </a:r>
                      <a:endParaRPr lang="en-US" sz="1100" b="0" i="0" u="none" strike="noStrike" dirty="0">
                        <a:solidFill>
                          <a:srgbClr val="000000"/>
                        </a:solidFill>
                        <a:effectLst/>
                        <a:latin typeface="+mn-lt"/>
                      </a:endParaRPr>
                    </a:p>
                  </a:txBody>
                  <a:tcPr marL="7620" marR="7620" marT="7620" marB="0" anchor="b"/>
                </a:tc>
                <a:tc>
                  <a:txBody>
                    <a:bodyPr/>
                    <a:lstStyle/>
                    <a:p>
                      <a:pPr algn="ctr" fontAlgn="b">
                        <a:buNone/>
                      </a:pPr>
                      <a:r>
                        <a:rPr lang="en-US" sz="1100" u="none" strike="noStrike" dirty="0">
                          <a:effectLst/>
                          <a:latin typeface="+mn-lt"/>
                        </a:rPr>
                        <a:t>2.25</a:t>
                      </a:r>
                      <a:endParaRPr lang="en-US" sz="1100" b="0" i="0" u="none" strike="noStrike" dirty="0">
                        <a:solidFill>
                          <a:srgbClr val="000000"/>
                        </a:solidFill>
                        <a:effectLst/>
                        <a:latin typeface="+mn-lt"/>
                      </a:endParaRPr>
                    </a:p>
                  </a:txBody>
                  <a:tcPr marL="7620" marR="7620" marT="7620" marB="0" anchor="b"/>
                </a:tc>
                <a:tc>
                  <a:txBody>
                    <a:bodyPr/>
                    <a:lstStyle/>
                    <a:p>
                      <a:pPr algn="ctr" fontAlgn="b">
                        <a:buNone/>
                      </a:pPr>
                      <a:r>
                        <a:rPr lang="en-US" sz="1100" u="none" strike="noStrike" dirty="0">
                          <a:effectLst/>
                          <a:latin typeface="+mn-lt"/>
                        </a:rPr>
                        <a:t>C</a:t>
                      </a:r>
                      <a:endParaRPr lang="en-US" sz="1100" b="0" i="0" u="none" strike="noStrike" dirty="0">
                        <a:solidFill>
                          <a:srgbClr val="000000"/>
                        </a:solidFill>
                        <a:effectLst/>
                        <a:latin typeface="+mn-lt"/>
                      </a:endParaRPr>
                    </a:p>
                  </a:txBody>
                  <a:tcPr marL="7620" marR="7620" marT="7620" marB="0" anchor="b"/>
                </a:tc>
                <a:extLst>
                  <a:ext uri="{0D108BD9-81ED-4DB2-BD59-A6C34878D82A}">
                    <a16:rowId xmlns:a16="http://schemas.microsoft.com/office/drawing/2014/main" val="3660631284"/>
                  </a:ext>
                </a:extLst>
              </a:tr>
              <a:tr h="303598">
                <a:tc>
                  <a:txBody>
                    <a:bodyPr/>
                    <a:lstStyle/>
                    <a:p>
                      <a:pPr algn="ctr" fontAlgn="b">
                        <a:buNone/>
                      </a:pPr>
                      <a:r>
                        <a:rPr lang="en-US" sz="1100" u="none" strike="noStrike" dirty="0">
                          <a:effectLst/>
                          <a:latin typeface="+mn-lt"/>
                        </a:rPr>
                        <a:t>Velocity</a:t>
                      </a:r>
                      <a:endParaRPr lang="en-US" sz="1100" b="0" i="0" u="none" strike="noStrike" dirty="0">
                        <a:solidFill>
                          <a:srgbClr val="000000"/>
                        </a:solidFill>
                        <a:effectLst/>
                        <a:latin typeface="+mn-lt"/>
                      </a:endParaRPr>
                    </a:p>
                  </a:txBody>
                  <a:tcPr marL="7620" marR="7620" marT="7620" marB="0" anchor="b"/>
                </a:tc>
                <a:tc>
                  <a:txBody>
                    <a:bodyPr/>
                    <a:lstStyle/>
                    <a:p>
                      <a:pPr algn="ctr" fontAlgn="b">
                        <a:buNone/>
                      </a:pPr>
                      <a:r>
                        <a:rPr lang="en-US" sz="1100" u="none" strike="noStrike" dirty="0">
                          <a:effectLst/>
                          <a:latin typeface="+mn-lt"/>
                        </a:rPr>
                        <a:t>0.663</a:t>
                      </a:r>
                      <a:endParaRPr lang="en-US" sz="1100" b="0" i="0" u="none" strike="noStrike" dirty="0">
                        <a:solidFill>
                          <a:srgbClr val="FF0000"/>
                        </a:solidFill>
                        <a:effectLst/>
                        <a:latin typeface="+mn-lt"/>
                      </a:endParaRPr>
                    </a:p>
                  </a:txBody>
                  <a:tcPr marL="7620" marR="7620" marT="7620" marB="0" anchor="b"/>
                </a:tc>
                <a:tc>
                  <a:txBody>
                    <a:bodyPr/>
                    <a:lstStyle/>
                    <a:p>
                      <a:pPr algn="ctr" fontAlgn="b">
                        <a:buNone/>
                      </a:pPr>
                      <a:r>
                        <a:rPr lang="en-US" sz="1100" u="none" strike="noStrike" dirty="0">
                          <a:effectLst/>
                          <a:latin typeface="+mn-lt"/>
                        </a:rPr>
                        <a:t>m/s</a:t>
                      </a:r>
                      <a:endParaRPr lang="en-US" sz="1100" b="0" i="0" u="none" strike="noStrike" dirty="0">
                        <a:solidFill>
                          <a:srgbClr val="000000"/>
                        </a:solidFill>
                        <a:effectLst/>
                        <a:latin typeface="+mn-lt"/>
                      </a:endParaRPr>
                    </a:p>
                  </a:txBody>
                  <a:tcPr marL="7620" marR="7620" marT="7620" marB="0" anchor="b"/>
                </a:tc>
                <a:extLst>
                  <a:ext uri="{0D108BD9-81ED-4DB2-BD59-A6C34878D82A}">
                    <a16:rowId xmlns:a16="http://schemas.microsoft.com/office/drawing/2014/main" val="1352306355"/>
                  </a:ext>
                </a:extLst>
              </a:tr>
              <a:tr h="303598">
                <a:tc>
                  <a:txBody>
                    <a:bodyPr/>
                    <a:lstStyle/>
                    <a:p>
                      <a:pPr algn="ctr" fontAlgn="b">
                        <a:buNone/>
                      </a:pPr>
                      <a:r>
                        <a:rPr lang="en-US" sz="1100" b="0" i="0" u="none" strike="noStrike" dirty="0">
                          <a:solidFill>
                            <a:srgbClr val="000000"/>
                          </a:solidFill>
                          <a:effectLst/>
                          <a:latin typeface="+mn-lt"/>
                        </a:rPr>
                        <a:t>Re</a:t>
                      </a:r>
                    </a:p>
                  </a:txBody>
                  <a:tcPr marL="7620" marR="7620" marT="7620" marB="0" anchor="b"/>
                </a:tc>
                <a:tc>
                  <a:txBody>
                    <a:bodyPr/>
                    <a:lstStyle/>
                    <a:p>
                      <a:pPr algn="ctr" fontAlgn="b">
                        <a:buNone/>
                      </a:pPr>
                      <a:r>
                        <a:rPr lang="en-US" sz="1100" b="0" i="0" u="none" strike="noStrike" dirty="0">
                          <a:solidFill>
                            <a:srgbClr val="000000"/>
                          </a:solidFill>
                          <a:effectLst/>
                          <a:latin typeface="+mn-lt"/>
                        </a:rPr>
                        <a:t>2772</a:t>
                      </a:r>
                    </a:p>
                  </a:txBody>
                  <a:tcPr marL="7620" marR="7620" marT="7620" marB="0" anchor="b"/>
                </a:tc>
                <a:tc>
                  <a:txBody>
                    <a:bodyPr/>
                    <a:lstStyle/>
                    <a:p>
                      <a:pPr algn="ctr" fontAlgn="b">
                        <a:buNone/>
                      </a:pPr>
                      <a:r>
                        <a:rPr lang="en-US" sz="1100" b="0" i="0" u="none" strike="noStrike" dirty="0">
                          <a:solidFill>
                            <a:srgbClr val="000000"/>
                          </a:solidFill>
                          <a:effectLst/>
                          <a:latin typeface="+mn-lt"/>
                        </a:rPr>
                        <a:t>Transition Flow</a:t>
                      </a:r>
                    </a:p>
                  </a:txBody>
                  <a:tcPr marL="7620" marR="7620" marT="7620" marB="0" anchor="b"/>
                </a:tc>
                <a:extLst>
                  <a:ext uri="{0D108BD9-81ED-4DB2-BD59-A6C34878D82A}">
                    <a16:rowId xmlns:a16="http://schemas.microsoft.com/office/drawing/2014/main" val="372799055"/>
                  </a:ext>
                </a:extLst>
              </a:tr>
            </a:tbl>
          </a:graphicData>
        </a:graphic>
      </p:graphicFrame>
      <p:sp>
        <p:nvSpPr>
          <p:cNvPr id="8" name="Content Placeholder 3">
            <a:extLst>
              <a:ext uri="{FF2B5EF4-FFF2-40B4-BE49-F238E27FC236}">
                <a16:creationId xmlns:a16="http://schemas.microsoft.com/office/drawing/2014/main" id="{D04E09AF-937F-BD0A-2151-D980D9513194}"/>
              </a:ext>
            </a:extLst>
          </p:cNvPr>
          <p:cNvSpPr txBox="1">
            <a:spLocks/>
          </p:cNvSpPr>
          <p:nvPr/>
        </p:nvSpPr>
        <p:spPr>
          <a:xfrm>
            <a:off x="5358015" y="538313"/>
            <a:ext cx="2651824" cy="369332"/>
          </a:xfrm>
          <a:prstGeom prst="rect">
            <a:avLst/>
          </a:prstGeom>
          <a:noFill/>
        </p:spPr>
        <p:txBody>
          <a:bodyPr vert="horz" wrap="square" lIns="91440" tIns="45720" rIns="91440" bIns="45720" rtlCol="0">
            <a:spAutoFit/>
          </a:bodyPr>
          <a:lstStyle>
            <a:lvl1pPr marL="228600" indent="-228600" algn="l" defTabSz="914400" rtl="0" eaLnBrk="1" latinLnBrk="0" hangingPunct="1">
              <a:lnSpc>
                <a:spcPct val="100000"/>
              </a:lnSpc>
              <a:spcBef>
                <a:spcPts val="0"/>
              </a:spcBef>
              <a:spcAft>
                <a:spcPts val="400"/>
              </a:spcAft>
              <a:buFont typeface="Arial" panose="020B0604020202020204" pitchFamily="34" charset="0"/>
              <a:buChar char="•"/>
              <a:defRPr sz="2000" kern="1200">
                <a:solidFill>
                  <a:schemeClr val="tx1"/>
                </a:solidFill>
                <a:latin typeface="Arial" charset="0"/>
                <a:ea typeface="Arial" charset="0"/>
                <a:cs typeface="Arial" charset="0"/>
              </a:defRPr>
            </a:lvl1pPr>
            <a:lvl2pPr marL="460375" indent="-233363" algn="l" defTabSz="914400" rtl="0" eaLnBrk="1" latinLnBrk="0" hangingPunct="1">
              <a:lnSpc>
                <a:spcPct val="100000"/>
              </a:lnSpc>
              <a:spcBef>
                <a:spcPts val="0"/>
              </a:spcBef>
              <a:spcAft>
                <a:spcPts val="400"/>
              </a:spcAft>
              <a:buFont typeface="Arial" panose="020B0604020202020204" pitchFamily="34" charset="0"/>
              <a:buChar char="•"/>
              <a:defRPr sz="1600" kern="1200">
                <a:solidFill>
                  <a:schemeClr val="tx1"/>
                </a:solidFill>
                <a:latin typeface="Arial" charset="0"/>
                <a:ea typeface="Arial" charset="0"/>
                <a:cs typeface="Arial" charset="0"/>
              </a:defRPr>
            </a:lvl2pPr>
            <a:lvl3pPr marL="687388" indent="-227013" algn="l" defTabSz="914400" rtl="0" eaLnBrk="1" latinLnBrk="0" hangingPunct="1">
              <a:lnSpc>
                <a:spcPct val="100000"/>
              </a:lnSpc>
              <a:spcBef>
                <a:spcPts val="0"/>
              </a:spcBef>
              <a:spcAft>
                <a:spcPts val="400"/>
              </a:spcAft>
              <a:buFont typeface="Arial" panose="020B0604020202020204" pitchFamily="34" charset="0"/>
              <a:buChar char="•"/>
              <a:defRPr sz="1600" kern="1200">
                <a:solidFill>
                  <a:schemeClr val="tx1"/>
                </a:solidFill>
                <a:latin typeface="Arial" charset="0"/>
                <a:ea typeface="Arial" charset="0"/>
                <a:cs typeface="Arial" charset="0"/>
              </a:defRPr>
            </a:lvl3pPr>
            <a:lvl4pPr marL="914400" indent="-227013" algn="l" defTabSz="914400" rtl="0" eaLnBrk="1" latinLnBrk="0" hangingPunct="1">
              <a:lnSpc>
                <a:spcPct val="100000"/>
              </a:lnSpc>
              <a:spcBef>
                <a:spcPts val="0"/>
              </a:spcBef>
              <a:spcAft>
                <a:spcPts val="400"/>
              </a:spcAft>
              <a:buFont typeface="Arial" panose="020B0604020202020204" pitchFamily="34" charset="0"/>
              <a:buChar char="•"/>
              <a:defRPr sz="1600" kern="1200">
                <a:solidFill>
                  <a:schemeClr val="tx1"/>
                </a:solidFill>
                <a:latin typeface="Arial" charset="0"/>
                <a:ea typeface="Arial" charset="0"/>
                <a:cs typeface="Arial" charset="0"/>
              </a:defRPr>
            </a:lvl4pPr>
            <a:lvl5pPr marL="1141413" indent="-227013" algn="l" defTabSz="914400" rtl="0" eaLnBrk="1" latinLnBrk="0" hangingPunct="1">
              <a:lnSpc>
                <a:spcPct val="100000"/>
              </a:lnSpc>
              <a:spcBef>
                <a:spcPts val="0"/>
              </a:spcBef>
              <a:spcAft>
                <a:spcPts val="400"/>
              </a:spcAft>
              <a:buFont typeface="Arial" panose="020B0604020202020204" pitchFamily="34" charset="0"/>
              <a:buChar char="•"/>
              <a:defRPr sz="1600" kern="1200">
                <a:solidFill>
                  <a:schemeClr val="tx1"/>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800" b="1" dirty="0"/>
              <a:t>  Analytical calculation </a:t>
            </a:r>
            <a:endParaRPr lang="en-US" b="1" dirty="0"/>
          </a:p>
        </p:txBody>
      </p:sp>
      <p:graphicFrame>
        <p:nvGraphicFramePr>
          <p:cNvPr id="10" name="Table 9">
            <a:extLst>
              <a:ext uri="{FF2B5EF4-FFF2-40B4-BE49-F238E27FC236}">
                <a16:creationId xmlns:a16="http://schemas.microsoft.com/office/drawing/2014/main" id="{EEF0493D-E5CE-6492-41A6-5723ACC9DCE3}"/>
              </a:ext>
            </a:extLst>
          </p:cNvPr>
          <p:cNvGraphicFramePr>
            <a:graphicFrameLocks noGrp="1"/>
          </p:cNvGraphicFramePr>
          <p:nvPr/>
        </p:nvGraphicFramePr>
        <p:xfrm>
          <a:off x="8810371" y="950469"/>
          <a:ext cx="3149981" cy="3417054"/>
        </p:xfrm>
        <a:graphic>
          <a:graphicData uri="http://schemas.openxmlformats.org/drawingml/2006/table">
            <a:tbl>
              <a:tblPr>
                <a:tableStyleId>{5C22544A-7EE6-4342-B048-85BDC9FD1C3A}</a:tableStyleId>
              </a:tblPr>
              <a:tblGrid>
                <a:gridCol w="1807705">
                  <a:extLst>
                    <a:ext uri="{9D8B030D-6E8A-4147-A177-3AD203B41FA5}">
                      <a16:colId xmlns:a16="http://schemas.microsoft.com/office/drawing/2014/main" val="3869403227"/>
                    </a:ext>
                  </a:extLst>
                </a:gridCol>
                <a:gridCol w="638503">
                  <a:extLst>
                    <a:ext uri="{9D8B030D-6E8A-4147-A177-3AD203B41FA5}">
                      <a16:colId xmlns:a16="http://schemas.microsoft.com/office/drawing/2014/main" val="684981568"/>
                    </a:ext>
                  </a:extLst>
                </a:gridCol>
                <a:gridCol w="703773">
                  <a:extLst>
                    <a:ext uri="{9D8B030D-6E8A-4147-A177-3AD203B41FA5}">
                      <a16:colId xmlns:a16="http://schemas.microsoft.com/office/drawing/2014/main" val="1318773665"/>
                    </a:ext>
                  </a:extLst>
                </a:gridCol>
              </a:tblGrid>
              <a:tr h="294036">
                <a:tc>
                  <a:txBody>
                    <a:bodyPr/>
                    <a:lstStyle/>
                    <a:p>
                      <a:pPr algn="ctr" fontAlgn="b">
                        <a:buNone/>
                      </a:pPr>
                      <a:r>
                        <a:rPr lang="en-US" sz="1100" u="none" strike="noStrike" dirty="0">
                          <a:effectLst/>
                          <a:latin typeface="+mn-lt"/>
                        </a:rPr>
                        <a:t>Single FEB Heat</a:t>
                      </a:r>
                      <a:endParaRPr lang="en-US" sz="1100" b="0" i="0" u="none" strike="noStrike" dirty="0">
                        <a:solidFill>
                          <a:srgbClr val="000000"/>
                        </a:solidFill>
                        <a:effectLst/>
                        <a:latin typeface="+mn-lt"/>
                      </a:endParaRPr>
                    </a:p>
                  </a:txBody>
                  <a:tcPr marL="7620" marR="7620" marT="7620" marB="0" anchor="b"/>
                </a:tc>
                <a:tc>
                  <a:txBody>
                    <a:bodyPr/>
                    <a:lstStyle/>
                    <a:p>
                      <a:pPr algn="ctr" fontAlgn="b">
                        <a:buNone/>
                      </a:pPr>
                      <a:r>
                        <a:rPr lang="en-US" sz="1100" u="none" strike="noStrike" dirty="0">
                          <a:effectLst/>
                          <a:latin typeface="+mn-lt"/>
                        </a:rPr>
                        <a:t>15.675</a:t>
                      </a:r>
                      <a:endParaRPr lang="en-US" sz="1100" b="0" i="0" u="none" strike="noStrike" dirty="0">
                        <a:solidFill>
                          <a:srgbClr val="000000"/>
                        </a:solidFill>
                        <a:effectLst/>
                        <a:latin typeface="+mn-lt"/>
                      </a:endParaRPr>
                    </a:p>
                  </a:txBody>
                  <a:tcPr marL="7620" marR="7620" marT="7620" marB="0" anchor="b"/>
                </a:tc>
                <a:tc>
                  <a:txBody>
                    <a:bodyPr/>
                    <a:lstStyle/>
                    <a:p>
                      <a:pPr algn="ctr" fontAlgn="b">
                        <a:buNone/>
                      </a:pPr>
                      <a:r>
                        <a:rPr lang="en-US" sz="1100" u="none" strike="noStrike" dirty="0">
                          <a:effectLst/>
                          <a:latin typeface="+mn-lt"/>
                        </a:rPr>
                        <a:t>W</a:t>
                      </a:r>
                      <a:endParaRPr lang="en-US" sz="1100" b="0" i="0" u="none" strike="noStrike" dirty="0">
                        <a:solidFill>
                          <a:srgbClr val="000000"/>
                        </a:solidFill>
                        <a:effectLst/>
                        <a:latin typeface="+mn-lt"/>
                      </a:endParaRPr>
                    </a:p>
                  </a:txBody>
                  <a:tcPr marL="7620" marR="7620" marT="7620" marB="0" anchor="b"/>
                </a:tc>
                <a:extLst>
                  <a:ext uri="{0D108BD9-81ED-4DB2-BD59-A6C34878D82A}">
                    <a16:rowId xmlns:a16="http://schemas.microsoft.com/office/drawing/2014/main" val="1506001125"/>
                  </a:ext>
                </a:extLst>
              </a:tr>
              <a:tr h="294036">
                <a:tc>
                  <a:txBody>
                    <a:bodyPr/>
                    <a:lstStyle/>
                    <a:p>
                      <a:pPr algn="ctr" fontAlgn="b">
                        <a:buNone/>
                      </a:pPr>
                      <a:r>
                        <a:rPr lang="en-US" sz="1100" b="0" i="0" u="none" strike="noStrike" dirty="0">
                          <a:solidFill>
                            <a:srgbClr val="000000"/>
                          </a:solidFill>
                          <a:effectLst/>
                          <a:latin typeface="+mn-lt"/>
                        </a:rPr>
                        <a:t>Number of FEBs</a:t>
                      </a:r>
                    </a:p>
                  </a:txBody>
                  <a:tcPr marL="7620" marR="7620" marT="7620" marB="0" anchor="b"/>
                </a:tc>
                <a:tc>
                  <a:txBody>
                    <a:bodyPr/>
                    <a:lstStyle/>
                    <a:p>
                      <a:pPr algn="ctr" fontAlgn="b">
                        <a:buNone/>
                      </a:pPr>
                      <a:r>
                        <a:rPr lang="en-US" sz="1100" b="0" i="0" u="none" strike="noStrike" dirty="0">
                          <a:solidFill>
                            <a:srgbClr val="000000"/>
                          </a:solidFill>
                          <a:effectLst/>
                          <a:latin typeface="+mn-lt"/>
                        </a:rPr>
                        <a:t>5</a:t>
                      </a:r>
                    </a:p>
                  </a:txBody>
                  <a:tcPr marL="7620" marR="7620" marT="7620" marB="0" anchor="b"/>
                </a:tc>
                <a:tc>
                  <a:txBody>
                    <a:bodyPr/>
                    <a:lstStyle/>
                    <a:p>
                      <a:pPr algn="ctr" fontAlgn="b">
                        <a:buNone/>
                      </a:pPr>
                      <a:endParaRPr lang="en-US" sz="1100" b="0" i="0" u="none" strike="noStrike" dirty="0">
                        <a:solidFill>
                          <a:srgbClr val="000000"/>
                        </a:solidFill>
                        <a:effectLst/>
                        <a:latin typeface="+mn-lt"/>
                      </a:endParaRPr>
                    </a:p>
                  </a:txBody>
                  <a:tcPr marL="7620" marR="7620" marT="7620" marB="0" anchor="b"/>
                </a:tc>
                <a:extLst>
                  <a:ext uri="{0D108BD9-81ED-4DB2-BD59-A6C34878D82A}">
                    <a16:rowId xmlns:a16="http://schemas.microsoft.com/office/drawing/2014/main" val="325641767"/>
                  </a:ext>
                </a:extLst>
              </a:tr>
              <a:tr h="294036">
                <a:tc>
                  <a:txBody>
                    <a:bodyPr/>
                    <a:lstStyle/>
                    <a:p>
                      <a:pPr algn="ctr" fontAlgn="b">
                        <a:buNone/>
                      </a:pPr>
                      <a:r>
                        <a:rPr lang="en-US" sz="1100" u="none" strike="noStrike" dirty="0">
                          <a:effectLst/>
                          <a:latin typeface="+mn-lt"/>
                        </a:rPr>
                        <a:t>Total FEB heat</a:t>
                      </a:r>
                      <a:endParaRPr lang="en-US" sz="1100" b="0" i="0" u="none" strike="noStrike" dirty="0">
                        <a:solidFill>
                          <a:srgbClr val="000000"/>
                        </a:solidFill>
                        <a:effectLst/>
                        <a:latin typeface="+mn-lt"/>
                      </a:endParaRPr>
                    </a:p>
                  </a:txBody>
                  <a:tcPr marL="6350" marR="6350" marT="6350" marB="0" anchor="b"/>
                </a:tc>
                <a:tc>
                  <a:txBody>
                    <a:bodyPr/>
                    <a:lstStyle/>
                    <a:p>
                      <a:pPr algn="ctr" fontAlgn="b">
                        <a:buNone/>
                      </a:pPr>
                      <a:r>
                        <a:rPr lang="en-US" sz="1100" u="none" strike="noStrike" dirty="0">
                          <a:effectLst/>
                          <a:latin typeface="+mn-lt"/>
                        </a:rPr>
                        <a:t>78.375</a:t>
                      </a:r>
                      <a:endParaRPr lang="en-US" sz="1100" b="0" i="0" u="none" strike="noStrike" dirty="0">
                        <a:solidFill>
                          <a:srgbClr val="000000"/>
                        </a:solidFill>
                        <a:effectLst/>
                        <a:latin typeface="+mn-lt"/>
                      </a:endParaRPr>
                    </a:p>
                  </a:txBody>
                  <a:tcPr marL="6350" marR="6350" marT="6350" marB="0" anchor="b"/>
                </a:tc>
                <a:tc>
                  <a:txBody>
                    <a:bodyPr/>
                    <a:lstStyle/>
                    <a:p>
                      <a:pPr algn="ctr" fontAlgn="b">
                        <a:buNone/>
                      </a:pPr>
                      <a:r>
                        <a:rPr lang="en-US" sz="1100" u="none" strike="noStrike" dirty="0">
                          <a:effectLst/>
                          <a:latin typeface="+mn-lt"/>
                        </a:rPr>
                        <a:t>W</a:t>
                      </a:r>
                      <a:endParaRPr lang="en-US" sz="1100" b="0" i="0" u="none" strike="noStrike" dirty="0">
                        <a:solidFill>
                          <a:srgbClr val="000000"/>
                        </a:solidFill>
                        <a:effectLst/>
                        <a:latin typeface="+mn-lt"/>
                      </a:endParaRPr>
                    </a:p>
                  </a:txBody>
                  <a:tcPr marL="6350" marR="6350" marT="6350" marB="0" anchor="b"/>
                </a:tc>
                <a:extLst>
                  <a:ext uri="{0D108BD9-81ED-4DB2-BD59-A6C34878D82A}">
                    <a16:rowId xmlns:a16="http://schemas.microsoft.com/office/drawing/2014/main" val="2736306788"/>
                  </a:ext>
                </a:extLst>
              </a:tr>
              <a:tr h="294036">
                <a:tc>
                  <a:txBody>
                    <a:bodyPr/>
                    <a:lstStyle/>
                    <a:p>
                      <a:pPr algn="ctr" fontAlgn="b">
                        <a:buNone/>
                      </a:pPr>
                      <a:r>
                        <a:rPr lang="en-US" sz="1100" u="none" strike="noStrike" dirty="0">
                          <a:effectLst/>
                          <a:latin typeface="+mn-lt"/>
                        </a:rPr>
                        <a:t>m</a:t>
                      </a:r>
                      <a:endParaRPr lang="en-US" sz="1100" b="0" i="0" u="none" strike="noStrike" dirty="0">
                        <a:solidFill>
                          <a:srgbClr val="000000"/>
                        </a:solidFill>
                        <a:effectLst/>
                        <a:latin typeface="+mn-lt"/>
                      </a:endParaRPr>
                    </a:p>
                  </a:txBody>
                  <a:tcPr marL="6350" marR="6350" marT="6350" marB="0" anchor="b"/>
                </a:tc>
                <a:tc>
                  <a:txBody>
                    <a:bodyPr/>
                    <a:lstStyle/>
                    <a:p>
                      <a:pPr algn="ctr" fontAlgn="b">
                        <a:buNone/>
                      </a:pPr>
                      <a:r>
                        <a:rPr lang="en-US" sz="1100" u="none" strike="noStrike" dirty="0">
                          <a:effectLst/>
                          <a:latin typeface="+mn-lt"/>
                        </a:rPr>
                        <a:t>0.007978</a:t>
                      </a:r>
                      <a:endParaRPr lang="en-US" sz="1100" b="0" i="0" u="none" strike="noStrike" dirty="0">
                        <a:solidFill>
                          <a:srgbClr val="000000"/>
                        </a:solidFill>
                        <a:effectLst/>
                        <a:latin typeface="+mn-lt"/>
                      </a:endParaRPr>
                    </a:p>
                  </a:txBody>
                  <a:tcPr marL="6350" marR="6350" marT="6350" marB="0" anchor="b"/>
                </a:tc>
                <a:tc>
                  <a:txBody>
                    <a:bodyPr/>
                    <a:lstStyle/>
                    <a:p>
                      <a:pPr algn="ctr" fontAlgn="b">
                        <a:buNone/>
                      </a:pPr>
                      <a:r>
                        <a:rPr lang="en-US" sz="1100" u="none" strike="noStrike">
                          <a:effectLst/>
                          <a:latin typeface="+mn-lt"/>
                        </a:rPr>
                        <a:t>kg/s</a:t>
                      </a:r>
                      <a:endParaRPr lang="en-US" sz="1100" b="0" i="0" u="none" strike="noStrike">
                        <a:solidFill>
                          <a:srgbClr val="000000"/>
                        </a:solidFill>
                        <a:effectLst/>
                        <a:latin typeface="+mn-lt"/>
                      </a:endParaRPr>
                    </a:p>
                  </a:txBody>
                  <a:tcPr marL="6350" marR="6350" marT="6350" marB="0" anchor="b"/>
                </a:tc>
                <a:extLst>
                  <a:ext uri="{0D108BD9-81ED-4DB2-BD59-A6C34878D82A}">
                    <a16:rowId xmlns:a16="http://schemas.microsoft.com/office/drawing/2014/main" val="3800287004"/>
                  </a:ext>
                </a:extLst>
              </a:tr>
              <a:tr h="294036">
                <a:tc>
                  <a:txBody>
                    <a:bodyPr/>
                    <a:lstStyle/>
                    <a:p>
                      <a:pPr algn="ctr" fontAlgn="b">
                        <a:buNone/>
                      </a:pPr>
                      <a:r>
                        <a:rPr lang="en-US" sz="1100" u="none" strike="noStrike" dirty="0">
                          <a:effectLst/>
                          <a:latin typeface="+mn-lt"/>
                        </a:rPr>
                        <a:t>Cp</a:t>
                      </a:r>
                      <a:endParaRPr lang="en-US" sz="1100" b="0" i="0" u="none" strike="noStrike" dirty="0">
                        <a:solidFill>
                          <a:srgbClr val="000000"/>
                        </a:solidFill>
                        <a:effectLst/>
                        <a:latin typeface="+mn-lt"/>
                      </a:endParaRPr>
                    </a:p>
                  </a:txBody>
                  <a:tcPr marL="6350" marR="6350" marT="6350" marB="0" anchor="b"/>
                </a:tc>
                <a:tc>
                  <a:txBody>
                    <a:bodyPr/>
                    <a:lstStyle/>
                    <a:p>
                      <a:pPr algn="ctr" fontAlgn="b">
                        <a:buNone/>
                      </a:pPr>
                      <a:r>
                        <a:rPr lang="en-US" sz="1100" u="none" strike="noStrike" dirty="0">
                          <a:effectLst/>
                          <a:latin typeface="+mn-lt"/>
                        </a:rPr>
                        <a:t>4181</a:t>
                      </a:r>
                      <a:endParaRPr lang="en-US" sz="1100" b="0" i="0" u="none" strike="noStrike" dirty="0">
                        <a:solidFill>
                          <a:srgbClr val="000000"/>
                        </a:solidFill>
                        <a:effectLst/>
                        <a:latin typeface="+mn-lt"/>
                      </a:endParaRPr>
                    </a:p>
                  </a:txBody>
                  <a:tcPr marL="6350" marR="6350" marT="6350" marB="0" anchor="b"/>
                </a:tc>
                <a:tc>
                  <a:txBody>
                    <a:bodyPr/>
                    <a:lstStyle/>
                    <a:p>
                      <a:pPr algn="ctr" fontAlgn="b">
                        <a:buNone/>
                      </a:pPr>
                      <a:r>
                        <a:rPr lang="en-US" sz="1100" u="none" strike="noStrike" dirty="0">
                          <a:effectLst/>
                          <a:latin typeface="+mn-lt"/>
                        </a:rPr>
                        <a:t>J/kg C</a:t>
                      </a:r>
                      <a:endParaRPr lang="en-US" sz="1100" b="0" i="0" u="none" strike="noStrike" dirty="0">
                        <a:solidFill>
                          <a:srgbClr val="000000"/>
                        </a:solidFill>
                        <a:effectLst/>
                        <a:latin typeface="+mn-lt"/>
                      </a:endParaRPr>
                    </a:p>
                  </a:txBody>
                  <a:tcPr marL="6350" marR="6350" marT="6350" marB="0" anchor="b"/>
                </a:tc>
                <a:extLst>
                  <a:ext uri="{0D108BD9-81ED-4DB2-BD59-A6C34878D82A}">
                    <a16:rowId xmlns:a16="http://schemas.microsoft.com/office/drawing/2014/main" val="3785306651"/>
                  </a:ext>
                </a:extLst>
              </a:tr>
              <a:tr h="294036">
                <a:tc>
                  <a:txBody>
                    <a:bodyPr/>
                    <a:lstStyle/>
                    <a:p>
                      <a:pPr algn="ctr" fontAlgn="b">
                        <a:buNone/>
                      </a:pPr>
                      <a:r>
                        <a:rPr lang="en-US" sz="1100" u="none" strike="noStrike" dirty="0">
                          <a:effectLst/>
                          <a:latin typeface="+mn-lt"/>
                        </a:rPr>
                        <a:t>Ambient Temperature</a:t>
                      </a:r>
                      <a:endParaRPr lang="en-US" sz="1100" b="0" i="0" u="none" strike="noStrike" dirty="0">
                        <a:solidFill>
                          <a:srgbClr val="FF0000"/>
                        </a:solidFill>
                        <a:effectLst/>
                        <a:latin typeface="+mn-lt"/>
                      </a:endParaRPr>
                    </a:p>
                  </a:txBody>
                  <a:tcPr marL="7620" marR="7620" marT="7620" marB="0" anchor="b"/>
                </a:tc>
                <a:tc>
                  <a:txBody>
                    <a:bodyPr/>
                    <a:lstStyle/>
                    <a:p>
                      <a:pPr algn="ctr" fontAlgn="b">
                        <a:buNone/>
                      </a:pPr>
                      <a:r>
                        <a:rPr lang="en-US" sz="1100" b="0" i="0" u="none" strike="noStrike" dirty="0">
                          <a:solidFill>
                            <a:srgbClr val="000000"/>
                          </a:solidFill>
                          <a:effectLst/>
                          <a:latin typeface="+mn-lt"/>
                        </a:rPr>
                        <a:t>40</a:t>
                      </a:r>
                    </a:p>
                  </a:txBody>
                  <a:tcPr marL="7620" marR="7620" marT="7620" marB="0" anchor="b"/>
                </a:tc>
                <a:tc>
                  <a:txBody>
                    <a:bodyPr/>
                    <a:lstStyle/>
                    <a:p>
                      <a:pPr algn="ctr" fontAlgn="b">
                        <a:buNone/>
                      </a:pPr>
                      <a:r>
                        <a:rPr lang="en-US" sz="1100" b="0" i="0" u="none" strike="noStrike" dirty="0">
                          <a:solidFill>
                            <a:srgbClr val="000000"/>
                          </a:solidFill>
                          <a:effectLst/>
                          <a:latin typeface="+mn-lt"/>
                        </a:rPr>
                        <a:t>C</a:t>
                      </a:r>
                    </a:p>
                  </a:txBody>
                  <a:tcPr marL="7620" marR="7620" marT="7620" marB="0" anchor="b"/>
                </a:tc>
                <a:extLst>
                  <a:ext uri="{0D108BD9-81ED-4DB2-BD59-A6C34878D82A}">
                    <a16:rowId xmlns:a16="http://schemas.microsoft.com/office/drawing/2014/main" val="2455889632"/>
                  </a:ext>
                </a:extLst>
              </a:tr>
              <a:tr h="294036">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100" b="0" i="0" u="none" strike="noStrike" dirty="0">
                          <a:solidFill>
                            <a:schemeClr val="tx1"/>
                          </a:solidFill>
                          <a:effectLst/>
                          <a:latin typeface="+mn-lt"/>
                        </a:rPr>
                        <a:t>Inlet Water Temperature</a:t>
                      </a:r>
                    </a:p>
                  </a:txBody>
                  <a:tcPr marL="6350" marR="6350" marT="6350" marB="0" anchor="b"/>
                </a:tc>
                <a:tc>
                  <a:txBody>
                    <a:bodyPr/>
                    <a:lstStyle/>
                    <a:p>
                      <a:pPr algn="ctr" fontAlgn="b">
                        <a:buNone/>
                      </a:pPr>
                      <a:r>
                        <a:rPr lang="en-US" sz="1100" u="none" strike="noStrike" dirty="0">
                          <a:effectLst/>
                          <a:latin typeface="+mn-lt"/>
                        </a:rPr>
                        <a:t>22</a:t>
                      </a:r>
                      <a:endParaRPr lang="en-US" sz="1100" b="0" i="0" u="none" strike="noStrike" dirty="0">
                        <a:solidFill>
                          <a:srgbClr val="000000"/>
                        </a:solidFill>
                        <a:effectLst/>
                        <a:latin typeface="+mn-lt"/>
                      </a:endParaRPr>
                    </a:p>
                  </a:txBody>
                  <a:tcPr marL="6350" marR="6350" marT="6350" marB="0" anchor="b"/>
                </a:tc>
                <a:tc>
                  <a:txBody>
                    <a:bodyPr/>
                    <a:lstStyle/>
                    <a:p>
                      <a:pPr algn="ctr" fontAlgn="b">
                        <a:buNone/>
                      </a:pPr>
                      <a:r>
                        <a:rPr lang="en-US" sz="1100" u="none" strike="noStrike" dirty="0">
                          <a:effectLst/>
                          <a:latin typeface="+mn-lt"/>
                        </a:rPr>
                        <a:t>C</a:t>
                      </a:r>
                      <a:endParaRPr lang="en-US" sz="1100" b="0" i="0" u="none" strike="noStrike" dirty="0">
                        <a:solidFill>
                          <a:srgbClr val="000000"/>
                        </a:solidFill>
                        <a:effectLst/>
                        <a:latin typeface="+mn-lt"/>
                      </a:endParaRPr>
                    </a:p>
                  </a:txBody>
                  <a:tcPr marL="6350" marR="6350" marT="6350" marB="0" anchor="b"/>
                </a:tc>
                <a:extLst>
                  <a:ext uri="{0D108BD9-81ED-4DB2-BD59-A6C34878D82A}">
                    <a16:rowId xmlns:a16="http://schemas.microsoft.com/office/drawing/2014/main" val="1243065438"/>
                  </a:ext>
                </a:extLst>
              </a:tr>
              <a:tr h="294036">
                <a:tc>
                  <a:txBody>
                    <a:bodyPr/>
                    <a:lstStyle/>
                    <a:p>
                      <a:pPr algn="ctr" fontAlgn="b">
                        <a:buNone/>
                      </a:pPr>
                      <a:r>
                        <a:rPr lang="en-US" sz="1100" u="none" strike="noStrike" dirty="0">
                          <a:solidFill>
                            <a:srgbClr val="FF0000"/>
                          </a:solidFill>
                          <a:effectLst/>
                          <a:latin typeface="+mn-lt"/>
                        </a:rPr>
                        <a:t>dT</a:t>
                      </a:r>
                      <a:endParaRPr lang="en-US" sz="1100" b="0" i="0" u="none" strike="noStrike" dirty="0">
                        <a:solidFill>
                          <a:srgbClr val="FF0000"/>
                        </a:solidFill>
                        <a:effectLst/>
                        <a:latin typeface="+mn-lt"/>
                      </a:endParaRPr>
                    </a:p>
                  </a:txBody>
                  <a:tcPr marL="6350" marR="6350" marT="6350" marB="0" anchor="b"/>
                </a:tc>
                <a:tc>
                  <a:txBody>
                    <a:bodyPr/>
                    <a:lstStyle/>
                    <a:p>
                      <a:pPr algn="ctr" fontAlgn="b">
                        <a:buNone/>
                      </a:pPr>
                      <a:r>
                        <a:rPr lang="en-US" sz="1100" b="0" i="0" u="none" strike="noStrike" dirty="0">
                          <a:solidFill>
                            <a:srgbClr val="FF0000"/>
                          </a:solidFill>
                          <a:effectLst/>
                          <a:latin typeface="+mn-lt"/>
                        </a:rPr>
                        <a:t>2.69</a:t>
                      </a:r>
                    </a:p>
                  </a:txBody>
                  <a:tcPr marL="6350" marR="6350" marT="6350" marB="0" anchor="b"/>
                </a:tc>
                <a:tc>
                  <a:txBody>
                    <a:bodyPr/>
                    <a:lstStyle/>
                    <a:p>
                      <a:pPr algn="ctr" fontAlgn="b">
                        <a:buNone/>
                      </a:pPr>
                      <a:r>
                        <a:rPr lang="en-US" sz="1100" u="none" strike="noStrike" dirty="0">
                          <a:solidFill>
                            <a:srgbClr val="FF0000"/>
                          </a:solidFill>
                          <a:effectLst/>
                          <a:latin typeface="+mn-lt"/>
                        </a:rPr>
                        <a:t>C</a:t>
                      </a:r>
                      <a:endParaRPr lang="en-US" sz="1100" b="0" i="0" u="none" strike="noStrike" dirty="0">
                        <a:solidFill>
                          <a:srgbClr val="FF0000"/>
                        </a:solidFill>
                        <a:effectLst/>
                        <a:latin typeface="+mn-lt"/>
                      </a:endParaRPr>
                    </a:p>
                  </a:txBody>
                  <a:tcPr marL="6350" marR="6350" marT="6350" marB="0" anchor="b"/>
                </a:tc>
                <a:extLst>
                  <a:ext uri="{0D108BD9-81ED-4DB2-BD59-A6C34878D82A}">
                    <a16:rowId xmlns:a16="http://schemas.microsoft.com/office/drawing/2014/main" val="434814673"/>
                  </a:ext>
                </a:extLst>
              </a:tr>
              <a:tr h="294036">
                <a:tc>
                  <a:txBody>
                    <a:bodyPr/>
                    <a:lstStyle/>
                    <a:p>
                      <a:pPr algn="ctr" fontAlgn="b">
                        <a:buNone/>
                      </a:pPr>
                      <a:r>
                        <a:rPr lang="en-US" sz="1100" u="none" strike="noStrike" dirty="0">
                          <a:effectLst/>
                          <a:latin typeface="+mn-lt"/>
                        </a:rPr>
                        <a:t>Velocity</a:t>
                      </a:r>
                      <a:endParaRPr lang="en-US" sz="1100" b="0" i="0" u="none" strike="noStrike" dirty="0">
                        <a:solidFill>
                          <a:srgbClr val="000000"/>
                        </a:solidFill>
                        <a:effectLst/>
                        <a:latin typeface="+mn-lt"/>
                      </a:endParaRPr>
                    </a:p>
                  </a:txBody>
                  <a:tcPr marL="7620" marR="7620" marT="7620" marB="0" anchor="b"/>
                </a:tc>
                <a:tc>
                  <a:txBody>
                    <a:bodyPr/>
                    <a:lstStyle/>
                    <a:p>
                      <a:pPr algn="ctr" fontAlgn="b">
                        <a:buNone/>
                      </a:pPr>
                      <a:r>
                        <a:rPr lang="en-US" sz="1100" u="none" strike="noStrike" dirty="0">
                          <a:effectLst/>
                          <a:latin typeface="+mn-lt"/>
                        </a:rPr>
                        <a:t>0.663</a:t>
                      </a:r>
                      <a:endParaRPr lang="en-US" sz="1100" b="0" i="0" u="none" strike="noStrike" dirty="0">
                        <a:solidFill>
                          <a:srgbClr val="FF0000"/>
                        </a:solidFill>
                        <a:effectLst/>
                        <a:latin typeface="+mn-lt"/>
                      </a:endParaRPr>
                    </a:p>
                  </a:txBody>
                  <a:tcPr marL="7620" marR="7620" marT="7620" marB="0" anchor="b"/>
                </a:tc>
                <a:tc>
                  <a:txBody>
                    <a:bodyPr/>
                    <a:lstStyle/>
                    <a:p>
                      <a:pPr algn="ctr" fontAlgn="b">
                        <a:buNone/>
                      </a:pPr>
                      <a:r>
                        <a:rPr lang="en-US" sz="1100" u="none" strike="noStrike" dirty="0">
                          <a:effectLst/>
                          <a:latin typeface="+mn-lt"/>
                        </a:rPr>
                        <a:t>m/s</a:t>
                      </a:r>
                      <a:endParaRPr lang="en-US" sz="1100" b="0" i="0" u="none" strike="noStrike" dirty="0">
                        <a:solidFill>
                          <a:srgbClr val="000000"/>
                        </a:solidFill>
                        <a:effectLst/>
                        <a:latin typeface="+mn-lt"/>
                      </a:endParaRPr>
                    </a:p>
                  </a:txBody>
                  <a:tcPr marL="7620" marR="7620" marT="7620" marB="0" anchor="b"/>
                </a:tc>
                <a:extLst>
                  <a:ext uri="{0D108BD9-81ED-4DB2-BD59-A6C34878D82A}">
                    <a16:rowId xmlns:a16="http://schemas.microsoft.com/office/drawing/2014/main" val="3047276761"/>
                  </a:ext>
                </a:extLst>
              </a:tr>
              <a:tr h="385365">
                <a:tc>
                  <a:txBody>
                    <a:bodyPr/>
                    <a:lstStyle/>
                    <a:p>
                      <a:pPr algn="ctr" fontAlgn="b">
                        <a:buNone/>
                      </a:pPr>
                      <a:r>
                        <a:rPr lang="en-US" sz="1100" b="0" i="0" u="none" strike="noStrike" dirty="0">
                          <a:solidFill>
                            <a:srgbClr val="FF0000"/>
                          </a:solidFill>
                          <a:effectLst/>
                          <a:latin typeface="+mn-lt"/>
                        </a:rPr>
                        <a:t>Air Heat Transfer Coefficient</a:t>
                      </a:r>
                    </a:p>
                  </a:txBody>
                  <a:tcPr marL="7620" marR="7620" marT="7620" marB="0" anchor="b"/>
                </a:tc>
                <a:tc>
                  <a:txBody>
                    <a:bodyPr/>
                    <a:lstStyle/>
                    <a:p>
                      <a:pPr algn="ctr" fontAlgn="b">
                        <a:buNone/>
                      </a:pPr>
                      <a:r>
                        <a:rPr lang="en-US" sz="1100" b="0" i="0" u="none" strike="noStrike" dirty="0">
                          <a:solidFill>
                            <a:srgbClr val="FF0000"/>
                          </a:solidFill>
                          <a:effectLst/>
                          <a:latin typeface="+mn-lt"/>
                        </a:rPr>
                        <a:t>10</a:t>
                      </a:r>
                    </a:p>
                  </a:txBody>
                  <a:tcPr marL="7620" marR="7620" marT="7620" marB="0" anchor="b"/>
                </a:tc>
                <a:tc>
                  <a:txBody>
                    <a:bodyPr/>
                    <a:lstStyle/>
                    <a:p>
                      <a:pPr algn="ctr" fontAlgn="b">
                        <a:buNone/>
                      </a:pPr>
                      <a:r>
                        <a:rPr lang="en-US" sz="1100" b="0" i="0" u="none" strike="noStrike" dirty="0">
                          <a:solidFill>
                            <a:srgbClr val="FF0000"/>
                          </a:solidFill>
                          <a:effectLst/>
                          <a:latin typeface="+mn-lt"/>
                        </a:rPr>
                        <a:t>W/m^2  C</a:t>
                      </a:r>
                    </a:p>
                  </a:txBody>
                  <a:tcPr marL="7620" marR="7620" marT="7620" marB="0" anchor="b"/>
                </a:tc>
                <a:extLst>
                  <a:ext uri="{0D108BD9-81ED-4DB2-BD59-A6C34878D82A}">
                    <a16:rowId xmlns:a16="http://schemas.microsoft.com/office/drawing/2014/main" val="195498462"/>
                  </a:ext>
                </a:extLst>
              </a:tr>
              <a:tr h="385365">
                <a:tc>
                  <a:txBody>
                    <a:bodyPr/>
                    <a:lstStyle/>
                    <a:p>
                      <a:pPr algn="ctr" fontAlgn="b">
                        <a:buNone/>
                      </a:pPr>
                      <a:r>
                        <a:rPr lang="en-US" sz="1100" b="0" i="0" u="none" strike="noStrike" dirty="0">
                          <a:solidFill>
                            <a:srgbClr val="000000"/>
                          </a:solidFill>
                          <a:effectLst/>
                          <a:latin typeface="+mn-lt"/>
                        </a:rPr>
                        <a:t>Pressure drop</a:t>
                      </a:r>
                    </a:p>
                  </a:txBody>
                  <a:tcPr marL="7620" marR="7620" marT="7620" marB="0" anchor="b"/>
                </a:tc>
                <a:tc>
                  <a:txBody>
                    <a:bodyPr/>
                    <a:lstStyle/>
                    <a:p>
                      <a:pPr algn="ctr" fontAlgn="b">
                        <a:buNone/>
                      </a:pPr>
                      <a:r>
                        <a:rPr lang="en-US" sz="1100" b="0" i="0" u="none" strike="noStrike" dirty="0">
                          <a:solidFill>
                            <a:srgbClr val="000000"/>
                          </a:solidFill>
                          <a:effectLst/>
                          <a:latin typeface="+mn-lt"/>
                        </a:rPr>
                        <a:t>3202</a:t>
                      </a:r>
                    </a:p>
                  </a:txBody>
                  <a:tcPr marL="7620" marR="7620" marT="7620" marB="0" anchor="b"/>
                </a:tc>
                <a:tc>
                  <a:txBody>
                    <a:bodyPr/>
                    <a:lstStyle/>
                    <a:p>
                      <a:pPr algn="ctr" fontAlgn="b">
                        <a:buNone/>
                      </a:pPr>
                      <a:r>
                        <a:rPr lang="en-US" sz="1100" b="0" i="0" u="none" strike="noStrike" dirty="0">
                          <a:solidFill>
                            <a:srgbClr val="000000"/>
                          </a:solidFill>
                          <a:effectLst/>
                          <a:latin typeface="+mn-lt"/>
                        </a:rPr>
                        <a:t>Pa</a:t>
                      </a:r>
                    </a:p>
                  </a:txBody>
                  <a:tcPr marL="7620" marR="7620" marT="7620" marB="0" anchor="b"/>
                </a:tc>
                <a:extLst>
                  <a:ext uri="{0D108BD9-81ED-4DB2-BD59-A6C34878D82A}">
                    <a16:rowId xmlns:a16="http://schemas.microsoft.com/office/drawing/2014/main" val="1863149416"/>
                  </a:ext>
                </a:extLst>
              </a:tr>
            </a:tbl>
          </a:graphicData>
        </a:graphic>
      </p:graphicFrame>
      <p:graphicFrame>
        <p:nvGraphicFramePr>
          <p:cNvPr id="12" name="Table 11">
            <a:extLst>
              <a:ext uri="{FF2B5EF4-FFF2-40B4-BE49-F238E27FC236}">
                <a16:creationId xmlns:a16="http://schemas.microsoft.com/office/drawing/2014/main" id="{D4FE249A-AB7E-A696-9114-0134C9FEC591}"/>
              </a:ext>
            </a:extLst>
          </p:cNvPr>
          <p:cNvGraphicFramePr>
            <a:graphicFrameLocks noGrp="1"/>
          </p:cNvGraphicFramePr>
          <p:nvPr/>
        </p:nvGraphicFramePr>
        <p:xfrm>
          <a:off x="8855396" y="4792193"/>
          <a:ext cx="2578799" cy="1027689"/>
        </p:xfrm>
        <a:graphic>
          <a:graphicData uri="http://schemas.openxmlformats.org/drawingml/2006/table">
            <a:tbl>
              <a:tblPr>
                <a:tableStyleId>{5C22544A-7EE6-4342-B048-85BDC9FD1C3A}</a:tableStyleId>
              </a:tblPr>
              <a:tblGrid>
                <a:gridCol w="1542511">
                  <a:extLst>
                    <a:ext uri="{9D8B030D-6E8A-4147-A177-3AD203B41FA5}">
                      <a16:colId xmlns:a16="http://schemas.microsoft.com/office/drawing/2014/main" val="1614221481"/>
                    </a:ext>
                  </a:extLst>
                </a:gridCol>
                <a:gridCol w="585545">
                  <a:extLst>
                    <a:ext uri="{9D8B030D-6E8A-4147-A177-3AD203B41FA5}">
                      <a16:colId xmlns:a16="http://schemas.microsoft.com/office/drawing/2014/main" val="1137306191"/>
                    </a:ext>
                  </a:extLst>
                </a:gridCol>
                <a:gridCol w="450743">
                  <a:extLst>
                    <a:ext uri="{9D8B030D-6E8A-4147-A177-3AD203B41FA5}">
                      <a16:colId xmlns:a16="http://schemas.microsoft.com/office/drawing/2014/main" val="1672687091"/>
                    </a:ext>
                  </a:extLst>
                </a:gridCol>
              </a:tblGrid>
              <a:tr h="342563">
                <a:tc>
                  <a:txBody>
                    <a:bodyPr/>
                    <a:lstStyle/>
                    <a:p>
                      <a:pPr algn="ctr" fontAlgn="b">
                        <a:buNone/>
                      </a:pPr>
                      <a:r>
                        <a:rPr lang="en-US" sz="1100" u="none" strike="noStrike" dirty="0">
                          <a:effectLst/>
                          <a:latin typeface="+mn-lt"/>
                        </a:rPr>
                        <a:t>Analytical calculation</a:t>
                      </a:r>
                      <a:endParaRPr lang="en-US" sz="1100" b="0" i="0" u="none" strike="noStrike" dirty="0">
                        <a:solidFill>
                          <a:srgbClr val="000000"/>
                        </a:solidFill>
                        <a:effectLst/>
                        <a:latin typeface="+mn-lt"/>
                      </a:endParaRPr>
                    </a:p>
                  </a:txBody>
                  <a:tcPr marL="6350" marR="6350" marT="6350" marB="0" anchor="b"/>
                </a:tc>
                <a:tc>
                  <a:txBody>
                    <a:bodyPr/>
                    <a:lstStyle/>
                    <a:p>
                      <a:pPr algn="ctr" fontAlgn="b">
                        <a:buNone/>
                      </a:pPr>
                      <a:r>
                        <a:rPr lang="en-US" sz="1100" u="none" strike="noStrike" dirty="0">
                          <a:effectLst/>
                          <a:latin typeface="+mn-lt"/>
                        </a:rPr>
                        <a:t>78.375</a:t>
                      </a:r>
                      <a:endParaRPr lang="en-US" sz="1100" b="0" i="0" u="none" strike="noStrike" dirty="0">
                        <a:solidFill>
                          <a:srgbClr val="000000"/>
                        </a:solidFill>
                        <a:effectLst/>
                        <a:latin typeface="+mn-lt"/>
                      </a:endParaRPr>
                    </a:p>
                  </a:txBody>
                  <a:tcPr marL="6350" marR="6350" marT="6350" marB="0" anchor="b"/>
                </a:tc>
                <a:tc>
                  <a:txBody>
                    <a:bodyPr/>
                    <a:lstStyle/>
                    <a:p>
                      <a:pPr algn="ctr" fontAlgn="b">
                        <a:buNone/>
                      </a:pPr>
                      <a:r>
                        <a:rPr lang="en-US" sz="1100" u="none" strike="noStrike">
                          <a:effectLst/>
                          <a:latin typeface="+mn-lt"/>
                        </a:rPr>
                        <a:t>W</a:t>
                      </a:r>
                      <a:endParaRPr lang="en-US" sz="1100" b="0" i="0" u="none" strike="noStrike">
                        <a:solidFill>
                          <a:srgbClr val="000000"/>
                        </a:solidFill>
                        <a:effectLst/>
                        <a:latin typeface="+mn-lt"/>
                      </a:endParaRPr>
                    </a:p>
                  </a:txBody>
                  <a:tcPr marL="6350" marR="6350" marT="6350" marB="0" anchor="b"/>
                </a:tc>
                <a:extLst>
                  <a:ext uri="{0D108BD9-81ED-4DB2-BD59-A6C34878D82A}">
                    <a16:rowId xmlns:a16="http://schemas.microsoft.com/office/drawing/2014/main" val="890981602"/>
                  </a:ext>
                </a:extLst>
              </a:tr>
              <a:tr h="342563">
                <a:tc>
                  <a:txBody>
                    <a:bodyPr/>
                    <a:lstStyle/>
                    <a:p>
                      <a:pPr algn="ctr" fontAlgn="b">
                        <a:buNone/>
                      </a:pPr>
                      <a:r>
                        <a:rPr lang="en-US" sz="1100" u="none" strike="noStrike" dirty="0">
                          <a:effectLst/>
                          <a:latin typeface="+mn-lt"/>
                        </a:rPr>
                        <a:t>CFD calculation</a:t>
                      </a:r>
                      <a:endParaRPr lang="en-US" sz="1100" b="0" i="0" u="none" strike="noStrike" dirty="0">
                        <a:solidFill>
                          <a:srgbClr val="000000"/>
                        </a:solidFill>
                        <a:effectLst/>
                        <a:latin typeface="+mn-lt"/>
                      </a:endParaRPr>
                    </a:p>
                  </a:txBody>
                  <a:tcPr marL="6350" marR="6350" marT="6350" marB="0" anchor="b"/>
                </a:tc>
                <a:tc>
                  <a:txBody>
                    <a:bodyPr/>
                    <a:lstStyle/>
                    <a:p>
                      <a:pPr algn="ctr" fontAlgn="b">
                        <a:buNone/>
                      </a:pPr>
                      <a:r>
                        <a:rPr lang="en-US" sz="1100" u="none" strike="noStrike" dirty="0">
                          <a:effectLst/>
                          <a:latin typeface="+mn-lt"/>
                        </a:rPr>
                        <a:t>78.375</a:t>
                      </a:r>
                      <a:endParaRPr lang="en-US" sz="1100" b="0" i="0" u="none" strike="noStrike" dirty="0">
                        <a:solidFill>
                          <a:srgbClr val="000000"/>
                        </a:solidFill>
                        <a:effectLst/>
                        <a:latin typeface="+mn-lt"/>
                      </a:endParaRPr>
                    </a:p>
                  </a:txBody>
                  <a:tcPr marL="6350" marR="6350" marT="6350" marB="0" anchor="b"/>
                </a:tc>
                <a:tc>
                  <a:txBody>
                    <a:bodyPr/>
                    <a:lstStyle/>
                    <a:p>
                      <a:pPr algn="ctr" fontAlgn="b">
                        <a:buNone/>
                      </a:pPr>
                      <a:r>
                        <a:rPr lang="en-US" sz="1100" u="none" strike="noStrike">
                          <a:effectLst/>
                          <a:latin typeface="+mn-lt"/>
                        </a:rPr>
                        <a:t>W</a:t>
                      </a:r>
                      <a:endParaRPr lang="en-US" sz="1100" b="0" i="0" u="none" strike="noStrike">
                        <a:solidFill>
                          <a:srgbClr val="000000"/>
                        </a:solidFill>
                        <a:effectLst/>
                        <a:latin typeface="+mn-lt"/>
                      </a:endParaRPr>
                    </a:p>
                  </a:txBody>
                  <a:tcPr marL="6350" marR="6350" marT="6350" marB="0" anchor="b"/>
                </a:tc>
                <a:extLst>
                  <a:ext uri="{0D108BD9-81ED-4DB2-BD59-A6C34878D82A}">
                    <a16:rowId xmlns:a16="http://schemas.microsoft.com/office/drawing/2014/main" val="1948070906"/>
                  </a:ext>
                </a:extLst>
              </a:tr>
              <a:tr h="342563">
                <a:tc>
                  <a:txBody>
                    <a:bodyPr/>
                    <a:lstStyle/>
                    <a:p>
                      <a:pPr algn="ctr" fontAlgn="b">
                        <a:buNone/>
                      </a:pPr>
                      <a:r>
                        <a:rPr lang="en-US" sz="1100" b="0" i="0" u="none" strike="noStrike" dirty="0">
                          <a:solidFill>
                            <a:srgbClr val="FF0000"/>
                          </a:solidFill>
                          <a:effectLst/>
                          <a:latin typeface="+mn-lt"/>
                        </a:rPr>
                        <a:t>Heat gain from ambient</a:t>
                      </a:r>
                    </a:p>
                  </a:txBody>
                  <a:tcPr marL="6350" marR="6350" marT="6350" marB="0" anchor="b"/>
                </a:tc>
                <a:tc>
                  <a:txBody>
                    <a:bodyPr/>
                    <a:lstStyle/>
                    <a:p>
                      <a:pPr algn="ctr" fontAlgn="b">
                        <a:buNone/>
                      </a:pPr>
                      <a:r>
                        <a:rPr lang="en-US" sz="1100" b="0" i="0" u="none" strike="noStrike" dirty="0">
                          <a:solidFill>
                            <a:srgbClr val="FF0000"/>
                          </a:solidFill>
                          <a:effectLst/>
                          <a:latin typeface="+mn-lt"/>
                        </a:rPr>
                        <a:t>11.39</a:t>
                      </a:r>
                    </a:p>
                  </a:txBody>
                  <a:tcPr marL="6350" marR="6350" marT="6350" marB="0" anchor="b"/>
                </a:tc>
                <a:tc>
                  <a:txBody>
                    <a:bodyPr/>
                    <a:lstStyle/>
                    <a:p>
                      <a:pPr algn="ctr" fontAlgn="b">
                        <a:buNone/>
                      </a:pPr>
                      <a:r>
                        <a:rPr lang="en-US" sz="1100" u="none" strike="noStrike" dirty="0">
                          <a:solidFill>
                            <a:srgbClr val="FF0000"/>
                          </a:solidFill>
                          <a:effectLst/>
                          <a:latin typeface="+mn-lt"/>
                        </a:rPr>
                        <a:t>W</a:t>
                      </a:r>
                      <a:endParaRPr lang="en-US" sz="1100" b="0" i="0" u="none" strike="noStrike" dirty="0">
                        <a:solidFill>
                          <a:srgbClr val="FF0000"/>
                        </a:solidFill>
                        <a:effectLst/>
                        <a:latin typeface="+mn-lt"/>
                      </a:endParaRPr>
                    </a:p>
                  </a:txBody>
                  <a:tcPr marL="6350" marR="6350" marT="6350" marB="0" anchor="b"/>
                </a:tc>
                <a:extLst>
                  <a:ext uri="{0D108BD9-81ED-4DB2-BD59-A6C34878D82A}">
                    <a16:rowId xmlns:a16="http://schemas.microsoft.com/office/drawing/2014/main" val="2454548318"/>
                  </a:ext>
                </a:extLst>
              </a:tr>
            </a:tbl>
          </a:graphicData>
        </a:graphic>
      </p:graphicFrame>
      <p:sp>
        <p:nvSpPr>
          <p:cNvPr id="14" name="Content Placeholder 3">
            <a:extLst>
              <a:ext uri="{FF2B5EF4-FFF2-40B4-BE49-F238E27FC236}">
                <a16:creationId xmlns:a16="http://schemas.microsoft.com/office/drawing/2014/main" id="{3ADA1A11-912B-0664-F767-F00ACE5A4F1E}"/>
              </a:ext>
            </a:extLst>
          </p:cNvPr>
          <p:cNvSpPr txBox="1">
            <a:spLocks/>
          </p:cNvSpPr>
          <p:nvPr/>
        </p:nvSpPr>
        <p:spPr>
          <a:xfrm>
            <a:off x="9247535" y="539668"/>
            <a:ext cx="2071355" cy="369332"/>
          </a:xfrm>
          <a:prstGeom prst="rect">
            <a:avLst/>
          </a:prstGeom>
          <a:noFill/>
        </p:spPr>
        <p:txBody>
          <a:bodyPr vert="horz" wrap="square" lIns="91440" tIns="45720" rIns="91440" bIns="45720" rtlCol="0">
            <a:spAutoFit/>
          </a:bodyPr>
          <a:lstStyle>
            <a:lvl1pPr marL="228600" indent="-228600" algn="l" defTabSz="914400" rtl="0" eaLnBrk="1" latinLnBrk="0" hangingPunct="1">
              <a:lnSpc>
                <a:spcPct val="100000"/>
              </a:lnSpc>
              <a:spcBef>
                <a:spcPts val="0"/>
              </a:spcBef>
              <a:spcAft>
                <a:spcPts val="400"/>
              </a:spcAft>
              <a:buFont typeface="Arial" panose="020B0604020202020204" pitchFamily="34" charset="0"/>
              <a:buChar char="•"/>
              <a:defRPr sz="2000" kern="1200">
                <a:solidFill>
                  <a:schemeClr val="tx1"/>
                </a:solidFill>
                <a:latin typeface="Arial" charset="0"/>
                <a:ea typeface="Arial" charset="0"/>
                <a:cs typeface="Arial" charset="0"/>
              </a:defRPr>
            </a:lvl1pPr>
            <a:lvl2pPr marL="460375" indent="-233363" algn="l" defTabSz="914400" rtl="0" eaLnBrk="1" latinLnBrk="0" hangingPunct="1">
              <a:lnSpc>
                <a:spcPct val="100000"/>
              </a:lnSpc>
              <a:spcBef>
                <a:spcPts val="0"/>
              </a:spcBef>
              <a:spcAft>
                <a:spcPts val="400"/>
              </a:spcAft>
              <a:buFont typeface="Arial" panose="020B0604020202020204" pitchFamily="34" charset="0"/>
              <a:buChar char="•"/>
              <a:defRPr sz="1600" kern="1200">
                <a:solidFill>
                  <a:schemeClr val="tx1"/>
                </a:solidFill>
                <a:latin typeface="Arial" charset="0"/>
                <a:ea typeface="Arial" charset="0"/>
                <a:cs typeface="Arial" charset="0"/>
              </a:defRPr>
            </a:lvl2pPr>
            <a:lvl3pPr marL="687388" indent="-227013" algn="l" defTabSz="914400" rtl="0" eaLnBrk="1" latinLnBrk="0" hangingPunct="1">
              <a:lnSpc>
                <a:spcPct val="100000"/>
              </a:lnSpc>
              <a:spcBef>
                <a:spcPts val="0"/>
              </a:spcBef>
              <a:spcAft>
                <a:spcPts val="400"/>
              </a:spcAft>
              <a:buFont typeface="Arial" panose="020B0604020202020204" pitchFamily="34" charset="0"/>
              <a:buChar char="•"/>
              <a:defRPr sz="1600" kern="1200">
                <a:solidFill>
                  <a:schemeClr val="tx1"/>
                </a:solidFill>
                <a:latin typeface="Arial" charset="0"/>
                <a:ea typeface="Arial" charset="0"/>
                <a:cs typeface="Arial" charset="0"/>
              </a:defRPr>
            </a:lvl3pPr>
            <a:lvl4pPr marL="914400" indent="-227013" algn="l" defTabSz="914400" rtl="0" eaLnBrk="1" latinLnBrk="0" hangingPunct="1">
              <a:lnSpc>
                <a:spcPct val="100000"/>
              </a:lnSpc>
              <a:spcBef>
                <a:spcPts val="0"/>
              </a:spcBef>
              <a:spcAft>
                <a:spcPts val="400"/>
              </a:spcAft>
              <a:buFont typeface="Arial" panose="020B0604020202020204" pitchFamily="34" charset="0"/>
              <a:buChar char="•"/>
              <a:defRPr sz="1600" kern="1200">
                <a:solidFill>
                  <a:schemeClr val="tx1"/>
                </a:solidFill>
                <a:latin typeface="Arial" charset="0"/>
                <a:ea typeface="Arial" charset="0"/>
                <a:cs typeface="Arial" charset="0"/>
              </a:defRPr>
            </a:lvl4pPr>
            <a:lvl5pPr marL="1141413" indent="-227013" algn="l" defTabSz="914400" rtl="0" eaLnBrk="1" latinLnBrk="0" hangingPunct="1">
              <a:lnSpc>
                <a:spcPct val="100000"/>
              </a:lnSpc>
              <a:spcBef>
                <a:spcPts val="0"/>
              </a:spcBef>
              <a:spcAft>
                <a:spcPts val="400"/>
              </a:spcAft>
              <a:buFont typeface="Arial" panose="020B0604020202020204" pitchFamily="34" charset="0"/>
              <a:buChar char="•"/>
              <a:defRPr sz="1600" kern="1200">
                <a:solidFill>
                  <a:schemeClr val="tx1"/>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800" b="1" dirty="0"/>
              <a:t>  CFD calculation </a:t>
            </a:r>
            <a:endParaRPr lang="en-US" b="1" dirty="0"/>
          </a:p>
        </p:txBody>
      </p:sp>
      <p:sp>
        <p:nvSpPr>
          <p:cNvPr id="16" name="Content Placeholder 3">
            <a:extLst>
              <a:ext uri="{FF2B5EF4-FFF2-40B4-BE49-F238E27FC236}">
                <a16:creationId xmlns:a16="http://schemas.microsoft.com/office/drawing/2014/main" id="{4D5C40F2-945E-94E4-52DE-A5D135E03CD9}"/>
              </a:ext>
            </a:extLst>
          </p:cNvPr>
          <p:cNvSpPr txBox="1">
            <a:spLocks/>
          </p:cNvSpPr>
          <p:nvPr/>
        </p:nvSpPr>
        <p:spPr>
          <a:xfrm>
            <a:off x="9109117" y="4422861"/>
            <a:ext cx="2071355" cy="369332"/>
          </a:xfrm>
          <a:prstGeom prst="rect">
            <a:avLst/>
          </a:prstGeom>
          <a:noFill/>
        </p:spPr>
        <p:txBody>
          <a:bodyPr vert="horz" wrap="square" lIns="91440" tIns="45720" rIns="91440" bIns="45720" rtlCol="0">
            <a:spAutoFit/>
          </a:bodyPr>
          <a:lstStyle>
            <a:lvl1pPr marL="228600" indent="-228600" algn="l" defTabSz="914400" rtl="0" eaLnBrk="1" latinLnBrk="0" hangingPunct="1">
              <a:lnSpc>
                <a:spcPct val="100000"/>
              </a:lnSpc>
              <a:spcBef>
                <a:spcPts val="0"/>
              </a:spcBef>
              <a:spcAft>
                <a:spcPts val="400"/>
              </a:spcAft>
              <a:buFont typeface="Arial" panose="020B0604020202020204" pitchFamily="34" charset="0"/>
              <a:buChar char="•"/>
              <a:defRPr sz="2000" kern="1200">
                <a:solidFill>
                  <a:schemeClr val="tx1"/>
                </a:solidFill>
                <a:latin typeface="Arial" charset="0"/>
                <a:ea typeface="Arial" charset="0"/>
                <a:cs typeface="Arial" charset="0"/>
              </a:defRPr>
            </a:lvl1pPr>
            <a:lvl2pPr marL="460375" indent="-233363" algn="l" defTabSz="914400" rtl="0" eaLnBrk="1" latinLnBrk="0" hangingPunct="1">
              <a:lnSpc>
                <a:spcPct val="100000"/>
              </a:lnSpc>
              <a:spcBef>
                <a:spcPts val="0"/>
              </a:spcBef>
              <a:spcAft>
                <a:spcPts val="400"/>
              </a:spcAft>
              <a:buFont typeface="Arial" panose="020B0604020202020204" pitchFamily="34" charset="0"/>
              <a:buChar char="•"/>
              <a:defRPr sz="1600" kern="1200">
                <a:solidFill>
                  <a:schemeClr val="tx1"/>
                </a:solidFill>
                <a:latin typeface="Arial" charset="0"/>
                <a:ea typeface="Arial" charset="0"/>
                <a:cs typeface="Arial" charset="0"/>
              </a:defRPr>
            </a:lvl2pPr>
            <a:lvl3pPr marL="687388" indent="-227013" algn="l" defTabSz="914400" rtl="0" eaLnBrk="1" latinLnBrk="0" hangingPunct="1">
              <a:lnSpc>
                <a:spcPct val="100000"/>
              </a:lnSpc>
              <a:spcBef>
                <a:spcPts val="0"/>
              </a:spcBef>
              <a:spcAft>
                <a:spcPts val="400"/>
              </a:spcAft>
              <a:buFont typeface="Arial" panose="020B0604020202020204" pitchFamily="34" charset="0"/>
              <a:buChar char="•"/>
              <a:defRPr sz="1600" kern="1200">
                <a:solidFill>
                  <a:schemeClr val="tx1"/>
                </a:solidFill>
                <a:latin typeface="Arial" charset="0"/>
                <a:ea typeface="Arial" charset="0"/>
                <a:cs typeface="Arial" charset="0"/>
              </a:defRPr>
            </a:lvl3pPr>
            <a:lvl4pPr marL="914400" indent="-227013" algn="l" defTabSz="914400" rtl="0" eaLnBrk="1" latinLnBrk="0" hangingPunct="1">
              <a:lnSpc>
                <a:spcPct val="100000"/>
              </a:lnSpc>
              <a:spcBef>
                <a:spcPts val="0"/>
              </a:spcBef>
              <a:spcAft>
                <a:spcPts val="400"/>
              </a:spcAft>
              <a:buFont typeface="Arial" panose="020B0604020202020204" pitchFamily="34" charset="0"/>
              <a:buChar char="•"/>
              <a:defRPr sz="1600" kern="1200">
                <a:solidFill>
                  <a:schemeClr val="tx1"/>
                </a:solidFill>
                <a:latin typeface="Arial" charset="0"/>
                <a:ea typeface="Arial" charset="0"/>
                <a:cs typeface="Arial" charset="0"/>
              </a:defRPr>
            </a:lvl4pPr>
            <a:lvl5pPr marL="1141413" indent="-227013" algn="l" defTabSz="914400" rtl="0" eaLnBrk="1" latinLnBrk="0" hangingPunct="1">
              <a:lnSpc>
                <a:spcPct val="100000"/>
              </a:lnSpc>
              <a:spcBef>
                <a:spcPts val="0"/>
              </a:spcBef>
              <a:spcAft>
                <a:spcPts val="400"/>
              </a:spcAft>
              <a:buFont typeface="Arial" panose="020B0604020202020204" pitchFamily="34" charset="0"/>
              <a:buChar char="•"/>
              <a:defRPr sz="1600" kern="1200">
                <a:solidFill>
                  <a:schemeClr val="tx1"/>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800" b="1" dirty="0"/>
              <a:t>  Heat Load </a:t>
            </a:r>
            <a:endParaRPr lang="en-US" b="1" dirty="0"/>
          </a:p>
        </p:txBody>
      </p:sp>
      <p:sp>
        <p:nvSpPr>
          <p:cNvPr id="9" name="Title 1">
            <a:extLst>
              <a:ext uri="{FF2B5EF4-FFF2-40B4-BE49-F238E27FC236}">
                <a16:creationId xmlns:a16="http://schemas.microsoft.com/office/drawing/2014/main" id="{8402828E-6164-9D16-158E-7F21FF4511BF}"/>
              </a:ext>
            </a:extLst>
          </p:cNvPr>
          <p:cNvSpPr>
            <a:spLocks noGrp="1"/>
          </p:cNvSpPr>
          <p:nvPr>
            <p:ph type="title"/>
          </p:nvPr>
        </p:nvSpPr>
        <p:spPr>
          <a:xfrm>
            <a:off x="457200" y="0"/>
            <a:ext cx="11503025" cy="457200"/>
          </a:xfrm>
        </p:spPr>
        <p:txBody>
          <a:bodyPr>
            <a:normAutofit fontScale="90000"/>
          </a:bodyPr>
          <a:lstStyle/>
          <a:p>
            <a:r>
              <a:rPr lang="en-US" dirty="0" err="1"/>
              <a:t>ePIC</a:t>
            </a:r>
            <a:r>
              <a:rPr lang="en-US" dirty="0"/>
              <a:t> Detector – MPGD Endcap Disks </a:t>
            </a:r>
          </a:p>
        </p:txBody>
      </p:sp>
      <p:sp>
        <p:nvSpPr>
          <p:cNvPr id="13" name="Content Placeholder 3">
            <a:extLst>
              <a:ext uri="{FF2B5EF4-FFF2-40B4-BE49-F238E27FC236}">
                <a16:creationId xmlns:a16="http://schemas.microsoft.com/office/drawing/2014/main" id="{9A400BBD-8009-4DFF-93C7-6662830109D3}"/>
              </a:ext>
            </a:extLst>
          </p:cNvPr>
          <p:cNvSpPr txBox="1">
            <a:spLocks/>
          </p:cNvSpPr>
          <p:nvPr/>
        </p:nvSpPr>
        <p:spPr>
          <a:xfrm>
            <a:off x="757805" y="4987138"/>
            <a:ext cx="4168952" cy="369332"/>
          </a:xfrm>
          <a:prstGeom prst="rect">
            <a:avLst/>
          </a:prstGeom>
          <a:noFill/>
        </p:spPr>
        <p:txBody>
          <a:bodyPr vert="horz" wrap="square" lIns="91440" tIns="45720" rIns="91440" bIns="45720" rtlCol="0">
            <a:spAutoFit/>
          </a:bodyPr>
          <a:lstStyle>
            <a:lvl1pPr marL="228600" indent="-228600" algn="l" defTabSz="914400" rtl="0" eaLnBrk="1" latinLnBrk="0" hangingPunct="1">
              <a:lnSpc>
                <a:spcPct val="100000"/>
              </a:lnSpc>
              <a:spcBef>
                <a:spcPts val="0"/>
              </a:spcBef>
              <a:spcAft>
                <a:spcPts val="400"/>
              </a:spcAft>
              <a:buFont typeface="Arial" panose="020B0604020202020204" pitchFamily="34" charset="0"/>
              <a:buChar char="•"/>
              <a:defRPr sz="2000" kern="1200">
                <a:solidFill>
                  <a:schemeClr val="tx1"/>
                </a:solidFill>
                <a:latin typeface="Arial" charset="0"/>
                <a:ea typeface="Arial" charset="0"/>
                <a:cs typeface="Arial" charset="0"/>
              </a:defRPr>
            </a:lvl1pPr>
            <a:lvl2pPr marL="460375" indent="-233363" algn="l" defTabSz="914400" rtl="0" eaLnBrk="1" latinLnBrk="0" hangingPunct="1">
              <a:lnSpc>
                <a:spcPct val="100000"/>
              </a:lnSpc>
              <a:spcBef>
                <a:spcPts val="0"/>
              </a:spcBef>
              <a:spcAft>
                <a:spcPts val="400"/>
              </a:spcAft>
              <a:buFont typeface="Arial" panose="020B0604020202020204" pitchFamily="34" charset="0"/>
              <a:buChar char="•"/>
              <a:defRPr sz="1600" kern="1200">
                <a:solidFill>
                  <a:schemeClr val="tx1"/>
                </a:solidFill>
                <a:latin typeface="Arial" charset="0"/>
                <a:ea typeface="Arial" charset="0"/>
                <a:cs typeface="Arial" charset="0"/>
              </a:defRPr>
            </a:lvl2pPr>
            <a:lvl3pPr marL="687388" indent="-227013" algn="l" defTabSz="914400" rtl="0" eaLnBrk="1" latinLnBrk="0" hangingPunct="1">
              <a:lnSpc>
                <a:spcPct val="100000"/>
              </a:lnSpc>
              <a:spcBef>
                <a:spcPts val="0"/>
              </a:spcBef>
              <a:spcAft>
                <a:spcPts val="400"/>
              </a:spcAft>
              <a:buFont typeface="Arial" panose="020B0604020202020204" pitchFamily="34" charset="0"/>
              <a:buChar char="•"/>
              <a:defRPr sz="1600" kern="1200">
                <a:solidFill>
                  <a:schemeClr val="tx1"/>
                </a:solidFill>
                <a:latin typeface="Arial" charset="0"/>
                <a:ea typeface="Arial" charset="0"/>
                <a:cs typeface="Arial" charset="0"/>
              </a:defRPr>
            </a:lvl3pPr>
            <a:lvl4pPr marL="914400" indent="-227013" algn="l" defTabSz="914400" rtl="0" eaLnBrk="1" latinLnBrk="0" hangingPunct="1">
              <a:lnSpc>
                <a:spcPct val="100000"/>
              </a:lnSpc>
              <a:spcBef>
                <a:spcPts val="0"/>
              </a:spcBef>
              <a:spcAft>
                <a:spcPts val="400"/>
              </a:spcAft>
              <a:buFont typeface="Arial" panose="020B0604020202020204" pitchFamily="34" charset="0"/>
              <a:buChar char="•"/>
              <a:defRPr sz="1600" kern="1200">
                <a:solidFill>
                  <a:schemeClr val="tx1"/>
                </a:solidFill>
                <a:latin typeface="Arial" charset="0"/>
                <a:ea typeface="Arial" charset="0"/>
                <a:cs typeface="Arial" charset="0"/>
              </a:defRPr>
            </a:lvl4pPr>
            <a:lvl5pPr marL="1141413" indent="-227013" algn="l" defTabSz="914400" rtl="0" eaLnBrk="1" latinLnBrk="0" hangingPunct="1">
              <a:lnSpc>
                <a:spcPct val="100000"/>
              </a:lnSpc>
              <a:spcBef>
                <a:spcPts val="0"/>
              </a:spcBef>
              <a:spcAft>
                <a:spcPts val="400"/>
              </a:spcAft>
              <a:buFont typeface="Arial" panose="020B0604020202020204" pitchFamily="34" charset="0"/>
              <a:buChar char="•"/>
              <a:defRPr sz="1600" kern="1200">
                <a:solidFill>
                  <a:schemeClr val="tx1"/>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800" b="1" dirty="0"/>
              <a:t>   Ambient: 40C case – Effect of SVT </a:t>
            </a:r>
            <a:endParaRPr lang="en-US" b="1" dirty="0"/>
          </a:p>
        </p:txBody>
      </p:sp>
    </p:spTree>
    <p:extLst>
      <p:ext uri="{BB962C8B-B14F-4D97-AF65-F5344CB8AC3E}">
        <p14:creationId xmlns:p14="http://schemas.microsoft.com/office/powerpoint/2010/main" val="35116409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79C5CE-34F3-5AD3-BA61-0948688768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5C2E7A-7C9C-552F-1DA6-EDCD8DC26634}"/>
              </a:ext>
            </a:extLst>
          </p:cNvPr>
          <p:cNvSpPr>
            <a:spLocks noGrp="1"/>
          </p:cNvSpPr>
          <p:nvPr>
            <p:ph type="title"/>
          </p:nvPr>
        </p:nvSpPr>
        <p:spPr/>
        <p:txBody>
          <a:bodyPr>
            <a:normAutofit fontScale="90000"/>
          </a:bodyPr>
          <a:lstStyle/>
          <a:p>
            <a:r>
              <a:rPr lang="en-US" dirty="0" err="1"/>
              <a:t>ePIC</a:t>
            </a:r>
            <a:r>
              <a:rPr lang="en-US" dirty="0"/>
              <a:t> Detector – MPGD Endcap Disks </a:t>
            </a:r>
          </a:p>
        </p:txBody>
      </p:sp>
      <p:sp>
        <p:nvSpPr>
          <p:cNvPr id="7" name="TextBox 6">
            <a:extLst>
              <a:ext uri="{FF2B5EF4-FFF2-40B4-BE49-F238E27FC236}">
                <a16:creationId xmlns:a16="http://schemas.microsoft.com/office/drawing/2014/main" id="{430F84E1-8B96-8E4B-A8B7-D628ACDCF511}"/>
              </a:ext>
            </a:extLst>
          </p:cNvPr>
          <p:cNvSpPr txBox="1"/>
          <p:nvPr/>
        </p:nvSpPr>
        <p:spPr>
          <a:xfrm>
            <a:off x="457200" y="503869"/>
            <a:ext cx="3701845" cy="369332"/>
          </a:xfrm>
          <a:prstGeom prst="rect">
            <a:avLst/>
          </a:prstGeom>
          <a:noFill/>
        </p:spPr>
        <p:txBody>
          <a:bodyPr wrap="square">
            <a:spAutoFit/>
          </a:bodyPr>
          <a:lstStyle/>
          <a:p>
            <a:r>
              <a:rPr lang="en-US" b="1" dirty="0"/>
              <a:t>Cooling Scope of Work :  </a:t>
            </a:r>
            <a:r>
              <a:rPr lang="en-US" sz="1800" b="1" dirty="0"/>
              <a:t>  </a:t>
            </a:r>
            <a:endParaRPr lang="en-US" b="1" dirty="0"/>
          </a:p>
        </p:txBody>
      </p:sp>
      <p:graphicFrame>
        <p:nvGraphicFramePr>
          <p:cNvPr id="3" name="Table 2">
            <a:extLst>
              <a:ext uri="{FF2B5EF4-FFF2-40B4-BE49-F238E27FC236}">
                <a16:creationId xmlns:a16="http://schemas.microsoft.com/office/drawing/2014/main" id="{70F705FE-D004-CA3E-37DD-F1481DB6E094}"/>
              </a:ext>
            </a:extLst>
          </p:cNvPr>
          <p:cNvGraphicFramePr>
            <a:graphicFrameLocks noGrp="1"/>
          </p:cNvGraphicFramePr>
          <p:nvPr/>
        </p:nvGraphicFramePr>
        <p:xfrm>
          <a:off x="457200" y="788674"/>
          <a:ext cx="5324169" cy="5404753"/>
        </p:xfrm>
        <a:graphic>
          <a:graphicData uri="http://schemas.openxmlformats.org/drawingml/2006/table">
            <a:tbl>
              <a:tblPr>
                <a:tableStyleId>{5C22544A-7EE6-4342-B048-85BDC9FD1C3A}</a:tableStyleId>
              </a:tblPr>
              <a:tblGrid>
                <a:gridCol w="3249562">
                  <a:extLst>
                    <a:ext uri="{9D8B030D-6E8A-4147-A177-3AD203B41FA5}">
                      <a16:colId xmlns:a16="http://schemas.microsoft.com/office/drawing/2014/main" val="2079687833"/>
                    </a:ext>
                  </a:extLst>
                </a:gridCol>
                <a:gridCol w="1366684">
                  <a:extLst>
                    <a:ext uri="{9D8B030D-6E8A-4147-A177-3AD203B41FA5}">
                      <a16:colId xmlns:a16="http://schemas.microsoft.com/office/drawing/2014/main" val="2215989332"/>
                    </a:ext>
                  </a:extLst>
                </a:gridCol>
                <a:gridCol w="707923">
                  <a:extLst>
                    <a:ext uri="{9D8B030D-6E8A-4147-A177-3AD203B41FA5}">
                      <a16:colId xmlns:a16="http://schemas.microsoft.com/office/drawing/2014/main" val="3199063428"/>
                    </a:ext>
                  </a:extLst>
                </a:gridCol>
              </a:tblGrid>
              <a:tr h="302020">
                <a:tc>
                  <a:txBody>
                    <a:bodyPr/>
                    <a:lstStyle/>
                    <a:p>
                      <a:pPr algn="ctr" fontAlgn="b">
                        <a:buNone/>
                      </a:pPr>
                      <a:r>
                        <a:rPr lang="en-US" sz="1200" b="0" i="0" u="none" strike="noStrike" dirty="0">
                          <a:solidFill>
                            <a:srgbClr val="000000"/>
                          </a:solidFill>
                          <a:effectLst/>
                          <a:latin typeface="Arial" panose="020B0604020202020204" pitchFamily="34" charset="0"/>
                          <a:cs typeface="Arial" panose="020B0604020202020204" pitchFamily="34" charset="0"/>
                        </a:rPr>
                        <a:t>Cooling media</a:t>
                      </a:r>
                    </a:p>
                  </a:txBody>
                  <a:tcPr marL="7620" marR="7620" marT="7620" marB="0" anchor="b"/>
                </a:tc>
                <a:tc>
                  <a:txBody>
                    <a:bodyPr/>
                    <a:lstStyle/>
                    <a:p>
                      <a:pPr algn="ctr" fontAlgn="b">
                        <a:buNone/>
                      </a:pPr>
                      <a:r>
                        <a:rPr lang="en-US" sz="1200" b="0" i="0" u="none" strike="noStrike" dirty="0">
                          <a:solidFill>
                            <a:srgbClr val="000000"/>
                          </a:solidFill>
                          <a:effectLst/>
                          <a:latin typeface="Arial" panose="020B0604020202020204" pitchFamily="34" charset="0"/>
                          <a:cs typeface="Arial" panose="020B0604020202020204" pitchFamily="34" charset="0"/>
                        </a:rPr>
                        <a:t>Water</a:t>
                      </a:r>
                    </a:p>
                  </a:txBody>
                  <a:tcPr marL="7620" marR="7620" marT="7620" marB="0" anchor="b"/>
                </a:tc>
                <a:tc>
                  <a:txBody>
                    <a:bodyPr/>
                    <a:lstStyle/>
                    <a:p>
                      <a:pPr algn="ctr" fontAlgn="b">
                        <a:buNone/>
                      </a:pPr>
                      <a:endParaRPr lang="en-US" sz="12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extLst>
                  <a:ext uri="{0D108BD9-81ED-4DB2-BD59-A6C34878D82A}">
                    <a16:rowId xmlns:a16="http://schemas.microsoft.com/office/drawing/2014/main" val="2204898870"/>
                  </a:ext>
                </a:extLst>
              </a:tr>
              <a:tr h="302020">
                <a:tc>
                  <a:txBody>
                    <a:bodyPr/>
                    <a:lstStyle/>
                    <a:p>
                      <a:pPr algn="ctr" fontAlgn="b">
                        <a:buNone/>
                      </a:pPr>
                      <a:r>
                        <a:rPr lang="en-US" sz="1200" u="none" strike="noStrike" dirty="0">
                          <a:effectLst/>
                          <a:latin typeface="Arial" panose="020B0604020202020204" pitchFamily="34" charset="0"/>
                          <a:cs typeface="Arial" panose="020B0604020202020204" pitchFamily="34" charset="0"/>
                        </a:rPr>
                        <a:t>Inlet Temperature</a:t>
                      </a:r>
                      <a:endParaRPr lang="en-US" sz="12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buNone/>
                      </a:pPr>
                      <a:r>
                        <a:rPr lang="en-US" sz="1200" b="0" i="0" u="none" strike="noStrike" dirty="0">
                          <a:solidFill>
                            <a:srgbClr val="000000"/>
                          </a:solidFill>
                          <a:effectLst/>
                          <a:latin typeface="Arial" panose="020B0604020202020204" pitchFamily="34" charset="0"/>
                          <a:cs typeface="Arial" panose="020B0604020202020204" pitchFamily="34" charset="0"/>
                        </a:rPr>
                        <a:t>22</a:t>
                      </a:r>
                    </a:p>
                  </a:txBody>
                  <a:tcPr marL="7620" marR="7620" marT="7620" marB="0" anchor="b"/>
                </a:tc>
                <a:tc>
                  <a:txBody>
                    <a:bodyPr/>
                    <a:lstStyle/>
                    <a:p>
                      <a:pPr algn="ctr" fontAlgn="b">
                        <a:buNone/>
                      </a:pPr>
                      <a:r>
                        <a:rPr lang="en-US" sz="1200" u="none" strike="noStrike" dirty="0">
                          <a:effectLst/>
                          <a:latin typeface="Arial" panose="020B0604020202020204" pitchFamily="34" charset="0"/>
                          <a:cs typeface="Arial" panose="020B0604020202020204" pitchFamily="34" charset="0"/>
                        </a:rPr>
                        <a:t>C</a:t>
                      </a:r>
                      <a:endParaRPr lang="en-US" sz="12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extLst>
                  <a:ext uri="{0D108BD9-81ED-4DB2-BD59-A6C34878D82A}">
                    <a16:rowId xmlns:a16="http://schemas.microsoft.com/office/drawing/2014/main" val="2017389285"/>
                  </a:ext>
                </a:extLst>
              </a:tr>
              <a:tr h="302020">
                <a:tc>
                  <a:txBody>
                    <a:bodyPr/>
                    <a:lstStyle/>
                    <a:p>
                      <a:pPr algn="ctr" fontAlgn="b">
                        <a:buNone/>
                      </a:pPr>
                      <a:r>
                        <a:rPr lang="en-US" sz="1200" b="0" i="0" u="none" strike="noStrike" dirty="0">
                          <a:solidFill>
                            <a:srgbClr val="000000"/>
                          </a:solidFill>
                          <a:effectLst/>
                          <a:latin typeface="Arial" panose="020B0604020202020204" pitchFamily="34" charset="0"/>
                          <a:cs typeface="Arial" panose="020B0604020202020204" pitchFamily="34" charset="0"/>
                        </a:rPr>
                        <a:t>Ambient Temperature</a:t>
                      </a:r>
                    </a:p>
                  </a:txBody>
                  <a:tcPr marL="7620" marR="7620" marT="7620" marB="0" anchor="b"/>
                </a:tc>
                <a:tc>
                  <a:txBody>
                    <a:bodyPr/>
                    <a:lstStyle/>
                    <a:p>
                      <a:pPr algn="ctr" fontAlgn="b">
                        <a:buNone/>
                      </a:pPr>
                      <a:r>
                        <a:rPr lang="en-US" sz="1200" b="0" i="0" u="none" strike="noStrike" dirty="0">
                          <a:solidFill>
                            <a:srgbClr val="000000"/>
                          </a:solidFill>
                          <a:effectLst/>
                          <a:latin typeface="Arial" panose="020B0604020202020204" pitchFamily="34" charset="0"/>
                          <a:cs typeface="Arial" panose="020B0604020202020204" pitchFamily="34" charset="0"/>
                        </a:rPr>
                        <a:t>23</a:t>
                      </a:r>
                    </a:p>
                  </a:txBody>
                  <a:tcPr marL="7620" marR="7620" marT="7620" marB="0" anchor="b"/>
                </a:tc>
                <a:tc>
                  <a:txBody>
                    <a:bodyPr/>
                    <a:lstStyle/>
                    <a:p>
                      <a:pPr algn="ctr" fontAlgn="b">
                        <a:buNone/>
                      </a:pPr>
                      <a:r>
                        <a:rPr lang="en-US" sz="1200" b="0" i="0" u="none" strike="noStrike" dirty="0">
                          <a:solidFill>
                            <a:srgbClr val="000000"/>
                          </a:solidFill>
                          <a:effectLst/>
                          <a:latin typeface="Arial" panose="020B0604020202020204" pitchFamily="34" charset="0"/>
                          <a:cs typeface="Arial" panose="020B0604020202020204" pitchFamily="34" charset="0"/>
                        </a:rPr>
                        <a:t>C</a:t>
                      </a:r>
                    </a:p>
                  </a:txBody>
                  <a:tcPr marL="7620" marR="7620" marT="7620" marB="0" anchor="b"/>
                </a:tc>
                <a:extLst>
                  <a:ext uri="{0D108BD9-81ED-4DB2-BD59-A6C34878D82A}">
                    <a16:rowId xmlns:a16="http://schemas.microsoft.com/office/drawing/2014/main" val="4037358641"/>
                  </a:ext>
                </a:extLst>
              </a:tr>
              <a:tr h="302020">
                <a:tc>
                  <a:txBody>
                    <a:bodyPr/>
                    <a:lstStyle/>
                    <a:p>
                      <a:pPr algn="ctr" fontAlgn="b">
                        <a:buNone/>
                      </a:pPr>
                      <a:r>
                        <a:rPr lang="en-US" sz="1200" u="none" strike="noStrike" dirty="0">
                          <a:effectLst/>
                          <a:latin typeface="Arial" panose="020B0604020202020204" pitchFamily="34" charset="0"/>
                          <a:cs typeface="Arial" panose="020B0604020202020204" pitchFamily="34" charset="0"/>
                        </a:rPr>
                        <a:t>Tube inner diameter</a:t>
                      </a:r>
                      <a:endParaRPr lang="en-US" sz="12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buNone/>
                      </a:pPr>
                      <a:r>
                        <a:rPr lang="en-US" sz="1200" b="0" i="0" u="none" strike="noStrike" dirty="0">
                          <a:solidFill>
                            <a:srgbClr val="000000"/>
                          </a:solidFill>
                          <a:effectLst/>
                          <a:latin typeface="Arial" panose="020B0604020202020204" pitchFamily="34" charset="0"/>
                          <a:cs typeface="Arial" panose="020B0604020202020204" pitchFamily="34" charset="0"/>
                        </a:rPr>
                        <a:t>4</a:t>
                      </a:r>
                    </a:p>
                  </a:txBody>
                  <a:tcPr marL="7620" marR="7620" marT="7620" marB="0" anchor="b"/>
                </a:tc>
                <a:tc>
                  <a:txBody>
                    <a:bodyPr/>
                    <a:lstStyle/>
                    <a:p>
                      <a:pPr algn="ctr" fontAlgn="b">
                        <a:buNone/>
                      </a:pPr>
                      <a:r>
                        <a:rPr lang="en-US" sz="1200" u="none" strike="noStrike" dirty="0">
                          <a:effectLst/>
                          <a:latin typeface="Arial" panose="020B0604020202020204" pitchFamily="34" charset="0"/>
                          <a:cs typeface="Arial" panose="020B0604020202020204" pitchFamily="34" charset="0"/>
                        </a:rPr>
                        <a:t>mm</a:t>
                      </a:r>
                      <a:endParaRPr lang="en-US" sz="12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extLst>
                  <a:ext uri="{0D108BD9-81ED-4DB2-BD59-A6C34878D82A}">
                    <a16:rowId xmlns:a16="http://schemas.microsoft.com/office/drawing/2014/main" val="1401524333"/>
                  </a:ext>
                </a:extLst>
              </a:tr>
              <a:tr h="302020">
                <a:tc>
                  <a:txBody>
                    <a:bodyPr/>
                    <a:lstStyle/>
                    <a:p>
                      <a:pPr algn="ctr" fontAlgn="b">
                        <a:buNone/>
                      </a:pPr>
                      <a:r>
                        <a:rPr lang="en-US" sz="1200" u="none" strike="noStrike" dirty="0">
                          <a:effectLst/>
                          <a:latin typeface="Arial" panose="020B0604020202020204" pitchFamily="34" charset="0"/>
                          <a:cs typeface="Arial" panose="020B0604020202020204" pitchFamily="34" charset="0"/>
                        </a:rPr>
                        <a:t>Tube outer diameter</a:t>
                      </a:r>
                      <a:endParaRPr lang="en-US" sz="12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buNone/>
                      </a:pPr>
                      <a:r>
                        <a:rPr lang="en-US" sz="1200" b="0" i="0" u="none" strike="noStrike" dirty="0">
                          <a:solidFill>
                            <a:srgbClr val="000000"/>
                          </a:solidFill>
                          <a:effectLst/>
                          <a:latin typeface="Arial" panose="020B0604020202020204" pitchFamily="34" charset="0"/>
                          <a:cs typeface="Arial" panose="020B0604020202020204" pitchFamily="34" charset="0"/>
                        </a:rPr>
                        <a:t>6</a:t>
                      </a:r>
                    </a:p>
                  </a:txBody>
                  <a:tcPr marL="7620" marR="7620" marT="7620" marB="0" anchor="b"/>
                </a:tc>
                <a:tc>
                  <a:txBody>
                    <a:bodyPr/>
                    <a:lstStyle/>
                    <a:p>
                      <a:pPr algn="ctr" fontAlgn="b">
                        <a:buNone/>
                      </a:pPr>
                      <a:r>
                        <a:rPr lang="en-US" sz="1200" u="none" strike="noStrike" dirty="0">
                          <a:effectLst/>
                          <a:latin typeface="Arial" panose="020B0604020202020204" pitchFamily="34" charset="0"/>
                          <a:cs typeface="Arial" panose="020B0604020202020204" pitchFamily="34" charset="0"/>
                        </a:rPr>
                        <a:t>mm</a:t>
                      </a:r>
                      <a:endParaRPr lang="en-US" sz="12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extLst>
                  <a:ext uri="{0D108BD9-81ED-4DB2-BD59-A6C34878D82A}">
                    <a16:rowId xmlns:a16="http://schemas.microsoft.com/office/drawing/2014/main" val="4223410703"/>
                  </a:ext>
                </a:extLst>
              </a:tr>
              <a:tr h="302020">
                <a:tc>
                  <a:txBody>
                    <a:bodyPr/>
                    <a:lstStyle/>
                    <a:p>
                      <a:pPr algn="ctr" fontAlgn="b">
                        <a:buNone/>
                      </a:pPr>
                      <a:r>
                        <a:rPr lang="en-US" sz="1200" u="none" strike="noStrike" dirty="0">
                          <a:effectLst/>
                          <a:latin typeface="Arial" panose="020B0604020202020204" pitchFamily="34" charset="0"/>
                          <a:cs typeface="Arial" panose="020B0604020202020204" pitchFamily="34" charset="0"/>
                        </a:rPr>
                        <a:t>Tube material</a:t>
                      </a:r>
                      <a:endParaRPr lang="en-US" sz="12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buNone/>
                      </a:pPr>
                      <a:r>
                        <a:rPr lang="en-US" sz="1200" b="0" i="0" u="none" strike="noStrike" dirty="0">
                          <a:solidFill>
                            <a:srgbClr val="000000"/>
                          </a:solidFill>
                          <a:effectLst/>
                          <a:latin typeface="Arial" panose="020B0604020202020204" pitchFamily="34" charset="0"/>
                          <a:cs typeface="Arial" panose="020B0604020202020204" pitchFamily="34" charset="0"/>
                        </a:rPr>
                        <a:t>Copper</a:t>
                      </a:r>
                    </a:p>
                  </a:txBody>
                  <a:tcPr marL="7620" marR="7620" marT="7620" marB="0" anchor="b"/>
                </a:tc>
                <a:tc>
                  <a:txBody>
                    <a:bodyPr/>
                    <a:lstStyle/>
                    <a:p>
                      <a:pPr algn="l" fontAlgn="b">
                        <a:buNone/>
                      </a:pPr>
                      <a:endParaRPr lang="en-US" sz="12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extLst>
                  <a:ext uri="{0D108BD9-81ED-4DB2-BD59-A6C34878D82A}">
                    <a16:rowId xmlns:a16="http://schemas.microsoft.com/office/drawing/2014/main" val="2041197771"/>
                  </a:ext>
                </a:extLst>
              </a:tr>
              <a:tr h="302020">
                <a:tc>
                  <a:txBody>
                    <a:bodyPr/>
                    <a:lstStyle/>
                    <a:p>
                      <a:pPr algn="ctr" fontAlgn="b">
                        <a:buNone/>
                      </a:pPr>
                      <a:r>
                        <a:rPr lang="en-US" sz="1200" u="none" strike="noStrike" dirty="0">
                          <a:effectLst/>
                          <a:latin typeface="Arial" panose="020B0604020202020204" pitchFamily="34" charset="0"/>
                          <a:cs typeface="Arial" panose="020B0604020202020204" pitchFamily="34" charset="0"/>
                        </a:rPr>
                        <a:t>Minimum Temperature of Detector</a:t>
                      </a:r>
                      <a:endParaRPr lang="en-US" sz="12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buNone/>
                      </a:pPr>
                      <a:r>
                        <a:rPr lang="en-US" sz="1200" b="0" i="0" u="none" strike="noStrike" dirty="0">
                          <a:solidFill>
                            <a:srgbClr val="000000"/>
                          </a:solidFill>
                          <a:effectLst/>
                          <a:latin typeface="Arial" panose="020B0604020202020204" pitchFamily="34" charset="0"/>
                          <a:cs typeface="Arial" panose="020B0604020202020204" pitchFamily="34" charset="0"/>
                        </a:rPr>
                        <a:t>25</a:t>
                      </a:r>
                    </a:p>
                  </a:txBody>
                  <a:tcPr marL="7620" marR="7620" marT="7620" marB="0" anchor="b"/>
                </a:tc>
                <a:tc>
                  <a:txBody>
                    <a:bodyPr/>
                    <a:lstStyle/>
                    <a:p>
                      <a:pPr algn="ctr" fontAlgn="b">
                        <a:buNone/>
                      </a:pPr>
                      <a:r>
                        <a:rPr lang="en-US" sz="1200" u="none" strike="noStrike">
                          <a:effectLst/>
                          <a:latin typeface="Arial" panose="020B0604020202020204" pitchFamily="34" charset="0"/>
                          <a:cs typeface="Arial" panose="020B0604020202020204" pitchFamily="34" charset="0"/>
                        </a:rPr>
                        <a:t>C</a:t>
                      </a:r>
                      <a:endParaRPr lang="en-US" sz="1200" b="1"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extLst>
                  <a:ext uri="{0D108BD9-81ED-4DB2-BD59-A6C34878D82A}">
                    <a16:rowId xmlns:a16="http://schemas.microsoft.com/office/drawing/2014/main" val="4204385164"/>
                  </a:ext>
                </a:extLst>
              </a:tr>
              <a:tr h="302020">
                <a:tc>
                  <a:txBody>
                    <a:bodyPr/>
                    <a:lstStyle/>
                    <a:p>
                      <a:pPr algn="ctr" fontAlgn="b">
                        <a:buNone/>
                      </a:pPr>
                      <a:r>
                        <a:rPr lang="en-US" sz="1200" u="none" strike="noStrike" dirty="0">
                          <a:effectLst/>
                          <a:latin typeface="Arial" panose="020B0604020202020204" pitchFamily="34" charset="0"/>
                          <a:cs typeface="Arial" panose="020B0604020202020204" pitchFamily="34" charset="0"/>
                        </a:rPr>
                        <a:t>Maximum Temperature of Detector </a:t>
                      </a:r>
                      <a:endParaRPr lang="en-US" sz="12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buNone/>
                      </a:pPr>
                      <a:r>
                        <a:rPr lang="en-US" sz="1200" b="0" i="0" u="none" strike="noStrike" dirty="0">
                          <a:solidFill>
                            <a:srgbClr val="000000"/>
                          </a:solidFill>
                          <a:effectLst/>
                          <a:latin typeface="Arial" panose="020B0604020202020204" pitchFamily="34" charset="0"/>
                          <a:cs typeface="Arial" panose="020B0604020202020204" pitchFamily="34" charset="0"/>
                        </a:rPr>
                        <a:t>35</a:t>
                      </a:r>
                    </a:p>
                  </a:txBody>
                  <a:tcPr marL="7620" marR="7620" marT="7620" marB="0" anchor="b"/>
                </a:tc>
                <a:tc>
                  <a:txBody>
                    <a:bodyPr/>
                    <a:lstStyle/>
                    <a:p>
                      <a:pPr algn="ctr" fontAlgn="b">
                        <a:buNone/>
                      </a:pPr>
                      <a:r>
                        <a:rPr lang="en-US" sz="1200" u="none" strike="noStrike">
                          <a:effectLst/>
                          <a:latin typeface="Arial" panose="020B0604020202020204" pitchFamily="34" charset="0"/>
                          <a:cs typeface="Arial" panose="020B0604020202020204" pitchFamily="34" charset="0"/>
                        </a:rPr>
                        <a:t>C</a:t>
                      </a:r>
                      <a:endParaRPr lang="en-US" sz="1200" b="1"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extLst>
                  <a:ext uri="{0D108BD9-81ED-4DB2-BD59-A6C34878D82A}">
                    <a16:rowId xmlns:a16="http://schemas.microsoft.com/office/drawing/2014/main" val="1445136182"/>
                  </a:ext>
                </a:extLst>
              </a:tr>
              <a:tr h="302020">
                <a:tc>
                  <a:txBody>
                    <a:bodyPr/>
                    <a:lstStyle/>
                    <a:p>
                      <a:pPr algn="ctr" fontAlgn="b">
                        <a:buNone/>
                      </a:pPr>
                      <a:r>
                        <a:rPr lang="en-US" sz="1200" u="none" strike="noStrike" dirty="0">
                          <a:effectLst/>
                          <a:latin typeface="Arial" panose="020B0604020202020204" pitchFamily="34" charset="0"/>
                          <a:cs typeface="Arial" panose="020B0604020202020204" pitchFamily="34" charset="0"/>
                        </a:rPr>
                        <a:t>Temperature rise</a:t>
                      </a:r>
                      <a:endParaRPr lang="en-US" sz="12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buNone/>
                      </a:pPr>
                      <a:r>
                        <a:rPr lang="en-US" sz="1200" b="0" i="0" u="none" strike="noStrike" dirty="0">
                          <a:solidFill>
                            <a:srgbClr val="000000"/>
                          </a:solidFill>
                          <a:effectLst/>
                          <a:latin typeface="Arial" panose="020B0604020202020204" pitchFamily="34" charset="0"/>
                          <a:cs typeface="Arial" panose="020B0604020202020204" pitchFamily="34" charset="0"/>
                        </a:rPr>
                        <a:t>2</a:t>
                      </a:r>
                    </a:p>
                  </a:txBody>
                  <a:tcPr marL="7620" marR="7620" marT="7620" marB="0" anchor="b"/>
                </a:tc>
                <a:tc>
                  <a:txBody>
                    <a:bodyPr/>
                    <a:lstStyle/>
                    <a:p>
                      <a:pPr algn="ctr" fontAlgn="b">
                        <a:buNone/>
                      </a:pPr>
                      <a:r>
                        <a:rPr lang="en-US" sz="1200" u="none" strike="noStrike" dirty="0">
                          <a:effectLst/>
                          <a:latin typeface="Arial" panose="020B0604020202020204" pitchFamily="34" charset="0"/>
                          <a:cs typeface="Arial" panose="020B0604020202020204" pitchFamily="34" charset="0"/>
                        </a:rPr>
                        <a:t>C</a:t>
                      </a:r>
                      <a:endParaRPr lang="en-US" sz="12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extLst>
                  <a:ext uri="{0D108BD9-81ED-4DB2-BD59-A6C34878D82A}">
                    <a16:rowId xmlns:a16="http://schemas.microsoft.com/office/drawing/2014/main" val="1037064054"/>
                  </a:ext>
                </a:extLst>
              </a:tr>
              <a:tr h="302020">
                <a:tc>
                  <a:txBody>
                    <a:bodyPr/>
                    <a:lstStyle/>
                    <a:p>
                      <a:pPr algn="ctr" fontAlgn="b">
                        <a:buNone/>
                      </a:pPr>
                      <a:r>
                        <a:rPr lang="en-US" sz="1200" b="0" i="0" u="none" strike="noStrike" dirty="0">
                          <a:solidFill>
                            <a:srgbClr val="000000"/>
                          </a:solidFill>
                          <a:effectLst/>
                          <a:latin typeface="Arial" panose="020B0604020202020204" pitchFamily="34" charset="0"/>
                          <a:cs typeface="Arial" panose="020B0604020202020204" pitchFamily="34" charset="0"/>
                        </a:rPr>
                        <a:t>Temperature stability</a:t>
                      </a:r>
                    </a:p>
                  </a:txBody>
                  <a:tcPr marL="7620" marR="7620" marT="7620" marB="0" anchor="b"/>
                </a:tc>
                <a:tc>
                  <a:txBody>
                    <a:bodyPr/>
                    <a:lstStyle/>
                    <a:p>
                      <a:pPr algn="ctr" fontAlgn="b">
                        <a:buNone/>
                      </a:pPr>
                      <a:r>
                        <a:rPr lang="en-US" sz="1200" b="0" i="0" u="none" strike="noStrike" dirty="0">
                          <a:solidFill>
                            <a:srgbClr val="000000"/>
                          </a:solidFill>
                          <a:effectLst/>
                          <a:latin typeface="Arial" panose="020B0604020202020204" pitchFamily="34" charset="0"/>
                          <a:cs typeface="Arial" panose="020B0604020202020204" pitchFamily="34" charset="0"/>
                        </a:rPr>
                        <a:t>± 3</a:t>
                      </a:r>
                    </a:p>
                  </a:txBody>
                  <a:tcPr marL="7620" marR="7620" marT="7620" marB="0" anchor="b"/>
                </a:tc>
                <a:tc>
                  <a:txBody>
                    <a:bodyPr/>
                    <a:lstStyle/>
                    <a:p>
                      <a:pPr algn="ctr" fontAlgn="b">
                        <a:buNone/>
                      </a:pPr>
                      <a:r>
                        <a:rPr lang="en-US" sz="1200" b="0" i="0" u="none" strike="noStrike" dirty="0">
                          <a:solidFill>
                            <a:srgbClr val="000000"/>
                          </a:solidFill>
                          <a:effectLst/>
                          <a:latin typeface="Arial" panose="020B0604020202020204" pitchFamily="34" charset="0"/>
                          <a:cs typeface="Arial" panose="020B0604020202020204" pitchFamily="34" charset="0"/>
                        </a:rPr>
                        <a:t>C</a:t>
                      </a:r>
                    </a:p>
                  </a:txBody>
                  <a:tcPr marL="7620" marR="7620" marT="7620" marB="0" anchor="b"/>
                </a:tc>
                <a:extLst>
                  <a:ext uri="{0D108BD9-81ED-4DB2-BD59-A6C34878D82A}">
                    <a16:rowId xmlns:a16="http://schemas.microsoft.com/office/drawing/2014/main" val="971668454"/>
                  </a:ext>
                </a:extLst>
              </a:tr>
              <a:tr h="302020">
                <a:tc>
                  <a:txBody>
                    <a:bodyPr/>
                    <a:lstStyle/>
                    <a:p>
                      <a:pPr algn="ctr" fontAlgn="b">
                        <a:buNone/>
                      </a:pPr>
                      <a:r>
                        <a:rPr lang="en-US" sz="1200" b="0" i="0" u="none" strike="noStrike" dirty="0">
                          <a:solidFill>
                            <a:srgbClr val="000000"/>
                          </a:solidFill>
                          <a:effectLst/>
                          <a:latin typeface="Arial" panose="020B0604020202020204" pitchFamily="34" charset="0"/>
                          <a:cs typeface="Arial" panose="020B0604020202020204" pitchFamily="34" charset="0"/>
                        </a:rPr>
                        <a:t>Flow rate of single module</a:t>
                      </a:r>
                    </a:p>
                  </a:txBody>
                  <a:tcPr marL="7620" marR="7620" marT="7620" marB="0" anchor="b"/>
                </a:tc>
                <a:tc>
                  <a:txBody>
                    <a:bodyPr/>
                    <a:lstStyle/>
                    <a:p>
                      <a:pPr algn="ctr" fontAlgn="b">
                        <a:buNone/>
                      </a:pPr>
                      <a:r>
                        <a:rPr lang="en-US" sz="1200" b="1" i="0" u="none" strike="noStrike" dirty="0">
                          <a:solidFill>
                            <a:srgbClr val="000000"/>
                          </a:solidFill>
                          <a:effectLst/>
                          <a:latin typeface="Arial" panose="020B0604020202020204" pitchFamily="34" charset="0"/>
                          <a:cs typeface="Arial" panose="020B0604020202020204" pitchFamily="34" charset="0"/>
                        </a:rPr>
                        <a:t>0.5</a:t>
                      </a:r>
                    </a:p>
                  </a:txBody>
                  <a:tcPr marL="7620" marR="7620" marT="7620" marB="0" anchor="b"/>
                </a:tc>
                <a:tc>
                  <a:txBody>
                    <a:bodyPr/>
                    <a:lstStyle/>
                    <a:p>
                      <a:pPr algn="ctr" fontAlgn="b">
                        <a:buNone/>
                      </a:pPr>
                      <a:r>
                        <a:rPr lang="en-US" sz="1200" b="1" i="0" u="none" strike="noStrike" dirty="0">
                          <a:solidFill>
                            <a:srgbClr val="000000"/>
                          </a:solidFill>
                          <a:effectLst/>
                          <a:latin typeface="Arial" panose="020B0604020202020204" pitchFamily="34" charset="0"/>
                          <a:cs typeface="Arial" panose="020B0604020202020204" pitchFamily="34" charset="0"/>
                        </a:rPr>
                        <a:t>lpm</a:t>
                      </a:r>
                    </a:p>
                  </a:txBody>
                  <a:tcPr marL="7620" marR="7620" marT="7620" marB="0" anchor="b"/>
                </a:tc>
                <a:extLst>
                  <a:ext uri="{0D108BD9-81ED-4DB2-BD59-A6C34878D82A}">
                    <a16:rowId xmlns:a16="http://schemas.microsoft.com/office/drawing/2014/main" val="1399450529"/>
                  </a:ext>
                </a:extLst>
              </a:tr>
              <a:tr h="302020">
                <a:tc>
                  <a:txBody>
                    <a:bodyPr/>
                    <a:lstStyle/>
                    <a:p>
                      <a:pPr algn="ctr" fontAlgn="b">
                        <a:buNone/>
                      </a:pPr>
                      <a:r>
                        <a:rPr lang="en-US" sz="1200" b="0" i="0" u="none" strike="noStrike" dirty="0">
                          <a:solidFill>
                            <a:srgbClr val="000000"/>
                          </a:solidFill>
                          <a:effectLst/>
                          <a:latin typeface="Arial" panose="020B0604020202020204" pitchFamily="34" charset="0"/>
                          <a:cs typeface="Arial" panose="020B0604020202020204" pitchFamily="34" charset="0"/>
                        </a:rPr>
                        <a:t>Pressure drop of single module</a:t>
                      </a:r>
                    </a:p>
                  </a:txBody>
                  <a:tcPr marL="7620" marR="7620" marT="7620" marB="0" anchor="b"/>
                </a:tc>
                <a:tc>
                  <a:txBody>
                    <a:bodyPr/>
                    <a:lstStyle/>
                    <a:p>
                      <a:pPr algn="ctr" fontAlgn="b">
                        <a:buNone/>
                      </a:pPr>
                      <a:r>
                        <a:rPr lang="en-US" sz="1200" b="1" i="0" u="none" strike="noStrike" dirty="0">
                          <a:solidFill>
                            <a:srgbClr val="000000"/>
                          </a:solidFill>
                          <a:effectLst/>
                          <a:latin typeface="Arial" panose="020B0604020202020204" pitchFamily="34" charset="0"/>
                          <a:cs typeface="Arial" panose="020B0604020202020204" pitchFamily="34" charset="0"/>
                        </a:rPr>
                        <a:t>0.03</a:t>
                      </a:r>
                    </a:p>
                  </a:txBody>
                  <a:tcPr marL="7620" marR="7620" marT="7620" marB="0" anchor="b"/>
                </a:tc>
                <a:tc>
                  <a:txBody>
                    <a:bodyPr/>
                    <a:lstStyle/>
                    <a:p>
                      <a:pPr algn="ctr" fontAlgn="b">
                        <a:buNone/>
                      </a:pPr>
                      <a:r>
                        <a:rPr lang="en-US" sz="1200" b="1" i="0" u="none" strike="noStrike" dirty="0">
                          <a:solidFill>
                            <a:srgbClr val="000000"/>
                          </a:solidFill>
                          <a:effectLst/>
                          <a:latin typeface="Arial" panose="020B0604020202020204" pitchFamily="34" charset="0"/>
                          <a:cs typeface="Arial" panose="020B0604020202020204" pitchFamily="34" charset="0"/>
                        </a:rPr>
                        <a:t>bar</a:t>
                      </a:r>
                    </a:p>
                  </a:txBody>
                  <a:tcPr marL="7620" marR="7620" marT="7620" marB="0" anchor="b"/>
                </a:tc>
                <a:extLst>
                  <a:ext uri="{0D108BD9-81ED-4DB2-BD59-A6C34878D82A}">
                    <a16:rowId xmlns:a16="http://schemas.microsoft.com/office/drawing/2014/main" val="1342606268"/>
                  </a:ext>
                </a:extLst>
              </a:tr>
              <a:tr h="398870">
                <a:tc>
                  <a:txBody>
                    <a:bodyPr/>
                    <a:lstStyle/>
                    <a:p>
                      <a:pPr algn="ctr" fontAlgn="b">
                        <a:buNone/>
                      </a:pPr>
                      <a:r>
                        <a:rPr lang="en-US" sz="1200" u="none" strike="noStrike" dirty="0">
                          <a:effectLst/>
                          <a:latin typeface="Arial" panose="020B0604020202020204" pitchFamily="34" charset="0"/>
                          <a:cs typeface="Arial" panose="020B0604020202020204" pitchFamily="34" charset="0"/>
                        </a:rPr>
                        <a:t>Heat dissipation to ambient from single module</a:t>
                      </a:r>
                      <a:endParaRPr lang="en-US" sz="12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buNone/>
                      </a:pPr>
                      <a:r>
                        <a:rPr lang="en-US" sz="1200" b="1" i="0" u="none" strike="noStrike" dirty="0">
                          <a:solidFill>
                            <a:srgbClr val="000000"/>
                          </a:solidFill>
                          <a:effectLst/>
                          <a:latin typeface="Arial" panose="020B0604020202020204" pitchFamily="34" charset="0"/>
                          <a:cs typeface="Arial" panose="020B0604020202020204" pitchFamily="34" charset="0"/>
                        </a:rPr>
                        <a:t>0.98</a:t>
                      </a:r>
                    </a:p>
                  </a:txBody>
                  <a:tcPr marL="7620" marR="7620" marT="7620" marB="0" anchor="b"/>
                </a:tc>
                <a:tc>
                  <a:txBody>
                    <a:bodyPr/>
                    <a:lstStyle/>
                    <a:p>
                      <a:pPr algn="ctr" fontAlgn="b">
                        <a:buNone/>
                      </a:pPr>
                      <a:r>
                        <a:rPr lang="en-US" sz="1200" b="1" i="0" u="none" strike="noStrike" dirty="0">
                          <a:solidFill>
                            <a:srgbClr val="000000"/>
                          </a:solidFill>
                          <a:effectLst/>
                          <a:latin typeface="Arial" panose="020B0604020202020204" pitchFamily="34" charset="0"/>
                          <a:cs typeface="Arial" panose="020B0604020202020204" pitchFamily="34" charset="0"/>
                        </a:rPr>
                        <a:t>W</a:t>
                      </a:r>
                    </a:p>
                  </a:txBody>
                  <a:tcPr marL="7620" marR="7620" marT="7620" marB="0" anchor="b"/>
                </a:tc>
                <a:extLst>
                  <a:ext uri="{0D108BD9-81ED-4DB2-BD59-A6C34878D82A}">
                    <a16:rowId xmlns:a16="http://schemas.microsoft.com/office/drawing/2014/main" val="1981970595"/>
                  </a:ext>
                </a:extLst>
              </a:tr>
              <a:tr h="398870">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200" u="none" strike="noStrike" dirty="0">
                          <a:effectLst/>
                          <a:latin typeface="Arial" panose="020B0604020202020204" pitchFamily="34" charset="0"/>
                          <a:cs typeface="Arial" panose="020B0604020202020204" pitchFamily="34" charset="0"/>
                        </a:rPr>
                        <a:t>Total Heat dissipation to ambient </a:t>
                      </a:r>
                      <a:endParaRPr lang="en-US" sz="12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buNone/>
                      </a:pPr>
                      <a:r>
                        <a:rPr lang="en-US" sz="1200" b="1" i="0" u="none" strike="noStrike" dirty="0">
                          <a:solidFill>
                            <a:srgbClr val="000000"/>
                          </a:solidFill>
                          <a:effectLst/>
                          <a:latin typeface="Arial" panose="020B0604020202020204" pitchFamily="34" charset="0"/>
                          <a:cs typeface="Arial" panose="020B0604020202020204" pitchFamily="34" charset="0"/>
                        </a:rPr>
                        <a:t>16</a:t>
                      </a:r>
                    </a:p>
                  </a:txBody>
                  <a:tcPr marL="7620" marR="7620" marT="7620" marB="0" anchor="b"/>
                </a:tc>
                <a:tc>
                  <a:txBody>
                    <a:bodyPr/>
                    <a:lstStyle/>
                    <a:p>
                      <a:pPr algn="ctr" fontAlgn="b">
                        <a:buNone/>
                      </a:pPr>
                      <a:r>
                        <a:rPr lang="en-US" sz="1200" b="1" i="0" u="none" strike="noStrike" dirty="0">
                          <a:solidFill>
                            <a:srgbClr val="000000"/>
                          </a:solidFill>
                          <a:effectLst/>
                          <a:latin typeface="Arial" panose="020B0604020202020204" pitchFamily="34" charset="0"/>
                          <a:cs typeface="Arial" panose="020B0604020202020204" pitchFamily="34" charset="0"/>
                        </a:rPr>
                        <a:t>W</a:t>
                      </a:r>
                    </a:p>
                  </a:txBody>
                  <a:tcPr marL="7620" marR="7620" marT="7620" marB="0" anchor="b"/>
                </a:tc>
                <a:extLst>
                  <a:ext uri="{0D108BD9-81ED-4DB2-BD59-A6C34878D82A}">
                    <a16:rowId xmlns:a16="http://schemas.microsoft.com/office/drawing/2014/main" val="768927632"/>
                  </a:ext>
                </a:extLst>
              </a:tr>
              <a:tr h="302020">
                <a:tc>
                  <a:txBody>
                    <a:bodyPr/>
                    <a:lstStyle/>
                    <a:p>
                      <a:pPr algn="ctr" fontAlgn="b">
                        <a:buNone/>
                      </a:pPr>
                      <a:r>
                        <a:rPr lang="en-US" sz="1200" u="none" strike="noStrike" dirty="0">
                          <a:effectLst/>
                          <a:latin typeface="Arial" panose="020B0604020202020204" pitchFamily="34" charset="0"/>
                          <a:cs typeface="Arial" panose="020B0604020202020204" pitchFamily="34" charset="0"/>
                        </a:rPr>
                        <a:t>Cooling loops</a:t>
                      </a:r>
                      <a:endParaRPr lang="en-US" sz="12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buNone/>
                      </a:pPr>
                      <a:r>
                        <a:rPr lang="en-US" sz="1200" b="0" i="0" u="none" strike="noStrike" dirty="0">
                          <a:solidFill>
                            <a:srgbClr val="000000"/>
                          </a:solidFill>
                          <a:effectLst/>
                          <a:latin typeface="Arial" panose="020B0604020202020204" pitchFamily="34" charset="0"/>
                          <a:cs typeface="Arial" panose="020B0604020202020204" pitchFamily="34" charset="0"/>
                        </a:rPr>
                        <a:t>Parallel</a:t>
                      </a:r>
                    </a:p>
                  </a:txBody>
                  <a:tcPr marL="7620" marR="7620" marT="7620" marB="0" anchor="b"/>
                </a:tc>
                <a:tc>
                  <a:txBody>
                    <a:bodyPr/>
                    <a:lstStyle/>
                    <a:p>
                      <a:pPr algn="l" fontAlgn="b">
                        <a:buNone/>
                      </a:pP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extLst>
                  <a:ext uri="{0D108BD9-81ED-4DB2-BD59-A6C34878D82A}">
                    <a16:rowId xmlns:a16="http://schemas.microsoft.com/office/drawing/2014/main" val="3637072970"/>
                  </a:ext>
                </a:extLst>
              </a:tr>
              <a:tr h="302020">
                <a:tc>
                  <a:txBody>
                    <a:bodyPr/>
                    <a:lstStyle/>
                    <a:p>
                      <a:pPr algn="ctr" fontAlgn="b">
                        <a:buNone/>
                      </a:pPr>
                      <a:r>
                        <a:rPr lang="en-US" sz="1200" u="none" strike="noStrike">
                          <a:effectLst/>
                          <a:latin typeface="Arial" panose="020B0604020202020204" pitchFamily="34" charset="0"/>
                          <a:cs typeface="Arial" panose="020B0604020202020204" pitchFamily="34" charset="0"/>
                        </a:rPr>
                        <a:t>Insulation requirement</a:t>
                      </a:r>
                      <a:endParaRPr lang="en-US" sz="1200" b="1"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buNone/>
                      </a:pPr>
                      <a:r>
                        <a:rPr lang="en-US" sz="1200" u="none" strike="noStrike" dirty="0">
                          <a:effectLst/>
                          <a:latin typeface="Arial" panose="020B0604020202020204" pitchFamily="34" charset="0"/>
                          <a:cs typeface="Arial" panose="020B0604020202020204" pitchFamily="34" charset="0"/>
                        </a:rPr>
                        <a:t>No</a:t>
                      </a:r>
                      <a:endParaRPr lang="en-US" sz="12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l" fontAlgn="b">
                        <a:buNone/>
                      </a:pP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extLst>
                  <a:ext uri="{0D108BD9-81ED-4DB2-BD59-A6C34878D82A}">
                    <a16:rowId xmlns:a16="http://schemas.microsoft.com/office/drawing/2014/main" val="1480417525"/>
                  </a:ext>
                </a:extLst>
              </a:tr>
              <a:tr h="378733">
                <a:tc>
                  <a:txBody>
                    <a:bodyPr/>
                    <a:lstStyle/>
                    <a:p>
                      <a:pPr algn="ctr" fontAlgn="b">
                        <a:buNone/>
                      </a:pPr>
                      <a:r>
                        <a:rPr lang="en-US" sz="1200" u="none" strike="noStrike">
                          <a:effectLst/>
                          <a:latin typeface="Arial" panose="020B0604020202020204" pitchFamily="34" charset="0"/>
                          <a:cs typeface="Arial" panose="020B0604020202020204" pitchFamily="34" charset="0"/>
                        </a:rPr>
                        <a:t>Neighboring detectors</a:t>
                      </a:r>
                      <a:endParaRPr lang="en-US" sz="1200" b="1"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buNone/>
                      </a:pPr>
                      <a:r>
                        <a:rPr lang="en-US" sz="1200" b="0" i="0" u="none" strike="noStrike" dirty="0">
                          <a:solidFill>
                            <a:srgbClr val="000000"/>
                          </a:solidFill>
                          <a:effectLst/>
                          <a:latin typeface="Arial" panose="020B0604020202020204" pitchFamily="34" charset="0"/>
                          <a:cs typeface="Arial" panose="020B0604020202020204" pitchFamily="34" charset="0"/>
                        </a:rPr>
                        <a:t>SVT, </a:t>
                      </a:r>
                      <a:r>
                        <a:rPr lang="en-US" sz="1200" b="0" i="0" u="none" strike="noStrike" dirty="0" err="1">
                          <a:solidFill>
                            <a:srgbClr val="000000"/>
                          </a:solidFill>
                          <a:effectLst/>
                          <a:latin typeface="Arial" panose="020B0604020202020204" pitchFamily="34" charset="0"/>
                          <a:cs typeface="Arial" panose="020B0604020202020204" pitchFamily="34" charset="0"/>
                        </a:rPr>
                        <a:t>pfRICH</a:t>
                      </a:r>
                      <a:r>
                        <a:rPr lang="en-US" sz="1200" b="0" i="0" u="none" strike="noStrike" dirty="0">
                          <a:solidFill>
                            <a:srgbClr val="000000"/>
                          </a:solidFill>
                          <a:effectLst/>
                          <a:latin typeface="Arial" panose="020B0604020202020204" pitchFamily="34" charset="0"/>
                          <a:cs typeface="Arial" panose="020B0604020202020204" pitchFamily="34" charset="0"/>
                        </a:rPr>
                        <a:t>, TOF</a:t>
                      </a:r>
                    </a:p>
                  </a:txBody>
                  <a:tcPr marL="7620" marR="7620" marT="7620" marB="0" anchor="b"/>
                </a:tc>
                <a:tc>
                  <a:txBody>
                    <a:bodyPr/>
                    <a:lstStyle/>
                    <a:p>
                      <a:pPr algn="l" fontAlgn="b">
                        <a:buNone/>
                      </a:pP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extLst>
                  <a:ext uri="{0D108BD9-81ED-4DB2-BD59-A6C34878D82A}">
                    <a16:rowId xmlns:a16="http://schemas.microsoft.com/office/drawing/2014/main" val="500299546"/>
                  </a:ext>
                </a:extLst>
              </a:tr>
            </a:tbl>
          </a:graphicData>
        </a:graphic>
      </p:graphicFrame>
      <p:sp>
        <p:nvSpPr>
          <p:cNvPr id="4" name="TextBox 3">
            <a:extLst>
              <a:ext uri="{FF2B5EF4-FFF2-40B4-BE49-F238E27FC236}">
                <a16:creationId xmlns:a16="http://schemas.microsoft.com/office/drawing/2014/main" id="{4B61082E-CF51-5E8A-8597-9EB092CE9771}"/>
              </a:ext>
            </a:extLst>
          </p:cNvPr>
          <p:cNvSpPr txBox="1"/>
          <p:nvPr/>
        </p:nvSpPr>
        <p:spPr>
          <a:xfrm>
            <a:off x="7236542" y="503869"/>
            <a:ext cx="3701845" cy="369332"/>
          </a:xfrm>
          <a:prstGeom prst="rect">
            <a:avLst/>
          </a:prstGeom>
          <a:noFill/>
        </p:spPr>
        <p:txBody>
          <a:bodyPr wrap="square">
            <a:spAutoFit/>
          </a:bodyPr>
          <a:lstStyle/>
          <a:p>
            <a:r>
              <a:rPr lang="en-US" b="1" dirty="0"/>
              <a:t>Detailed Power Estimates :  </a:t>
            </a:r>
            <a:r>
              <a:rPr lang="en-US" sz="1800" b="1" dirty="0"/>
              <a:t>  </a:t>
            </a:r>
            <a:endParaRPr lang="en-US" b="1" dirty="0"/>
          </a:p>
        </p:txBody>
      </p:sp>
      <p:graphicFrame>
        <p:nvGraphicFramePr>
          <p:cNvPr id="11" name="Table 10">
            <a:extLst>
              <a:ext uri="{FF2B5EF4-FFF2-40B4-BE49-F238E27FC236}">
                <a16:creationId xmlns:a16="http://schemas.microsoft.com/office/drawing/2014/main" id="{B3340287-07B4-759A-88AF-CF9CCD3B9297}"/>
              </a:ext>
            </a:extLst>
          </p:cNvPr>
          <p:cNvGraphicFramePr>
            <a:graphicFrameLocks noGrp="1"/>
          </p:cNvGraphicFramePr>
          <p:nvPr/>
        </p:nvGraphicFramePr>
        <p:xfrm>
          <a:off x="7172631" y="788674"/>
          <a:ext cx="4562167" cy="4788048"/>
        </p:xfrm>
        <a:graphic>
          <a:graphicData uri="http://schemas.openxmlformats.org/drawingml/2006/table">
            <a:tbl>
              <a:tblPr>
                <a:tableStyleId>{5C22544A-7EE6-4342-B048-85BDC9FD1C3A}</a:tableStyleId>
              </a:tblPr>
              <a:tblGrid>
                <a:gridCol w="2654709">
                  <a:extLst>
                    <a:ext uri="{9D8B030D-6E8A-4147-A177-3AD203B41FA5}">
                      <a16:colId xmlns:a16="http://schemas.microsoft.com/office/drawing/2014/main" val="2664807613"/>
                    </a:ext>
                  </a:extLst>
                </a:gridCol>
                <a:gridCol w="884903">
                  <a:extLst>
                    <a:ext uri="{9D8B030D-6E8A-4147-A177-3AD203B41FA5}">
                      <a16:colId xmlns:a16="http://schemas.microsoft.com/office/drawing/2014/main" val="2071218073"/>
                    </a:ext>
                  </a:extLst>
                </a:gridCol>
                <a:gridCol w="1022555">
                  <a:extLst>
                    <a:ext uri="{9D8B030D-6E8A-4147-A177-3AD203B41FA5}">
                      <a16:colId xmlns:a16="http://schemas.microsoft.com/office/drawing/2014/main" val="3180478050"/>
                    </a:ext>
                  </a:extLst>
                </a:gridCol>
              </a:tblGrid>
              <a:tr h="299253">
                <a:tc>
                  <a:txBody>
                    <a:bodyPr/>
                    <a:lstStyle/>
                    <a:p>
                      <a:pPr algn="ctr" fontAlgn="b">
                        <a:buNone/>
                      </a:pPr>
                      <a:r>
                        <a:rPr lang="en-US" sz="1200" u="none" strike="noStrike" dirty="0">
                          <a:effectLst/>
                          <a:latin typeface="Arial" panose="020B0604020202020204" pitchFamily="34" charset="0"/>
                          <a:cs typeface="Arial" panose="020B0604020202020204" pitchFamily="34" charset="0"/>
                        </a:rPr>
                        <a:t>Component</a:t>
                      </a:r>
                      <a:endParaRPr lang="en-US" sz="1200" b="0" i="0" u="none" strike="noStrike" dirty="0">
                        <a:solidFill>
                          <a:srgbClr val="FF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buNone/>
                      </a:pPr>
                      <a:r>
                        <a:rPr lang="en-US" sz="1200" u="none" strike="noStrike" dirty="0">
                          <a:effectLst/>
                          <a:latin typeface="Arial" panose="020B0604020202020204" pitchFamily="34" charset="0"/>
                          <a:cs typeface="Arial" panose="020B0604020202020204" pitchFamily="34" charset="0"/>
                        </a:rPr>
                        <a:t>Power</a:t>
                      </a:r>
                      <a:endParaRPr lang="en-US" sz="1200" b="0" i="0" u="none" strike="noStrike" dirty="0">
                        <a:solidFill>
                          <a:srgbClr val="FF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buNone/>
                      </a:pPr>
                      <a:r>
                        <a:rPr lang="en-US" sz="1200" u="none" strike="noStrike" dirty="0">
                          <a:effectLst/>
                          <a:latin typeface="Arial" panose="020B0604020202020204" pitchFamily="34" charset="0"/>
                          <a:cs typeface="Arial" panose="020B0604020202020204" pitchFamily="34" charset="0"/>
                        </a:rPr>
                        <a:t>Power</a:t>
                      </a:r>
                      <a:endParaRPr lang="en-US" sz="1200" b="0" i="0" u="none" strike="noStrike" dirty="0">
                        <a:solidFill>
                          <a:srgbClr val="FF0000"/>
                        </a:solidFill>
                        <a:effectLst/>
                        <a:latin typeface="Arial" panose="020B0604020202020204" pitchFamily="34" charset="0"/>
                        <a:cs typeface="Arial" panose="020B0604020202020204" pitchFamily="34" charset="0"/>
                      </a:endParaRPr>
                    </a:p>
                  </a:txBody>
                  <a:tcPr marL="7620" marR="7620" marT="7620" marB="0" anchor="b"/>
                </a:tc>
                <a:extLst>
                  <a:ext uri="{0D108BD9-81ED-4DB2-BD59-A6C34878D82A}">
                    <a16:rowId xmlns:a16="http://schemas.microsoft.com/office/drawing/2014/main" val="3438283221"/>
                  </a:ext>
                </a:extLst>
              </a:tr>
              <a:tr h="299253">
                <a:tc>
                  <a:txBody>
                    <a:bodyPr/>
                    <a:lstStyle/>
                    <a:p>
                      <a:pPr algn="ctr" fontAlgn="b">
                        <a:buNone/>
                      </a:pP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buNone/>
                      </a:pPr>
                      <a:r>
                        <a:rPr lang="en-US" sz="1200" u="none" strike="noStrike">
                          <a:effectLst/>
                          <a:latin typeface="Arial" panose="020B0604020202020204" pitchFamily="34" charset="0"/>
                          <a:cs typeface="Arial" panose="020B0604020202020204" pitchFamily="34" charset="0"/>
                        </a:rPr>
                        <a:t>mW</a:t>
                      </a:r>
                      <a:endParaRPr lang="en-US" sz="1200" b="0" i="0" u="none" strike="noStrike">
                        <a:solidFill>
                          <a:srgbClr val="FF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buNone/>
                      </a:pPr>
                      <a:r>
                        <a:rPr lang="en-US" sz="1200" u="none" strike="noStrike">
                          <a:effectLst/>
                          <a:latin typeface="Arial" panose="020B0604020202020204" pitchFamily="34" charset="0"/>
                          <a:cs typeface="Arial" panose="020B0604020202020204" pitchFamily="34" charset="0"/>
                        </a:rPr>
                        <a:t>W</a:t>
                      </a:r>
                      <a:endParaRPr lang="en-US" sz="1200" b="0" i="0" u="none" strike="noStrike">
                        <a:solidFill>
                          <a:srgbClr val="FF0000"/>
                        </a:solidFill>
                        <a:effectLst/>
                        <a:latin typeface="Arial" panose="020B0604020202020204" pitchFamily="34" charset="0"/>
                        <a:cs typeface="Arial" panose="020B0604020202020204" pitchFamily="34" charset="0"/>
                      </a:endParaRPr>
                    </a:p>
                  </a:txBody>
                  <a:tcPr marL="7620" marR="7620" marT="7620" marB="0" anchor="b"/>
                </a:tc>
                <a:extLst>
                  <a:ext uri="{0D108BD9-81ED-4DB2-BD59-A6C34878D82A}">
                    <a16:rowId xmlns:a16="http://schemas.microsoft.com/office/drawing/2014/main" val="1700671596"/>
                  </a:ext>
                </a:extLst>
              </a:tr>
              <a:tr h="299253">
                <a:tc>
                  <a:txBody>
                    <a:bodyPr/>
                    <a:lstStyle/>
                    <a:p>
                      <a:pPr algn="ctr" fontAlgn="b">
                        <a:buNone/>
                      </a:pPr>
                      <a:r>
                        <a:rPr lang="en-US" sz="1200" u="none" strike="noStrike">
                          <a:effectLst/>
                          <a:latin typeface="Arial" panose="020B0604020202020204" pitchFamily="34" charset="0"/>
                          <a:cs typeface="Arial" panose="020B0604020202020204" pitchFamily="34" charset="0"/>
                        </a:rPr>
                        <a:t>DC/DC</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buNone/>
                      </a:pPr>
                      <a:r>
                        <a:rPr lang="en-US" sz="1200" u="none" strike="noStrike">
                          <a:effectLst/>
                          <a:latin typeface="Arial" panose="020B0604020202020204" pitchFamily="34" charset="0"/>
                          <a:cs typeface="Arial" panose="020B0604020202020204" pitchFamily="34" charset="0"/>
                        </a:rPr>
                        <a:t>2500</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buNone/>
                      </a:pPr>
                      <a:r>
                        <a:rPr lang="en-US" sz="1200" u="none" strike="noStrike">
                          <a:effectLst/>
                          <a:latin typeface="Arial" panose="020B0604020202020204" pitchFamily="34" charset="0"/>
                          <a:cs typeface="Arial" panose="020B0604020202020204" pitchFamily="34" charset="0"/>
                        </a:rPr>
                        <a:t>2.5</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extLst>
                  <a:ext uri="{0D108BD9-81ED-4DB2-BD59-A6C34878D82A}">
                    <a16:rowId xmlns:a16="http://schemas.microsoft.com/office/drawing/2014/main" val="2718849205"/>
                  </a:ext>
                </a:extLst>
              </a:tr>
              <a:tr h="299253">
                <a:tc>
                  <a:txBody>
                    <a:bodyPr/>
                    <a:lstStyle/>
                    <a:p>
                      <a:pPr algn="ctr" fontAlgn="b">
                        <a:buNone/>
                      </a:pPr>
                      <a:r>
                        <a:rPr lang="en-US" sz="1200" u="none" strike="noStrike">
                          <a:effectLst/>
                          <a:latin typeface="Arial" panose="020B0604020202020204" pitchFamily="34" charset="0"/>
                          <a:cs typeface="Arial" panose="020B0604020202020204" pitchFamily="34" charset="0"/>
                        </a:rPr>
                        <a:t>DC/DC</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buNone/>
                      </a:pPr>
                      <a:r>
                        <a:rPr lang="en-US" sz="1200" u="none" strike="noStrike">
                          <a:effectLst/>
                          <a:latin typeface="Arial" panose="020B0604020202020204" pitchFamily="34" charset="0"/>
                          <a:cs typeface="Arial" panose="020B0604020202020204" pitchFamily="34" charset="0"/>
                        </a:rPr>
                        <a:t>2500</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buNone/>
                      </a:pPr>
                      <a:r>
                        <a:rPr lang="en-US" sz="1200" u="none" strike="noStrike">
                          <a:effectLst/>
                          <a:latin typeface="Arial" panose="020B0604020202020204" pitchFamily="34" charset="0"/>
                          <a:cs typeface="Arial" panose="020B0604020202020204" pitchFamily="34" charset="0"/>
                        </a:rPr>
                        <a:t>2.5</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extLst>
                  <a:ext uri="{0D108BD9-81ED-4DB2-BD59-A6C34878D82A}">
                    <a16:rowId xmlns:a16="http://schemas.microsoft.com/office/drawing/2014/main" val="838170399"/>
                  </a:ext>
                </a:extLst>
              </a:tr>
              <a:tr h="299253">
                <a:tc>
                  <a:txBody>
                    <a:bodyPr/>
                    <a:lstStyle/>
                    <a:p>
                      <a:pPr algn="ctr" fontAlgn="b">
                        <a:buNone/>
                      </a:pPr>
                      <a:r>
                        <a:rPr lang="en-US" sz="1200" u="none" strike="noStrike">
                          <a:effectLst/>
                          <a:latin typeface="Arial" panose="020B0604020202020204" pitchFamily="34" charset="0"/>
                          <a:cs typeface="Arial" panose="020B0604020202020204" pitchFamily="34" charset="0"/>
                        </a:rPr>
                        <a:t>SALSA</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buNone/>
                      </a:pPr>
                      <a:r>
                        <a:rPr lang="en-US" sz="1200" u="none" strike="noStrike" dirty="0">
                          <a:effectLst/>
                          <a:latin typeface="Arial" panose="020B0604020202020204" pitchFamily="34" charset="0"/>
                          <a:cs typeface="Arial" panose="020B0604020202020204" pitchFamily="34" charset="0"/>
                        </a:rPr>
                        <a:t>1800</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buNone/>
                      </a:pPr>
                      <a:r>
                        <a:rPr lang="en-US" sz="1200" u="none" strike="noStrike">
                          <a:effectLst/>
                          <a:latin typeface="Arial" panose="020B0604020202020204" pitchFamily="34" charset="0"/>
                          <a:cs typeface="Arial" panose="020B0604020202020204" pitchFamily="34" charset="0"/>
                        </a:rPr>
                        <a:t>1.8</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extLst>
                  <a:ext uri="{0D108BD9-81ED-4DB2-BD59-A6C34878D82A}">
                    <a16:rowId xmlns:a16="http://schemas.microsoft.com/office/drawing/2014/main" val="3675892292"/>
                  </a:ext>
                </a:extLst>
              </a:tr>
              <a:tr h="299253">
                <a:tc>
                  <a:txBody>
                    <a:bodyPr/>
                    <a:lstStyle/>
                    <a:p>
                      <a:pPr algn="ctr" fontAlgn="b">
                        <a:buNone/>
                      </a:pPr>
                      <a:r>
                        <a:rPr lang="en-US" sz="1200" u="none" strike="noStrike" dirty="0">
                          <a:effectLst/>
                          <a:latin typeface="Arial" panose="020B0604020202020204" pitchFamily="34" charset="0"/>
                          <a:cs typeface="Arial" panose="020B0604020202020204" pitchFamily="34" charset="0"/>
                        </a:rPr>
                        <a:t>SALSA</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buNone/>
                      </a:pPr>
                      <a:r>
                        <a:rPr lang="en-US" sz="1200" u="none" strike="noStrike">
                          <a:effectLst/>
                          <a:latin typeface="Arial" panose="020B0604020202020204" pitchFamily="34" charset="0"/>
                          <a:cs typeface="Arial" panose="020B0604020202020204" pitchFamily="34" charset="0"/>
                        </a:rPr>
                        <a:t>1800</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buNone/>
                      </a:pPr>
                      <a:r>
                        <a:rPr lang="en-US" sz="1200" u="none" strike="noStrike">
                          <a:effectLst/>
                          <a:latin typeface="Arial" panose="020B0604020202020204" pitchFamily="34" charset="0"/>
                          <a:cs typeface="Arial" panose="020B0604020202020204" pitchFamily="34" charset="0"/>
                        </a:rPr>
                        <a:t>1.8</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extLst>
                  <a:ext uri="{0D108BD9-81ED-4DB2-BD59-A6C34878D82A}">
                    <a16:rowId xmlns:a16="http://schemas.microsoft.com/office/drawing/2014/main" val="897824833"/>
                  </a:ext>
                </a:extLst>
              </a:tr>
              <a:tr h="299253">
                <a:tc>
                  <a:txBody>
                    <a:bodyPr/>
                    <a:lstStyle/>
                    <a:p>
                      <a:pPr algn="ctr" fontAlgn="b">
                        <a:buNone/>
                      </a:pPr>
                      <a:r>
                        <a:rPr lang="en-US" sz="1200" u="none" strike="noStrike">
                          <a:effectLst/>
                          <a:latin typeface="Arial" panose="020B0604020202020204" pitchFamily="34" charset="0"/>
                          <a:cs typeface="Arial" panose="020B0604020202020204" pitchFamily="34" charset="0"/>
                        </a:rPr>
                        <a:t>SALSA</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buNone/>
                      </a:pPr>
                      <a:r>
                        <a:rPr lang="en-US" sz="1200" u="none" strike="noStrike">
                          <a:effectLst/>
                          <a:latin typeface="Arial" panose="020B0604020202020204" pitchFamily="34" charset="0"/>
                          <a:cs typeface="Arial" panose="020B0604020202020204" pitchFamily="34" charset="0"/>
                        </a:rPr>
                        <a:t>1800</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buNone/>
                      </a:pPr>
                      <a:r>
                        <a:rPr lang="en-US" sz="1200" u="none" strike="noStrike" dirty="0">
                          <a:effectLst/>
                          <a:latin typeface="Arial" panose="020B0604020202020204" pitchFamily="34" charset="0"/>
                          <a:cs typeface="Arial" panose="020B0604020202020204" pitchFamily="34" charset="0"/>
                        </a:rPr>
                        <a:t>1.8</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extLst>
                  <a:ext uri="{0D108BD9-81ED-4DB2-BD59-A6C34878D82A}">
                    <a16:rowId xmlns:a16="http://schemas.microsoft.com/office/drawing/2014/main" val="2925014482"/>
                  </a:ext>
                </a:extLst>
              </a:tr>
              <a:tr h="299253">
                <a:tc>
                  <a:txBody>
                    <a:bodyPr/>
                    <a:lstStyle/>
                    <a:p>
                      <a:pPr algn="ctr" fontAlgn="b">
                        <a:buNone/>
                      </a:pPr>
                      <a:r>
                        <a:rPr lang="en-US" sz="1200" u="none" strike="noStrike">
                          <a:effectLst/>
                          <a:latin typeface="Arial" panose="020B0604020202020204" pitchFamily="34" charset="0"/>
                          <a:cs typeface="Arial" panose="020B0604020202020204" pitchFamily="34" charset="0"/>
                        </a:rPr>
                        <a:t>SALSA</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buNone/>
                      </a:pPr>
                      <a:r>
                        <a:rPr lang="en-US" sz="1200" u="none" strike="noStrike">
                          <a:effectLst/>
                          <a:latin typeface="Arial" panose="020B0604020202020204" pitchFamily="34" charset="0"/>
                          <a:cs typeface="Arial" panose="020B0604020202020204" pitchFamily="34" charset="0"/>
                        </a:rPr>
                        <a:t>1800</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buNone/>
                      </a:pPr>
                      <a:r>
                        <a:rPr lang="en-US" sz="1200" u="none" strike="noStrike">
                          <a:effectLst/>
                          <a:latin typeface="Arial" panose="020B0604020202020204" pitchFamily="34" charset="0"/>
                          <a:cs typeface="Arial" panose="020B0604020202020204" pitchFamily="34" charset="0"/>
                        </a:rPr>
                        <a:t>1.8</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extLst>
                  <a:ext uri="{0D108BD9-81ED-4DB2-BD59-A6C34878D82A}">
                    <a16:rowId xmlns:a16="http://schemas.microsoft.com/office/drawing/2014/main" val="3578953116"/>
                  </a:ext>
                </a:extLst>
              </a:tr>
              <a:tr h="299253">
                <a:tc>
                  <a:txBody>
                    <a:bodyPr/>
                    <a:lstStyle/>
                    <a:p>
                      <a:pPr algn="ctr" fontAlgn="b">
                        <a:buNone/>
                      </a:pPr>
                      <a:r>
                        <a:rPr lang="en-US" sz="1200" u="none" strike="noStrike">
                          <a:effectLst/>
                          <a:latin typeface="Arial" panose="020B0604020202020204" pitchFamily="34" charset="0"/>
                          <a:cs typeface="Arial" panose="020B0604020202020204" pitchFamily="34" charset="0"/>
                        </a:rPr>
                        <a:t>LDO SALSA</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buNone/>
                      </a:pPr>
                      <a:r>
                        <a:rPr lang="en-US" sz="1200" u="none" strike="noStrike">
                          <a:effectLst/>
                          <a:latin typeface="Arial" panose="020B0604020202020204" pitchFamily="34" charset="0"/>
                          <a:cs typeface="Arial" panose="020B0604020202020204" pitchFamily="34" charset="0"/>
                        </a:rPr>
                        <a:t>900</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buNone/>
                      </a:pPr>
                      <a:r>
                        <a:rPr lang="en-US" sz="1200" u="none" strike="noStrike">
                          <a:effectLst/>
                          <a:latin typeface="Arial" panose="020B0604020202020204" pitchFamily="34" charset="0"/>
                          <a:cs typeface="Arial" panose="020B0604020202020204" pitchFamily="34" charset="0"/>
                        </a:rPr>
                        <a:t>0.9</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extLst>
                  <a:ext uri="{0D108BD9-81ED-4DB2-BD59-A6C34878D82A}">
                    <a16:rowId xmlns:a16="http://schemas.microsoft.com/office/drawing/2014/main" val="831874108"/>
                  </a:ext>
                </a:extLst>
              </a:tr>
              <a:tr h="299253">
                <a:tc>
                  <a:txBody>
                    <a:bodyPr/>
                    <a:lstStyle/>
                    <a:p>
                      <a:pPr algn="ctr" fontAlgn="b">
                        <a:buNone/>
                      </a:pPr>
                      <a:r>
                        <a:rPr lang="en-US" sz="1200" u="none" strike="noStrike">
                          <a:effectLst/>
                          <a:latin typeface="Arial" panose="020B0604020202020204" pitchFamily="34" charset="0"/>
                          <a:cs typeface="Arial" panose="020B0604020202020204" pitchFamily="34" charset="0"/>
                        </a:rPr>
                        <a:t>LDO SALSA</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buNone/>
                      </a:pPr>
                      <a:r>
                        <a:rPr lang="en-US" sz="1200" u="none" strike="noStrike">
                          <a:effectLst/>
                          <a:latin typeface="Arial" panose="020B0604020202020204" pitchFamily="34" charset="0"/>
                          <a:cs typeface="Arial" panose="020B0604020202020204" pitchFamily="34" charset="0"/>
                        </a:rPr>
                        <a:t>900</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buNone/>
                      </a:pPr>
                      <a:r>
                        <a:rPr lang="en-US" sz="1200" u="none" strike="noStrike">
                          <a:effectLst/>
                          <a:latin typeface="Arial" panose="020B0604020202020204" pitchFamily="34" charset="0"/>
                          <a:cs typeface="Arial" panose="020B0604020202020204" pitchFamily="34" charset="0"/>
                        </a:rPr>
                        <a:t>0.9</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extLst>
                  <a:ext uri="{0D108BD9-81ED-4DB2-BD59-A6C34878D82A}">
                    <a16:rowId xmlns:a16="http://schemas.microsoft.com/office/drawing/2014/main" val="1770596055"/>
                  </a:ext>
                </a:extLst>
              </a:tr>
              <a:tr h="299253">
                <a:tc>
                  <a:txBody>
                    <a:bodyPr/>
                    <a:lstStyle/>
                    <a:p>
                      <a:pPr algn="ctr" fontAlgn="b">
                        <a:buNone/>
                      </a:pPr>
                      <a:r>
                        <a:rPr lang="en-US" sz="1200" u="none" strike="noStrike" dirty="0">
                          <a:effectLst/>
                          <a:latin typeface="Arial" panose="020B0604020202020204" pitchFamily="34" charset="0"/>
                          <a:cs typeface="Arial" panose="020B0604020202020204" pitchFamily="34" charset="0"/>
                        </a:rPr>
                        <a:t>LDO </a:t>
                      </a:r>
                      <a:r>
                        <a:rPr lang="en-US" sz="1200" u="none" strike="noStrike" dirty="0" err="1">
                          <a:effectLst/>
                          <a:latin typeface="Arial" panose="020B0604020202020204" pitchFamily="34" charset="0"/>
                          <a:cs typeface="Arial" panose="020B0604020202020204" pitchFamily="34" charset="0"/>
                        </a:rPr>
                        <a:t>lpGBT</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buNone/>
                      </a:pPr>
                      <a:r>
                        <a:rPr lang="en-US" sz="1200" u="none" strike="noStrike">
                          <a:effectLst/>
                          <a:latin typeface="Arial" panose="020B0604020202020204" pitchFamily="34" charset="0"/>
                          <a:cs typeface="Arial" panose="020B0604020202020204" pitchFamily="34" charset="0"/>
                        </a:rPr>
                        <a:t>200</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buNone/>
                      </a:pPr>
                      <a:r>
                        <a:rPr lang="en-US" sz="1200" u="none" strike="noStrike">
                          <a:effectLst/>
                          <a:latin typeface="Arial" panose="020B0604020202020204" pitchFamily="34" charset="0"/>
                          <a:cs typeface="Arial" panose="020B0604020202020204" pitchFamily="34" charset="0"/>
                        </a:rPr>
                        <a:t>0.2</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extLst>
                  <a:ext uri="{0D108BD9-81ED-4DB2-BD59-A6C34878D82A}">
                    <a16:rowId xmlns:a16="http://schemas.microsoft.com/office/drawing/2014/main" val="2338225785"/>
                  </a:ext>
                </a:extLst>
              </a:tr>
              <a:tr h="299253">
                <a:tc>
                  <a:txBody>
                    <a:bodyPr/>
                    <a:lstStyle/>
                    <a:p>
                      <a:pPr algn="ctr" fontAlgn="b">
                        <a:buNone/>
                      </a:pPr>
                      <a:r>
                        <a:rPr lang="en-US" sz="1200" u="none" strike="noStrike">
                          <a:effectLst/>
                          <a:latin typeface="Arial" panose="020B0604020202020204" pitchFamily="34" charset="0"/>
                          <a:cs typeface="Arial" panose="020B0604020202020204" pitchFamily="34" charset="0"/>
                        </a:rPr>
                        <a:t>LDO VTRX</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buNone/>
                      </a:pPr>
                      <a:r>
                        <a:rPr lang="en-US" sz="1200" u="none" strike="noStrike">
                          <a:effectLst/>
                          <a:latin typeface="Arial" panose="020B0604020202020204" pitchFamily="34" charset="0"/>
                          <a:cs typeface="Arial" panose="020B0604020202020204" pitchFamily="34" charset="0"/>
                        </a:rPr>
                        <a:t>875</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buNone/>
                      </a:pPr>
                      <a:r>
                        <a:rPr lang="en-US" sz="1200" u="none" strike="noStrike">
                          <a:effectLst/>
                          <a:latin typeface="Arial" panose="020B0604020202020204" pitchFamily="34" charset="0"/>
                          <a:cs typeface="Arial" panose="020B0604020202020204" pitchFamily="34" charset="0"/>
                        </a:rPr>
                        <a:t>0.875</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extLst>
                  <a:ext uri="{0D108BD9-81ED-4DB2-BD59-A6C34878D82A}">
                    <a16:rowId xmlns:a16="http://schemas.microsoft.com/office/drawing/2014/main" val="3505949570"/>
                  </a:ext>
                </a:extLst>
              </a:tr>
              <a:tr h="299253">
                <a:tc>
                  <a:txBody>
                    <a:bodyPr/>
                    <a:lstStyle/>
                    <a:p>
                      <a:pPr algn="ctr" fontAlgn="b">
                        <a:buNone/>
                      </a:pPr>
                      <a:r>
                        <a:rPr lang="en-US" sz="1200" u="none" strike="noStrike">
                          <a:effectLst/>
                          <a:latin typeface="Arial" panose="020B0604020202020204" pitchFamily="34" charset="0"/>
                          <a:cs typeface="Arial" panose="020B0604020202020204" pitchFamily="34" charset="0"/>
                        </a:rPr>
                        <a:t> lpGBT</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buNone/>
                      </a:pPr>
                      <a:r>
                        <a:rPr lang="en-US" sz="1200" u="none" strike="noStrike">
                          <a:effectLst/>
                          <a:latin typeface="Arial" panose="020B0604020202020204" pitchFamily="34" charset="0"/>
                          <a:cs typeface="Arial" panose="020B0604020202020204" pitchFamily="34" charset="0"/>
                        </a:rPr>
                        <a:t>600</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buNone/>
                      </a:pPr>
                      <a:r>
                        <a:rPr lang="en-US" sz="1200" u="none" strike="noStrike">
                          <a:effectLst/>
                          <a:latin typeface="Arial" panose="020B0604020202020204" pitchFamily="34" charset="0"/>
                          <a:cs typeface="Arial" panose="020B0604020202020204" pitchFamily="34" charset="0"/>
                        </a:rPr>
                        <a:t>0.6</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extLst>
                  <a:ext uri="{0D108BD9-81ED-4DB2-BD59-A6C34878D82A}">
                    <a16:rowId xmlns:a16="http://schemas.microsoft.com/office/drawing/2014/main" val="1094909256"/>
                  </a:ext>
                </a:extLst>
              </a:tr>
              <a:tr h="299253">
                <a:tc>
                  <a:txBody>
                    <a:bodyPr/>
                    <a:lstStyle/>
                    <a:p>
                      <a:pPr algn="ctr" fontAlgn="b">
                        <a:buNone/>
                      </a:pPr>
                      <a:r>
                        <a:rPr lang="en-US" sz="1200" b="0" i="0" u="none" strike="noStrike" dirty="0">
                          <a:solidFill>
                            <a:srgbClr val="000000"/>
                          </a:solidFill>
                          <a:effectLst/>
                          <a:latin typeface="Arial" panose="020B0604020202020204" pitchFamily="34" charset="0"/>
                          <a:cs typeface="Arial" panose="020B0604020202020204" pitchFamily="34" charset="0"/>
                        </a:rPr>
                        <a:t> FEB Heat Load</a:t>
                      </a:r>
                    </a:p>
                  </a:txBody>
                  <a:tcPr marL="7620" marR="7620" marT="7620" marB="0" anchor="b"/>
                </a:tc>
                <a:tc>
                  <a:txBody>
                    <a:bodyPr/>
                    <a:lstStyle/>
                    <a:p>
                      <a:pPr algn="ctr" fontAlgn="b">
                        <a:buNone/>
                      </a:pPr>
                      <a:r>
                        <a:rPr lang="en-US" sz="1200" b="0" u="none" strike="noStrike" dirty="0">
                          <a:solidFill>
                            <a:schemeClr val="tx1"/>
                          </a:solidFill>
                          <a:effectLst/>
                          <a:latin typeface="Arial" panose="020B0604020202020204" pitchFamily="34" charset="0"/>
                          <a:cs typeface="Arial" panose="020B0604020202020204" pitchFamily="34" charset="0"/>
                        </a:rPr>
                        <a:t>15,675</a:t>
                      </a:r>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buNone/>
                      </a:pPr>
                      <a:r>
                        <a:rPr lang="en-US" sz="1200" b="0" u="none" strike="noStrike" dirty="0">
                          <a:solidFill>
                            <a:schemeClr val="tx1"/>
                          </a:solidFill>
                          <a:effectLst/>
                          <a:latin typeface="Arial" panose="020B0604020202020204" pitchFamily="34" charset="0"/>
                          <a:cs typeface="Arial" panose="020B0604020202020204" pitchFamily="34" charset="0"/>
                        </a:rPr>
                        <a:t>15.675</a:t>
                      </a:r>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7620" marR="7620" marT="7620" marB="0" anchor="b"/>
                </a:tc>
                <a:extLst>
                  <a:ext uri="{0D108BD9-81ED-4DB2-BD59-A6C34878D82A}">
                    <a16:rowId xmlns:a16="http://schemas.microsoft.com/office/drawing/2014/main" val="1846876708"/>
                  </a:ext>
                </a:extLst>
              </a:tr>
              <a:tr h="299253">
                <a:tc>
                  <a:txBody>
                    <a:bodyPr/>
                    <a:lstStyle/>
                    <a:p>
                      <a:pPr algn="ctr" fontAlgn="b">
                        <a:buNone/>
                      </a:pPr>
                      <a:r>
                        <a:rPr lang="en-US" sz="1200" b="0" i="0" u="none" strike="noStrike" dirty="0">
                          <a:solidFill>
                            <a:srgbClr val="000000"/>
                          </a:solidFill>
                          <a:effectLst/>
                          <a:latin typeface="Arial" panose="020B0604020202020204" pitchFamily="34" charset="0"/>
                          <a:cs typeface="Arial" panose="020B0604020202020204" pitchFamily="34" charset="0"/>
                        </a:rPr>
                        <a:t> FEB Heat Load in a single module</a:t>
                      </a:r>
                    </a:p>
                  </a:txBody>
                  <a:tcPr marL="7620" marR="7620" marT="7620" marB="0" anchor="b"/>
                </a:tc>
                <a:tc>
                  <a:txBody>
                    <a:bodyPr/>
                    <a:lstStyle/>
                    <a:p>
                      <a:pPr algn="ctr" fontAlgn="b">
                        <a:buNone/>
                      </a:pPr>
                      <a:r>
                        <a:rPr lang="en-US" sz="1200" b="1" u="none" strike="noStrike" dirty="0">
                          <a:solidFill>
                            <a:schemeClr val="tx1"/>
                          </a:solidFill>
                          <a:effectLst/>
                          <a:latin typeface="Arial" panose="020B0604020202020204" pitchFamily="34" charset="0"/>
                          <a:cs typeface="Arial" panose="020B0604020202020204" pitchFamily="34" charset="0"/>
                        </a:rPr>
                        <a:t>78,375</a:t>
                      </a:r>
                      <a:endParaRPr lang="en-US" sz="1200" b="1" i="0" u="none" strike="noStrike" dirty="0">
                        <a:solidFill>
                          <a:schemeClr val="tx1"/>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buNone/>
                      </a:pPr>
                      <a:r>
                        <a:rPr lang="en-US" sz="1200" b="1" u="none" strike="noStrike" dirty="0">
                          <a:solidFill>
                            <a:schemeClr val="tx1"/>
                          </a:solidFill>
                          <a:effectLst/>
                          <a:latin typeface="Arial" panose="020B0604020202020204" pitchFamily="34" charset="0"/>
                          <a:cs typeface="Arial" panose="020B0604020202020204" pitchFamily="34" charset="0"/>
                        </a:rPr>
                        <a:t>78.375</a:t>
                      </a:r>
                      <a:endParaRPr lang="en-US" sz="1200" b="1" i="0" u="none" strike="noStrike" dirty="0">
                        <a:solidFill>
                          <a:schemeClr val="tx1"/>
                        </a:solidFill>
                        <a:effectLst/>
                        <a:latin typeface="Arial" panose="020B0604020202020204" pitchFamily="34" charset="0"/>
                        <a:cs typeface="Arial" panose="020B0604020202020204" pitchFamily="34" charset="0"/>
                      </a:endParaRPr>
                    </a:p>
                  </a:txBody>
                  <a:tcPr marL="7620" marR="7620" marT="7620" marB="0" anchor="b"/>
                </a:tc>
                <a:extLst>
                  <a:ext uri="{0D108BD9-81ED-4DB2-BD59-A6C34878D82A}">
                    <a16:rowId xmlns:a16="http://schemas.microsoft.com/office/drawing/2014/main" val="1607717127"/>
                  </a:ext>
                </a:extLst>
              </a:tr>
              <a:tr h="299253">
                <a:tc>
                  <a:txBody>
                    <a:bodyPr/>
                    <a:lstStyle/>
                    <a:p>
                      <a:pPr algn="ctr" fontAlgn="b">
                        <a:buNone/>
                      </a:pPr>
                      <a:r>
                        <a:rPr lang="en-US" sz="1200" b="0" i="0" u="none" strike="noStrike" dirty="0">
                          <a:solidFill>
                            <a:srgbClr val="000000"/>
                          </a:solidFill>
                          <a:effectLst/>
                          <a:latin typeface="Arial" panose="020B0604020202020204" pitchFamily="34" charset="0"/>
                          <a:cs typeface="Arial" panose="020B0604020202020204" pitchFamily="34" charset="0"/>
                        </a:rPr>
                        <a:t>Total Detector Heat Load</a:t>
                      </a:r>
                    </a:p>
                  </a:txBody>
                  <a:tcPr marL="7620" marR="7620" marT="7620" marB="0" anchor="b"/>
                </a:tc>
                <a:tc>
                  <a:txBody>
                    <a:bodyPr/>
                    <a:lstStyle/>
                    <a:p>
                      <a:pPr algn="ctr" fontAlgn="b">
                        <a:buNone/>
                      </a:pPr>
                      <a:r>
                        <a:rPr lang="en-US" sz="1200" b="1" i="0" u="none" strike="noStrike" dirty="0">
                          <a:solidFill>
                            <a:schemeClr val="tx1"/>
                          </a:solidFill>
                          <a:effectLst/>
                          <a:latin typeface="Arial" panose="020B0604020202020204" pitchFamily="34" charset="0"/>
                          <a:cs typeface="Arial" panose="020B0604020202020204" pitchFamily="34" charset="0"/>
                        </a:rPr>
                        <a:t>1254</a:t>
                      </a:r>
                    </a:p>
                  </a:txBody>
                  <a:tcPr marL="7620" marR="7620" marT="7620" marB="0" anchor="b"/>
                </a:tc>
                <a:tc>
                  <a:txBody>
                    <a:bodyPr/>
                    <a:lstStyle/>
                    <a:p>
                      <a:pPr algn="ctr" fontAlgn="b">
                        <a:buNone/>
                      </a:pPr>
                      <a:r>
                        <a:rPr lang="en-US" sz="1200" b="1" i="0" u="none" strike="noStrike" dirty="0">
                          <a:solidFill>
                            <a:schemeClr val="tx1"/>
                          </a:solidFill>
                          <a:effectLst/>
                          <a:latin typeface="Arial" panose="020B0604020202020204" pitchFamily="34" charset="0"/>
                          <a:cs typeface="Arial" panose="020B0604020202020204" pitchFamily="34" charset="0"/>
                        </a:rPr>
                        <a:t>1254</a:t>
                      </a:r>
                    </a:p>
                  </a:txBody>
                  <a:tcPr marL="7620" marR="7620" marT="7620" marB="0" anchor="b"/>
                </a:tc>
                <a:extLst>
                  <a:ext uri="{0D108BD9-81ED-4DB2-BD59-A6C34878D82A}">
                    <a16:rowId xmlns:a16="http://schemas.microsoft.com/office/drawing/2014/main" val="3591755892"/>
                  </a:ext>
                </a:extLst>
              </a:tr>
            </a:tbl>
          </a:graphicData>
        </a:graphic>
      </p:graphicFrame>
      <p:graphicFrame>
        <p:nvGraphicFramePr>
          <p:cNvPr id="6" name="Table 5">
            <a:extLst>
              <a:ext uri="{FF2B5EF4-FFF2-40B4-BE49-F238E27FC236}">
                <a16:creationId xmlns:a16="http://schemas.microsoft.com/office/drawing/2014/main" id="{BF1D0240-00FA-0E6E-D2B2-DCEE4EEAEC3D}"/>
              </a:ext>
            </a:extLst>
          </p:cNvPr>
          <p:cNvGraphicFramePr>
            <a:graphicFrameLocks noGrp="1"/>
          </p:cNvGraphicFramePr>
          <p:nvPr/>
        </p:nvGraphicFramePr>
        <p:xfrm>
          <a:off x="7172630" y="5648029"/>
          <a:ext cx="4562167" cy="598506"/>
        </p:xfrm>
        <a:graphic>
          <a:graphicData uri="http://schemas.openxmlformats.org/drawingml/2006/table">
            <a:tbl>
              <a:tblPr>
                <a:tableStyleId>{5C22544A-7EE6-4342-B048-85BDC9FD1C3A}</a:tableStyleId>
              </a:tblPr>
              <a:tblGrid>
                <a:gridCol w="2654709">
                  <a:extLst>
                    <a:ext uri="{9D8B030D-6E8A-4147-A177-3AD203B41FA5}">
                      <a16:colId xmlns:a16="http://schemas.microsoft.com/office/drawing/2014/main" val="2664807613"/>
                    </a:ext>
                  </a:extLst>
                </a:gridCol>
                <a:gridCol w="1907458">
                  <a:extLst>
                    <a:ext uri="{9D8B030D-6E8A-4147-A177-3AD203B41FA5}">
                      <a16:colId xmlns:a16="http://schemas.microsoft.com/office/drawing/2014/main" val="2071218073"/>
                    </a:ext>
                  </a:extLst>
                </a:gridCol>
              </a:tblGrid>
              <a:tr h="299253">
                <a:tc>
                  <a:txBody>
                    <a:bodyPr/>
                    <a:lstStyle/>
                    <a:p>
                      <a:pPr algn="ctr" fontAlgn="b">
                        <a:buNone/>
                      </a:pPr>
                      <a:r>
                        <a:rPr lang="en-US" sz="1200" b="0" i="0" u="none" strike="noStrike" dirty="0">
                          <a:solidFill>
                            <a:srgbClr val="000000"/>
                          </a:solidFill>
                          <a:effectLst/>
                          <a:latin typeface="Arial" panose="020B0604020202020204" pitchFamily="34" charset="0"/>
                          <a:cs typeface="Arial" panose="020B0604020202020204" pitchFamily="34" charset="0"/>
                        </a:rPr>
                        <a:t>Number of FEBs in a module</a:t>
                      </a:r>
                    </a:p>
                  </a:txBody>
                  <a:tcPr marL="7620" marR="7620" marT="7620" marB="0" anchor="b"/>
                </a:tc>
                <a:tc>
                  <a:txBody>
                    <a:bodyPr/>
                    <a:lstStyle/>
                    <a:p>
                      <a:pPr algn="ctr" fontAlgn="b">
                        <a:buNone/>
                      </a:pPr>
                      <a:r>
                        <a:rPr lang="en-US" sz="1200" b="0" i="0" u="none" strike="noStrike" dirty="0">
                          <a:solidFill>
                            <a:schemeClr val="tx1"/>
                          </a:solidFill>
                          <a:effectLst/>
                          <a:latin typeface="Arial" panose="020B0604020202020204" pitchFamily="34" charset="0"/>
                          <a:cs typeface="Arial" panose="020B0604020202020204" pitchFamily="34" charset="0"/>
                        </a:rPr>
                        <a:t>5</a:t>
                      </a:r>
                    </a:p>
                  </a:txBody>
                  <a:tcPr marL="7620" marR="7620" marT="7620" marB="0" anchor="b"/>
                </a:tc>
                <a:extLst>
                  <a:ext uri="{0D108BD9-81ED-4DB2-BD59-A6C34878D82A}">
                    <a16:rowId xmlns:a16="http://schemas.microsoft.com/office/drawing/2014/main" val="1463761959"/>
                  </a:ext>
                </a:extLst>
              </a:tr>
              <a:tr h="299253">
                <a:tc>
                  <a:txBody>
                    <a:bodyPr/>
                    <a:lstStyle/>
                    <a:p>
                      <a:pPr algn="ctr" fontAlgn="b">
                        <a:buNone/>
                      </a:pPr>
                      <a:r>
                        <a:rPr lang="en-US" sz="1200" b="0" i="0" u="none" strike="noStrike" dirty="0">
                          <a:solidFill>
                            <a:srgbClr val="000000"/>
                          </a:solidFill>
                          <a:effectLst/>
                          <a:latin typeface="Arial" panose="020B0604020202020204" pitchFamily="34" charset="0"/>
                          <a:cs typeface="Arial" panose="020B0604020202020204" pitchFamily="34" charset="0"/>
                        </a:rPr>
                        <a:t>Total Number of Modules in detector</a:t>
                      </a:r>
                    </a:p>
                  </a:txBody>
                  <a:tcPr marL="7620" marR="7620" marT="7620" marB="0" anchor="b"/>
                </a:tc>
                <a:tc>
                  <a:txBody>
                    <a:bodyPr/>
                    <a:lstStyle/>
                    <a:p>
                      <a:pPr algn="ctr" fontAlgn="b">
                        <a:buNone/>
                      </a:pPr>
                      <a:r>
                        <a:rPr lang="en-US" sz="1200" b="0" i="0" u="none" strike="noStrike" dirty="0">
                          <a:solidFill>
                            <a:schemeClr val="tx1"/>
                          </a:solidFill>
                          <a:effectLst/>
                          <a:latin typeface="Arial" panose="020B0604020202020204" pitchFamily="34" charset="0"/>
                          <a:cs typeface="Arial" panose="020B0604020202020204" pitchFamily="34" charset="0"/>
                        </a:rPr>
                        <a:t>16</a:t>
                      </a:r>
                    </a:p>
                  </a:txBody>
                  <a:tcPr marL="7620" marR="7620" marT="7620" marB="0" anchor="b"/>
                </a:tc>
                <a:extLst>
                  <a:ext uri="{0D108BD9-81ED-4DB2-BD59-A6C34878D82A}">
                    <a16:rowId xmlns:a16="http://schemas.microsoft.com/office/drawing/2014/main" val="3072661507"/>
                  </a:ext>
                </a:extLst>
              </a:tr>
            </a:tbl>
          </a:graphicData>
        </a:graphic>
      </p:graphicFrame>
    </p:spTree>
    <p:extLst>
      <p:ext uri="{BB962C8B-B14F-4D97-AF65-F5344CB8AC3E}">
        <p14:creationId xmlns:p14="http://schemas.microsoft.com/office/powerpoint/2010/main" val="24171788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F6A740-870D-8C2B-AB00-1E937D9435BF}"/>
            </a:ext>
          </a:extLst>
        </p:cNvPr>
        <p:cNvGrpSpPr/>
        <p:nvPr/>
      </p:nvGrpSpPr>
      <p:grpSpPr>
        <a:xfrm>
          <a:off x="0" y="0"/>
          <a:ext cx="0" cy="0"/>
          <a:chOff x="0" y="0"/>
          <a:chExt cx="0" cy="0"/>
        </a:xfrm>
      </p:grpSpPr>
      <p:sp>
        <p:nvSpPr>
          <p:cNvPr id="20" name="Content Placeholder 3">
            <a:extLst>
              <a:ext uri="{FF2B5EF4-FFF2-40B4-BE49-F238E27FC236}">
                <a16:creationId xmlns:a16="http://schemas.microsoft.com/office/drawing/2014/main" id="{F5A5176C-F4E9-2C4E-8CD8-C3F17D91105C}"/>
              </a:ext>
            </a:extLst>
          </p:cNvPr>
          <p:cNvSpPr txBox="1">
            <a:spLocks/>
          </p:cNvSpPr>
          <p:nvPr/>
        </p:nvSpPr>
        <p:spPr>
          <a:xfrm>
            <a:off x="457200" y="5819882"/>
            <a:ext cx="3155438" cy="369332"/>
          </a:xfrm>
          <a:prstGeom prst="rect">
            <a:avLst/>
          </a:prstGeom>
          <a:noFill/>
        </p:spPr>
        <p:txBody>
          <a:bodyPr vert="horz" wrap="square" lIns="91440" tIns="45720" rIns="91440" bIns="45720" rtlCol="0">
            <a:spAutoFit/>
          </a:bodyPr>
          <a:lstStyle>
            <a:lvl1pPr marL="228600" indent="-228600" algn="l" defTabSz="914400" rtl="0" eaLnBrk="1" latinLnBrk="0" hangingPunct="1">
              <a:lnSpc>
                <a:spcPct val="100000"/>
              </a:lnSpc>
              <a:spcBef>
                <a:spcPts val="0"/>
              </a:spcBef>
              <a:spcAft>
                <a:spcPts val="400"/>
              </a:spcAft>
              <a:buFont typeface="Arial" panose="020B0604020202020204" pitchFamily="34" charset="0"/>
              <a:buChar char="•"/>
              <a:defRPr sz="2000" kern="1200">
                <a:solidFill>
                  <a:schemeClr val="tx1"/>
                </a:solidFill>
                <a:latin typeface="Arial" charset="0"/>
                <a:ea typeface="Arial" charset="0"/>
                <a:cs typeface="Arial" charset="0"/>
              </a:defRPr>
            </a:lvl1pPr>
            <a:lvl2pPr marL="460375" indent="-233363" algn="l" defTabSz="914400" rtl="0" eaLnBrk="1" latinLnBrk="0" hangingPunct="1">
              <a:lnSpc>
                <a:spcPct val="100000"/>
              </a:lnSpc>
              <a:spcBef>
                <a:spcPts val="0"/>
              </a:spcBef>
              <a:spcAft>
                <a:spcPts val="400"/>
              </a:spcAft>
              <a:buFont typeface="Arial" panose="020B0604020202020204" pitchFamily="34" charset="0"/>
              <a:buChar char="•"/>
              <a:defRPr sz="1600" kern="1200">
                <a:solidFill>
                  <a:schemeClr val="tx1"/>
                </a:solidFill>
                <a:latin typeface="Arial" charset="0"/>
                <a:ea typeface="Arial" charset="0"/>
                <a:cs typeface="Arial" charset="0"/>
              </a:defRPr>
            </a:lvl2pPr>
            <a:lvl3pPr marL="687388" indent="-227013" algn="l" defTabSz="914400" rtl="0" eaLnBrk="1" latinLnBrk="0" hangingPunct="1">
              <a:lnSpc>
                <a:spcPct val="100000"/>
              </a:lnSpc>
              <a:spcBef>
                <a:spcPts val="0"/>
              </a:spcBef>
              <a:spcAft>
                <a:spcPts val="400"/>
              </a:spcAft>
              <a:buFont typeface="Arial" panose="020B0604020202020204" pitchFamily="34" charset="0"/>
              <a:buChar char="•"/>
              <a:defRPr sz="1600" kern="1200">
                <a:solidFill>
                  <a:schemeClr val="tx1"/>
                </a:solidFill>
                <a:latin typeface="Arial" charset="0"/>
                <a:ea typeface="Arial" charset="0"/>
                <a:cs typeface="Arial" charset="0"/>
              </a:defRPr>
            </a:lvl3pPr>
            <a:lvl4pPr marL="914400" indent="-227013" algn="l" defTabSz="914400" rtl="0" eaLnBrk="1" latinLnBrk="0" hangingPunct="1">
              <a:lnSpc>
                <a:spcPct val="100000"/>
              </a:lnSpc>
              <a:spcBef>
                <a:spcPts val="0"/>
              </a:spcBef>
              <a:spcAft>
                <a:spcPts val="400"/>
              </a:spcAft>
              <a:buFont typeface="Arial" panose="020B0604020202020204" pitchFamily="34" charset="0"/>
              <a:buChar char="•"/>
              <a:defRPr sz="1600" kern="1200">
                <a:solidFill>
                  <a:schemeClr val="tx1"/>
                </a:solidFill>
                <a:latin typeface="Arial" charset="0"/>
                <a:ea typeface="Arial" charset="0"/>
                <a:cs typeface="Arial" charset="0"/>
              </a:defRPr>
            </a:lvl4pPr>
            <a:lvl5pPr marL="1141413" indent="-227013" algn="l" defTabSz="914400" rtl="0" eaLnBrk="1" latinLnBrk="0" hangingPunct="1">
              <a:lnSpc>
                <a:spcPct val="100000"/>
              </a:lnSpc>
              <a:spcBef>
                <a:spcPts val="0"/>
              </a:spcBef>
              <a:spcAft>
                <a:spcPts val="400"/>
              </a:spcAft>
              <a:buFont typeface="Arial" panose="020B0604020202020204" pitchFamily="34" charset="0"/>
              <a:buChar char="•"/>
              <a:defRPr sz="1600" kern="1200">
                <a:solidFill>
                  <a:schemeClr val="tx1"/>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800" b="1" dirty="0"/>
              <a:t>   Temperature distribution</a:t>
            </a:r>
            <a:endParaRPr lang="en-US" b="1" dirty="0"/>
          </a:p>
        </p:txBody>
      </p:sp>
      <p:graphicFrame>
        <p:nvGraphicFramePr>
          <p:cNvPr id="6" name="Table 5">
            <a:extLst>
              <a:ext uri="{FF2B5EF4-FFF2-40B4-BE49-F238E27FC236}">
                <a16:creationId xmlns:a16="http://schemas.microsoft.com/office/drawing/2014/main" id="{51D7B80D-6E66-809C-D8CD-65D4DC902773}"/>
              </a:ext>
            </a:extLst>
          </p:cNvPr>
          <p:cNvGraphicFramePr>
            <a:graphicFrameLocks noGrp="1"/>
          </p:cNvGraphicFramePr>
          <p:nvPr/>
        </p:nvGraphicFramePr>
        <p:xfrm>
          <a:off x="4901881" y="950469"/>
          <a:ext cx="3833770" cy="4106976"/>
        </p:xfrm>
        <a:graphic>
          <a:graphicData uri="http://schemas.openxmlformats.org/drawingml/2006/table">
            <a:tbl>
              <a:tblPr>
                <a:tableStyleId>{5C22544A-7EE6-4342-B048-85BDC9FD1C3A}</a:tableStyleId>
              </a:tblPr>
              <a:tblGrid>
                <a:gridCol w="1799439">
                  <a:extLst>
                    <a:ext uri="{9D8B030D-6E8A-4147-A177-3AD203B41FA5}">
                      <a16:colId xmlns:a16="http://schemas.microsoft.com/office/drawing/2014/main" val="2106414622"/>
                    </a:ext>
                  </a:extLst>
                </a:gridCol>
                <a:gridCol w="906011">
                  <a:extLst>
                    <a:ext uri="{9D8B030D-6E8A-4147-A177-3AD203B41FA5}">
                      <a16:colId xmlns:a16="http://schemas.microsoft.com/office/drawing/2014/main" val="1600503799"/>
                    </a:ext>
                  </a:extLst>
                </a:gridCol>
                <a:gridCol w="1128320">
                  <a:extLst>
                    <a:ext uri="{9D8B030D-6E8A-4147-A177-3AD203B41FA5}">
                      <a16:colId xmlns:a16="http://schemas.microsoft.com/office/drawing/2014/main" val="2748757286"/>
                    </a:ext>
                  </a:extLst>
                </a:gridCol>
              </a:tblGrid>
              <a:tr h="231955">
                <a:tc>
                  <a:txBody>
                    <a:bodyPr/>
                    <a:lstStyle/>
                    <a:p>
                      <a:pPr algn="ctr" fontAlgn="b">
                        <a:buNone/>
                      </a:pPr>
                      <a:r>
                        <a:rPr lang="en-US" sz="1100" u="none" strike="noStrike" dirty="0">
                          <a:effectLst/>
                          <a:latin typeface="+mn-lt"/>
                        </a:rPr>
                        <a:t>Single FEB Heat</a:t>
                      </a:r>
                      <a:endParaRPr lang="en-US" sz="1100" b="0" i="0" u="none" strike="noStrike" dirty="0">
                        <a:solidFill>
                          <a:srgbClr val="000000"/>
                        </a:solidFill>
                        <a:effectLst/>
                        <a:latin typeface="+mn-lt"/>
                      </a:endParaRPr>
                    </a:p>
                  </a:txBody>
                  <a:tcPr marL="7620" marR="7620" marT="7620" marB="0" anchor="b"/>
                </a:tc>
                <a:tc>
                  <a:txBody>
                    <a:bodyPr/>
                    <a:lstStyle/>
                    <a:p>
                      <a:pPr algn="ctr" fontAlgn="b">
                        <a:buNone/>
                      </a:pPr>
                      <a:r>
                        <a:rPr lang="en-US" sz="1100" u="none" strike="noStrike" dirty="0">
                          <a:effectLst/>
                          <a:latin typeface="+mn-lt"/>
                        </a:rPr>
                        <a:t>15.206</a:t>
                      </a:r>
                      <a:endParaRPr lang="en-US" sz="1100" b="0" i="0" u="none" strike="noStrike" dirty="0">
                        <a:solidFill>
                          <a:srgbClr val="000000"/>
                        </a:solidFill>
                        <a:effectLst/>
                        <a:latin typeface="+mn-lt"/>
                      </a:endParaRPr>
                    </a:p>
                  </a:txBody>
                  <a:tcPr marL="7620" marR="7620" marT="7620" marB="0" anchor="b"/>
                </a:tc>
                <a:tc>
                  <a:txBody>
                    <a:bodyPr/>
                    <a:lstStyle/>
                    <a:p>
                      <a:pPr algn="ctr" fontAlgn="b">
                        <a:buNone/>
                      </a:pPr>
                      <a:r>
                        <a:rPr lang="en-US" sz="1100" u="none" strike="noStrike" dirty="0">
                          <a:effectLst/>
                          <a:latin typeface="+mn-lt"/>
                        </a:rPr>
                        <a:t>W</a:t>
                      </a:r>
                      <a:endParaRPr lang="en-US" sz="1100" b="0" i="0" u="none" strike="noStrike" dirty="0">
                        <a:solidFill>
                          <a:srgbClr val="000000"/>
                        </a:solidFill>
                        <a:effectLst/>
                        <a:latin typeface="+mn-lt"/>
                      </a:endParaRPr>
                    </a:p>
                  </a:txBody>
                  <a:tcPr marL="7620" marR="7620" marT="7620" marB="0" anchor="b"/>
                </a:tc>
                <a:extLst>
                  <a:ext uri="{0D108BD9-81ED-4DB2-BD59-A6C34878D82A}">
                    <a16:rowId xmlns:a16="http://schemas.microsoft.com/office/drawing/2014/main" val="3120532231"/>
                  </a:ext>
                </a:extLst>
              </a:tr>
              <a:tr h="231955">
                <a:tc>
                  <a:txBody>
                    <a:bodyPr/>
                    <a:lstStyle/>
                    <a:p>
                      <a:pPr algn="ctr" fontAlgn="b">
                        <a:buNone/>
                      </a:pPr>
                      <a:r>
                        <a:rPr lang="en-US" sz="1100" b="0" i="0" u="none" strike="noStrike" dirty="0">
                          <a:solidFill>
                            <a:srgbClr val="000000"/>
                          </a:solidFill>
                          <a:effectLst/>
                          <a:latin typeface="+mn-lt"/>
                        </a:rPr>
                        <a:t>Number of FEBs</a:t>
                      </a:r>
                    </a:p>
                  </a:txBody>
                  <a:tcPr marL="7620" marR="7620" marT="7620" marB="0" anchor="b"/>
                </a:tc>
                <a:tc>
                  <a:txBody>
                    <a:bodyPr/>
                    <a:lstStyle/>
                    <a:p>
                      <a:pPr algn="ctr" fontAlgn="b">
                        <a:buNone/>
                      </a:pPr>
                      <a:r>
                        <a:rPr lang="en-US" sz="1100" b="0" i="0" u="none" strike="noStrike" dirty="0">
                          <a:solidFill>
                            <a:srgbClr val="000000"/>
                          </a:solidFill>
                          <a:effectLst/>
                          <a:latin typeface="+mn-lt"/>
                        </a:rPr>
                        <a:t>7</a:t>
                      </a:r>
                    </a:p>
                  </a:txBody>
                  <a:tcPr marL="7620" marR="7620" marT="7620" marB="0" anchor="b"/>
                </a:tc>
                <a:tc>
                  <a:txBody>
                    <a:bodyPr/>
                    <a:lstStyle/>
                    <a:p>
                      <a:pPr algn="ctr" fontAlgn="b">
                        <a:buNone/>
                      </a:pPr>
                      <a:endParaRPr lang="en-US" sz="1100" b="0" i="0" u="none" strike="noStrike" dirty="0">
                        <a:solidFill>
                          <a:srgbClr val="000000"/>
                        </a:solidFill>
                        <a:effectLst/>
                        <a:latin typeface="+mn-lt"/>
                      </a:endParaRPr>
                    </a:p>
                  </a:txBody>
                  <a:tcPr marL="7620" marR="7620" marT="7620" marB="0" anchor="b"/>
                </a:tc>
                <a:extLst>
                  <a:ext uri="{0D108BD9-81ED-4DB2-BD59-A6C34878D82A}">
                    <a16:rowId xmlns:a16="http://schemas.microsoft.com/office/drawing/2014/main" val="2446885325"/>
                  </a:ext>
                </a:extLst>
              </a:tr>
              <a:tr h="303488">
                <a:tc>
                  <a:txBody>
                    <a:bodyPr/>
                    <a:lstStyle/>
                    <a:p>
                      <a:pPr algn="ctr" fontAlgn="b">
                        <a:buNone/>
                      </a:pPr>
                      <a:r>
                        <a:rPr lang="en-US" sz="1100" u="none" strike="noStrike" dirty="0">
                          <a:effectLst/>
                          <a:latin typeface="+mn-lt"/>
                        </a:rPr>
                        <a:t>Total FEB Heat</a:t>
                      </a:r>
                      <a:endParaRPr lang="en-US" sz="1100" b="0" i="0" u="none" strike="noStrike" dirty="0">
                        <a:solidFill>
                          <a:srgbClr val="000000"/>
                        </a:solidFill>
                        <a:effectLst/>
                        <a:latin typeface="+mn-lt"/>
                      </a:endParaRPr>
                    </a:p>
                  </a:txBody>
                  <a:tcPr marL="7620" marR="7620" marT="7620" marB="0" anchor="b"/>
                </a:tc>
                <a:tc>
                  <a:txBody>
                    <a:bodyPr/>
                    <a:lstStyle/>
                    <a:p>
                      <a:pPr algn="ctr" fontAlgn="b">
                        <a:buNone/>
                      </a:pPr>
                      <a:r>
                        <a:rPr lang="en-US" sz="1100" b="0" u="none" strike="noStrike" dirty="0">
                          <a:effectLst/>
                          <a:latin typeface="+mn-lt"/>
                        </a:rPr>
                        <a:t>106.442</a:t>
                      </a:r>
                      <a:endParaRPr lang="en-US" sz="1100" b="0" i="0" u="none" strike="noStrike" dirty="0">
                        <a:solidFill>
                          <a:srgbClr val="000000"/>
                        </a:solidFill>
                        <a:effectLst/>
                        <a:latin typeface="+mn-lt"/>
                      </a:endParaRPr>
                    </a:p>
                  </a:txBody>
                  <a:tcPr marL="7620" marR="7620" marT="7620" marB="0" anchor="b"/>
                </a:tc>
                <a:tc>
                  <a:txBody>
                    <a:bodyPr/>
                    <a:lstStyle/>
                    <a:p>
                      <a:pPr algn="ctr" fontAlgn="b">
                        <a:buNone/>
                      </a:pPr>
                      <a:r>
                        <a:rPr lang="en-US" sz="1100" b="0" u="none" strike="noStrike" dirty="0">
                          <a:effectLst/>
                          <a:latin typeface="+mn-lt"/>
                        </a:rPr>
                        <a:t>W</a:t>
                      </a:r>
                      <a:endParaRPr lang="en-US" sz="1100" b="0" i="0" u="none" strike="noStrike" dirty="0">
                        <a:solidFill>
                          <a:srgbClr val="000000"/>
                        </a:solidFill>
                        <a:effectLst/>
                        <a:latin typeface="+mn-lt"/>
                      </a:endParaRPr>
                    </a:p>
                  </a:txBody>
                  <a:tcPr marL="7620" marR="7620" marT="7620" marB="0" anchor="b"/>
                </a:tc>
                <a:extLst>
                  <a:ext uri="{0D108BD9-81ED-4DB2-BD59-A6C34878D82A}">
                    <a16:rowId xmlns:a16="http://schemas.microsoft.com/office/drawing/2014/main" val="2442163468"/>
                  </a:ext>
                </a:extLst>
              </a:tr>
              <a:tr h="303598">
                <a:tc>
                  <a:txBody>
                    <a:bodyPr/>
                    <a:lstStyle/>
                    <a:p>
                      <a:pPr algn="ctr" fontAlgn="b">
                        <a:buNone/>
                      </a:pPr>
                      <a:r>
                        <a:rPr lang="en-US" sz="1100" u="none" strike="noStrike" dirty="0">
                          <a:effectLst/>
                          <a:latin typeface="+mn-lt"/>
                        </a:rPr>
                        <a:t>Ambient Temperature</a:t>
                      </a:r>
                      <a:endParaRPr lang="en-US" sz="1100" b="0" i="0" u="none" strike="noStrike" dirty="0">
                        <a:solidFill>
                          <a:srgbClr val="FF0000"/>
                        </a:solidFill>
                        <a:effectLst/>
                        <a:latin typeface="+mn-lt"/>
                      </a:endParaRPr>
                    </a:p>
                  </a:txBody>
                  <a:tcPr marL="7620" marR="7620" marT="7620" marB="0" anchor="b"/>
                </a:tc>
                <a:tc>
                  <a:txBody>
                    <a:bodyPr/>
                    <a:lstStyle/>
                    <a:p>
                      <a:pPr algn="ctr" fontAlgn="b">
                        <a:buNone/>
                      </a:pPr>
                      <a:r>
                        <a:rPr lang="en-US" sz="1100" b="0" i="0" u="none" strike="noStrike" dirty="0">
                          <a:solidFill>
                            <a:srgbClr val="000000"/>
                          </a:solidFill>
                          <a:effectLst/>
                          <a:latin typeface="+mn-lt"/>
                        </a:rPr>
                        <a:t>23</a:t>
                      </a:r>
                    </a:p>
                  </a:txBody>
                  <a:tcPr marL="7620" marR="7620" marT="7620" marB="0" anchor="b"/>
                </a:tc>
                <a:tc>
                  <a:txBody>
                    <a:bodyPr/>
                    <a:lstStyle/>
                    <a:p>
                      <a:pPr algn="ctr" fontAlgn="b">
                        <a:buNone/>
                      </a:pPr>
                      <a:r>
                        <a:rPr lang="en-US" sz="1100" b="0" i="0" u="none" strike="noStrike" dirty="0">
                          <a:solidFill>
                            <a:srgbClr val="000000"/>
                          </a:solidFill>
                          <a:effectLst/>
                          <a:latin typeface="+mn-lt"/>
                        </a:rPr>
                        <a:t>C</a:t>
                      </a:r>
                    </a:p>
                  </a:txBody>
                  <a:tcPr marL="7620" marR="7620" marT="7620" marB="0" anchor="b"/>
                </a:tc>
                <a:extLst>
                  <a:ext uri="{0D108BD9-81ED-4DB2-BD59-A6C34878D82A}">
                    <a16:rowId xmlns:a16="http://schemas.microsoft.com/office/drawing/2014/main" val="133837588"/>
                  </a:ext>
                </a:extLst>
              </a:tr>
              <a:tr h="303598">
                <a:tc>
                  <a:txBody>
                    <a:bodyPr/>
                    <a:lstStyle/>
                    <a:p>
                      <a:pPr algn="ctr" fontAlgn="b">
                        <a:buNone/>
                      </a:pPr>
                      <a:r>
                        <a:rPr lang="en-US" sz="1100" b="0" i="0" u="none" strike="noStrike" dirty="0">
                          <a:solidFill>
                            <a:schemeClr val="tx1"/>
                          </a:solidFill>
                          <a:effectLst/>
                          <a:latin typeface="+mn-lt"/>
                        </a:rPr>
                        <a:t>Inlet Water Temperature</a:t>
                      </a:r>
                    </a:p>
                  </a:txBody>
                  <a:tcPr marL="7620" marR="7620" marT="7620" marB="0" anchor="b"/>
                </a:tc>
                <a:tc>
                  <a:txBody>
                    <a:bodyPr/>
                    <a:lstStyle/>
                    <a:p>
                      <a:pPr algn="ctr" fontAlgn="b">
                        <a:buNone/>
                      </a:pPr>
                      <a:r>
                        <a:rPr lang="en-US" sz="1100" b="0" i="0" u="none" strike="noStrike" dirty="0">
                          <a:solidFill>
                            <a:srgbClr val="000000"/>
                          </a:solidFill>
                          <a:effectLst/>
                          <a:latin typeface="+mn-lt"/>
                        </a:rPr>
                        <a:t>22</a:t>
                      </a:r>
                    </a:p>
                  </a:txBody>
                  <a:tcPr marL="7620" marR="7620" marT="7620" marB="0" anchor="b"/>
                </a:tc>
                <a:tc>
                  <a:txBody>
                    <a:bodyPr/>
                    <a:lstStyle/>
                    <a:p>
                      <a:pPr algn="ctr" fontAlgn="b">
                        <a:buNone/>
                      </a:pPr>
                      <a:r>
                        <a:rPr lang="en-US" sz="1100" u="none" strike="noStrike" dirty="0">
                          <a:effectLst/>
                          <a:latin typeface="+mn-lt"/>
                        </a:rPr>
                        <a:t>C</a:t>
                      </a:r>
                      <a:endParaRPr lang="en-US" sz="1100" b="0" i="0" u="none" strike="noStrike" dirty="0">
                        <a:solidFill>
                          <a:srgbClr val="000000"/>
                        </a:solidFill>
                        <a:effectLst/>
                        <a:latin typeface="+mn-lt"/>
                      </a:endParaRPr>
                    </a:p>
                  </a:txBody>
                  <a:tcPr marL="7620" marR="7620" marT="7620" marB="0" anchor="b"/>
                </a:tc>
                <a:extLst>
                  <a:ext uri="{0D108BD9-81ED-4DB2-BD59-A6C34878D82A}">
                    <a16:rowId xmlns:a16="http://schemas.microsoft.com/office/drawing/2014/main" val="2853543528"/>
                  </a:ext>
                </a:extLst>
              </a:tr>
              <a:tr h="303598">
                <a:tc>
                  <a:txBody>
                    <a:bodyPr/>
                    <a:lstStyle/>
                    <a:p>
                      <a:pPr algn="ctr" fontAlgn="b">
                        <a:buNone/>
                      </a:pPr>
                      <a:r>
                        <a:rPr lang="en-US" sz="1100" u="none" strike="noStrike" dirty="0">
                          <a:effectLst/>
                          <a:latin typeface="+mn-lt"/>
                        </a:rPr>
                        <a:t>Water Flow rate</a:t>
                      </a:r>
                      <a:endParaRPr lang="en-US" sz="1100" b="0" i="0" u="none" strike="noStrike" dirty="0">
                        <a:solidFill>
                          <a:srgbClr val="000000"/>
                        </a:solidFill>
                        <a:effectLst/>
                        <a:latin typeface="+mn-lt"/>
                      </a:endParaRPr>
                    </a:p>
                  </a:txBody>
                  <a:tcPr marL="7620" marR="7620" marT="7620" marB="0" anchor="b"/>
                </a:tc>
                <a:tc>
                  <a:txBody>
                    <a:bodyPr/>
                    <a:lstStyle/>
                    <a:p>
                      <a:pPr algn="ctr" fontAlgn="b">
                        <a:buNone/>
                      </a:pPr>
                      <a:r>
                        <a:rPr lang="en-US" sz="1100" u="none" strike="noStrike" dirty="0">
                          <a:effectLst/>
                          <a:latin typeface="+mn-lt"/>
                        </a:rPr>
                        <a:t>0.76</a:t>
                      </a:r>
                      <a:endParaRPr lang="en-US" sz="1100" b="0" i="0" u="none" strike="noStrike" dirty="0">
                        <a:solidFill>
                          <a:srgbClr val="000000"/>
                        </a:solidFill>
                        <a:effectLst/>
                        <a:latin typeface="+mn-lt"/>
                      </a:endParaRPr>
                    </a:p>
                  </a:txBody>
                  <a:tcPr marL="7620" marR="7620" marT="7620" marB="0" anchor="b"/>
                </a:tc>
                <a:tc>
                  <a:txBody>
                    <a:bodyPr/>
                    <a:lstStyle/>
                    <a:p>
                      <a:pPr algn="ctr" fontAlgn="b">
                        <a:buNone/>
                      </a:pPr>
                      <a:r>
                        <a:rPr lang="en-US" sz="1100" b="0" i="0" u="none" strike="noStrike" dirty="0">
                          <a:solidFill>
                            <a:srgbClr val="000000"/>
                          </a:solidFill>
                          <a:effectLst/>
                          <a:latin typeface="+mn-lt"/>
                        </a:rPr>
                        <a:t>lpm</a:t>
                      </a:r>
                    </a:p>
                  </a:txBody>
                  <a:tcPr marL="7620" marR="7620" marT="7620" marB="0" anchor="b"/>
                </a:tc>
                <a:extLst>
                  <a:ext uri="{0D108BD9-81ED-4DB2-BD59-A6C34878D82A}">
                    <a16:rowId xmlns:a16="http://schemas.microsoft.com/office/drawing/2014/main" val="2121586744"/>
                  </a:ext>
                </a:extLst>
              </a:tr>
              <a:tr h="303598">
                <a:tc>
                  <a:txBody>
                    <a:bodyPr/>
                    <a:lstStyle/>
                    <a:p>
                      <a:pPr algn="ctr" fontAlgn="b">
                        <a:buNone/>
                      </a:pPr>
                      <a:r>
                        <a:rPr lang="en-US" sz="1100" u="none" strike="noStrike">
                          <a:effectLst/>
                          <a:latin typeface="+mn-lt"/>
                        </a:rPr>
                        <a:t>Cp</a:t>
                      </a:r>
                      <a:endParaRPr lang="en-US" sz="1100" b="0" i="0" u="none" strike="noStrike">
                        <a:solidFill>
                          <a:srgbClr val="000000"/>
                        </a:solidFill>
                        <a:effectLst/>
                        <a:latin typeface="+mn-lt"/>
                      </a:endParaRPr>
                    </a:p>
                  </a:txBody>
                  <a:tcPr marL="7620" marR="7620" marT="7620" marB="0" anchor="b"/>
                </a:tc>
                <a:tc>
                  <a:txBody>
                    <a:bodyPr/>
                    <a:lstStyle/>
                    <a:p>
                      <a:pPr algn="ctr" fontAlgn="b">
                        <a:buNone/>
                      </a:pPr>
                      <a:r>
                        <a:rPr lang="en-US" sz="1100" u="none" strike="noStrike" dirty="0">
                          <a:effectLst/>
                          <a:latin typeface="+mn-lt"/>
                        </a:rPr>
                        <a:t>4181</a:t>
                      </a:r>
                      <a:endParaRPr lang="en-US" sz="1100" b="0" i="0" u="none" strike="noStrike" dirty="0">
                        <a:solidFill>
                          <a:srgbClr val="000000"/>
                        </a:solidFill>
                        <a:effectLst/>
                        <a:latin typeface="+mn-lt"/>
                      </a:endParaRPr>
                    </a:p>
                  </a:txBody>
                  <a:tcPr marL="7620" marR="7620" marT="7620" marB="0" anchor="b"/>
                </a:tc>
                <a:tc>
                  <a:txBody>
                    <a:bodyPr/>
                    <a:lstStyle/>
                    <a:p>
                      <a:pPr algn="ctr" fontAlgn="b">
                        <a:buNone/>
                      </a:pPr>
                      <a:r>
                        <a:rPr lang="en-US" sz="1100" u="none" strike="noStrike" dirty="0">
                          <a:effectLst/>
                          <a:latin typeface="+mn-lt"/>
                        </a:rPr>
                        <a:t>J/kg C</a:t>
                      </a:r>
                      <a:endParaRPr lang="en-US" sz="1100" b="0" i="0" u="none" strike="noStrike" dirty="0">
                        <a:solidFill>
                          <a:srgbClr val="000000"/>
                        </a:solidFill>
                        <a:effectLst/>
                        <a:latin typeface="+mn-lt"/>
                      </a:endParaRPr>
                    </a:p>
                  </a:txBody>
                  <a:tcPr marL="7620" marR="7620" marT="7620" marB="0" anchor="b"/>
                </a:tc>
                <a:extLst>
                  <a:ext uri="{0D108BD9-81ED-4DB2-BD59-A6C34878D82A}">
                    <a16:rowId xmlns:a16="http://schemas.microsoft.com/office/drawing/2014/main" val="3434723543"/>
                  </a:ext>
                </a:extLst>
              </a:tr>
              <a:tr h="303598">
                <a:tc>
                  <a:txBody>
                    <a:bodyPr/>
                    <a:lstStyle/>
                    <a:p>
                      <a:pPr algn="ctr" fontAlgn="b">
                        <a:buNone/>
                      </a:pPr>
                      <a:r>
                        <a:rPr lang="en-US" sz="1100" u="none" strike="noStrike">
                          <a:effectLst/>
                          <a:latin typeface="+mn-lt"/>
                        </a:rPr>
                        <a:t>m</a:t>
                      </a:r>
                      <a:endParaRPr lang="en-US" sz="1100" b="0" i="0" u="none" strike="noStrike">
                        <a:solidFill>
                          <a:srgbClr val="000000"/>
                        </a:solidFill>
                        <a:effectLst/>
                        <a:latin typeface="+mn-lt"/>
                      </a:endParaRPr>
                    </a:p>
                  </a:txBody>
                  <a:tcPr marL="7620" marR="7620" marT="7620" marB="0" anchor="b"/>
                </a:tc>
                <a:tc>
                  <a:txBody>
                    <a:bodyPr/>
                    <a:lstStyle/>
                    <a:p>
                      <a:pPr algn="ctr" fontAlgn="b">
                        <a:buNone/>
                      </a:pPr>
                      <a:r>
                        <a:rPr lang="en-US" sz="1100" u="none" strike="noStrike" dirty="0">
                          <a:effectLst/>
                          <a:latin typeface="+mn-lt"/>
                        </a:rPr>
                        <a:t>0.01273</a:t>
                      </a:r>
                      <a:endParaRPr lang="en-US" sz="1100" b="0" i="0" u="none" strike="noStrike" dirty="0">
                        <a:solidFill>
                          <a:srgbClr val="FF0000"/>
                        </a:solidFill>
                        <a:effectLst/>
                        <a:latin typeface="+mn-lt"/>
                      </a:endParaRPr>
                    </a:p>
                  </a:txBody>
                  <a:tcPr marL="7620" marR="7620" marT="7620" marB="0" anchor="b"/>
                </a:tc>
                <a:tc>
                  <a:txBody>
                    <a:bodyPr/>
                    <a:lstStyle/>
                    <a:p>
                      <a:pPr algn="ctr" fontAlgn="b">
                        <a:buNone/>
                      </a:pPr>
                      <a:r>
                        <a:rPr lang="en-US" sz="1100" u="none" strike="noStrike" dirty="0">
                          <a:effectLst/>
                          <a:latin typeface="+mn-lt"/>
                        </a:rPr>
                        <a:t>kg/s</a:t>
                      </a:r>
                      <a:endParaRPr lang="en-US" sz="1100" b="0" i="0" u="none" strike="noStrike" dirty="0">
                        <a:solidFill>
                          <a:srgbClr val="000000"/>
                        </a:solidFill>
                        <a:effectLst/>
                        <a:latin typeface="+mn-lt"/>
                      </a:endParaRPr>
                    </a:p>
                  </a:txBody>
                  <a:tcPr marL="7620" marR="7620" marT="7620" marB="0" anchor="b"/>
                </a:tc>
                <a:extLst>
                  <a:ext uri="{0D108BD9-81ED-4DB2-BD59-A6C34878D82A}">
                    <a16:rowId xmlns:a16="http://schemas.microsoft.com/office/drawing/2014/main" val="413633802"/>
                  </a:ext>
                </a:extLst>
              </a:tr>
              <a:tr h="303598">
                <a:tc>
                  <a:txBody>
                    <a:bodyPr/>
                    <a:lstStyle/>
                    <a:p>
                      <a:pPr algn="ctr" fontAlgn="b">
                        <a:buNone/>
                      </a:pPr>
                      <a:r>
                        <a:rPr lang="en-US" sz="1100" u="none" strike="noStrike">
                          <a:effectLst/>
                          <a:latin typeface="+mn-lt"/>
                        </a:rPr>
                        <a:t>m</a:t>
                      </a:r>
                      <a:endParaRPr lang="en-US" sz="1100" b="0" i="0" u="none" strike="noStrike">
                        <a:solidFill>
                          <a:srgbClr val="000000"/>
                        </a:solidFill>
                        <a:effectLst/>
                        <a:latin typeface="+mn-lt"/>
                      </a:endParaRPr>
                    </a:p>
                  </a:txBody>
                  <a:tcPr marL="7620" marR="7620" marT="7620" marB="0" anchor="b"/>
                </a:tc>
                <a:tc>
                  <a:txBody>
                    <a:bodyPr/>
                    <a:lstStyle/>
                    <a:p>
                      <a:pPr algn="ctr" fontAlgn="b">
                        <a:buNone/>
                      </a:pPr>
                      <a:r>
                        <a:rPr lang="en-US" sz="1100" u="none" strike="noStrike" dirty="0">
                          <a:effectLst/>
                          <a:latin typeface="+mn-lt"/>
                        </a:rPr>
                        <a:t>0.01273</a:t>
                      </a:r>
                      <a:endParaRPr lang="en-US" sz="1100" b="0" i="0" u="none" strike="noStrike" dirty="0">
                        <a:solidFill>
                          <a:srgbClr val="000000"/>
                        </a:solidFill>
                        <a:effectLst/>
                        <a:latin typeface="+mn-lt"/>
                      </a:endParaRPr>
                    </a:p>
                  </a:txBody>
                  <a:tcPr marL="7620" marR="7620" marT="7620" marB="0" anchor="b"/>
                </a:tc>
                <a:tc>
                  <a:txBody>
                    <a:bodyPr/>
                    <a:lstStyle/>
                    <a:p>
                      <a:pPr algn="ctr" fontAlgn="b">
                        <a:buNone/>
                      </a:pPr>
                      <a:r>
                        <a:rPr lang="en-US" sz="1100" u="none" strike="noStrike" dirty="0">
                          <a:effectLst/>
                          <a:latin typeface="+mn-lt"/>
                        </a:rPr>
                        <a:t>l/s</a:t>
                      </a:r>
                      <a:endParaRPr lang="en-US" sz="1100" b="0" i="0" u="none" strike="noStrike" dirty="0">
                        <a:solidFill>
                          <a:srgbClr val="000000"/>
                        </a:solidFill>
                        <a:effectLst/>
                        <a:latin typeface="+mn-lt"/>
                      </a:endParaRPr>
                    </a:p>
                  </a:txBody>
                  <a:tcPr marL="7620" marR="7620" marT="7620" marB="0" anchor="b"/>
                </a:tc>
                <a:extLst>
                  <a:ext uri="{0D108BD9-81ED-4DB2-BD59-A6C34878D82A}">
                    <a16:rowId xmlns:a16="http://schemas.microsoft.com/office/drawing/2014/main" val="2398005421"/>
                  </a:ext>
                </a:extLst>
              </a:tr>
              <a:tr h="303598">
                <a:tc>
                  <a:txBody>
                    <a:bodyPr/>
                    <a:lstStyle/>
                    <a:p>
                      <a:pPr algn="ctr" fontAlgn="b">
                        <a:buNone/>
                      </a:pPr>
                      <a:r>
                        <a:rPr lang="en-US" sz="1100" u="none" strike="noStrike" dirty="0">
                          <a:effectLst/>
                          <a:latin typeface="+mn-lt"/>
                        </a:rPr>
                        <a:t>m</a:t>
                      </a:r>
                      <a:endParaRPr lang="en-US" sz="1100" b="0" i="0" u="none" strike="noStrike" dirty="0">
                        <a:solidFill>
                          <a:srgbClr val="000000"/>
                        </a:solidFill>
                        <a:effectLst/>
                        <a:latin typeface="+mn-lt"/>
                      </a:endParaRPr>
                    </a:p>
                  </a:txBody>
                  <a:tcPr marL="7620" marR="7620" marT="7620" marB="0" anchor="b"/>
                </a:tc>
                <a:tc>
                  <a:txBody>
                    <a:bodyPr/>
                    <a:lstStyle/>
                    <a:p>
                      <a:pPr algn="ctr" fontAlgn="b">
                        <a:buNone/>
                      </a:pPr>
                      <a:r>
                        <a:rPr lang="en-US" sz="1100" b="0" i="0" u="none" strike="noStrike" dirty="0">
                          <a:solidFill>
                            <a:srgbClr val="000000"/>
                          </a:solidFill>
                          <a:effectLst/>
                          <a:latin typeface="+mn-lt"/>
                        </a:rPr>
                        <a:t>12.7292</a:t>
                      </a:r>
                    </a:p>
                  </a:txBody>
                  <a:tcPr marL="7620" marR="7620" marT="7620" marB="0" anchor="b"/>
                </a:tc>
                <a:tc>
                  <a:txBody>
                    <a:bodyPr/>
                    <a:lstStyle/>
                    <a:p>
                      <a:pPr algn="ctr" fontAlgn="b">
                        <a:buNone/>
                      </a:pPr>
                      <a:r>
                        <a:rPr lang="en-US" sz="1100" u="none" strike="noStrike" dirty="0">
                          <a:effectLst/>
                          <a:latin typeface="+mn-lt"/>
                        </a:rPr>
                        <a:t>ml/s</a:t>
                      </a:r>
                      <a:endParaRPr lang="en-US" sz="1100" b="0" i="0" u="none" strike="noStrike" dirty="0">
                        <a:solidFill>
                          <a:srgbClr val="000000"/>
                        </a:solidFill>
                        <a:effectLst/>
                        <a:latin typeface="+mn-lt"/>
                      </a:endParaRPr>
                    </a:p>
                  </a:txBody>
                  <a:tcPr marL="7620" marR="7620" marT="7620" marB="0" anchor="b"/>
                </a:tc>
                <a:extLst>
                  <a:ext uri="{0D108BD9-81ED-4DB2-BD59-A6C34878D82A}">
                    <a16:rowId xmlns:a16="http://schemas.microsoft.com/office/drawing/2014/main" val="4041070147"/>
                  </a:ext>
                </a:extLst>
              </a:tr>
              <a:tr h="303598">
                <a:tc>
                  <a:txBody>
                    <a:bodyPr/>
                    <a:lstStyle/>
                    <a:p>
                      <a:pPr algn="ctr" fontAlgn="b">
                        <a:buNone/>
                      </a:pPr>
                      <a:r>
                        <a:rPr lang="en-US" sz="1100" b="0" i="0" u="none" strike="noStrike" dirty="0">
                          <a:solidFill>
                            <a:srgbClr val="000000"/>
                          </a:solidFill>
                          <a:effectLst/>
                          <a:latin typeface="+mn-lt"/>
                        </a:rPr>
                        <a:t>Tube diameter</a:t>
                      </a:r>
                    </a:p>
                  </a:txBody>
                  <a:tcPr marL="7620" marR="7620" marT="7620" marB="0" anchor="b"/>
                </a:tc>
                <a:tc>
                  <a:txBody>
                    <a:bodyPr/>
                    <a:lstStyle/>
                    <a:p>
                      <a:pPr algn="ctr" fontAlgn="b">
                        <a:buNone/>
                      </a:pPr>
                      <a:r>
                        <a:rPr lang="en-US" sz="1100" b="0" i="0" u="none" strike="noStrike" dirty="0">
                          <a:solidFill>
                            <a:srgbClr val="000000"/>
                          </a:solidFill>
                          <a:effectLst/>
                          <a:latin typeface="+mn-lt"/>
                        </a:rPr>
                        <a:t>0.0045</a:t>
                      </a:r>
                    </a:p>
                  </a:txBody>
                  <a:tcPr marL="7620" marR="7620" marT="7620" marB="0" anchor="b"/>
                </a:tc>
                <a:tc>
                  <a:txBody>
                    <a:bodyPr/>
                    <a:lstStyle/>
                    <a:p>
                      <a:pPr algn="ctr" fontAlgn="b">
                        <a:buNone/>
                      </a:pPr>
                      <a:r>
                        <a:rPr lang="en-US" sz="1100" b="0" i="0" u="none" strike="noStrike" dirty="0">
                          <a:solidFill>
                            <a:srgbClr val="000000"/>
                          </a:solidFill>
                          <a:effectLst/>
                          <a:latin typeface="+mn-lt"/>
                        </a:rPr>
                        <a:t>m</a:t>
                      </a:r>
                    </a:p>
                  </a:txBody>
                  <a:tcPr marL="7620" marR="7620" marT="7620" marB="0" anchor="b"/>
                </a:tc>
                <a:extLst>
                  <a:ext uri="{0D108BD9-81ED-4DB2-BD59-A6C34878D82A}">
                    <a16:rowId xmlns:a16="http://schemas.microsoft.com/office/drawing/2014/main" val="1221801089"/>
                  </a:ext>
                </a:extLst>
              </a:tr>
              <a:tr h="303598">
                <a:tc>
                  <a:txBody>
                    <a:bodyPr/>
                    <a:lstStyle/>
                    <a:p>
                      <a:pPr algn="ctr" fontAlgn="b">
                        <a:buNone/>
                      </a:pPr>
                      <a:r>
                        <a:rPr lang="en-US" sz="1100" u="none" strike="noStrike" dirty="0">
                          <a:effectLst/>
                          <a:latin typeface="+mn-lt"/>
                        </a:rPr>
                        <a:t>dT</a:t>
                      </a:r>
                      <a:endParaRPr lang="en-US" sz="1100" b="0" i="0" u="none" strike="noStrike" dirty="0">
                        <a:solidFill>
                          <a:srgbClr val="000000"/>
                        </a:solidFill>
                        <a:effectLst/>
                        <a:latin typeface="+mn-lt"/>
                      </a:endParaRPr>
                    </a:p>
                  </a:txBody>
                  <a:tcPr marL="7620" marR="7620" marT="7620" marB="0" anchor="b"/>
                </a:tc>
                <a:tc>
                  <a:txBody>
                    <a:bodyPr/>
                    <a:lstStyle/>
                    <a:p>
                      <a:pPr algn="ctr" fontAlgn="b">
                        <a:buNone/>
                      </a:pPr>
                      <a:r>
                        <a:rPr lang="en-US" sz="1100" u="none" strike="noStrike" dirty="0">
                          <a:effectLst/>
                          <a:latin typeface="+mn-lt"/>
                        </a:rPr>
                        <a:t>2</a:t>
                      </a:r>
                      <a:endParaRPr lang="en-US" sz="1100" b="0" i="0" u="none" strike="noStrike" dirty="0">
                        <a:solidFill>
                          <a:srgbClr val="000000"/>
                        </a:solidFill>
                        <a:effectLst/>
                        <a:latin typeface="+mn-lt"/>
                      </a:endParaRPr>
                    </a:p>
                  </a:txBody>
                  <a:tcPr marL="7620" marR="7620" marT="7620" marB="0" anchor="b"/>
                </a:tc>
                <a:tc>
                  <a:txBody>
                    <a:bodyPr/>
                    <a:lstStyle/>
                    <a:p>
                      <a:pPr algn="ctr" fontAlgn="b">
                        <a:buNone/>
                      </a:pPr>
                      <a:r>
                        <a:rPr lang="en-US" sz="1100" u="none" strike="noStrike" dirty="0">
                          <a:effectLst/>
                          <a:latin typeface="+mn-lt"/>
                        </a:rPr>
                        <a:t>C</a:t>
                      </a:r>
                      <a:endParaRPr lang="en-US" sz="1100" b="0" i="0" u="none" strike="noStrike" dirty="0">
                        <a:solidFill>
                          <a:srgbClr val="000000"/>
                        </a:solidFill>
                        <a:effectLst/>
                        <a:latin typeface="+mn-lt"/>
                      </a:endParaRPr>
                    </a:p>
                  </a:txBody>
                  <a:tcPr marL="7620" marR="7620" marT="7620" marB="0" anchor="b"/>
                </a:tc>
                <a:extLst>
                  <a:ext uri="{0D108BD9-81ED-4DB2-BD59-A6C34878D82A}">
                    <a16:rowId xmlns:a16="http://schemas.microsoft.com/office/drawing/2014/main" val="3660631284"/>
                  </a:ext>
                </a:extLst>
              </a:tr>
              <a:tr h="303598">
                <a:tc>
                  <a:txBody>
                    <a:bodyPr/>
                    <a:lstStyle/>
                    <a:p>
                      <a:pPr algn="ctr" fontAlgn="b">
                        <a:buNone/>
                      </a:pPr>
                      <a:r>
                        <a:rPr lang="en-US" sz="1100" u="none" strike="noStrike" dirty="0">
                          <a:effectLst/>
                          <a:latin typeface="+mn-lt"/>
                        </a:rPr>
                        <a:t>Velocity</a:t>
                      </a:r>
                      <a:endParaRPr lang="en-US" sz="1100" b="0" i="0" u="none" strike="noStrike" dirty="0">
                        <a:solidFill>
                          <a:srgbClr val="000000"/>
                        </a:solidFill>
                        <a:effectLst/>
                        <a:latin typeface="+mn-lt"/>
                      </a:endParaRPr>
                    </a:p>
                  </a:txBody>
                  <a:tcPr marL="7620" marR="7620" marT="7620" marB="0" anchor="b"/>
                </a:tc>
                <a:tc>
                  <a:txBody>
                    <a:bodyPr/>
                    <a:lstStyle/>
                    <a:p>
                      <a:pPr algn="ctr" fontAlgn="b">
                        <a:buNone/>
                      </a:pPr>
                      <a:r>
                        <a:rPr lang="en-US" sz="1100" u="none" strike="noStrike" dirty="0">
                          <a:effectLst/>
                          <a:latin typeface="+mn-lt"/>
                        </a:rPr>
                        <a:t>0.8</a:t>
                      </a:r>
                      <a:endParaRPr lang="en-US" sz="1100" b="0" i="0" u="none" strike="noStrike" dirty="0">
                        <a:solidFill>
                          <a:srgbClr val="FF0000"/>
                        </a:solidFill>
                        <a:effectLst/>
                        <a:latin typeface="+mn-lt"/>
                      </a:endParaRPr>
                    </a:p>
                  </a:txBody>
                  <a:tcPr marL="7620" marR="7620" marT="7620" marB="0" anchor="b"/>
                </a:tc>
                <a:tc>
                  <a:txBody>
                    <a:bodyPr/>
                    <a:lstStyle/>
                    <a:p>
                      <a:pPr algn="ctr" fontAlgn="b">
                        <a:buNone/>
                      </a:pPr>
                      <a:r>
                        <a:rPr lang="en-US" sz="1100" u="none" strike="noStrike" dirty="0">
                          <a:effectLst/>
                          <a:latin typeface="+mn-lt"/>
                        </a:rPr>
                        <a:t>m/s</a:t>
                      </a:r>
                      <a:endParaRPr lang="en-US" sz="1100" b="0" i="0" u="none" strike="noStrike" dirty="0">
                        <a:solidFill>
                          <a:srgbClr val="000000"/>
                        </a:solidFill>
                        <a:effectLst/>
                        <a:latin typeface="+mn-lt"/>
                      </a:endParaRPr>
                    </a:p>
                  </a:txBody>
                  <a:tcPr marL="7620" marR="7620" marT="7620" marB="0" anchor="b"/>
                </a:tc>
                <a:extLst>
                  <a:ext uri="{0D108BD9-81ED-4DB2-BD59-A6C34878D82A}">
                    <a16:rowId xmlns:a16="http://schemas.microsoft.com/office/drawing/2014/main" val="1352306355"/>
                  </a:ext>
                </a:extLst>
              </a:tr>
              <a:tr h="303598">
                <a:tc>
                  <a:txBody>
                    <a:bodyPr/>
                    <a:lstStyle/>
                    <a:p>
                      <a:pPr algn="ctr" fontAlgn="b">
                        <a:buNone/>
                      </a:pPr>
                      <a:r>
                        <a:rPr lang="en-US" sz="1100" b="0" i="0" u="none" strike="noStrike" dirty="0">
                          <a:solidFill>
                            <a:srgbClr val="000000"/>
                          </a:solidFill>
                          <a:effectLst/>
                          <a:latin typeface="+mn-lt"/>
                        </a:rPr>
                        <a:t>Re</a:t>
                      </a:r>
                    </a:p>
                  </a:txBody>
                  <a:tcPr marL="7620" marR="7620" marT="7620" marB="0" anchor="b"/>
                </a:tc>
                <a:tc>
                  <a:txBody>
                    <a:bodyPr/>
                    <a:lstStyle/>
                    <a:p>
                      <a:pPr algn="ctr" fontAlgn="b">
                        <a:buNone/>
                      </a:pPr>
                      <a:r>
                        <a:rPr lang="en-US" sz="1100" b="0" i="0" u="none" strike="noStrike" dirty="0">
                          <a:solidFill>
                            <a:srgbClr val="000000"/>
                          </a:solidFill>
                          <a:effectLst/>
                          <a:latin typeface="+mn-lt"/>
                        </a:rPr>
                        <a:t>3765</a:t>
                      </a:r>
                    </a:p>
                  </a:txBody>
                  <a:tcPr marL="7620" marR="7620" marT="7620" marB="0" anchor="b"/>
                </a:tc>
                <a:tc>
                  <a:txBody>
                    <a:bodyPr/>
                    <a:lstStyle/>
                    <a:p>
                      <a:pPr algn="ctr" fontAlgn="b">
                        <a:buNone/>
                      </a:pPr>
                      <a:r>
                        <a:rPr lang="en-US" sz="1100" b="0" i="0" u="none" strike="noStrike" dirty="0">
                          <a:solidFill>
                            <a:srgbClr val="000000"/>
                          </a:solidFill>
                          <a:effectLst/>
                          <a:latin typeface="+mn-lt"/>
                        </a:rPr>
                        <a:t>Transition Flow</a:t>
                      </a:r>
                    </a:p>
                  </a:txBody>
                  <a:tcPr marL="7620" marR="7620" marT="7620" marB="0" anchor="b"/>
                </a:tc>
                <a:extLst>
                  <a:ext uri="{0D108BD9-81ED-4DB2-BD59-A6C34878D82A}">
                    <a16:rowId xmlns:a16="http://schemas.microsoft.com/office/drawing/2014/main" val="372799055"/>
                  </a:ext>
                </a:extLst>
              </a:tr>
            </a:tbl>
          </a:graphicData>
        </a:graphic>
      </p:graphicFrame>
      <p:sp>
        <p:nvSpPr>
          <p:cNvPr id="8" name="Content Placeholder 3">
            <a:extLst>
              <a:ext uri="{FF2B5EF4-FFF2-40B4-BE49-F238E27FC236}">
                <a16:creationId xmlns:a16="http://schemas.microsoft.com/office/drawing/2014/main" id="{BB1F290E-1951-7D1A-78A4-A22B88BEDA89}"/>
              </a:ext>
            </a:extLst>
          </p:cNvPr>
          <p:cNvSpPr txBox="1">
            <a:spLocks/>
          </p:cNvSpPr>
          <p:nvPr/>
        </p:nvSpPr>
        <p:spPr>
          <a:xfrm>
            <a:off x="5358015" y="538313"/>
            <a:ext cx="2651824" cy="369332"/>
          </a:xfrm>
          <a:prstGeom prst="rect">
            <a:avLst/>
          </a:prstGeom>
          <a:noFill/>
        </p:spPr>
        <p:txBody>
          <a:bodyPr vert="horz" wrap="square" lIns="91440" tIns="45720" rIns="91440" bIns="45720" rtlCol="0">
            <a:spAutoFit/>
          </a:bodyPr>
          <a:lstStyle>
            <a:lvl1pPr marL="228600" indent="-228600" algn="l" defTabSz="914400" rtl="0" eaLnBrk="1" latinLnBrk="0" hangingPunct="1">
              <a:lnSpc>
                <a:spcPct val="100000"/>
              </a:lnSpc>
              <a:spcBef>
                <a:spcPts val="0"/>
              </a:spcBef>
              <a:spcAft>
                <a:spcPts val="400"/>
              </a:spcAft>
              <a:buFont typeface="Arial" panose="020B0604020202020204" pitchFamily="34" charset="0"/>
              <a:buChar char="•"/>
              <a:defRPr sz="2000" kern="1200">
                <a:solidFill>
                  <a:schemeClr val="tx1"/>
                </a:solidFill>
                <a:latin typeface="Arial" charset="0"/>
                <a:ea typeface="Arial" charset="0"/>
                <a:cs typeface="Arial" charset="0"/>
              </a:defRPr>
            </a:lvl1pPr>
            <a:lvl2pPr marL="460375" indent="-233363" algn="l" defTabSz="914400" rtl="0" eaLnBrk="1" latinLnBrk="0" hangingPunct="1">
              <a:lnSpc>
                <a:spcPct val="100000"/>
              </a:lnSpc>
              <a:spcBef>
                <a:spcPts val="0"/>
              </a:spcBef>
              <a:spcAft>
                <a:spcPts val="400"/>
              </a:spcAft>
              <a:buFont typeface="Arial" panose="020B0604020202020204" pitchFamily="34" charset="0"/>
              <a:buChar char="•"/>
              <a:defRPr sz="1600" kern="1200">
                <a:solidFill>
                  <a:schemeClr val="tx1"/>
                </a:solidFill>
                <a:latin typeface="Arial" charset="0"/>
                <a:ea typeface="Arial" charset="0"/>
                <a:cs typeface="Arial" charset="0"/>
              </a:defRPr>
            </a:lvl2pPr>
            <a:lvl3pPr marL="687388" indent="-227013" algn="l" defTabSz="914400" rtl="0" eaLnBrk="1" latinLnBrk="0" hangingPunct="1">
              <a:lnSpc>
                <a:spcPct val="100000"/>
              </a:lnSpc>
              <a:spcBef>
                <a:spcPts val="0"/>
              </a:spcBef>
              <a:spcAft>
                <a:spcPts val="400"/>
              </a:spcAft>
              <a:buFont typeface="Arial" panose="020B0604020202020204" pitchFamily="34" charset="0"/>
              <a:buChar char="•"/>
              <a:defRPr sz="1600" kern="1200">
                <a:solidFill>
                  <a:schemeClr val="tx1"/>
                </a:solidFill>
                <a:latin typeface="Arial" charset="0"/>
                <a:ea typeface="Arial" charset="0"/>
                <a:cs typeface="Arial" charset="0"/>
              </a:defRPr>
            </a:lvl3pPr>
            <a:lvl4pPr marL="914400" indent="-227013" algn="l" defTabSz="914400" rtl="0" eaLnBrk="1" latinLnBrk="0" hangingPunct="1">
              <a:lnSpc>
                <a:spcPct val="100000"/>
              </a:lnSpc>
              <a:spcBef>
                <a:spcPts val="0"/>
              </a:spcBef>
              <a:spcAft>
                <a:spcPts val="400"/>
              </a:spcAft>
              <a:buFont typeface="Arial" panose="020B0604020202020204" pitchFamily="34" charset="0"/>
              <a:buChar char="•"/>
              <a:defRPr sz="1600" kern="1200">
                <a:solidFill>
                  <a:schemeClr val="tx1"/>
                </a:solidFill>
                <a:latin typeface="Arial" charset="0"/>
                <a:ea typeface="Arial" charset="0"/>
                <a:cs typeface="Arial" charset="0"/>
              </a:defRPr>
            </a:lvl4pPr>
            <a:lvl5pPr marL="1141413" indent="-227013" algn="l" defTabSz="914400" rtl="0" eaLnBrk="1" latinLnBrk="0" hangingPunct="1">
              <a:lnSpc>
                <a:spcPct val="100000"/>
              </a:lnSpc>
              <a:spcBef>
                <a:spcPts val="0"/>
              </a:spcBef>
              <a:spcAft>
                <a:spcPts val="400"/>
              </a:spcAft>
              <a:buFont typeface="Arial" panose="020B0604020202020204" pitchFamily="34" charset="0"/>
              <a:buChar char="•"/>
              <a:defRPr sz="1600" kern="1200">
                <a:solidFill>
                  <a:schemeClr val="tx1"/>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800" b="1" dirty="0"/>
              <a:t>  Analytical calculation </a:t>
            </a:r>
            <a:endParaRPr lang="en-US" b="1" dirty="0"/>
          </a:p>
        </p:txBody>
      </p:sp>
      <p:graphicFrame>
        <p:nvGraphicFramePr>
          <p:cNvPr id="10" name="Table 9">
            <a:extLst>
              <a:ext uri="{FF2B5EF4-FFF2-40B4-BE49-F238E27FC236}">
                <a16:creationId xmlns:a16="http://schemas.microsoft.com/office/drawing/2014/main" id="{8B1C6D2C-70E5-303E-242D-47143B1D263A}"/>
              </a:ext>
            </a:extLst>
          </p:cNvPr>
          <p:cNvGraphicFramePr>
            <a:graphicFrameLocks noGrp="1"/>
          </p:cNvGraphicFramePr>
          <p:nvPr/>
        </p:nvGraphicFramePr>
        <p:xfrm>
          <a:off x="8810371" y="950469"/>
          <a:ext cx="3149981" cy="3417054"/>
        </p:xfrm>
        <a:graphic>
          <a:graphicData uri="http://schemas.openxmlformats.org/drawingml/2006/table">
            <a:tbl>
              <a:tblPr>
                <a:tableStyleId>{5C22544A-7EE6-4342-B048-85BDC9FD1C3A}</a:tableStyleId>
              </a:tblPr>
              <a:tblGrid>
                <a:gridCol w="1807705">
                  <a:extLst>
                    <a:ext uri="{9D8B030D-6E8A-4147-A177-3AD203B41FA5}">
                      <a16:colId xmlns:a16="http://schemas.microsoft.com/office/drawing/2014/main" val="3869403227"/>
                    </a:ext>
                  </a:extLst>
                </a:gridCol>
                <a:gridCol w="638503">
                  <a:extLst>
                    <a:ext uri="{9D8B030D-6E8A-4147-A177-3AD203B41FA5}">
                      <a16:colId xmlns:a16="http://schemas.microsoft.com/office/drawing/2014/main" val="684981568"/>
                    </a:ext>
                  </a:extLst>
                </a:gridCol>
                <a:gridCol w="703773">
                  <a:extLst>
                    <a:ext uri="{9D8B030D-6E8A-4147-A177-3AD203B41FA5}">
                      <a16:colId xmlns:a16="http://schemas.microsoft.com/office/drawing/2014/main" val="1318773665"/>
                    </a:ext>
                  </a:extLst>
                </a:gridCol>
              </a:tblGrid>
              <a:tr h="294036">
                <a:tc>
                  <a:txBody>
                    <a:bodyPr/>
                    <a:lstStyle/>
                    <a:p>
                      <a:pPr algn="ctr" fontAlgn="b">
                        <a:buNone/>
                      </a:pPr>
                      <a:r>
                        <a:rPr lang="en-US" sz="1100" u="none" strike="noStrike" dirty="0">
                          <a:effectLst/>
                          <a:latin typeface="+mn-lt"/>
                        </a:rPr>
                        <a:t>Single FEB Heat</a:t>
                      </a:r>
                      <a:endParaRPr lang="en-US" sz="1100" b="0" i="0" u="none" strike="noStrike" dirty="0">
                        <a:solidFill>
                          <a:srgbClr val="000000"/>
                        </a:solidFill>
                        <a:effectLst/>
                        <a:latin typeface="+mn-lt"/>
                      </a:endParaRPr>
                    </a:p>
                  </a:txBody>
                  <a:tcPr marL="7620" marR="7620" marT="7620" marB="0" anchor="b"/>
                </a:tc>
                <a:tc>
                  <a:txBody>
                    <a:bodyPr/>
                    <a:lstStyle/>
                    <a:p>
                      <a:pPr algn="ctr" fontAlgn="b">
                        <a:buNone/>
                      </a:pPr>
                      <a:r>
                        <a:rPr lang="en-US" sz="1100" u="none" strike="noStrike" dirty="0">
                          <a:effectLst/>
                          <a:latin typeface="+mn-lt"/>
                        </a:rPr>
                        <a:t>15.206</a:t>
                      </a:r>
                      <a:endParaRPr lang="en-US" sz="1100" b="0" i="0" u="none" strike="noStrike" dirty="0">
                        <a:solidFill>
                          <a:srgbClr val="000000"/>
                        </a:solidFill>
                        <a:effectLst/>
                        <a:latin typeface="+mn-lt"/>
                      </a:endParaRPr>
                    </a:p>
                  </a:txBody>
                  <a:tcPr marL="7620" marR="7620" marT="7620" marB="0" anchor="b"/>
                </a:tc>
                <a:tc>
                  <a:txBody>
                    <a:bodyPr/>
                    <a:lstStyle/>
                    <a:p>
                      <a:pPr algn="ctr" fontAlgn="b">
                        <a:buNone/>
                      </a:pPr>
                      <a:r>
                        <a:rPr lang="en-US" sz="1100" u="none" strike="noStrike" dirty="0">
                          <a:effectLst/>
                          <a:latin typeface="+mn-lt"/>
                        </a:rPr>
                        <a:t>W</a:t>
                      </a:r>
                      <a:endParaRPr lang="en-US" sz="1100" b="0" i="0" u="none" strike="noStrike" dirty="0">
                        <a:solidFill>
                          <a:srgbClr val="000000"/>
                        </a:solidFill>
                        <a:effectLst/>
                        <a:latin typeface="+mn-lt"/>
                      </a:endParaRPr>
                    </a:p>
                  </a:txBody>
                  <a:tcPr marL="7620" marR="7620" marT="7620" marB="0" anchor="b"/>
                </a:tc>
                <a:extLst>
                  <a:ext uri="{0D108BD9-81ED-4DB2-BD59-A6C34878D82A}">
                    <a16:rowId xmlns:a16="http://schemas.microsoft.com/office/drawing/2014/main" val="1506001125"/>
                  </a:ext>
                </a:extLst>
              </a:tr>
              <a:tr h="294036">
                <a:tc>
                  <a:txBody>
                    <a:bodyPr/>
                    <a:lstStyle/>
                    <a:p>
                      <a:pPr algn="ctr" fontAlgn="b">
                        <a:buNone/>
                      </a:pPr>
                      <a:r>
                        <a:rPr lang="en-US" sz="1100" b="0" i="0" u="none" strike="noStrike" dirty="0">
                          <a:solidFill>
                            <a:srgbClr val="000000"/>
                          </a:solidFill>
                          <a:effectLst/>
                          <a:latin typeface="+mn-lt"/>
                        </a:rPr>
                        <a:t>Number of FEBs</a:t>
                      </a:r>
                    </a:p>
                  </a:txBody>
                  <a:tcPr marL="7620" marR="7620" marT="7620" marB="0" anchor="b"/>
                </a:tc>
                <a:tc>
                  <a:txBody>
                    <a:bodyPr/>
                    <a:lstStyle/>
                    <a:p>
                      <a:pPr algn="ctr" fontAlgn="b">
                        <a:buNone/>
                      </a:pPr>
                      <a:r>
                        <a:rPr lang="en-US" sz="1100" b="0" i="0" u="none" strike="noStrike" dirty="0">
                          <a:solidFill>
                            <a:srgbClr val="000000"/>
                          </a:solidFill>
                          <a:effectLst/>
                          <a:latin typeface="+mn-lt"/>
                        </a:rPr>
                        <a:t>7</a:t>
                      </a:r>
                    </a:p>
                  </a:txBody>
                  <a:tcPr marL="7620" marR="7620" marT="7620" marB="0" anchor="b"/>
                </a:tc>
                <a:tc>
                  <a:txBody>
                    <a:bodyPr/>
                    <a:lstStyle/>
                    <a:p>
                      <a:pPr algn="ctr" fontAlgn="b">
                        <a:buNone/>
                      </a:pPr>
                      <a:endParaRPr lang="en-US" sz="1100" b="0" i="0" u="none" strike="noStrike" dirty="0">
                        <a:solidFill>
                          <a:srgbClr val="000000"/>
                        </a:solidFill>
                        <a:effectLst/>
                        <a:latin typeface="+mn-lt"/>
                      </a:endParaRPr>
                    </a:p>
                  </a:txBody>
                  <a:tcPr marL="7620" marR="7620" marT="7620" marB="0" anchor="b"/>
                </a:tc>
                <a:extLst>
                  <a:ext uri="{0D108BD9-81ED-4DB2-BD59-A6C34878D82A}">
                    <a16:rowId xmlns:a16="http://schemas.microsoft.com/office/drawing/2014/main" val="325641767"/>
                  </a:ext>
                </a:extLst>
              </a:tr>
              <a:tr h="294036">
                <a:tc>
                  <a:txBody>
                    <a:bodyPr/>
                    <a:lstStyle/>
                    <a:p>
                      <a:pPr algn="ctr" fontAlgn="b">
                        <a:buNone/>
                      </a:pPr>
                      <a:r>
                        <a:rPr lang="en-US" sz="1100" u="none" strike="noStrike" dirty="0">
                          <a:effectLst/>
                          <a:latin typeface="+mn-lt"/>
                        </a:rPr>
                        <a:t>Total FEB heat</a:t>
                      </a:r>
                      <a:endParaRPr lang="en-US" sz="1100" b="0" i="0" u="none" strike="noStrike" dirty="0">
                        <a:solidFill>
                          <a:srgbClr val="000000"/>
                        </a:solidFill>
                        <a:effectLst/>
                        <a:latin typeface="+mn-lt"/>
                      </a:endParaRPr>
                    </a:p>
                  </a:txBody>
                  <a:tcPr marL="6350" marR="6350" marT="6350" marB="0" anchor="b"/>
                </a:tc>
                <a:tc>
                  <a:txBody>
                    <a:bodyPr/>
                    <a:lstStyle/>
                    <a:p>
                      <a:pPr algn="ctr" fontAlgn="b">
                        <a:buNone/>
                      </a:pPr>
                      <a:r>
                        <a:rPr lang="en-US" sz="1100" u="none" strike="noStrike" dirty="0">
                          <a:effectLst/>
                          <a:latin typeface="+mn-lt"/>
                        </a:rPr>
                        <a:t>106.442</a:t>
                      </a:r>
                      <a:endParaRPr lang="en-US" sz="1100" b="0" i="0" u="none" strike="noStrike" dirty="0">
                        <a:solidFill>
                          <a:srgbClr val="000000"/>
                        </a:solidFill>
                        <a:effectLst/>
                        <a:latin typeface="+mn-lt"/>
                      </a:endParaRPr>
                    </a:p>
                  </a:txBody>
                  <a:tcPr marL="6350" marR="6350" marT="6350" marB="0" anchor="b"/>
                </a:tc>
                <a:tc>
                  <a:txBody>
                    <a:bodyPr/>
                    <a:lstStyle/>
                    <a:p>
                      <a:pPr algn="ctr" fontAlgn="b">
                        <a:buNone/>
                      </a:pPr>
                      <a:r>
                        <a:rPr lang="en-US" sz="1100" u="none" strike="noStrike" dirty="0">
                          <a:effectLst/>
                          <a:latin typeface="+mn-lt"/>
                        </a:rPr>
                        <a:t>W</a:t>
                      </a:r>
                      <a:endParaRPr lang="en-US" sz="1100" b="0" i="0" u="none" strike="noStrike" dirty="0">
                        <a:solidFill>
                          <a:srgbClr val="000000"/>
                        </a:solidFill>
                        <a:effectLst/>
                        <a:latin typeface="+mn-lt"/>
                      </a:endParaRPr>
                    </a:p>
                  </a:txBody>
                  <a:tcPr marL="6350" marR="6350" marT="6350" marB="0" anchor="b"/>
                </a:tc>
                <a:extLst>
                  <a:ext uri="{0D108BD9-81ED-4DB2-BD59-A6C34878D82A}">
                    <a16:rowId xmlns:a16="http://schemas.microsoft.com/office/drawing/2014/main" val="2736306788"/>
                  </a:ext>
                </a:extLst>
              </a:tr>
              <a:tr h="294036">
                <a:tc>
                  <a:txBody>
                    <a:bodyPr/>
                    <a:lstStyle/>
                    <a:p>
                      <a:pPr algn="ctr" fontAlgn="b">
                        <a:buNone/>
                      </a:pPr>
                      <a:r>
                        <a:rPr lang="en-US" sz="1100" u="none" strike="noStrike" dirty="0">
                          <a:effectLst/>
                          <a:latin typeface="+mn-lt"/>
                        </a:rPr>
                        <a:t>m</a:t>
                      </a:r>
                      <a:endParaRPr lang="en-US" sz="1100" b="0" i="0" u="none" strike="noStrike" dirty="0">
                        <a:solidFill>
                          <a:srgbClr val="000000"/>
                        </a:solidFill>
                        <a:effectLst/>
                        <a:latin typeface="+mn-lt"/>
                      </a:endParaRPr>
                    </a:p>
                  </a:txBody>
                  <a:tcPr marL="6350" marR="6350" marT="6350" marB="0" anchor="b"/>
                </a:tc>
                <a:tc>
                  <a:txBody>
                    <a:bodyPr/>
                    <a:lstStyle/>
                    <a:p>
                      <a:pPr algn="ctr" fontAlgn="b">
                        <a:buNone/>
                      </a:pPr>
                      <a:r>
                        <a:rPr lang="en-US" sz="1100" u="none" strike="noStrike" dirty="0">
                          <a:effectLst/>
                          <a:latin typeface="+mn-lt"/>
                        </a:rPr>
                        <a:t>0.012525</a:t>
                      </a:r>
                      <a:endParaRPr lang="en-US" sz="1100" b="0" i="0" u="none" strike="noStrike" dirty="0">
                        <a:solidFill>
                          <a:srgbClr val="000000"/>
                        </a:solidFill>
                        <a:effectLst/>
                        <a:latin typeface="+mn-lt"/>
                      </a:endParaRPr>
                    </a:p>
                  </a:txBody>
                  <a:tcPr marL="6350" marR="6350" marT="6350" marB="0" anchor="b"/>
                </a:tc>
                <a:tc>
                  <a:txBody>
                    <a:bodyPr/>
                    <a:lstStyle/>
                    <a:p>
                      <a:pPr algn="ctr" fontAlgn="b">
                        <a:buNone/>
                      </a:pPr>
                      <a:r>
                        <a:rPr lang="en-US" sz="1100" u="none" strike="noStrike">
                          <a:effectLst/>
                          <a:latin typeface="+mn-lt"/>
                        </a:rPr>
                        <a:t>kg/s</a:t>
                      </a:r>
                      <a:endParaRPr lang="en-US" sz="1100" b="0" i="0" u="none" strike="noStrike">
                        <a:solidFill>
                          <a:srgbClr val="000000"/>
                        </a:solidFill>
                        <a:effectLst/>
                        <a:latin typeface="+mn-lt"/>
                      </a:endParaRPr>
                    </a:p>
                  </a:txBody>
                  <a:tcPr marL="6350" marR="6350" marT="6350" marB="0" anchor="b"/>
                </a:tc>
                <a:extLst>
                  <a:ext uri="{0D108BD9-81ED-4DB2-BD59-A6C34878D82A}">
                    <a16:rowId xmlns:a16="http://schemas.microsoft.com/office/drawing/2014/main" val="3800287004"/>
                  </a:ext>
                </a:extLst>
              </a:tr>
              <a:tr h="294036">
                <a:tc>
                  <a:txBody>
                    <a:bodyPr/>
                    <a:lstStyle/>
                    <a:p>
                      <a:pPr algn="ctr" fontAlgn="b">
                        <a:buNone/>
                      </a:pPr>
                      <a:r>
                        <a:rPr lang="en-US" sz="1100" u="none" strike="noStrike" dirty="0">
                          <a:effectLst/>
                          <a:latin typeface="+mn-lt"/>
                        </a:rPr>
                        <a:t>Cp</a:t>
                      </a:r>
                      <a:endParaRPr lang="en-US" sz="1100" b="0" i="0" u="none" strike="noStrike" dirty="0">
                        <a:solidFill>
                          <a:srgbClr val="000000"/>
                        </a:solidFill>
                        <a:effectLst/>
                        <a:latin typeface="+mn-lt"/>
                      </a:endParaRPr>
                    </a:p>
                  </a:txBody>
                  <a:tcPr marL="6350" marR="6350" marT="6350" marB="0" anchor="b"/>
                </a:tc>
                <a:tc>
                  <a:txBody>
                    <a:bodyPr/>
                    <a:lstStyle/>
                    <a:p>
                      <a:pPr algn="ctr" fontAlgn="b">
                        <a:buNone/>
                      </a:pPr>
                      <a:r>
                        <a:rPr lang="en-US" sz="1100" u="none" strike="noStrike" dirty="0">
                          <a:effectLst/>
                          <a:latin typeface="+mn-lt"/>
                        </a:rPr>
                        <a:t>4181</a:t>
                      </a:r>
                      <a:endParaRPr lang="en-US" sz="1100" b="0" i="0" u="none" strike="noStrike" dirty="0">
                        <a:solidFill>
                          <a:srgbClr val="000000"/>
                        </a:solidFill>
                        <a:effectLst/>
                        <a:latin typeface="+mn-lt"/>
                      </a:endParaRPr>
                    </a:p>
                  </a:txBody>
                  <a:tcPr marL="6350" marR="6350" marT="6350" marB="0" anchor="b"/>
                </a:tc>
                <a:tc>
                  <a:txBody>
                    <a:bodyPr/>
                    <a:lstStyle/>
                    <a:p>
                      <a:pPr algn="ctr" fontAlgn="b">
                        <a:buNone/>
                      </a:pPr>
                      <a:r>
                        <a:rPr lang="en-US" sz="1100" u="none" strike="noStrike" dirty="0">
                          <a:effectLst/>
                          <a:latin typeface="+mn-lt"/>
                        </a:rPr>
                        <a:t>J/kg C</a:t>
                      </a:r>
                      <a:endParaRPr lang="en-US" sz="1100" b="0" i="0" u="none" strike="noStrike" dirty="0">
                        <a:solidFill>
                          <a:srgbClr val="000000"/>
                        </a:solidFill>
                        <a:effectLst/>
                        <a:latin typeface="+mn-lt"/>
                      </a:endParaRPr>
                    </a:p>
                  </a:txBody>
                  <a:tcPr marL="6350" marR="6350" marT="6350" marB="0" anchor="b"/>
                </a:tc>
                <a:extLst>
                  <a:ext uri="{0D108BD9-81ED-4DB2-BD59-A6C34878D82A}">
                    <a16:rowId xmlns:a16="http://schemas.microsoft.com/office/drawing/2014/main" val="3785306651"/>
                  </a:ext>
                </a:extLst>
              </a:tr>
              <a:tr h="294036">
                <a:tc>
                  <a:txBody>
                    <a:bodyPr/>
                    <a:lstStyle/>
                    <a:p>
                      <a:pPr algn="ctr" fontAlgn="b">
                        <a:buNone/>
                      </a:pPr>
                      <a:r>
                        <a:rPr lang="en-US" sz="1100" u="none" strike="noStrike" dirty="0">
                          <a:effectLst/>
                          <a:latin typeface="+mn-lt"/>
                        </a:rPr>
                        <a:t>Ambient Temperature</a:t>
                      </a:r>
                      <a:endParaRPr lang="en-US" sz="1100" b="0" i="0" u="none" strike="noStrike" dirty="0">
                        <a:solidFill>
                          <a:srgbClr val="FF0000"/>
                        </a:solidFill>
                        <a:effectLst/>
                        <a:latin typeface="+mn-lt"/>
                      </a:endParaRPr>
                    </a:p>
                  </a:txBody>
                  <a:tcPr marL="7620" marR="7620" marT="7620" marB="0" anchor="b"/>
                </a:tc>
                <a:tc>
                  <a:txBody>
                    <a:bodyPr/>
                    <a:lstStyle/>
                    <a:p>
                      <a:pPr algn="ctr" fontAlgn="b">
                        <a:buNone/>
                      </a:pPr>
                      <a:r>
                        <a:rPr lang="en-US" sz="1100" b="0" i="0" u="none" strike="noStrike" dirty="0">
                          <a:solidFill>
                            <a:srgbClr val="000000"/>
                          </a:solidFill>
                          <a:effectLst/>
                          <a:latin typeface="+mn-lt"/>
                        </a:rPr>
                        <a:t>23</a:t>
                      </a:r>
                    </a:p>
                  </a:txBody>
                  <a:tcPr marL="7620" marR="7620" marT="7620" marB="0" anchor="b"/>
                </a:tc>
                <a:tc>
                  <a:txBody>
                    <a:bodyPr/>
                    <a:lstStyle/>
                    <a:p>
                      <a:pPr algn="ctr" fontAlgn="b">
                        <a:buNone/>
                      </a:pPr>
                      <a:r>
                        <a:rPr lang="en-US" sz="1100" b="0" i="0" u="none" strike="noStrike" dirty="0">
                          <a:solidFill>
                            <a:srgbClr val="000000"/>
                          </a:solidFill>
                          <a:effectLst/>
                          <a:latin typeface="+mn-lt"/>
                        </a:rPr>
                        <a:t>C</a:t>
                      </a:r>
                    </a:p>
                  </a:txBody>
                  <a:tcPr marL="7620" marR="7620" marT="7620" marB="0" anchor="b"/>
                </a:tc>
                <a:extLst>
                  <a:ext uri="{0D108BD9-81ED-4DB2-BD59-A6C34878D82A}">
                    <a16:rowId xmlns:a16="http://schemas.microsoft.com/office/drawing/2014/main" val="2455889632"/>
                  </a:ext>
                </a:extLst>
              </a:tr>
              <a:tr h="294036">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100" b="0" i="0" u="none" strike="noStrike" dirty="0">
                          <a:solidFill>
                            <a:schemeClr val="tx1"/>
                          </a:solidFill>
                          <a:effectLst/>
                          <a:latin typeface="+mn-lt"/>
                        </a:rPr>
                        <a:t>Inlet Water Temperature</a:t>
                      </a:r>
                    </a:p>
                  </a:txBody>
                  <a:tcPr marL="6350" marR="6350" marT="6350" marB="0" anchor="b"/>
                </a:tc>
                <a:tc>
                  <a:txBody>
                    <a:bodyPr/>
                    <a:lstStyle/>
                    <a:p>
                      <a:pPr algn="ctr" fontAlgn="b">
                        <a:buNone/>
                      </a:pPr>
                      <a:r>
                        <a:rPr lang="en-US" sz="1100" u="none" strike="noStrike" dirty="0">
                          <a:effectLst/>
                          <a:latin typeface="+mn-lt"/>
                        </a:rPr>
                        <a:t>22</a:t>
                      </a:r>
                      <a:endParaRPr lang="en-US" sz="1100" b="0" i="0" u="none" strike="noStrike" dirty="0">
                        <a:solidFill>
                          <a:srgbClr val="000000"/>
                        </a:solidFill>
                        <a:effectLst/>
                        <a:latin typeface="+mn-lt"/>
                      </a:endParaRPr>
                    </a:p>
                  </a:txBody>
                  <a:tcPr marL="6350" marR="6350" marT="6350" marB="0" anchor="b"/>
                </a:tc>
                <a:tc>
                  <a:txBody>
                    <a:bodyPr/>
                    <a:lstStyle/>
                    <a:p>
                      <a:pPr algn="ctr" fontAlgn="b">
                        <a:buNone/>
                      </a:pPr>
                      <a:r>
                        <a:rPr lang="en-US" sz="1100" u="none" strike="noStrike" dirty="0">
                          <a:effectLst/>
                          <a:latin typeface="+mn-lt"/>
                        </a:rPr>
                        <a:t>C</a:t>
                      </a:r>
                      <a:endParaRPr lang="en-US" sz="1100" b="0" i="0" u="none" strike="noStrike" dirty="0">
                        <a:solidFill>
                          <a:srgbClr val="000000"/>
                        </a:solidFill>
                        <a:effectLst/>
                        <a:latin typeface="+mn-lt"/>
                      </a:endParaRPr>
                    </a:p>
                  </a:txBody>
                  <a:tcPr marL="6350" marR="6350" marT="6350" marB="0" anchor="b"/>
                </a:tc>
                <a:extLst>
                  <a:ext uri="{0D108BD9-81ED-4DB2-BD59-A6C34878D82A}">
                    <a16:rowId xmlns:a16="http://schemas.microsoft.com/office/drawing/2014/main" val="1243065438"/>
                  </a:ext>
                </a:extLst>
              </a:tr>
              <a:tr h="294036">
                <a:tc>
                  <a:txBody>
                    <a:bodyPr/>
                    <a:lstStyle/>
                    <a:p>
                      <a:pPr algn="ctr" fontAlgn="b">
                        <a:buNone/>
                      </a:pPr>
                      <a:r>
                        <a:rPr lang="en-US" sz="1100" u="none" strike="noStrike" dirty="0">
                          <a:solidFill>
                            <a:srgbClr val="FF0000"/>
                          </a:solidFill>
                          <a:effectLst/>
                          <a:latin typeface="+mn-lt"/>
                        </a:rPr>
                        <a:t>dT</a:t>
                      </a:r>
                      <a:endParaRPr lang="en-US" sz="1100" b="0" i="0" u="none" strike="noStrike" dirty="0">
                        <a:solidFill>
                          <a:srgbClr val="FF0000"/>
                        </a:solidFill>
                        <a:effectLst/>
                        <a:latin typeface="+mn-lt"/>
                      </a:endParaRPr>
                    </a:p>
                  </a:txBody>
                  <a:tcPr marL="6350" marR="6350" marT="6350" marB="0" anchor="b"/>
                </a:tc>
                <a:tc>
                  <a:txBody>
                    <a:bodyPr/>
                    <a:lstStyle/>
                    <a:p>
                      <a:pPr algn="ctr" fontAlgn="b">
                        <a:buNone/>
                      </a:pPr>
                      <a:r>
                        <a:rPr lang="en-US" sz="1100" b="0" i="0" u="none" strike="noStrike" dirty="0">
                          <a:solidFill>
                            <a:srgbClr val="FF0000"/>
                          </a:solidFill>
                          <a:effectLst/>
                          <a:latin typeface="+mn-lt"/>
                        </a:rPr>
                        <a:t>2.03</a:t>
                      </a:r>
                    </a:p>
                  </a:txBody>
                  <a:tcPr marL="6350" marR="6350" marT="6350" marB="0" anchor="b"/>
                </a:tc>
                <a:tc>
                  <a:txBody>
                    <a:bodyPr/>
                    <a:lstStyle/>
                    <a:p>
                      <a:pPr algn="ctr" fontAlgn="b">
                        <a:buNone/>
                      </a:pPr>
                      <a:r>
                        <a:rPr lang="en-US" sz="1100" u="none" strike="noStrike" dirty="0">
                          <a:solidFill>
                            <a:srgbClr val="FF0000"/>
                          </a:solidFill>
                          <a:effectLst/>
                          <a:latin typeface="+mn-lt"/>
                        </a:rPr>
                        <a:t>C</a:t>
                      </a:r>
                      <a:endParaRPr lang="en-US" sz="1100" b="0" i="0" u="none" strike="noStrike" dirty="0">
                        <a:solidFill>
                          <a:srgbClr val="FF0000"/>
                        </a:solidFill>
                        <a:effectLst/>
                        <a:latin typeface="+mn-lt"/>
                      </a:endParaRPr>
                    </a:p>
                  </a:txBody>
                  <a:tcPr marL="6350" marR="6350" marT="6350" marB="0" anchor="b"/>
                </a:tc>
                <a:extLst>
                  <a:ext uri="{0D108BD9-81ED-4DB2-BD59-A6C34878D82A}">
                    <a16:rowId xmlns:a16="http://schemas.microsoft.com/office/drawing/2014/main" val="434814673"/>
                  </a:ext>
                </a:extLst>
              </a:tr>
              <a:tr h="294036">
                <a:tc>
                  <a:txBody>
                    <a:bodyPr/>
                    <a:lstStyle/>
                    <a:p>
                      <a:pPr algn="ctr" fontAlgn="b">
                        <a:buNone/>
                      </a:pPr>
                      <a:r>
                        <a:rPr lang="en-US" sz="1100" u="none" strike="noStrike" dirty="0">
                          <a:effectLst/>
                          <a:latin typeface="+mn-lt"/>
                        </a:rPr>
                        <a:t>Velocity</a:t>
                      </a:r>
                      <a:endParaRPr lang="en-US" sz="1100" b="0" i="0" u="none" strike="noStrike" dirty="0">
                        <a:solidFill>
                          <a:srgbClr val="000000"/>
                        </a:solidFill>
                        <a:effectLst/>
                        <a:latin typeface="+mn-lt"/>
                      </a:endParaRPr>
                    </a:p>
                  </a:txBody>
                  <a:tcPr marL="7620" marR="7620" marT="7620" marB="0" anchor="b"/>
                </a:tc>
                <a:tc>
                  <a:txBody>
                    <a:bodyPr/>
                    <a:lstStyle/>
                    <a:p>
                      <a:pPr algn="ctr" fontAlgn="b">
                        <a:buNone/>
                      </a:pPr>
                      <a:r>
                        <a:rPr lang="en-US" sz="1100" u="none" strike="noStrike" dirty="0">
                          <a:effectLst/>
                          <a:latin typeface="+mn-lt"/>
                        </a:rPr>
                        <a:t>0.8</a:t>
                      </a:r>
                      <a:endParaRPr lang="en-US" sz="1100" b="0" i="0" u="none" strike="noStrike" dirty="0">
                        <a:solidFill>
                          <a:srgbClr val="FF0000"/>
                        </a:solidFill>
                        <a:effectLst/>
                        <a:latin typeface="+mn-lt"/>
                      </a:endParaRPr>
                    </a:p>
                  </a:txBody>
                  <a:tcPr marL="7620" marR="7620" marT="7620" marB="0" anchor="b"/>
                </a:tc>
                <a:tc>
                  <a:txBody>
                    <a:bodyPr/>
                    <a:lstStyle/>
                    <a:p>
                      <a:pPr algn="ctr" fontAlgn="b">
                        <a:buNone/>
                      </a:pPr>
                      <a:r>
                        <a:rPr lang="en-US" sz="1100" u="none" strike="noStrike" dirty="0">
                          <a:effectLst/>
                          <a:latin typeface="+mn-lt"/>
                        </a:rPr>
                        <a:t>m/s</a:t>
                      </a:r>
                      <a:endParaRPr lang="en-US" sz="1100" b="0" i="0" u="none" strike="noStrike" dirty="0">
                        <a:solidFill>
                          <a:srgbClr val="000000"/>
                        </a:solidFill>
                        <a:effectLst/>
                        <a:latin typeface="+mn-lt"/>
                      </a:endParaRPr>
                    </a:p>
                  </a:txBody>
                  <a:tcPr marL="7620" marR="7620" marT="7620" marB="0" anchor="b"/>
                </a:tc>
                <a:extLst>
                  <a:ext uri="{0D108BD9-81ED-4DB2-BD59-A6C34878D82A}">
                    <a16:rowId xmlns:a16="http://schemas.microsoft.com/office/drawing/2014/main" val="3047276761"/>
                  </a:ext>
                </a:extLst>
              </a:tr>
              <a:tr h="385365">
                <a:tc>
                  <a:txBody>
                    <a:bodyPr/>
                    <a:lstStyle/>
                    <a:p>
                      <a:pPr algn="ctr" fontAlgn="b">
                        <a:buNone/>
                      </a:pPr>
                      <a:r>
                        <a:rPr lang="en-US" sz="1100" b="0" i="0" u="none" strike="noStrike" dirty="0">
                          <a:solidFill>
                            <a:srgbClr val="FF0000"/>
                          </a:solidFill>
                          <a:effectLst/>
                          <a:latin typeface="+mn-lt"/>
                        </a:rPr>
                        <a:t>Air Heat Transfer Coefficient</a:t>
                      </a:r>
                    </a:p>
                  </a:txBody>
                  <a:tcPr marL="7620" marR="7620" marT="7620" marB="0" anchor="b"/>
                </a:tc>
                <a:tc>
                  <a:txBody>
                    <a:bodyPr/>
                    <a:lstStyle/>
                    <a:p>
                      <a:pPr algn="ctr" fontAlgn="b">
                        <a:buNone/>
                      </a:pPr>
                      <a:r>
                        <a:rPr lang="en-US" sz="1100" b="0" i="0" u="none" strike="noStrike" dirty="0">
                          <a:solidFill>
                            <a:srgbClr val="FF0000"/>
                          </a:solidFill>
                          <a:effectLst/>
                          <a:latin typeface="+mn-lt"/>
                        </a:rPr>
                        <a:t>5</a:t>
                      </a:r>
                    </a:p>
                  </a:txBody>
                  <a:tcPr marL="7620" marR="7620" marT="7620" marB="0" anchor="b"/>
                </a:tc>
                <a:tc>
                  <a:txBody>
                    <a:bodyPr/>
                    <a:lstStyle/>
                    <a:p>
                      <a:pPr algn="ctr" fontAlgn="b">
                        <a:buNone/>
                      </a:pPr>
                      <a:r>
                        <a:rPr lang="en-US" sz="1100" b="0" i="0" u="none" strike="noStrike" dirty="0">
                          <a:solidFill>
                            <a:srgbClr val="FF0000"/>
                          </a:solidFill>
                          <a:effectLst/>
                          <a:latin typeface="+mn-lt"/>
                        </a:rPr>
                        <a:t>W/m^2  C</a:t>
                      </a:r>
                    </a:p>
                  </a:txBody>
                  <a:tcPr marL="7620" marR="7620" marT="7620" marB="0" anchor="b"/>
                </a:tc>
                <a:extLst>
                  <a:ext uri="{0D108BD9-81ED-4DB2-BD59-A6C34878D82A}">
                    <a16:rowId xmlns:a16="http://schemas.microsoft.com/office/drawing/2014/main" val="195498462"/>
                  </a:ext>
                </a:extLst>
              </a:tr>
              <a:tr h="385365">
                <a:tc>
                  <a:txBody>
                    <a:bodyPr/>
                    <a:lstStyle/>
                    <a:p>
                      <a:pPr algn="ctr" fontAlgn="b">
                        <a:buNone/>
                      </a:pPr>
                      <a:r>
                        <a:rPr lang="en-US" sz="1100" b="0" i="0" u="none" strike="noStrike" dirty="0">
                          <a:solidFill>
                            <a:srgbClr val="000000"/>
                          </a:solidFill>
                          <a:effectLst/>
                          <a:latin typeface="+mn-lt"/>
                        </a:rPr>
                        <a:t>Pressure drop</a:t>
                      </a:r>
                    </a:p>
                  </a:txBody>
                  <a:tcPr marL="7620" marR="7620" marT="7620" marB="0" anchor="b"/>
                </a:tc>
                <a:tc>
                  <a:txBody>
                    <a:bodyPr/>
                    <a:lstStyle/>
                    <a:p>
                      <a:pPr algn="ctr" fontAlgn="b">
                        <a:buNone/>
                      </a:pPr>
                      <a:r>
                        <a:rPr lang="en-US" sz="1100" b="0" i="0" u="none" strike="noStrike" dirty="0">
                          <a:solidFill>
                            <a:srgbClr val="000000"/>
                          </a:solidFill>
                          <a:effectLst/>
                          <a:latin typeface="+mn-lt"/>
                        </a:rPr>
                        <a:t>8319</a:t>
                      </a:r>
                    </a:p>
                  </a:txBody>
                  <a:tcPr marL="7620" marR="7620" marT="7620" marB="0" anchor="b"/>
                </a:tc>
                <a:tc>
                  <a:txBody>
                    <a:bodyPr/>
                    <a:lstStyle/>
                    <a:p>
                      <a:pPr algn="ctr" fontAlgn="b">
                        <a:buNone/>
                      </a:pPr>
                      <a:r>
                        <a:rPr lang="en-US" sz="1100" b="0" i="0" u="none" strike="noStrike" dirty="0">
                          <a:solidFill>
                            <a:srgbClr val="000000"/>
                          </a:solidFill>
                          <a:effectLst/>
                          <a:latin typeface="+mn-lt"/>
                        </a:rPr>
                        <a:t>Pa</a:t>
                      </a:r>
                    </a:p>
                  </a:txBody>
                  <a:tcPr marL="7620" marR="7620" marT="7620" marB="0" anchor="b"/>
                </a:tc>
                <a:extLst>
                  <a:ext uri="{0D108BD9-81ED-4DB2-BD59-A6C34878D82A}">
                    <a16:rowId xmlns:a16="http://schemas.microsoft.com/office/drawing/2014/main" val="1863149416"/>
                  </a:ext>
                </a:extLst>
              </a:tr>
            </a:tbl>
          </a:graphicData>
        </a:graphic>
      </p:graphicFrame>
      <p:graphicFrame>
        <p:nvGraphicFramePr>
          <p:cNvPr id="12" name="Table 11">
            <a:extLst>
              <a:ext uri="{FF2B5EF4-FFF2-40B4-BE49-F238E27FC236}">
                <a16:creationId xmlns:a16="http://schemas.microsoft.com/office/drawing/2014/main" id="{71261B7C-5927-14C6-1476-CF76055A4F9E}"/>
              </a:ext>
            </a:extLst>
          </p:cNvPr>
          <p:cNvGraphicFramePr>
            <a:graphicFrameLocks noGrp="1"/>
          </p:cNvGraphicFramePr>
          <p:nvPr/>
        </p:nvGraphicFramePr>
        <p:xfrm>
          <a:off x="8855396" y="4792193"/>
          <a:ext cx="2578799" cy="1027689"/>
        </p:xfrm>
        <a:graphic>
          <a:graphicData uri="http://schemas.openxmlformats.org/drawingml/2006/table">
            <a:tbl>
              <a:tblPr>
                <a:tableStyleId>{5C22544A-7EE6-4342-B048-85BDC9FD1C3A}</a:tableStyleId>
              </a:tblPr>
              <a:tblGrid>
                <a:gridCol w="1542511">
                  <a:extLst>
                    <a:ext uri="{9D8B030D-6E8A-4147-A177-3AD203B41FA5}">
                      <a16:colId xmlns:a16="http://schemas.microsoft.com/office/drawing/2014/main" val="1614221481"/>
                    </a:ext>
                  </a:extLst>
                </a:gridCol>
                <a:gridCol w="585545">
                  <a:extLst>
                    <a:ext uri="{9D8B030D-6E8A-4147-A177-3AD203B41FA5}">
                      <a16:colId xmlns:a16="http://schemas.microsoft.com/office/drawing/2014/main" val="1137306191"/>
                    </a:ext>
                  </a:extLst>
                </a:gridCol>
                <a:gridCol w="450743">
                  <a:extLst>
                    <a:ext uri="{9D8B030D-6E8A-4147-A177-3AD203B41FA5}">
                      <a16:colId xmlns:a16="http://schemas.microsoft.com/office/drawing/2014/main" val="1672687091"/>
                    </a:ext>
                  </a:extLst>
                </a:gridCol>
              </a:tblGrid>
              <a:tr h="342563">
                <a:tc>
                  <a:txBody>
                    <a:bodyPr/>
                    <a:lstStyle/>
                    <a:p>
                      <a:pPr algn="ctr" fontAlgn="b">
                        <a:buNone/>
                      </a:pPr>
                      <a:r>
                        <a:rPr lang="en-US" sz="1100" u="none" strike="noStrike" dirty="0">
                          <a:effectLst/>
                          <a:latin typeface="+mn-lt"/>
                        </a:rPr>
                        <a:t>Analytical calculation</a:t>
                      </a:r>
                      <a:endParaRPr lang="en-US" sz="1100" b="0" i="0" u="none" strike="noStrike" dirty="0">
                        <a:solidFill>
                          <a:srgbClr val="000000"/>
                        </a:solidFill>
                        <a:effectLst/>
                        <a:latin typeface="+mn-lt"/>
                      </a:endParaRPr>
                    </a:p>
                  </a:txBody>
                  <a:tcPr marL="6350" marR="6350" marT="6350" marB="0" anchor="b"/>
                </a:tc>
                <a:tc>
                  <a:txBody>
                    <a:bodyPr/>
                    <a:lstStyle/>
                    <a:p>
                      <a:pPr algn="ctr" fontAlgn="b">
                        <a:buNone/>
                      </a:pPr>
                      <a:r>
                        <a:rPr lang="en-US" sz="1100" u="none" strike="noStrike" dirty="0">
                          <a:effectLst/>
                          <a:latin typeface="+mn-lt"/>
                        </a:rPr>
                        <a:t>106.442</a:t>
                      </a:r>
                      <a:endParaRPr lang="en-US" sz="1100" b="0" i="0" u="none" strike="noStrike" dirty="0">
                        <a:solidFill>
                          <a:srgbClr val="000000"/>
                        </a:solidFill>
                        <a:effectLst/>
                        <a:latin typeface="+mn-lt"/>
                      </a:endParaRPr>
                    </a:p>
                  </a:txBody>
                  <a:tcPr marL="6350" marR="6350" marT="6350" marB="0" anchor="b"/>
                </a:tc>
                <a:tc>
                  <a:txBody>
                    <a:bodyPr/>
                    <a:lstStyle/>
                    <a:p>
                      <a:pPr algn="ctr" fontAlgn="b">
                        <a:buNone/>
                      </a:pPr>
                      <a:r>
                        <a:rPr lang="en-US" sz="1100" u="none" strike="noStrike">
                          <a:effectLst/>
                          <a:latin typeface="+mn-lt"/>
                        </a:rPr>
                        <a:t>W</a:t>
                      </a:r>
                      <a:endParaRPr lang="en-US" sz="1100" b="0" i="0" u="none" strike="noStrike">
                        <a:solidFill>
                          <a:srgbClr val="000000"/>
                        </a:solidFill>
                        <a:effectLst/>
                        <a:latin typeface="+mn-lt"/>
                      </a:endParaRPr>
                    </a:p>
                  </a:txBody>
                  <a:tcPr marL="6350" marR="6350" marT="6350" marB="0" anchor="b"/>
                </a:tc>
                <a:extLst>
                  <a:ext uri="{0D108BD9-81ED-4DB2-BD59-A6C34878D82A}">
                    <a16:rowId xmlns:a16="http://schemas.microsoft.com/office/drawing/2014/main" val="890981602"/>
                  </a:ext>
                </a:extLst>
              </a:tr>
              <a:tr h="342563">
                <a:tc>
                  <a:txBody>
                    <a:bodyPr/>
                    <a:lstStyle/>
                    <a:p>
                      <a:pPr algn="ctr" fontAlgn="b">
                        <a:buNone/>
                      </a:pPr>
                      <a:r>
                        <a:rPr lang="en-US" sz="1100" u="none" strike="noStrike" dirty="0">
                          <a:effectLst/>
                          <a:latin typeface="+mn-lt"/>
                        </a:rPr>
                        <a:t>CFD calculation</a:t>
                      </a:r>
                      <a:endParaRPr lang="en-US" sz="1100" b="0" i="0" u="none" strike="noStrike" dirty="0">
                        <a:solidFill>
                          <a:srgbClr val="000000"/>
                        </a:solidFill>
                        <a:effectLst/>
                        <a:latin typeface="+mn-lt"/>
                      </a:endParaRPr>
                    </a:p>
                  </a:txBody>
                  <a:tcPr marL="6350" marR="6350" marT="6350" marB="0" anchor="b"/>
                </a:tc>
                <a:tc>
                  <a:txBody>
                    <a:bodyPr/>
                    <a:lstStyle/>
                    <a:p>
                      <a:pPr algn="ctr" fontAlgn="b">
                        <a:buNone/>
                      </a:pPr>
                      <a:r>
                        <a:rPr lang="en-US" sz="1100" u="none" strike="noStrike" dirty="0">
                          <a:effectLst/>
                          <a:latin typeface="+mn-lt"/>
                        </a:rPr>
                        <a:t>106.442</a:t>
                      </a:r>
                      <a:endParaRPr lang="en-US" sz="1100" b="0" i="0" u="none" strike="noStrike" dirty="0">
                        <a:solidFill>
                          <a:srgbClr val="000000"/>
                        </a:solidFill>
                        <a:effectLst/>
                        <a:latin typeface="+mn-lt"/>
                      </a:endParaRPr>
                    </a:p>
                  </a:txBody>
                  <a:tcPr marL="6350" marR="6350" marT="6350" marB="0" anchor="b"/>
                </a:tc>
                <a:tc>
                  <a:txBody>
                    <a:bodyPr/>
                    <a:lstStyle/>
                    <a:p>
                      <a:pPr algn="ctr" fontAlgn="b">
                        <a:buNone/>
                      </a:pPr>
                      <a:r>
                        <a:rPr lang="en-US" sz="1100" u="none" strike="noStrike">
                          <a:effectLst/>
                          <a:latin typeface="+mn-lt"/>
                        </a:rPr>
                        <a:t>W</a:t>
                      </a:r>
                      <a:endParaRPr lang="en-US" sz="1100" b="0" i="0" u="none" strike="noStrike">
                        <a:solidFill>
                          <a:srgbClr val="000000"/>
                        </a:solidFill>
                        <a:effectLst/>
                        <a:latin typeface="+mn-lt"/>
                      </a:endParaRPr>
                    </a:p>
                  </a:txBody>
                  <a:tcPr marL="6350" marR="6350" marT="6350" marB="0" anchor="b"/>
                </a:tc>
                <a:extLst>
                  <a:ext uri="{0D108BD9-81ED-4DB2-BD59-A6C34878D82A}">
                    <a16:rowId xmlns:a16="http://schemas.microsoft.com/office/drawing/2014/main" val="1948070906"/>
                  </a:ext>
                </a:extLst>
              </a:tr>
              <a:tr h="342563">
                <a:tc>
                  <a:txBody>
                    <a:bodyPr/>
                    <a:lstStyle/>
                    <a:p>
                      <a:pPr algn="ctr" fontAlgn="b">
                        <a:buNone/>
                      </a:pPr>
                      <a:r>
                        <a:rPr lang="en-US" sz="1100" b="0" i="0" u="none" strike="noStrike" dirty="0">
                          <a:solidFill>
                            <a:srgbClr val="FF0000"/>
                          </a:solidFill>
                          <a:effectLst/>
                          <a:latin typeface="+mn-lt"/>
                        </a:rPr>
                        <a:t>Heat loss to ambient</a:t>
                      </a:r>
                    </a:p>
                  </a:txBody>
                  <a:tcPr marL="6350" marR="6350" marT="6350" marB="0" anchor="b"/>
                </a:tc>
                <a:tc>
                  <a:txBody>
                    <a:bodyPr/>
                    <a:lstStyle/>
                    <a:p>
                      <a:pPr algn="ctr" fontAlgn="b">
                        <a:buNone/>
                      </a:pPr>
                      <a:r>
                        <a:rPr lang="en-US" sz="1100" u="none" strike="noStrike" dirty="0">
                          <a:solidFill>
                            <a:srgbClr val="FF0000"/>
                          </a:solidFill>
                          <a:effectLst/>
                          <a:latin typeface="+mn-lt"/>
                        </a:rPr>
                        <a:t>0.15</a:t>
                      </a:r>
                      <a:endParaRPr lang="en-US" sz="1100" b="0" i="0" u="none" strike="noStrike" dirty="0">
                        <a:solidFill>
                          <a:srgbClr val="FF0000"/>
                        </a:solidFill>
                        <a:effectLst/>
                        <a:latin typeface="+mn-lt"/>
                      </a:endParaRPr>
                    </a:p>
                  </a:txBody>
                  <a:tcPr marL="6350" marR="6350" marT="6350" marB="0" anchor="b"/>
                </a:tc>
                <a:tc>
                  <a:txBody>
                    <a:bodyPr/>
                    <a:lstStyle/>
                    <a:p>
                      <a:pPr algn="ctr" fontAlgn="b">
                        <a:buNone/>
                      </a:pPr>
                      <a:r>
                        <a:rPr lang="en-US" sz="1100" u="none" strike="noStrike" dirty="0">
                          <a:solidFill>
                            <a:srgbClr val="FF0000"/>
                          </a:solidFill>
                          <a:effectLst/>
                          <a:latin typeface="+mn-lt"/>
                        </a:rPr>
                        <a:t>W</a:t>
                      </a:r>
                      <a:endParaRPr lang="en-US" sz="1100" b="0" i="0" u="none" strike="noStrike" dirty="0">
                        <a:solidFill>
                          <a:srgbClr val="FF0000"/>
                        </a:solidFill>
                        <a:effectLst/>
                        <a:latin typeface="+mn-lt"/>
                      </a:endParaRPr>
                    </a:p>
                  </a:txBody>
                  <a:tcPr marL="6350" marR="6350" marT="6350" marB="0" anchor="b"/>
                </a:tc>
                <a:extLst>
                  <a:ext uri="{0D108BD9-81ED-4DB2-BD59-A6C34878D82A}">
                    <a16:rowId xmlns:a16="http://schemas.microsoft.com/office/drawing/2014/main" val="2454548318"/>
                  </a:ext>
                </a:extLst>
              </a:tr>
            </a:tbl>
          </a:graphicData>
        </a:graphic>
      </p:graphicFrame>
      <p:sp>
        <p:nvSpPr>
          <p:cNvPr id="14" name="Content Placeholder 3">
            <a:extLst>
              <a:ext uri="{FF2B5EF4-FFF2-40B4-BE49-F238E27FC236}">
                <a16:creationId xmlns:a16="http://schemas.microsoft.com/office/drawing/2014/main" id="{49C0EE8F-96CE-B72A-225C-9DC6B5681955}"/>
              </a:ext>
            </a:extLst>
          </p:cNvPr>
          <p:cNvSpPr txBox="1">
            <a:spLocks/>
          </p:cNvSpPr>
          <p:nvPr/>
        </p:nvSpPr>
        <p:spPr>
          <a:xfrm>
            <a:off x="9247535" y="539668"/>
            <a:ext cx="2071355" cy="369332"/>
          </a:xfrm>
          <a:prstGeom prst="rect">
            <a:avLst/>
          </a:prstGeom>
          <a:noFill/>
        </p:spPr>
        <p:txBody>
          <a:bodyPr vert="horz" wrap="square" lIns="91440" tIns="45720" rIns="91440" bIns="45720" rtlCol="0">
            <a:spAutoFit/>
          </a:bodyPr>
          <a:lstStyle>
            <a:lvl1pPr marL="228600" indent="-228600" algn="l" defTabSz="914400" rtl="0" eaLnBrk="1" latinLnBrk="0" hangingPunct="1">
              <a:lnSpc>
                <a:spcPct val="100000"/>
              </a:lnSpc>
              <a:spcBef>
                <a:spcPts val="0"/>
              </a:spcBef>
              <a:spcAft>
                <a:spcPts val="400"/>
              </a:spcAft>
              <a:buFont typeface="Arial" panose="020B0604020202020204" pitchFamily="34" charset="0"/>
              <a:buChar char="•"/>
              <a:defRPr sz="2000" kern="1200">
                <a:solidFill>
                  <a:schemeClr val="tx1"/>
                </a:solidFill>
                <a:latin typeface="Arial" charset="0"/>
                <a:ea typeface="Arial" charset="0"/>
                <a:cs typeface="Arial" charset="0"/>
              </a:defRPr>
            </a:lvl1pPr>
            <a:lvl2pPr marL="460375" indent="-233363" algn="l" defTabSz="914400" rtl="0" eaLnBrk="1" latinLnBrk="0" hangingPunct="1">
              <a:lnSpc>
                <a:spcPct val="100000"/>
              </a:lnSpc>
              <a:spcBef>
                <a:spcPts val="0"/>
              </a:spcBef>
              <a:spcAft>
                <a:spcPts val="400"/>
              </a:spcAft>
              <a:buFont typeface="Arial" panose="020B0604020202020204" pitchFamily="34" charset="0"/>
              <a:buChar char="•"/>
              <a:defRPr sz="1600" kern="1200">
                <a:solidFill>
                  <a:schemeClr val="tx1"/>
                </a:solidFill>
                <a:latin typeface="Arial" charset="0"/>
                <a:ea typeface="Arial" charset="0"/>
                <a:cs typeface="Arial" charset="0"/>
              </a:defRPr>
            </a:lvl2pPr>
            <a:lvl3pPr marL="687388" indent="-227013" algn="l" defTabSz="914400" rtl="0" eaLnBrk="1" latinLnBrk="0" hangingPunct="1">
              <a:lnSpc>
                <a:spcPct val="100000"/>
              </a:lnSpc>
              <a:spcBef>
                <a:spcPts val="0"/>
              </a:spcBef>
              <a:spcAft>
                <a:spcPts val="400"/>
              </a:spcAft>
              <a:buFont typeface="Arial" panose="020B0604020202020204" pitchFamily="34" charset="0"/>
              <a:buChar char="•"/>
              <a:defRPr sz="1600" kern="1200">
                <a:solidFill>
                  <a:schemeClr val="tx1"/>
                </a:solidFill>
                <a:latin typeface="Arial" charset="0"/>
                <a:ea typeface="Arial" charset="0"/>
                <a:cs typeface="Arial" charset="0"/>
              </a:defRPr>
            </a:lvl3pPr>
            <a:lvl4pPr marL="914400" indent="-227013" algn="l" defTabSz="914400" rtl="0" eaLnBrk="1" latinLnBrk="0" hangingPunct="1">
              <a:lnSpc>
                <a:spcPct val="100000"/>
              </a:lnSpc>
              <a:spcBef>
                <a:spcPts val="0"/>
              </a:spcBef>
              <a:spcAft>
                <a:spcPts val="400"/>
              </a:spcAft>
              <a:buFont typeface="Arial" panose="020B0604020202020204" pitchFamily="34" charset="0"/>
              <a:buChar char="•"/>
              <a:defRPr sz="1600" kern="1200">
                <a:solidFill>
                  <a:schemeClr val="tx1"/>
                </a:solidFill>
                <a:latin typeface="Arial" charset="0"/>
                <a:ea typeface="Arial" charset="0"/>
                <a:cs typeface="Arial" charset="0"/>
              </a:defRPr>
            </a:lvl4pPr>
            <a:lvl5pPr marL="1141413" indent="-227013" algn="l" defTabSz="914400" rtl="0" eaLnBrk="1" latinLnBrk="0" hangingPunct="1">
              <a:lnSpc>
                <a:spcPct val="100000"/>
              </a:lnSpc>
              <a:spcBef>
                <a:spcPts val="0"/>
              </a:spcBef>
              <a:spcAft>
                <a:spcPts val="400"/>
              </a:spcAft>
              <a:buFont typeface="Arial" panose="020B0604020202020204" pitchFamily="34" charset="0"/>
              <a:buChar char="•"/>
              <a:defRPr sz="1600" kern="1200">
                <a:solidFill>
                  <a:schemeClr val="tx1"/>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800" b="1" dirty="0"/>
              <a:t>  CFD calculation </a:t>
            </a:r>
            <a:endParaRPr lang="en-US" b="1" dirty="0"/>
          </a:p>
        </p:txBody>
      </p:sp>
      <p:sp>
        <p:nvSpPr>
          <p:cNvPr id="16" name="Content Placeholder 3">
            <a:extLst>
              <a:ext uri="{FF2B5EF4-FFF2-40B4-BE49-F238E27FC236}">
                <a16:creationId xmlns:a16="http://schemas.microsoft.com/office/drawing/2014/main" id="{F5042D4C-AF55-8DF7-9E95-19C3B540A3AF}"/>
              </a:ext>
            </a:extLst>
          </p:cNvPr>
          <p:cNvSpPr txBox="1">
            <a:spLocks/>
          </p:cNvSpPr>
          <p:nvPr/>
        </p:nvSpPr>
        <p:spPr>
          <a:xfrm>
            <a:off x="9109117" y="4422861"/>
            <a:ext cx="2071355" cy="369332"/>
          </a:xfrm>
          <a:prstGeom prst="rect">
            <a:avLst/>
          </a:prstGeom>
          <a:noFill/>
        </p:spPr>
        <p:txBody>
          <a:bodyPr vert="horz" wrap="square" lIns="91440" tIns="45720" rIns="91440" bIns="45720" rtlCol="0">
            <a:spAutoFit/>
          </a:bodyPr>
          <a:lstStyle>
            <a:lvl1pPr marL="228600" indent="-228600" algn="l" defTabSz="914400" rtl="0" eaLnBrk="1" latinLnBrk="0" hangingPunct="1">
              <a:lnSpc>
                <a:spcPct val="100000"/>
              </a:lnSpc>
              <a:spcBef>
                <a:spcPts val="0"/>
              </a:spcBef>
              <a:spcAft>
                <a:spcPts val="400"/>
              </a:spcAft>
              <a:buFont typeface="Arial" panose="020B0604020202020204" pitchFamily="34" charset="0"/>
              <a:buChar char="•"/>
              <a:defRPr sz="2000" kern="1200">
                <a:solidFill>
                  <a:schemeClr val="tx1"/>
                </a:solidFill>
                <a:latin typeface="Arial" charset="0"/>
                <a:ea typeface="Arial" charset="0"/>
                <a:cs typeface="Arial" charset="0"/>
              </a:defRPr>
            </a:lvl1pPr>
            <a:lvl2pPr marL="460375" indent="-233363" algn="l" defTabSz="914400" rtl="0" eaLnBrk="1" latinLnBrk="0" hangingPunct="1">
              <a:lnSpc>
                <a:spcPct val="100000"/>
              </a:lnSpc>
              <a:spcBef>
                <a:spcPts val="0"/>
              </a:spcBef>
              <a:spcAft>
                <a:spcPts val="400"/>
              </a:spcAft>
              <a:buFont typeface="Arial" panose="020B0604020202020204" pitchFamily="34" charset="0"/>
              <a:buChar char="•"/>
              <a:defRPr sz="1600" kern="1200">
                <a:solidFill>
                  <a:schemeClr val="tx1"/>
                </a:solidFill>
                <a:latin typeface="Arial" charset="0"/>
                <a:ea typeface="Arial" charset="0"/>
                <a:cs typeface="Arial" charset="0"/>
              </a:defRPr>
            </a:lvl2pPr>
            <a:lvl3pPr marL="687388" indent="-227013" algn="l" defTabSz="914400" rtl="0" eaLnBrk="1" latinLnBrk="0" hangingPunct="1">
              <a:lnSpc>
                <a:spcPct val="100000"/>
              </a:lnSpc>
              <a:spcBef>
                <a:spcPts val="0"/>
              </a:spcBef>
              <a:spcAft>
                <a:spcPts val="400"/>
              </a:spcAft>
              <a:buFont typeface="Arial" panose="020B0604020202020204" pitchFamily="34" charset="0"/>
              <a:buChar char="•"/>
              <a:defRPr sz="1600" kern="1200">
                <a:solidFill>
                  <a:schemeClr val="tx1"/>
                </a:solidFill>
                <a:latin typeface="Arial" charset="0"/>
                <a:ea typeface="Arial" charset="0"/>
                <a:cs typeface="Arial" charset="0"/>
              </a:defRPr>
            </a:lvl3pPr>
            <a:lvl4pPr marL="914400" indent="-227013" algn="l" defTabSz="914400" rtl="0" eaLnBrk="1" latinLnBrk="0" hangingPunct="1">
              <a:lnSpc>
                <a:spcPct val="100000"/>
              </a:lnSpc>
              <a:spcBef>
                <a:spcPts val="0"/>
              </a:spcBef>
              <a:spcAft>
                <a:spcPts val="400"/>
              </a:spcAft>
              <a:buFont typeface="Arial" panose="020B0604020202020204" pitchFamily="34" charset="0"/>
              <a:buChar char="•"/>
              <a:defRPr sz="1600" kern="1200">
                <a:solidFill>
                  <a:schemeClr val="tx1"/>
                </a:solidFill>
                <a:latin typeface="Arial" charset="0"/>
                <a:ea typeface="Arial" charset="0"/>
                <a:cs typeface="Arial" charset="0"/>
              </a:defRPr>
            </a:lvl4pPr>
            <a:lvl5pPr marL="1141413" indent="-227013" algn="l" defTabSz="914400" rtl="0" eaLnBrk="1" latinLnBrk="0" hangingPunct="1">
              <a:lnSpc>
                <a:spcPct val="100000"/>
              </a:lnSpc>
              <a:spcBef>
                <a:spcPts val="0"/>
              </a:spcBef>
              <a:spcAft>
                <a:spcPts val="400"/>
              </a:spcAft>
              <a:buFont typeface="Arial" panose="020B0604020202020204" pitchFamily="34" charset="0"/>
              <a:buChar char="•"/>
              <a:defRPr sz="1600" kern="1200">
                <a:solidFill>
                  <a:schemeClr val="tx1"/>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800" b="1" dirty="0"/>
              <a:t>  Heat Load </a:t>
            </a:r>
            <a:endParaRPr lang="en-US" b="1" dirty="0"/>
          </a:p>
        </p:txBody>
      </p:sp>
      <p:sp>
        <p:nvSpPr>
          <p:cNvPr id="4" name="Content Placeholder 3">
            <a:extLst>
              <a:ext uri="{FF2B5EF4-FFF2-40B4-BE49-F238E27FC236}">
                <a16:creationId xmlns:a16="http://schemas.microsoft.com/office/drawing/2014/main" id="{F09C7A87-1E13-BA58-89BE-A68FAD85B8B1}"/>
              </a:ext>
            </a:extLst>
          </p:cNvPr>
          <p:cNvSpPr txBox="1">
            <a:spLocks/>
          </p:cNvSpPr>
          <p:nvPr/>
        </p:nvSpPr>
        <p:spPr>
          <a:xfrm>
            <a:off x="457200" y="5455437"/>
            <a:ext cx="2105637" cy="307777"/>
          </a:xfrm>
          <a:prstGeom prst="rect">
            <a:avLst/>
          </a:prstGeom>
          <a:noFill/>
        </p:spPr>
        <p:txBody>
          <a:bodyPr vert="horz" wrap="square" lIns="91440" tIns="45720" rIns="91440" bIns="45720" rtlCol="0">
            <a:spAutoFit/>
          </a:bodyPr>
          <a:lstStyle>
            <a:lvl1pPr marL="228600" indent="-228600" algn="l" defTabSz="914400" rtl="0" eaLnBrk="1" latinLnBrk="0" hangingPunct="1">
              <a:lnSpc>
                <a:spcPct val="100000"/>
              </a:lnSpc>
              <a:spcBef>
                <a:spcPts val="0"/>
              </a:spcBef>
              <a:spcAft>
                <a:spcPts val="400"/>
              </a:spcAft>
              <a:buFont typeface="Arial" panose="020B0604020202020204" pitchFamily="34" charset="0"/>
              <a:buChar char="•"/>
              <a:defRPr sz="2000" kern="1200">
                <a:solidFill>
                  <a:schemeClr val="tx1"/>
                </a:solidFill>
                <a:latin typeface="Arial" charset="0"/>
                <a:ea typeface="Arial" charset="0"/>
                <a:cs typeface="Arial" charset="0"/>
              </a:defRPr>
            </a:lvl1pPr>
            <a:lvl2pPr marL="460375" indent="-233363" algn="l" defTabSz="914400" rtl="0" eaLnBrk="1" latinLnBrk="0" hangingPunct="1">
              <a:lnSpc>
                <a:spcPct val="100000"/>
              </a:lnSpc>
              <a:spcBef>
                <a:spcPts val="0"/>
              </a:spcBef>
              <a:spcAft>
                <a:spcPts val="400"/>
              </a:spcAft>
              <a:buFont typeface="Arial" panose="020B0604020202020204" pitchFamily="34" charset="0"/>
              <a:buChar char="•"/>
              <a:defRPr sz="1600" kern="1200">
                <a:solidFill>
                  <a:schemeClr val="tx1"/>
                </a:solidFill>
                <a:latin typeface="Arial" charset="0"/>
                <a:ea typeface="Arial" charset="0"/>
                <a:cs typeface="Arial" charset="0"/>
              </a:defRPr>
            </a:lvl2pPr>
            <a:lvl3pPr marL="687388" indent="-227013" algn="l" defTabSz="914400" rtl="0" eaLnBrk="1" latinLnBrk="0" hangingPunct="1">
              <a:lnSpc>
                <a:spcPct val="100000"/>
              </a:lnSpc>
              <a:spcBef>
                <a:spcPts val="0"/>
              </a:spcBef>
              <a:spcAft>
                <a:spcPts val="400"/>
              </a:spcAft>
              <a:buFont typeface="Arial" panose="020B0604020202020204" pitchFamily="34" charset="0"/>
              <a:buChar char="•"/>
              <a:defRPr sz="1600" kern="1200">
                <a:solidFill>
                  <a:schemeClr val="tx1"/>
                </a:solidFill>
                <a:latin typeface="Arial" charset="0"/>
                <a:ea typeface="Arial" charset="0"/>
                <a:cs typeface="Arial" charset="0"/>
              </a:defRPr>
            </a:lvl3pPr>
            <a:lvl4pPr marL="914400" indent="-227013" algn="l" defTabSz="914400" rtl="0" eaLnBrk="1" latinLnBrk="0" hangingPunct="1">
              <a:lnSpc>
                <a:spcPct val="100000"/>
              </a:lnSpc>
              <a:spcBef>
                <a:spcPts val="0"/>
              </a:spcBef>
              <a:spcAft>
                <a:spcPts val="400"/>
              </a:spcAft>
              <a:buFont typeface="Arial" panose="020B0604020202020204" pitchFamily="34" charset="0"/>
              <a:buChar char="•"/>
              <a:defRPr sz="1600" kern="1200">
                <a:solidFill>
                  <a:schemeClr val="tx1"/>
                </a:solidFill>
                <a:latin typeface="Arial" charset="0"/>
                <a:ea typeface="Arial" charset="0"/>
                <a:cs typeface="Arial" charset="0"/>
              </a:defRPr>
            </a:lvl4pPr>
            <a:lvl5pPr marL="1141413" indent="-227013" algn="l" defTabSz="914400" rtl="0" eaLnBrk="1" latinLnBrk="0" hangingPunct="1">
              <a:lnSpc>
                <a:spcPct val="100000"/>
              </a:lnSpc>
              <a:spcBef>
                <a:spcPts val="0"/>
              </a:spcBef>
              <a:spcAft>
                <a:spcPts val="400"/>
              </a:spcAft>
              <a:buFont typeface="Arial" panose="020B0604020202020204" pitchFamily="34" charset="0"/>
              <a:buChar char="•"/>
              <a:defRPr sz="1600" kern="1200">
                <a:solidFill>
                  <a:schemeClr val="tx1"/>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400" b="1" dirty="0"/>
              <a:t>   Front View Enlarged </a:t>
            </a:r>
          </a:p>
        </p:txBody>
      </p:sp>
      <p:pic>
        <p:nvPicPr>
          <p:cNvPr id="11" name="Picture 10">
            <a:extLst>
              <a:ext uri="{FF2B5EF4-FFF2-40B4-BE49-F238E27FC236}">
                <a16:creationId xmlns:a16="http://schemas.microsoft.com/office/drawing/2014/main" id="{5079E775-BAE1-A55E-AAC1-CE1063575045}"/>
              </a:ext>
            </a:extLst>
          </p:cNvPr>
          <p:cNvPicPr>
            <a:picLocks noChangeAspect="1"/>
          </p:cNvPicPr>
          <p:nvPr/>
        </p:nvPicPr>
        <p:blipFill>
          <a:blip r:embed="rId2"/>
          <a:srcRect l="19035" t="-3124" r="19438" b="2201"/>
          <a:stretch>
            <a:fillRect/>
          </a:stretch>
        </p:blipFill>
        <p:spPr>
          <a:xfrm>
            <a:off x="508986" y="3518222"/>
            <a:ext cx="1666711" cy="1698602"/>
          </a:xfrm>
          <a:prstGeom prst="rect">
            <a:avLst/>
          </a:prstGeom>
        </p:spPr>
      </p:pic>
      <p:pic>
        <p:nvPicPr>
          <p:cNvPr id="18" name="Picture 17">
            <a:extLst>
              <a:ext uri="{FF2B5EF4-FFF2-40B4-BE49-F238E27FC236}">
                <a16:creationId xmlns:a16="http://schemas.microsoft.com/office/drawing/2014/main" id="{8D35092A-AF7C-1185-1FE8-E9C7955505F4}"/>
              </a:ext>
            </a:extLst>
          </p:cNvPr>
          <p:cNvPicPr>
            <a:picLocks noChangeAspect="1"/>
          </p:cNvPicPr>
          <p:nvPr/>
        </p:nvPicPr>
        <p:blipFill>
          <a:blip r:embed="rId3"/>
          <a:srcRect l="28147" t="18028" r="27393" b="8768"/>
          <a:stretch>
            <a:fillRect/>
          </a:stretch>
        </p:blipFill>
        <p:spPr>
          <a:xfrm>
            <a:off x="2496203" y="3555871"/>
            <a:ext cx="2007303" cy="2053455"/>
          </a:xfrm>
          <a:prstGeom prst="rect">
            <a:avLst/>
          </a:prstGeom>
        </p:spPr>
      </p:pic>
      <p:sp>
        <p:nvSpPr>
          <p:cNvPr id="21" name="Content Placeholder 3">
            <a:extLst>
              <a:ext uri="{FF2B5EF4-FFF2-40B4-BE49-F238E27FC236}">
                <a16:creationId xmlns:a16="http://schemas.microsoft.com/office/drawing/2014/main" id="{010560D7-4915-F020-19C4-C1D50B2936B3}"/>
              </a:ext>
            </a:extLst>
          </p:cNvPr>
          <p:cNvSpPr txBox="1">
            <a:spLocks/>
          </p:cNvSpPr>
          <p:nvPr/>
        </p:nvSpPr>
        <p:spPr>
          <a:xfrm>
            <a:off x="3117909" y="5578779"/>
            <a:ext cx="2105637" cy="307777"/>
          </a:xfrm>
          <a:prstGeom prst="rect">
            <a:avLst/>
          </a:prstGeom>
          <a:noFill/>
        </p:spPr>
        <p:txBody>
          <a:bodyPr vert="horz" wrap="square" lIns="91440" tIns="45720" rIns="91440" bIns="45720" rtlCol="0">
            <a:spAutoFit/>
          </a:bodyPr>
          <a:lstStyle>
            <a:lvl1pPr marL="228600" indent="-228600" algn="l" defTabSz="914400" rtl="0" eaLnBrk="1" latinLnBrk="0" hangingPunct="1">
              <a:lnSpc>
                <a:spcPct val="100000"/>
              </a:lnSpc>
              <a:spcBef>
                <a:spcPts val="0"/>
              </a:spcBef>
              <a:spcAft>
                <a:spcPts val="400"/>
              </a:spcAft>
              <a:buFont typeface="Arial" panose="020B0604020202020204" pitchFamily="34" charset="0"/>
              <a:buChar char="•"/>
              <a:defRPr sz="2000" kern="1200">
                <a:solidFill>
                  <a:schemeClr val="tx1"/>
                </a:solidFill>
                <a:latin typeface="Arial" charset="0"/>
                <a:ea typeface="Arial" charset="0"/>
                <a:cs typeface="Arial" charset="0"/>
              </a:defRPr>
            </a:lvl1pPr>
            <a:lvl2pPr marL="460375" indent="-233363" algn="l" defTabSz="914400" rtl="0" eaLnBrk="1" latinLnBrk="0" hangingPunct="1">
              <a:lnSpc>
                <a:spcPct val="100000"/>
              </a:lnSpc>
              <a:spcBef>
                <a:spcPts val="0"/>
              </a:spcBef>
              <a:spcAft>
                <a:spcPts val="400"/>
              </a:spcAft>
              <a:buFont typeface="Arial" panose="020B0604020202020204" pitchFamily="34" charset="0"/>
              <a:buChar char="•"/>
              <a:defRPr sz="1600" kern="1200">
                <a:solidFill>
                  <a:schemeClr val="tx1"/>
                </a:solidFill>
                <a:latin typeface="Arial" charset="0"/>
                <a:ea typeface="Arial" charset="0"/>
                <a:cs typeface="Arial" charset="0"/>
              </a:defRPr>
            </a:lvl2pPr>
            <a:lvl3pPr marL="687388" indent="-227013" algn="l" defTabSz="914400" rtl="0" eaLnBrk="1" latinLnBrk="0" hangingPunct="1">
              <a:lnSpc>
                <a:spcPct val="100000"/>
              </a:lnSpc>
              <a:spcBef>
                <a:spcPts val="0"/>
              </a:spcBef>
              <a:spcAft>
                <a:spcPts val="400"/>
              </a:spcAft>
              <a:buFont typeface="Arial" panose="020B0604020202020204" pitchFamily="34" charset="0"/>
              <a:buChar char="•"/>
              <a:defRPr sz="1600" kern="1200">
                <a:solidFill>
                  <a:schemeClr val="tx1"/>
                </a:solidFill>
                <a:latin typeface="Arial" charset="0"/>
                <a:ea typeface="Arial" charset="0"/>
                <a:cs typeface="Arial" charset="0"/>
              </a:defRPr>
            </a:lvl3pPr>
            <a:lvl4pPr marL="914400" indent="-227013" algn="l" defTabSz="914400" rtl="0" eaLnBrk="1" latinLnBrk="0" hangingPunct="1">
              <a:lnSpc>
                <a:spcPct val="100000"/>
              </a:lnSpc>
              <a:spcBef>
                <a:spcPts val="0"/>
              </a:spcBef>
              <a:spcAft>
                <a:spcPts val="400"/>
              </a:spcAft>
              <a:buFont typeface="Arial" panose="020B0604020202020204" pitchFamily="34" charset="0"/>
              <a:buChar char="•"/>
              <a:defRPr sz="1600" kern="1200">
                <a:solidFill>
                  <a:schemeClr val="tx1"/>
                </a:solidFill>
                <a:latin typeface="Arial" charset="0"/>
                <a:ea typeface="Arial" charset="0"/>
                <a:cs typeface="Arial" charset="0"/>
              </a:defRPr>
            </a:lvl4pPr>
            <a:lvl5pPr marL="1141413" indent="-227013" algn="l" defTabSz="914400" rtl="0" eaLnBrk="1" latinLnBrk="0" hangingPunct="1">
              <a:lnSpc>
                <a:spcPct val="100000"/>
              </a:lnSpc>
              <a:spcBef>
                <a:spcPts val="0"/>
              </a:spcBef>
              <a:spcAft>
                <a:spcPts val="400"/>
              </a:spcAft>
              <a:buFont typeface="Arial" panose="020B0604020202020204" pitchFamily="34" charset="0"/>
              <a:buChar char="•"/>
              <a:defRPr sz="1600" kern="1200">
                <a:solidFill>
                  <a:schemeClr val="tx1"/>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400" b="1" dirty="0"/>
              <a:t>   Rear View Enlarged </a:t>
            </a:r>
          </a:p>
        </p:txBody>
      </p:sp>
      <p:pic>
        <p:nvPicPr>
          <p:cNvPr id="23" name="Picture 22">
            <a:extLst>
              <a:ext uri="{FF2B5EF4-FFF2-40B4-BE49-F238E27FC236}">
                <a16:creationId xmlns:a16="http://schemas.microsoft.com/office/drawing/2014/main" id="{F0162B69-0036-5A57-7D7A-281F7283A546}"/>
              </a:ext>
            </a:extLst>
          </p:cNvPr>
          <p:cNvPicPr>
            <a:picLocks noChangeAspect="1"/>
          </p:cNvPicPr>
          <p:nvPr/>
        </p:nvPicPr>
        <p:blipFill>
          <a:blip r:embed="rId4"/>
          <a:srcRect l="10720" t="6503" r="42351" b="3159"/>
          <a:stretch>
            <a:fillRect/>
          </a:stretch>
        </p:blipFill>
        <p:spPr>
          <a:xfrm>
            <a:off x="1064686" y="477323"/>
            <a:ext cx="2542529" cy="3040899"/>
          </a:xfrm>
          <a:prstGeom prst="rect">
            <a:avLst/>
          </a:prstGeom>
        </p:spPr>
      </p:pic>
      <p:pic>
        <p:nvPicPr>
          <p:cNvPr id="25" name="Picture 24">
            <a:extLst>
              <a:ext uri="{FF2B5EF4-FFF2-40B4-BE49-F238E27FC236}">
                <a16:creationId xmlns:a16="http://schemas.microsoft.com/office/drawing/2014/main" id="{DF60CDFD-EE46-AF4F-DD00-15EC04B40724}"/>
              </a:ext>
            </a:extLst>
          </p:cNvPr>
          <p:cNvPicPr>
            <a:picLocks noChangeAspect="1"/>
          </p:cNvPicPr>
          <p:nvPr/>
        </p:nvPicPr>
        <p:blipFill>
          <a:blip r:embed="rId4"/>
          <a:srcRect l="838" t="22598" r="90606" b="23199"/>
          <a:stretch>
            <a:fillRect/>
          </a:stretch>
        </p:blipFill>
        <p:spPr>
          <a:xfrm>
            <a:off x="457200" y="790171"/>
            <a:ext cx="618065" cy="2432728"/>
          </a:xfrm>
          <a:prstGeom prst="rect">
            <a:avLst/>
          </a:prstGeom>
        </p:spPr>
      </p:pic>
      <p:sp>
        <p:nvSpPr>
          <p:cNvPr id="5" name="TextBox 4">
            <a:extLst>
              <a:ext uri="{FF2B5EF4-FFF2-40B4-BE49-F238E27FC236}">
                <a16:creationId xmlns:a16="http://schemas.microsoft.com/office/drawing/2014/main" id="{E8503E02-4992-4AE9-8A38-D9544EBFA79F}"/>
              </a:ext>
            </a:extLst>
          </p:cNvPr>
          <p:cNvSpPr txBox="1"/>
          <p:nvPr/>
        </p:nvSpPr>
        <p:spPr>
          <a:xfrm>
            <a:off x="1493896" y="513868"/>
            <a:ext cx="3982671" cy="369332"/>
          </a:xfrm>
          <a:prstGeom prst="rect">
            <a:avLst/>
          </a:prstGeom>
          <a:noFill/>
        </p:spPr>
        <p:txBody>
          <a:bodyPr wrap="square">
            <a:spAutoFit/>
          </a:bodyPr>
          <a:lstStyle/>
          <a:p>
            <a:r>
              <a:rPr lang="en-US" b="1" dirty="0"/>
              <a:t>Outer MPGD Thermal Simulation :</a:t>
            </a:r>
            <a:r>
              <a:rPr lang="en-US" sz="1800" b="1" dirty="0"/>
              <a:t>  </a:t>
            </a:r>
            <a:endParaRPr lang="en-US" b="1" dirty="0"/>
          </a:p>
        </p:txBody>
      </p:sp>
      <p:sp>
        <p:nvSpPr>
          <p:cNvPr id="13" name="Title 1">
            <a:extLst>
              <a:ext uri="{FF2B5EF4-FFF2-40B4-BE49-F238E27FC236}">
                <a16:creationId xmlns:a16="http://schemas.microsoft.com/office/drawing/2014/main" id="{DCFDE851-A1FB-FBF0-B5D3-DA7A8518BFEA}"/>
              </a:ext>
            </a:extLst>
          </p:cNvPr>
          <p:cNvSpPr>
            <a:spLocks noGrp="1"/>
          </p:cNvSpPr>
          <p:nvPr>
            <p:ph type="title"/>
          </p:nvPr>
        </p:nvSpPr>
        <p:spPr>
          <a:xfrm>
            <a:off x="457200" y="0"/>
            <a:ext cx="11503025" cy="457200"/>
          </a:xfrm>
        </p:spPr>
        <p:txBody>
          <a:bodyPr>
            <a:normAutofit fontScale="90000"/>
          </a:bodyPr>
          <a:lstStyle/>
          <a:p>
            <a:r>
              <a:rPr lang="en-US" dirty="0" err="1"/>
              <a:t>ePIC</a:t>
            </a:r>
            <a:r>
              <a:rPr lang="en-US" dirty="0"/>
              <a:t> Detector – Outer MPGD </a:t>
            </a:r>
          </a:p>
        </p:txBody>
      </p:sp>
    </p:spTree>
    <p:extLst>
      <p:ext uri="{BB962C8B-B14F-4D97-AF65-F5344CB8AC3E}">
        <p14:creationId xmlns:p14="http://schemas.microsoft.com/office/powerpoint/2010/main" val="288482099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12817E-DC9F-711C-0FEE-00D8288BE2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E1F443-E5B0-C256-14B0-6A566D04AEB9}"/>
              </a:ext>
            </a:extLst>
          </p:cNvPr>
          <p:cNvSpPr>
            <a:spLocks noGrp="1"/>
          </p:cNvSpPr>
          <p:nvPr>
            <p:ph type="title"/>
          </p:nvPr>
        </p:nvSpPr>
        <p:spPr/>
        <p:txBody>
          <a:bodyPr>
            <a:normAutofit fontScale="90000"/>
          </a:bodyPr>
          <a:lstStyle/>
          <a:p>
            <a:r>
              <a:rPr lang="en-US" dirty="0" err="1"/>
              <a:t>ePIC</a:t>
            </a:r>
            <a:r>
              <a:rPr lang="en-US" dirty="0"/>
              <a:t> Detector – Outer MPGD  </a:t>
            </a:r>
          </a:p>
        </p:txBody>
      </p:sp>
      <p:sp>
        <p:nvSpPr>
          <p:cNvPr id="7" name="TextBox 6">
            <a:extLst>
              <a:ext uri="{FF2B5EF4-FFF2-40B4-BE49-F238E27FC236}">
                <a16:creationId xmlns:a16="http://schemas.microsoft.com/office/drawing/2014/main" id="{66AEDD5C-2A51-9090-71B5-929EAF7EE8C5}"/>
              </a:ext>
            </a:extLst>
          </p:cNvPr>
          <p:cNvSpPr txBox="1"/>
          <p:nvPr/>
        </p:nvSpPr>
        <p:spPr>
          <a:xfrm>
            <a:off x="457200" y="645953"/>
            <a:ext cx="3701845" cy="369332"/>
          </a:xfrm>
          <a:prstGeom prst="rect">
            <a:avLst/>
          </a:prstGeom>
          <a:noFill/>
        </p:spPr>
        <p:txBody>
          <a:bodyPr wrap="square">
            <a:spAutoFit/>
          </a:bodyPr>
          <a:lstStyle/>
          <a:p>
            <a:r>
              <a:rPr lang="en-US" b="1" dirty="0"/>
              <a:t>Cooling Scope of Work :  </a:t>
            </a:r>
            <a:r>
              <a:rPr lang="en-US" sz="1800" b="1" dirty="0"/>
              <a:t>  </a:t>
            </a:r>
            <a:endParaRPr lang="en-US" b="1" dirty="0"/>
          </a:p>
        </p:txBody>
      </p:sp>
      <p:graphicFrame>
        <p:nvGraphicFramePr>
          <p:cNvPr id="3" name="Table 2">
            <a:extLst>
              <a:ext uri="{FF2B5EF4-FFF2-40B4-BE49-F238E27FC236}">
                <a16:creationId xmlns:a16="http://schemas.microsoft.com/office/drawing/2014/main" id="{7BC41C23-75F1-34B2-F309-70E43C5F90D1}"/>
              </a:ext>
            </a:extLst>
          </p:cNvPr>
          <p:cNvGraphicFramePr>
            <a:graphicFrameLocks noGrp="1"/>
          </p:cNvGraphicFramePr>
          <p:nvPr/>
        </p:nvGraphicFramePr>
        <p:xfrm>
          <a:off x="457200" y="1015286"/>
          <a:ext cx="5327009" cy="5196756"/>
        </p:xfrm>
        <a:graphic>
          <a:graphicData uri="http://schemas.openxmlformats.org/drawingml/2006/table">
            <a:tbl>
              <a:tblPr>
                <a:tableStyleId>{5C22544A-7EE6-4342-B048-85BDC9FD1C3A}</a:tableStyleId>
              </a:tblPr>
              <a:tblGrid>
                <a:gridCol w="3251295">
                  <a:extLst>
                    <a:ext uri="{9D8B030D-6E8A-4147-A177-3AD203B41FA5}">
                      <a16:colId xmlns:a16="http://schemas.microsoft.com/office/drawing/2014/main" val="2079687833"/>
                    </a:ext>
                  </a:extLst>
                </a:gridCol>
                <a:gridCol w="1367413">
                  <a:extLst>
                    <a:ext uri="{9D8B030D-6E8A-4147-A177-3AD203B41FA5}">
                      <a16:colId xmlns:a16="http://schemas.microsoft.com/office/drawing/2014/main" val="2215989332"/>
                    </a:ext>
                  </a:extLst>
                </a:gridCol>
                <a:gridCol w="708301">
                  <a:extLst>
                    <a:ext uri="{9D8B030D-6E8A-4147-A177-3AD203B41FA5}">
                      <a16:colId xmlns:a16="http://schemas.microsoft.com/office/drawing/2014/main" val="3199063428"/>
                    </a:ext>
                  </a:extLst>
                </a:gridCol>
              </a:tblGrid>
              <a:tr h="290397">
                <a:tc>
                  <a:txBody>
                    <a:bodyPr/>
                    <a:lstStyle/>
                    <a:p>
                      <a:pPr algn="ctr" fontAlgn="b">
                        <a:buNone/>
                      </a:pPr>
                      <a:r>
                        <a:rPr lang="en-US" sz="1200" b="0" i="0" u="none" strike="noStrike" dirty="0">
                          <a:solidFill>
                            <a:srgbClr val="000000"/>
                          </a:solidFill>
                          <a:effectLst/>
                          <a:latin typeface="Arial" panose="020B0604020202020204" pitchFamily="34" charset="0"/>
                          <a:cs typeface="Arial" panose="020B0604020202020204" pitchFamily="34" charset="0"/>
                        </a:rPr>
                        <a:t>Cooling media</a:t>
                      </a:r>
                    </a:p>
                  </a:txBody>
                  <a:tcPr marL="7620" marR="7620" marT="7620" marB="0" anchor="b"/>
                </a:tc>
                <a:tc>
                  <a:txBody>
                    <a:bodyPr/>
                    <a:lstStyle/>
                    <a:p>
                      <a:pPr algn="ctr" fontAlgn="b">
                        <a:buNone/>
                      </a:pPr>
                      <a:r>
                        <a:rPr lang="en-US" sz="1200" b="0" i="0" u="none" strike="noStrike" dirty="0">
                          <a:solidFill>
                            <a:srgbClr val="000000"/>
                          </a:solidFill>
                          <a:effectLst/>
                          <a:latin typeface="Arial" panose="020B0604020202020204" pitchFamily="34" charset="0"/>
                          <a:cs typeface="Arial" panose="020B0604020202020204" pitchFamily="34" charset="0"/>
                        </a:rPr>
                        <a:t>Water</a:t>
                      </a:r>
                    </a:p>
                  </a:txBody>
                  <a:tcPr marL="7620" marR="7620" marT="7620" marB="0" anchor="b"/>
                </a:tc>
                <a:tc>
                  <a:txBody>
                    <a:bodyPr/>
                    <a:lstStyle/>
                    <a:p>
                      <a:pPr algn="ctr" fontAlgn="b">
                        <a:buNone/>
                      </a:pPr>
                      <a:endParaRPr lang="en-US" sz="12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extLst>
                  <a:ext uri="{0D108BD9-81ED-4DB2-BD59-A6C34878D82A}">
                    <a16:rowId xmlns:a16="http://schemas.microsoft.com/office/drawing/2014/main" val="2204898870"/>
                  </a:ext>
                </a:extLst>
              </a:tr>
              <a:tr h="290397">
                <a:tc>
                  <a:txBody>
                    <a:bodyPr/>
                    <a:lstStyle/>
                    <a:p>
                      <a:pPr algn="ctr" fontAlgn="b">
                        <a:buNone/>
                      </a:pPr>
                      <a:r>
                        <a:rPr lang="en-US" sz="1200" u="none" strike="noStrike" dirty="0">
                          <a:effectLst/>
                          <a:latin typeface="Arial" panose="020B0604020202020204" pitchFamily="34" charset="0"/>
                          <a:cs typeface="Arial" panose="020B0604020202020204" pitchFamily="34" charset="0"/>
                        </a:rPr>
                        <a:t>Inlet Temperature</a:t>
                      </a:r>
                      <a:endParaRPr lang="en-US" sz="12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buNone/>
                      </a:pPr>
                      <a:r>
                        <a:rPr lang="en-US" sz="1200" b="0" i="0" u="none" strike="noStrike" dirty="0">
                          <a:solidFill>
                            <a:srgbClr val="000000"/>
                          </a:solidFill>
                          <a:effectLst/>
                          <a:latin typeface="Arial" panose="020B0604020202020204" pitchFamily="34" charset="0"/>
                          <a:cs typeface="Arial" panose="020B0604020202020204" pitchFamily="34" charset="0"/>
                        </a:rPr>
                        <a:t>22</a:t>
                      </a:r>
                    </a:p>
                  </a:txBody>
                  <a:tcPr marL="7620" marR="7620" marT="7620" marB="0" anchor="b"/>
                </a:tc>
                <a:tc>
                  <a:txBody>
                    <a:bodyPr/>
                    <a:lstStyle/>
                    <a:p>
                      <a:pPr algn="ctr" fontAlgn="b">
                        <a:buNone/>
                      </a:pPr>
                      <a:r>
                        <a:rPr lang="en-US" sz="1200" u="none" strike="noStrike" dirty="0">
                          <a:effectLst/>
                          <a:latin typeface="Arial" panose="020B0604020202020204" pitchFamily="34" charset="0"/>
                          <a:cs typeface="Arial" panose="020B0604020202020204" pitchFamily="34" charset="0"/>
                        </a:rPr>
                        <a:t>C</a:t>
                      </a:r>
                      <a:endParaRPr lang="en-US" sz="12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extLst>
                  <a:ext uri="{0D108BD9-81ED-4DB2-BD59-A6C34878D82A}">
                    <a16:rowId xmlns:a16="http://schemas.microsoft.com/office/drawing/2014/main" val="2017389285"/>
                  </a:ext>
                </a:extLst>
              </a:tr>
              <a:tr h="290397">
                <a:tc>
                  <a:txBody>
                    <a:bodyPr/>
                    <a:lstStyle/>
                    <a:p>
                      <a:pPr algn="ctr" fontAlgn="b">
                        <a:buNone/>
                      </a:pPr>
                      <a:r>
                        <a:rPr lang="en-US" sz="1200" b="0" i="0" u="none" strike="noStrike" dirty="0">
                          <a:solidFill>
                            <a:srgbClr val="000000"/>
                          </a:solidFill>
                          <a:effectLst/>
                          <a:latin typeface="Arial" panose="020B0604020202020204" pitchFamily="34" charset="0"/>
                          <a:cs typeface="Arial" panose="020B0604020202020204" pitchFamily="34" charset="0"/>
                        </a:rPr>
                        <a:t>Ambient Temperature</a:t>
                      </a:r>
                    </a:p>
                  </a:txBody>
                  <a:tcPr marL="7620" marR="7620" marT="7620" marB="0" anchor="b"/>
                </a:tc>
                <a:tc>
                  <a:txBody>
                    <a:bodyPr/>
                    <a:lstStyle/>
                    <a:p>
                      <a:pPr algn="ctr" fontAlgn="b">
                        <a:buNone/>
                      </a:pPr>
                      <a:r>
                        <a:rPr lang="en-US" sz="1200" b="0" i="0" u="none" strike="noStrike" dirty="0">
                          <a:solidFill>
                            <a:srgbClr val="000000"/>
                          </a:solidFill>
                          <a:effectLst/>
                          <a:latin typeface="Arial" panose="020B0604020202020204" pitchFamily="34" charset="0"/>
                          <a:cs typeface="Arial" panose="020B0604020202020204" pitchFamily="34" charset="0"/>
                        </a:rPr>
                        <a:t>23</a:t>
                      </a:r>
                    </a:p>
                  </a:txBody>
                  <a:tcPr marL="7620" marR="7620" marT="7620" marB="0" anchor="b"/>
                </a:tc>
                <a:tc>
                  <a:txBody>
                    <a:bodyPr/>
                    <a:lstStyle/>
                    <a:p>
                      <a:pPr algn="ctr" fontAlgn="b">
                        <a:buNone/>
                      </a:pPr>
                      <a:r>
                        <a:rPr lang="en-US" sz="1200" b="0" i="0" u="none" strike="noStrike" dirty="0">
                          <a:solidFill>
                            <a:srgbClr val="000000"/>
                          </a:solidFill>
                          <a:effectLst/>
                          <a:latin typeface="Arial" panose="020B0604020202020204" pitchFamily="34" charset="0"/>
                          <a:cs typeface="Arial" panose="020B0604020202020204" pitchFamily="34" charset="0"/>
                        </a:rPr>
                        <a:t>C</a:t>
                      </a:r>
                    </a:p>
                  </a:txBody>
                  <a:tcPr marL="7620" marR="7620" marT="7620" marB="0" anchor="b"/>
                </a:tc>
                <a:extLst>
                  <a:ext uri="{0D108BD9-81ED-4DB2-BD59-A6C34878D82A}">
                    <a16:rowId xmlns:a16="http://schemas.microsoft.com/office/drawing/2014/main" val="4037358641"/>
                  </a:ext>
                </a:extLst>
              </a:tr>
              <a:tr h="290397">
                <a:tc>
                  <a:txBody>
                    <a:bodyPr/>
                    <a:lstStyle/>
                    <a:p>
                      <a:pPr algn="ctr" fontAlgn="b">
                        <a:buNone/>
                      </a:pPr>
                      <a:r>
                        <a:rPr lang="en-US" sz="1200" u="none" strike="noStrike" dirty="0">
                          <a:effectLst/>
                          <a:latin typeface="Arial" panose="020B0604020202020204" pitchFamily="34" charset="0"/>
                          <a:cs typeface="Arial" panose="020B0604020202020204" pitchFamily="34" charset="0"/>
                        </a:rPr>
                        <a:t>Tube inner diameter</a:t>
                      </a:r>
                      <a:endParaRPr lang="en-US" sz="12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buNone/>
                      </a:pPr>
                      <a:r>
                        <a:rPr lang="en-US" sz="1200" b="0" i="0" u="none" strike="noStrike" dirty="0">
                          <a:solidFill>
                            <a:srgbClr val="000000"/>
                          </a:solidFill>
                          <a:effectLst/>
                          <a:latin typeface="Arial" panose="020B0604020202020204" pitchFamily="34" charset="0"/>
                          <a:cs typeface="Arial" panose="020B0604020202020204" pitchFamily="34" charset="0"/>
                        </a:rPr>
                        <a:t>4.5</a:t>
                      </a:r>
                    </a:p>
                  </a:txBody>
                  <a:tcPr marL="7620" marR="7620" marT="7620" marB="0" anchor="b"/>
                </a:tc>
                <a:tc>
                  <a:txBody>
                    <a:bodyPr/>
                    <a:lstStyle/>
                    <a:p>
                      <a:pPr algn="ctr" fontAlgn="b">
                        <a:buNone/>
                      </a:pPr>
                      <a:r>
                        <a:rPr lang="en-US" sz="1200" u="none" strike="noStrike" dirty="0">
                          <a:effectLst/>
                          <a:latin typeface="Arial" panose="020B0604020202020204" pitchFamily="34" charset="0"/>
                          <a:cs typeface="Arial" panose="020B0604020202020204" pitchFamily="34" charset="0"/>
                        </a:rPr>
                        <a:t>mm</a:t>
                      </a:r>
                      <a:endParaRPr lang="en-US" sz="12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extLst>
                  <a:ext uri="{0D108BD9-81ED-4DB2-BD59-A6C34878D82A}">
                    <a16:rowId xmlns:a16="http://schemas.microsoft.com/office/drawing/2014/main" val="1401524333"/>
                  </a:ext>
                </a:extLst>
              </a:tr>
              <a:tr h="290397">
                <a:tc>
                  <a:txBody>
                    <a:bodyPr/>
                    <a:lstStyle/>
                    <a:p>
                      <a:pPr algn="ctr" fontAlgn="b">
                        <a:buNone/>
                      </a:pPr>
                      <a:r>
                        <a:rPr lang="en-US" sz="1200" u="none" strike="noStrike" dirty="0">
                          <a:effectLst/>
                          <a:latin typeface="Arial" panose="020B0604020202020204" pitchFamily="34" charset="0"/>
                          <a:cs typeface="Arial" panose="020B0604020202020204" pitchFamily="34" charset="0"/>
                        </a:rPr>
                        <a:t>Tube outer diameter</a:t>
                      </a:r>
                      <a:endParaRPr lang="en-US" sz="12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buNone/>
                      </a:pPr>
                      <a:r>
                        <a:rPr lang="en-US" sz="1200" b="0" i="0" u="none" strike="noStrike" dirty="0">
                          <a:solidFill>
                            <a:srgbClr val="000000"/>
                          </a:solidFill>
                          <a:effectLst/>
                          <a:latin typeface="Arial" panose="020B0604020202020204" pitchFamily="34" charset="0"/>
                          <a:cs typeface="Arial" panose="020B0604020202020204" pitchFamily="34" charset="0"/>
                        </a:rPr>
                        <a:t>5</a:t>
                      </a:r>
                    </a:p>
                  </a:txBody>
                  <a:tcPr marL="7620" marR="7620" marT="7620" marB="0" anchor="b"/>
                </a:tc>
                <a:tc>
                  <a:txBody>
                    <a:bodyPr/>
                    <a:lstStyle/>
                    <a:p>
                      <a:pPr algn="ctr" fontAlgn="b">
                        <a:buNone/>
                      </a:pPr>
                      <a:r>
                        <a:rPr lang="en-US" sz="1200" u="none" strike="noStrike" dirty="0">
                          <a:effectLst/>
                          <a:latin typeface="Arial" panose="020B0604020202020204" pitchFamily="34" charset="0"/>
                          <a:cs typeface="Arial" panose="020B0604020202020204" pitchFamily="34" charset="0"/>
                        </a:rPr>
                        <a:t>mm</a:t>
                      </a:r>
                      <a:endParaRPr lang="en-US" sz="12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extLst>
                  <a:ext uri="{0D108BD9-81ED-4DB2-BD59-A6C34878D82A}">
                    <a16:rowId xmlns:a16="http://schemas.microsoft.com/office/drawing/2014/main" val="3758258167"/>
                  </a:ext>
                </a:extLst>
              </a:tr>
              <a:tr h="290397">
                <a:tc>
                  <a:txBody>
                    <a:bodyPr/>
                    <a:lstStyle/>
                    <a:p>
                      <a:pPr algn="ctr" fontAlgn="b">
                        <a:buNone/>
                      </a:pPr>
                      <a:r>
                        <a:rPr lang="en-US" sz="1200" u="none" strike="noStrike" dirty="0">
                          <a:effectLst/>
                          <a:latin typeface="Arial" panose="020B0604020202020204" pitchFamily="34" charset="0"/>
                          <a:cs typeface="Arial" panose="020B0604020202020204" pitchFamily="34" charset="0"/>
                        </a:rPr>
                        <a:t>Tube material</a:t>
                      </a:r>
                      <a:endParaRPr lang="en-US" sz="12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buNone/>
                      </a:pPr>
                      <a:r>
                        <a:rPr lang="en-US" sz="1200" b="0" i="0" u="none" strike="noStrike" dirty="0">
                          <a:solidFill>
                            <a:srgbClr val="000000"/>
                          </a:solidFill>
                          <a:effectLst/>
                          <a:latin typeface="Arial" panose="020B0604020202020204" pitchFamily="34" charset="0"/>
                          <a:cs typeface="Arial" panose="020B0604020202020204" pitchFamily="34" charset="0"/>
                        </a:rPr>
                        <a:t>Stainless Steel</a:t>
                      </a:r>
                    </a:p>
                  </a:txBody>
                  <a:tcPr marL="7620" marR="7620" marT="7620" marB="0" anchor="b"/>
                </a:tc>
                <a:tc>
                  <a:txBody>
                    <a:bodyPr/>
                    <a:lstStyle/>
                    <a:p>
                      <a:pPr algn="l" fontAlgn="b">
                        <a:buNone/>
                      </a:pPr>
                      <a:endParaRPr lang="en-US" sz="1200" b="1"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extLst>
                  <a:ext uri="{0D108BD9-81ED-4DB2-BD59-A6C34878D82A}">
                    <a16:rowId xmlns:a16="http://schemas.microsoft.com/office/drawing/2014/main" val="2041197771"/>
                  </a:ext>
                </a:extLst>
              </a:tr>
              <a:tr h="290397">
                <a:tc>
                  <a:txBody>
                    <a:bodyPr/>
                    <a:lstStyle/>
                    <a:p>
                      <a:pPr algn="ctr" fontAlgn="b">
                        <a:buNone/>
                      </a:pPr>
                      <a:r>
                        <a:rPr lang="en-US" sz="1200" u="none" strike="noStrike" dirty="0">
                          <a:effectLst/>
                          <a:latin typeface="Arial" panose="020B0604020202020204" pitchFamily="34" charset="0"/>
                          <a:cs typeface="Arial" panose="020B0604020202020204" pitchFamily="34" charset="0"/>
                        </a:rPr>
                        <a:t>Minimum Temperature of Detector</a:t>
                      </a:r>
                      <a:endParaRPr lang="en-US" sz="12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buNone/>
                      </a:pPr>
                      <a:r>
                        <a:rPr lang="en-US" sz="1200" b="0" i="0" u="none" strike="noStrike" dirty="0">
                          <a:solidFill>
                            <a:srgbClr val="000000"/>
                          </a:solidFill>
                          <a:effectLst/>
                          <a:latin typeface="Arial" panose="020B0604020202020204" pitchFamily="34" charset="0"/>
                          <a:cs typeface="Arial" panose="020B0604020202020204" pitchFamily="34" charset="0"/>
                        </a:rPr>
                        <a:t>25</a:t>
                      </a:r>
                    </a:p>
                  </a:txBody>
                  <a:tcPr marL="7620" marR="7620" marT="7620" marB="0" anchor="b"/>
                </a:tc>
                <a:tc>
                  <a:txBody>
                    <a:bodyPr/>
                    <a:lstStyle/>
                    <a:p>
                      <a:pPr algn="ctr" fontAlgn="b">
                        <a:buNone/>
                      </a:pPr>
                      <a:r>
                        <a:rPr lang="en-US" sz="1200" u="none" strike="noStrike">
                          <a:effectLst/>
                          <a:latin typeface="Arial" panose="020B0604020202020204" pitchFamily="34" charset="0"/>
                          <a:cs typeface="Arial" panose="020B0604020202020204" pitchFamily="34" charset="0"/>
                        </a:rPr>
                        <a:t>C</a:t>
                      </a:r>
                      <a:endParaRPr lang="en-US" sz="1200" b="1"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extLst>
                  <a:ext uri="{0D108BD9-81ED-4DB2-BD59-A6C34878D82A}">
                    <a16:rowId xmlns:a16="http://schemas.microsoft.com/office/drawing/2014/main" val="4204385164"/>
                  </a:ext>
                </a:extLst>
              </a:tr>
              <a:tr h="290397">
                <a:tc>
                  <a:txBody>
                    <a:bodyPr/>
                    <a:lstStyle/>
                    <a:p>
                      <a:pPr algn="ctr" fontAlgn="b">
                        <a:buNone/>
                      </a:pPr>
                      <a:r>
                        <a:rPr lang="en-US" sz="1200" u="none" strike="noStrike" dirty="0">
                          <a:effectLst/>
                          <a:latin typeface="Arial" panose="020B0604020202020204" pitchFamily="34" charset="0"/>
                          <a:cs typeface="Arial" panose="020B0604020202020204" pitchFamily="34" charset="0"/>
                        </a:rPr>
                        <a:t>Maximum Temperature of Detector</a:t>
                      </a:r>
                      <a:endParaRPr lang="en-US" sz="12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buNone/>
                      </a:pPr>
                      <a:r>
                        <a:rPr lang="en-US" sz="1200" b="0" i="0" u="none" strike="noStrike" dirty="0">
                          <a:solidFill>
                            <a:srgbClr val="000000"/>
                          </a:solidFill>
                          <a:effectLst/>
                          <a:latin typeface="Arial" panose="020B0604020202020204" pitchFamily="34" charset="0"/>
                          <a:cs typeface="Arial" panose="020B0604020202020204" pitchFamily="34" charset="0"/>
                        </a:rPr>
                        <a:t>35</a:t>
                      </a:r>
                    </a:p>
                  </a:txBody>
                  <a:tcPr marL="7620" marR="7620" marT="7620" marB="0" anchor="b"/>
                </a:tc>
                <a:tc>
                  <a:txBody>
                    <a:bodyPr/>
                    <a:lstStyle/>
                    <a:p>
                      <a:pPr algn="ctr" fontAlgn="b">
                        <a:buNone/>
                      </a:pPr>
                      <a:r>
                        <a:rPr lang="en-US" sz="1200" u="none" strike="noStrike">
                          <a:effectLst/>
                          <a:latin typeface="Arial" panose="020B0604020202020204" pitchFamily="34" charset="0"/>
                          <a:cs typeface="Arial" panose="020B0604020202020204" pitchFamily="34" charset="0"/>
                        </a:rPr>
                        <a:t>C</a:t>
                      </a:r>
                      <a:endParaRPr lang="en-US" sz="1200" b="1"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extLst>
                  <a:ext uri="{0D108BD9-81ED-4DB2-BD59-A6C34878D82A}">
                    <a16:rowId xmlns:a16="http://schemas.microsoft.com/office/drawing/2014/main" val="1445136182"/>
                  </a:ext>
                </a:extLst>
              </a:tr>
              <a:tr h="290397">
                <a:tc>
                  <a:txBody>
                    <a:bodyPr/>
                    <a:lstStyle/>
                    <a:p>
                      <a:pPr algn="ctr" fontAlgn="b">
                        <a:buNone/>
                      </a:pPr>
                      <a:r>
                        <a:rPr lang="en-US" sz="1200" u="none" strike="noStrike" dirty="0">
                          <a:effectLst/>
                          <a:latin typeface="Arial" panose="020B0604020202020204" pitchFamily="34" charset="0"/>
                          <a:cs typeface="Arial" panose="020B0604020202020204" pitchFamily="34" charset="0"/>
                        </a:rPr>
                        <a:t>Temperature rise</a:t>
                      </a:r>
                      <a:endParaRPr lang="en-US" sz="12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buNone/>
                      </a:pPr>
                      <a:r>
                        <a:rPr lang="en-US" sz="1200" b="0" i="0" u="none" strike="noStrike" dirty="0">
                          <a:solidFill>
                            <a:srgbClr val="000000"/>
                          </a:solidFill>
                          <a:effectLst/>
                          <a:latin typeface="Arial" panose="020B0604020202020204" pitchFamily="34" charset="0"/>
                          <a:cs typeface="Arial" panose="020B0604020202020204" pitchFamily="34" charset="0"/>
                        </a:rPr>
                        <a:t>2</a:t>
                      </a:r>
                    </a:p>
                  </a:txBody>
                  <a:tcPr marL="7620" marR="7620" marT="7620" marB="0" anchor="b"/>
                </a:tc>
                <a:tc>
                  <a:txBody>
                    <a:bodyPr/>
                    <a:lstStyle/>
                    <a:p>
                      <a:pPr algn="ctr" fontAlgn="b">
                        <a:buNone/>
                      </a:pPr>
                      <a:r>
                        <a:rPr lang="en-US" sz="1200" u="none" strike="noStrike" dirty="0">
                          <a:effectLst/>
                          <a:latin typeface="Arial" panose="020B0604020202020204" pitchFamily="34" charset="0"/>
                          <a:cs typeface="Arial" panose="020B0604020202020204" pitchFamily="34" charset="0"/>
                        </a:rPr>
                        <a:t>C</a:t>
                      </a:r>
                      <a:endParaRPr lang="en-US" sz="12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extLst>
                  <a:ext uri="{0D108BD9-81ED-4DB2-BD59-A6C34878D82A}">
                    <a16:rowId xmlns:a16="http://schemas.microsoft.com/office/drawing/2014/main" val="1037064054"/>
                  </a:ext>
                </a:extLst>
              </a:tr>
              <a:tr h="290397">
                <a:tc>
                  <a:txBody>
                    <a:bodyPr/>
                    <a:lstStyle/>
                    <a:p>
                      <a:pPr algn="ctr" fontAlgn="b">
                        <a:buNone/>
                      </a:pPr>
                      <a:r>
                        <a:rPr lang="en-US" sz="1200" b="0" i="0" u="none" strike="noStrike" dirty="0">
                          <a:solidFill>
                            <a:srgbClr val="000000"/>
                          </a:solidFill>
                          <a:effectLst/>
                          <a:latin typeface="Arial" panose="020B0604020202020204" pitchFamily="34" charset="0"/>
                          <a:cs typeface="Arial" panose="020B0604020202020204" pitchFamily="34" charset="0"/>
                        </a:rPr>
                        <a:t>Temperature stability</a:t>
                      </a:r>
                    </a:p>
                  </a:txBody>
                  <a:tcPr marL="7620" marR="7620" marT="7620" marB="0" anchor="b"/>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Arial" panose="020B0604020202020204" pitchFamily="34" charset="0"/>
                          <a:cs typeface="Arial" panose="020B0604020202020204" pitchFamily="34" charset="0"/>
                        </a:rPr>
                        <a:t>± 3</a:t>
                      </a:r>
                    </a:p>
                  </a:txBody>
                  <a:tcPr marL="7620" marR="7620" marT="7620" marB="0" anchor="b"/>
                </a:tc>
                <a:tc>
                  <a:txBody>
                    <a:bodyPr/>
                    <a:lstStyle/>
                    <a:p>
                      <a:pPr algn="ctr" fontAlgn="b">
                        <a:buNone/>
                      </a:pPr>
                      <a:r>
                        <a:rPr lang="en-US" sz="1200" b="0" i="0" u="none" strike="noStrike" dirty="0">
                          <a:solidFill>
                            <a:srgbClr val="000000"/>
                          </a:solidFill>
                          <a:effectLst/>
                          <a:latin typeface="Arial" panose="020B0604020202020204" pitchFamily="34" charset="0"/>
                          <a:cs typeface="Arial" panose="020B0604020202020204" pitchFamily="34" charset="0"/>
                        </a:rPr>
                        <a:t>C</a:t>
                      </a:r>
                    </a:p>
                  </a:txBody>
                  <a:tcPr marL="7620" marR="7620" marT="7620" marB="0" anchor="b"/>
                </a:tc>
                <a:extLst>
                  <a:ext uri="{0D108BD9-81ED-4DB2-BD59-A6C34878D82A}">
                    <a16:rowId xmlns:a16="http://schemas.microsoft.com/office/drawing/2014/main" val="971668454"/>
                  </a:ext>
                </a:extLst>
              </a:tr>
              <a:tr h="290397">
                <a:tc>
                  <a:txBody>
                    <a:bodyPr/>
                    <a:lstStyle/>
                    <a:p>
                      <a:pPr algn="ctr" fontAlgn="b">
                        <a:buNone/>
                      </a:pPr>
                      <a:r>
                        <a:rPr lang="en-US" sz="1200" b="0" i="0" u="none" strike="noStrike" dirty="0">
                          <a:solidFill>
                            <a:srgbClr val="000000"/>
                          </a:solidFill>
                          <a:effectLst/>
                          <a:latin typeface="Arial" panose="020B0604020202020204" pitchFamily="34" charset="0"/>
                          <a:cs typeface="Arial" panose="020B0604020202020204" pitchFamily="34" charset="0"/>
                        </a:rPr>
                        <a:t>Flow rate of half module</a:t>
                      </a:r>
                    </a:p>
                  </a:txBody>
                  <a:tcPr marL="7620" marR="7620" marT="7620" marB="0" anchor="b"/>
                </a:tc>
                <a:tc>
                  <a:txBody>
                    <a:bodyPr/>
                    <a:lstStyle/>
                    <a:p>
                      <a:pPr algn="ctr" fontAlgn="b">
                        <a:buNone/>
                      </a:pPr>
                      <a:r>
                        <a:rPr lang="en-US" sz="1200" b="1" i="0" u="none" strike="noStrike" dirty="0">
                          <a:solidFill>
                            <a:srgbClr val="000000"/>
                          </a:solidFill>
                          <a:effectLst/>
                          <a:latin typeface="Arial" panose="020B0604020202020204" pitchFamily="34" charset="0"/>
                          <a:cs typeface="Arial" panose="020B0604020202020204" pitchFamily="34" charset="0"/>
                        </a:rPr>
                        <a:t>0.76</a:t>
                      </a:r>
                    </a:p>
                  </a:txBody>
                  <a:tcPr marL="7620" marR="7620" marT="7620" marB="0" anchor="b"/>
                </a:tc>
                <a:tc>
                  <a:txBody>
                    <a:bodyPr/>
                    <a:lstStyle/>
                    <a:p>
                      <a:pPr algn="ctr" fontAlgn="b">
                        <a:buNone/>
                      </a:pPr>
                      <a:r>
                        <a:rPr lang="en-US" sz="1200" b="1" i="0" u="none" strike="noStrike" dirty="0">
                          <a:solidFill>
                            <a:srgbClr val="000000"/>
                          </a:solidFill>
                          <a:effectLst/>
                          <a:latin typeface="Arial" panose="020B0604020202020204" pitchFamily="34" charset="0"/>
                          <a:cs typeface="Arial" panose="020B0604020202020204" pitchFamily="34" charset="0"/>
                        </a:rPr>
                        <a:t>lpm</a:t>
                      </a:r>
                    </a:p>
                  </a:txBody>
                  <a:tcPr marL="7620" marR="7620" marT="7620" marB="0" anchor="b"/>
                </a:tc>
                <a:extLst>
                  <a:ext uri="{0D108BD9-81ED-4DB2-BD59-A6C34878D82A}">
                    <a16:rowId xmlns:a16="http://schemas.microsoft.com/office/drawing/2014/main" val="1399450529"/>
                  </a:ext>
                </a:extLst>
              </a:tr>
              <a:tr h="290397">
                <a:tc>
                  <a:txBody>
                    <a:bodyPr/>
                    <a:lstStyle/>
                    <a:p>
                      <a:pPr algn="ctr" fontAlgn="b">
                        <a:buNone/>
                      </a:pPr>
                      <a:r>
                        <a:rPr lang="en-US" sz="1200" b="0" i="0" u="none" strike="noStrike" dirty="0">
                          <a:solidFill>
                            <a:srgbClr val="000000"/>
                          </a:solidFill>
                          <a:effectLst/>
                          <a:latin typeface="Arial" panose="020B0604020202020204" pitchFamily="34" charset="0"/>
                          <a:cs typeface="Arial" panose="020B0604020202020204" pitchFamily="34" charset="0"/>
                        </a:rPr>
                        <a:t>Pressure drop of half module</a:t>
                      </a:r>
                    </a:p>
                  </a:txBody>
                  <a:tcPr marL="7620" marR="7620" marT="7620" marB="0" anchor="b"/>
                </a:tc>
                <a:tc>
                  <a:txBody>
                    <a:bodyPr/>
                    <a:lstStyle/>
                    <a:p>
                      <a:pPr algn="ctr" fontAlgn="b">
                        <a:buNone/>
                      </a:pPr>
                      <a:r>
                        <a:rPr lang="en-US" sz="1200" b="1" i="0" u="none" strike="noStrike" dirty="0">
                          <a:solidFill>
                            <a:srgbClr val="000000"/>
                          </a:solidFill>
                          <a:effectLst/>
                          <a:latin typeface="Arial" panose="020B0604020202020204" pitchFamily="34" charset="0"/>
                          <a:cs typeface="Arial" panose="020B0604020202020204" pitchFamily="34" charset="0"/>
                        </a:rPr>
                        <a:t>0.083</a:t>
                      </a:r>
                    </a:p>
                  </a:txBody>
                  <a:tcPr marL="7620" marR="7620" marT="7620" marB="0" anchor="b"/>
                </a:tc>
                <a:tc>
                  <a:txBody>
                    <a:bodyPr/>
                    <a:lstStyle/>
                    <a:p>
                      <a:pPr algn="ctr" fontAlgn="b">
                        <a:buNone/>
                      </a:pPr>
                      <a:r>
                        <a:rPr lang="en-US" sz="1200" b="1" i="0" u="none" strike="noStrike" dirty="0">
                          <a:solidFill>
                            <a:srgbClr val="000000"/>
                          </a:solidFill>
                          <a:effectLst/>
                          <a:latin typeface="Arial" panose="020B0604020202020204" pitchFamily="34" charset="0"/>
                          <a:cs typeface="Arial" panose="020B0604020202020204" pitchFamily="34" charset="0"/>
                        </a:rPr>
                        <a:t>bar</a:t>
                      </a:r>
                    </a:p>
                  </a:txBody>
                  <a:tcPr marL="7620" marR="7620" marT="7620" marB="0" anchor="b"/>
                </a:tc>
                <a:extLst>
                  <a:ext uri="{0D108BD9-81ED-4DB2-BD59-A6C34878D82A}">
                    <a16:rowId xmlns:a16="http://schemas.microsoft.com/office/drawing/2014/main" val="1342606268"/>
                  </a:ext>
                </a:extLst>
              </a:tr>
              <a:tr h="383520">
                <a:tc>
                  <a:txBody>
                    <a:bodyPr/>
                    <a:lstStyle/>
                    <a:p>
                      <a:pPr algn="ctr" fontAlgn="b">
                        <a:buNone/>
                      </a:pPr>
                      <a:r>
                        <a:rPr lang="en-US" sz="1200" u="none" strike="noStrike" dirty="0">
                          <a:effectLst/>
                          <a:latin typeface="Arial" panose="020B0604020202020204" pitchFamily="34" charset="0"/>
                          <a:cs typeface="Arial" panose="020B0604020202020204" pitchFamily="34" charset="0"/>
                        </a:rPr>
                        <a:t>Heat dissipation to ambient from half module</a:t>
                      </a:r>
                      <a:endParaRPr lang="en-US" sz="12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buNone/>
                      </a:pPr>
                      <a:r>
                        <a:rPr lang="en-US" sz="1200" b="1" i="0" u="none" strike="noStrike" dirty="0">
                          <a:solidFill>
                            <a:srgbClr val="000000"/>
                          </a:solidFill>
                          <a:effectLst/>
                          <a:latin typeface="Arial" panose="020B0604020202020204" pitchFamily="34" charset="0"/>
                          <a:cs typeface="Arial" panose="020B0604020202020204" pitchFamily="34" charset="0"/>
                        </a:rPr>
                        <a:t>0.15</a:t>
                      </a:r>
                    </a:p>
                  </a:txBody>
                  <a:tcPr marL="7620" marR="7620" marT="7620" marB="0" anchor="b"/>
                </a:tc>
                <a:tc>
                  <a:txBody>
                    <a:bodyPr/>
                    <a:lstStyle/>
                    <a:p>
                      <a:pPr algn="ctr" fontAlgn="b">
                        <a:buNone/>
                      </a:pPr>
                      <a:r>
                        <a:rPr lang="en-US" sz="1200" b="1" i="0" u="none" strike="noStrike" dirty="0">
                          <a:solidFill>
                            <a:srgbClr val="000000"/>
                          </a:solidFill>
                          <a:effectLst/>
                          <a:latin typeface="Arial" panose="020B0604020202020204" pitchFamily="34" charset="0"/>
                          <a:cs typeface="Arial" panose="020B0604020202020204" pitchFamily="34" charset="0"/>
                        </a:rPr>
                        <a:t>W</a:t>
                      </a:r>
                    </a:p>
                  </a:txBody>
                  <a:tcPr marL="7620" marR="7620" marT="7620" marB="0" anchor="b"/>
                </a:tc>
                <a:extLst>
                  <a:ext uri="{0D108BD9-81ED-4DB2-BD59-A6C34878D82A}">
                    <a16:rowId xmlns:a16="http://schemas.microsoft.com/office/drawing/2014/main" val="1981970595"/>
                  </a:ext>
                </a:extLst>
              </a:tr>
              <a:tr h="383520">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200" u="none" strike="noStrike" dirty="0">
                          <a:effectLst/>
                          <a:latin typeface="Arial" panose="020B0604020202020204" pitchFamily="34" charset="0"/>
                          <a:cs typeface="Arial" panose="020B0604020202020204" pitchFamily="34" charset="0"/>
                        </a:rPr>
                        <a:t>Total Heat dissipation to ambient </a:t>
                      </a:r>
                      <a:endParaRPr lang="en-US" sz="12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buNone/>
                      </a:pPr>
                      <a:endParaRPr lang="en-US" sz="12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buNone/>
                      </a:pPr>
                      <a:r>
                        <a:rPr lang="en-US" sz="1200" b="1" i="0" u="none" strike="noStrike" dirty="0">
                          <a:solidFill>
                            <a:srgbClr val="000000"/>
                          </a:solidFill>
                          <a:effectLst/>
                          <a:latin typeface="Arial" panose="020B0604020202020204" pitchFamily="34" charset="0"/>
                          <a:cs typeface="Arial" panose="020B0604020202020204" pitchFamily="34" charset="0"/>
                        </a:rPr>
                        <a:t>W</a:t>
                      </a:r>
                    </a:p>
                  </a:txBody>
                  <a:tcPr marL="7620" marR="7620" marT="7620" marB="0" anchor="b"/>
                </a:tc>
                <a:extLst>
                  <a:ext uri="{0D108BD9-81ED-4DB2-BD59-A6C34878D82A}">
                    <a16:rowId xmlns:a16="http://schemas.microsoft.com/office/drawing/2014/main" val="768927632"/>
                  </a:ext>
                </a:extLst>
              </a:tr>
              <a:tr h="290397">
                <a:tc>
                  <a:txBody>
                    <a:bodyPr/>
                    <a:lstStyle/>
                    <a:p>
                      <a:pPr algn="ctr" fontAlgn="b">
                        <a:buNone/>
                      </a:pPr>
                      <a:r>
                        <a:rPr lang="en-US" sz="1200" u="none" strike="noStrike" dirty="0">
                          <a:effectLst/>
                          <a:latin typeface="Arial" panose="020B0604020202020204" pitchFamily="34" charset="0"/>
                          <a:cs typeface="Arial" panose="020B0604020202020204" pitchFamily="34" charset="0"/>
                        </a:rPr>
                        <a:t>Cooling loops</a:t>
                      </a:r>
                      <a:endParaRPr lang="en-US" sz="12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buNone/>
                      </a:pPr>
                      <a:r>
                        <a:rPr lang="en-US" sz="1200" b="0" i="0" u="none" strike="noStrike" dirty="0">
                          <a:solidFill>
                            <a:srgbClr val="000000"/>
                          </a:solidFill>
                          <a:effectLst/>
                          <a:latin typeface="Arial" panose="020B0604020202020204" pitchFamily="34" charset="0"/>
                          <a:cs typeface="Arial" panose="020B0604020202020204" pitchFamily="34" charset="0"/>
                        </a:rPr>
                        <a:t>Parallel</a:t>
                      </a:r>
                    </a:p>
                  </a:txBody>
                  <a:tcPr marL="7620" marR="7620" marT="7620" marB="0" anchor="b"/>
                </a:tc>
                <a:tc>
                  <a:txBody>
                    <a:bodyPr/>
                    <a:lstStyle/>
                    <a:p>
                      <a:pPr algn="l" fontAlgn="b">
                        <a:buNone/>
                      </a:pP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extLst>
                  <a:ext uri="{0D108BD9-81ED-4DB2-BD59-A6C34878D82A}">
                    <a16:rowId xmlns:a16="http://schemas.microsoft.com/office/drawing/2014/main" val="3637072970"/>
                  </a:ext>
                </a:extLst>
              </a:tr>
              <a:tr h="290397">
                <a:tc>
                  <a:txBody>
                    <a:bodyPr/>
                    <a:lstStyle/>
                    <a:p>
                      <a:pPr algn="ctr" fontAlgn="b">
                        <a:buNone/>
                      </a:pPr>
                      <a:r>
                        <a:rPr lang="en-US" sz="1200" u="none" strike="noStrike">
                          <a:effectLst/>
                          <a:latin typeface="Arial" panose="020B0604020202020204" pitchFamily="34" charset="0"/>
                          <a:cs typeface="Arial" panose="020B0604020202020204" pitchFamily="34" charset="0"/>
                        </a:rPr>
                        <a:t>Insulation requirement</a:t>
                      </a:r>
                      <a:endParaRPr lang="en-US" sz="1200" b="1"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buNone/>
                      </a:pPr>
                      <a:r>
                        <a:rPr lang="en-US" sz="1200" u="none" strike="noStrike" dirty="0">
                          <a:effectLst/>
                          <a:latin typeface="Arial" panose="020B0604020202020204" pitchFamily="34" charset="0"/>
                          <a:cs typeface="Arial" panose="020B0604020202020204" pitchFamily="34" charset="0"/>
                        </a:rPr>
                        <a:t>Yes/No</a:t>
                      </a:r>
                      <a:endParaRPr lang="en-US" sz="12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l" fontAlgn="b">
                        <a:buNone/>
                      </a:pP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extLst>
                  <a:ext uri="{0D108BD9-81ED-4DB2-BD59-A6C34878D82A}">
                    <a16:rowId xmlns:a16="http://schemas.microsoft.com/office/drawing/2014/main" val="1480417525"/>
                  </a:ext>
                </a:extLst>
              </a:tr>
              <a:tr h="364158">
                <a:tc>
                  <a:txBody>
                    <a:bodyPr/>
                    <a:lstStyle/>
                    <a:p>
                      <a:pPr algn="ctr" fontAlgn="b">
                        <a:buNone/>
                      </a:pPr>
                      <a:r>
                        <a:rPr lang="en-US" sz="1200" u="none" strike="noStrike">
                          <a:effectLst/>
                          <a:latin typeface="Arial" panose="020B0604020202020204" pitchFamily="34" charset="0"/>
                          <a:cs typeface="Arial" panose="020B0604020202020204" pitchFamily="34" charset="0"/>
                        </a:rPr>
                        <a:t>Neighboring detectors</a:t>
                      </a:r>
                      <a:endParaRPr lang="en-US" sz="1200" b="1"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buNone/>
                      </a:pPr>
                      <a:r>
                        <a:rPr lang="en-US" sz="1200" b="0" i="0" u="none" strike="noStrike" dirty="0">
                          <a:solidFill>
                            <a:srgbClr val="000000"/>
                          </a:solidFill>
                          <a:effectLst/>
                          <a:latin typeface="Arial" panose="020B0604020202020204" pitchFamily="34" charset="0"/>
                          <a:cs typeface="Arial" panose="020B0604020202020204" pitchFamily="34" charset="0"/>
                        </a:rPr>
                        <a:t>GST, </a:t>
                      </a:r>
                      <a:r>
                        <a:rPr lang="en-US" sz="1200" b="0" i="0" u="none" strike="noStrike" dirty="0" err="1">
                          <a:solidFill>
                            <a:srgbClr val="000000"/>
                          </a:solidFill>
                          <a:effectLst/>
                          <a:latin typeface="Arial" panose="020B0604020202020204" pitchFamily="34" charset="0"/>
                          <a:cs typeface="Arial" panose="020B0604020202020204" pitchFamily="34" charset="0"/>
                        </a:rPr>
                        <a:t>hpDIRC</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l" fontAlgn="b">
                        <a:buNone/>
                      </a:pP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extLst>
                  <a:ext uri="{0D108BD9-81ED-4DB2-BD59-A6C34878D82A}">
                    <a16:rowId xmlns:a16="http://schemas.microsoft.com/office/drawing/2014/main" val="500299546"/>
                  </a:ext>
                </a:extLst>
              </a:tr>
            </a:tbl>
          </a:graphicData>
        </a:graphic>
      </p:graphicFrame>
      <p:sp>
        <p:nvSpPr>
          <p:cNvPr id="4" name="TextBox 3">
            <a:extLst>
              <a:ext uri="{FF2B5EF4-FFF2-40B4-BE49-F238E27FC236}">
                <a16:creationId xmlns:a16="http://schemas.microsoft.com/office/drawing/2014/main" id="{8081BD58-23A3-AD38-EA58-CF8812914DC7}"/>
              </a:ext>
            </a:extLst>
          </p:cNvPr>
          <p:cNvSpPr txBox="1"/>
          <p:nvPr/>
        </p:nvSpPr>
        <p:spPr>
          <a:xfrm>
            <a:off x="7236542" y="503869"/>
            <a:ext cx="3701845" cy="369332"/>
          </a:xfrm>
          <a:prstGeom prst="rect">
            <a:avLst/>
          </a:prstGeom>
          <a:noFill/>
        </p:spPr>
        <p:txBody>
          <a:bodyPr wrap="square">
            <a:spAutoFit/>
          </a:bodyPr>
          <a:lstStyle/>
          <a:p>
            <a:r>
              <a:rPr lang="en-US" b="1" dirty="0"/>
              <a:t>Detailed Power Estimates :  </a:t>
            </a:r>
            <a:r>
              <a:rPr lang="en-US" sz="1800" b="1" dirty="0"/>
              <a:t>  </a:t>
            </a:r>
            <a:endParaRPr lang="en-US" b="1" dirty="0"/>
          </a:p>
        </p:txBody>
      </p:sp>
      <p:graphicFrame>
        <p:nvGraphicFramePr>
          <p:cNvPr id="11" name="Table 10">
            <a:extLst>
              <a:ext uri="{FF2B5EF4-FFF2-40B4-BE49-F238E27FC236}">
                <a16:creationId xmlns:a16="http://schemas.microsoft.com/office/drawing/2014/main" id="{8E924C7D-E671-1E0B-106B-1059223CEF92}"/>
              </a:ext>
            </a:extLst>
          </p:cNvPr>
          <p:cNvGraphicFramePr>
            <a:graphicFrameLocks noGrp="1"/>
          </p:cNvGraphicFramePr>
          <p:nvPr/>
        </p:nvGraphicFramePr>
        <p:xfrm>
          <a:off x="7172630" y="788673"/>
          <a:ext cx="4668431" cy="4706110"/>
        </p:xfrm>
        <a:graphic>
          <a:graphicData uri="http://schemas.openxmlformats.org/drawingml/2006/table">
            <a:tbl>
              <a:tblPr>
                <a:tableStyleId>{5C22544A-7EE6-4342-B048-85BDC9FD1C3A}</a:tableStyleId>
              </a:tblPr>
              <a:tblGrid>
                <a:gridCol w="2733296">
                  <a:extLst>
                    <a:ext uri="{9D8B030D-6E8A-4147-A177-3AD203B41FA5}">
                      <a16:colId xmlns:a16="http://schemas.microsoft.com/office/drawing/2014/main" val="2664807613"/>
                    </a:ext>
                  </a:extLst>
                </a:gridCol>
                <a:gridCol w="911099">
                  <a:extLst>
                    <a:ext uri="{9D8B030D-6E8A-4147-A177-3AD203B41FA5}">
                      <a16:colId xmlns:a16="http://schemas.microsoft.com/office/drawing/2014/main" val="2071218073"/>
                    </a:ext>
                  </a:extLst>
                </a:gridCol>
                <a:gridCol w="1024036">
                  <a:extLst>
                    <a:ext uri="{9D8B030D-6E8A-4147-A177-3AD203B41FA5}">
                      <a16:colId xmlns:a16="http://schemas.microsoft.com/office/drawing/2014/main" val="3180478050"/>
                    </a:ext>
                  </a:extLst>
                </a:gridCol>
              </a:tblGrid>
              <a:tr h="276830">
                <a:tc>
                  <a:txBody>
                    <a:bodyPr/>
                    <a:lstStyle/>
                    <a:p>
                      <a:pPr algn="ctr" fontAlgn="b">
                        <a:buNone/>
                      </a:pPr>
                      <a:r>
                        <a:rPr lang="en-US" sz="1200" u="none" strike="noStrike" dirty="0">
                          <a:effectLst/>
                          <a:latin typeface="Arial" panose="020B0604020202020204" pitchFamily="34" charset="0"/>
                          <a:cs typeface="Arial" panose="020B0604020202020204" pitchFamily="34" charset="0"/>
                        </a:rPr>
                        <a:t>Component</a:t>
                      </a:r>
                      <a:endParaRPr lang="en-US" sz="1200" b="0" i="0" u="none" strike="noStrike" dirty="0">
                        <a:solidFill>
                          <a:srgbClr val="FF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buNone/>
                      </a:pPr>
                      <a:r>
                        <a:rPr lang="en-US" sz="1200" u="none" strike="noStrike" dirty="0">
                          <a:effectLst/>
                          <a:latin typeface="Arial" panose="020B0604020202020204" pitchFamily="34" charset="0"/>
                          <a:cs typeface="Arial" panose="020B0604020202020204" pitchFamily="34" charset="0"/>
                        </a:rPr>
                        <a:t>Power</a:t>
                      </a:r>
                      <a:endParaRPr lang="en-US" sz="1200" b="0" i="0" u="none" strike="noStrike" dirty="0">
                        <a:solidFill>
                          <a:srgbClr val="FF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buNone/>
                      </a:pPr>
                      <a:r>
                        <a:rPr lang="en-US" sz="1200" u="none" strike="noStrike" dirty="0">
                          <a:effectLst/>
                          <a:latin typeface="Arial" panose="020B0604020202020204" pitchFamily="34" charset="0"/>
                          <a:cs typeface="Arial" panose="020B0604020202020204" pitchFamily="34" charset="0"/>
                        </a:rPr>
                        <a:t>Power</a:t>
                      </a:r>
                      <a:endParaRPr lang="en-US" sz="1200" b="0" i="0" u="none" strike="noStrike" dirty="0">
                        <a:solidFill>
                          <a:srgbClr val="FF0000"/>
                        </a:solidFill>
                        <a:effectLst/>
                        <a:latin typeface="Arial" panose="020B0604020202020204" pitchFamily="34" charset="0"/>
                        <a:cs typeface="Arial" panose="020B0604020202020204" pitchFamily="34" charset="0"/>
                      </a:endParaRPr>
                    </a:p>
                  </a:txBody>
                  <a:tcPr marL="7620" marR="7620" marT="7620" marB="0" anchor="b"/>
                </a:tc>
                <a:extLst>
                  <a:ext uri="{0D108BD9-81ED-4DB2-BD59-A6C34878D82A}">
                    <a16:rowId xmlns:a16="http://schemas.microsoft.com/office/drawing/2014/main" val="3438283221"/>
                  </a:ext>
                </a:extLst>
              </a:tr>
              <a:tr h="276830">
                <a:tc>
                  <a:txBody>
                    <a:bodyPr/>
                    <a:lstStyle/>
                    <a:p>
                      <a:pPr algn="ctr" fontAlgn="b">
                        <a:buNone/>
                      </a:pP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buNone/>
                      </a:pPr>
                      <a:r>
                        <a:rPr lang="en-US" sz="1200" u="none" strike="noStrike">
                          <a:effectLst/>
                          <a:latin typeface="Arial" panose="020B0604020202020204" pitchFamily="34" charset="0"/>
                          <a:cs typeface="Arial" panose="020B0604020202020204" pitchFamily="34" charset="0"/>
                        </a:rPr>
                        <a:t>mW</a:t>
                      </a:r>
                      <a:endParaRPr lang="en-US" sz="1200" b="0" i="0" u="none" strike="noStrike">
                        <a:solidFill>
                          <a:srgbClr val="FF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buNone/>
                      </a:pPr>
                      <a:r>
                        <a:rPr lang="en-US" sz="1200" u="none" strike="noStrike">
                          <a:effectLst/>
                          <a:latin typeface="Arial" panose="020B0604020202020204" pitchFamily="34" charset="0"/>
                          <a:cs typeface="Arial" panose="020B0604020202020204" pitchFamily="34" charset="0"/>
                        </a:rPr>
                        <a:t>W</a:t>
                      </a:r>
                      <a:endParaRPr lang="en-US" sz="1200" b="0" i="0" u="none" strike="noStrike">
                        <a:solidFill>
                          <a:srgbClr val="FF0000"/>
                        </a:solidFill>
                        <a:effectLst/>
                        <a:latin typeface="Arial" panose="020B0604020202020204" pitchFamily="34" charset="0"/>
                        <a:cs typeface="Arial" panose="020B0604020202020204" pitchFamily="34" charset="0"/>
                      </a:endParaRPr>
                    </a:p>
                  </a:txBody>
                  <a:tcPr marL="7620" marR="7620" marT="7620" marB="0" anchor="b"/>
                </a:tc>
                <a:extLst>
                  <a:ext uri="{0D108BD9-81ED-4DB2-BD59-A6C34878D82A}">
                    <a16:rowId xmlns:a16="http://schemas.microsoft.com/office/drawing/2014/main" val="1700671596"/>
                  </a:ext>
                </a:extLst>
              </a:tr>
              <a:tr h="276830">
                <a:tc>
                  <a:txBody>
                    <a:bodyPr/>
                    <a:lstStyle/>
                    <a:p>
                      <a:pPr algn="ctr" fontAlgn="b">
                        <a:buNone/>
                      </a:pPr>
                      <a:r>
                        <a:rPr lang="en-US" sz="1200" u="none" strike="noStrike">
                          <a:effectLst/>
                          <a:latin typeface="Arial" panose="020B0604020202020204" pitchFamily="34" charset="0"/>
                          <a:cs typeface="Arial" panose="020B0604020202020204" pitchFamily="34" charset="0"/>
                        </a:rPr>
                        <a:t>DC/DC</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buNone/>
                      </a:pPr>
                      <a:r>
                        <a:rPr lang="en-US" sz="1200" u="none" strike="noStrike" dirty="0">
                          <a:effectLst/>
                          <a:latin typeface="Arial" panose="020B0604020202020204" pitchFamily="34" charset="0"/>
                          <a:cs typeface="Arial" panose="020B0604020202020204" pitchFamily="34" charset="0"/>
                        </a:rPr>
                        <a:t>4,400</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buNone/>
                      </a:pPr>
                      <a:r>
                        <a:rPr lang="en-US" sz="1200" u="none" strike="noStrike" dirty="0">
                          <a:effectLst/>
                          <a:latin typeface="Arial" panose="020B0604020202020204" pitchFamily="34" charset="0"/>
                          <a:cs typeface="Arial" panose="020B0604020202020204" pitchFamily="34" charset="0"/>
                        </a:rPr>
                        <a:t>4.4</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extLst>
                  <a:ext uri="{0D108BD9-81ED-4DB2-BD59-A6C34878D82A}">
                    <a16:rowId xmlns:a16="http://schemas.microsoft.com/office/drawing/2014/main" val="2718849205"/>
                  </a:ext>
                </a:extLst>
              </a:tr>
              <a:tr h="276830">
                <a:tc>
                  <a:txBody>
                    <a:bodyPr/>
                    <a:lstStyle/>
                    <a:p>
                      <a:pPr algn="ctr" fontAlgn="b">
                        <a:buNone/>
                      </a:pPr>
                      <a:r>
                        <a:rPr lang="en-US" sz="1200" u="none" strike="noStrike" dirty="0">
                          <a:effectLst/>
                          <a:latin typeface="Arial" panose="020B0604020202020204" pitchFamily="34" charset="0"/>
                          <a:cs typeface="Arial" panose="020B0604020202020204" pitchFamily="34" charset="0"/>
                        </a:rPr>
                        <a:t>SALSA</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buNone/>
                      </a:pPr>
                      <a:r>
                        <a:rPr lang="en-US" sz="1200" b="0" i="0" u="none" strike="noStrike" dirty="0">
                          <a:solidFill>
                            <a:srgbClr val="000000"/>
                          </a:solidFill>
                          <a:effectLst/>
                          <a:latin typeface="Arial" panose="020B0604020202020204" pitchFamily="34" charset="0"/>
                          <a:cs typeface="Arial" panose="020B0604020202020204" pitchFamily="34" charset="0"/>
                        </a:rPr>
                        <a:t>1,800</a:t>
                      </a:r>
                    </a:p>
                  </a:txBody>
                  <a:tcPr marL="7620" marR="7620" marT="7620" marB="0" anchor="b"/>
                </a:tc>
                <a:tc>
                  <a:txBody>
                    <a:bodyPr/>
                    <a:lstStyle/>
                    <a:p>
                      <a:pPr algn="ctr" fontAlgn="b">
                        <a:buNone/>
                      </a:pPr>
                      <a:r>
                        <a:rPr lang="en-US" sz="1200" b="0" i="0" u="none" strike="noStrike" dirty="0">
                          <a:solidFill>
                            <a:srgbClr val="000000"/>
                          </a:solidFill>
                          <a:effectLst/>
                          <a:latin typeface="Arial" panose="020B0604020202020204" pitchFamily="34" charset="0"/>
                          <a:cs typeface="Arial" panose="020B0604020202020204" pitchFamily="34" charset="0"/>
                        </a:rPr>
                        <a:t>1.8</a:t>
                      </a:r>
                    </a:p>
                  </a:txBody>
                  <a:tcPr marL="7620" marR="7620" marT="7620" marB="0" anchor="b"/>
                </a:tc>
                <a:extLst>
                  <a:ext uri="{0D108BD9-81ED-4DB2-BD59-A6C34878D82A}">
                    <a16:rowId xmlns:a16="http://schemas.microsoft.com/office/drawing/2014/main" val="838170399"/>
                  </a:ext>
                </a:extLst>
              </a:tr>
              <a:tr h="276830">
                <a:tc>
                  <a:txBody>
                    <a:bodyPr/>
                    <a:lstStyle/>
                    <a:p>
                      <a:pPr algn="ctr" fontAlgn="b">
                        <a:buNone/>
                      </a:pPr>
                      <a:r>
                        <a:rPr lang="en-US" sz="1200" u="none" strike="noStrike" dirty="0">
                          <a:effectLst/>
                          <a:latin typeface="Arial" panose="020B0604020202020204" pitchFamily="34" charset="0"/>
                          <a:cs typeface="Arial" panose="020B0604020202020204" pitchFamily="34" charset="0"/>
                        </a:rPr>
                        <a:t>SALSA</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buNone/>
                      </a:pPr>
                      <a:r>
                        <a:rPr lang="en-US" sz="1200" u="none" strike="noStrike" dirty="0">
                          <a:effectLst/>
                          <a:latin typeface="Arial" panose="020B0604020202020204" pitchFamily="34" charset="0"/>
                          <a:cs typeface="Arial" panose="020B0604020202020204" pitchFamily="34" charset="0"/>
                        </a:rPr>
                        <a:t>1,800</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buNone/>
                      </a:pPr>
                      <a:r>
                        <a:rPr lang="en-US" sz="1200" u="none" strike="noStrike">
                          <a:effectLst/>
                          <a:latin typeface="Arial" panose="020B0604020202020204" pitchFamily="34" charset="0"/>
                          <a:cs typeface="Arial" panose="020B0604020202020204" pitchFamily="34" charset="0"/>
                        </a:rPr>
                        <a:t>1.8</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extLst>
                  <a:ext uri="{0D108BD9-81ED-4DB2-BD59-A6C34878D82A}">
                    <a16:rowId xmlns:a16="http://schemas.microsoft.com/office/drawing/2014/main" val="3675892292"/>
                  </a:ext>
                </a:extLst>
              </a:tr>
              <a:tr h="276830">
                <a:tc>
                  <a:txBody>
                    <a:bodyPr/>
                    <a:lstStyle/>
                    <a:p>
                      <a:pPr algn="ctr" fontAlgn="b">
                        <a:buNone/>
                      </a:pPr>
                      <a:r>
                        <a:rPr lang="en-US" sz="1200" u="none" strike="noStrike" dirty="0">
                          <a:effectLst/>
                          <a:latin typeface="Arial" panose="020B0604020202020204" pitchFamily="34" charset="0"/>
                          <a:cs typeface="Arial" panose="020B0604020202020204" pitchFamily="34" charset="0"/>
                        </a:rPr>
                        <a:t>SALSA</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buNone/>
                      </a:pPr>
                      <a:r>
                        <a:rPr lang="en-US" sz="1200" u="none" strike="noStrike" dirty="0">
                          <a:effectLst/>
                          <a:latin typeface="Arial" panose="020B0604020202020204" pitchFamily="34" charset="0"/>
                          <a:cs typeface="Arial" panose="020B0604020202020204" pitchFamily="34" charset="0"/>
                        </a:rPr>
                        <a:t>1,800</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buNone/>
                      </a:pPr>
                      <a:r>
                        <a:rPr lang="en-US" sz="1200" u="none" strike="noStrike">
                          <a:effectLst/>
                          <a:latin typeface="Arial" panose="020B0604020202020204" pitchFamily="34" charset="0"/>
                          <a:cs typeface="Arial" panose="020B0604020202020204" pitchFamily="34" charset="0"/>
                        </a:rPr>
                        <a:t>1.8</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extLst>
                  <a:ext uri="{0D108BD9-81ED-4DB2-BD59-A6C34878D82A}">
                    <a16:rowId xmlns:a16="http://schemas.microsoft.com/office/drawing/2014/main" val="897824833"/>
                  </a:ext>
                </a:extLst>
              </a:tr>
              <a:tr h="276830">
                <a:tc>
                  <a:txBody>
                    <a:bodyPr/>
                    <a:lstStyle/>
                    <a:p>
                      <a:pPr algn="ctr" fontAlgn="b">
                        <a:buNone/>
                      </a:pPr>
                      <a:r>
                        <a:rPr lang="en-US" sz="1200" u="none" strike="noStrike" dirty="0">
                          <a:effectLst/>
                          <a:latin typeface="Arial" panose="020B0604020202020204" pitchFamily="34" charset="0"/>
                          <a:cs typeface="Arial" panose="020B0604020202020204" pitchFamily="34" charset="0"/>
                        </a:rPr>
                        <a:t>SALSA</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buNone/>
                      </a:pPr>
                      <a:r>
                        <a:rPr lang="en-US" sz="1200" u="none" strike="noStrike" dirty="0">
                          <a:effectLst/>
                          <a:latin typeface="Arial" panose="020B0604020202020204" pitchFamily="34" charset="0"/>
                          <a:cs typeface="Arial" panose="020B0604020202020204" pitchFamily="34" charset="0"/>
                        </a:rPr>
                        <a:t>1,800</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buNone/>
                      </a:pPr>
                      <a:r>
                        <a:rPr lang="en-US" sz="1200" u="none" strike="noStrike" dirty="0">
                          <a:effectLst/>
                          <a:latin typeface="Arial" panose="020B0604020202020204" pitchFamily="34" charset="0"/>
                          <a:cs typeface="Arial" panose="020B0604020202020204" pitchFamily="34" charset="0"/>
                        </a:rPr>
                        <a:t>1.8</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extLst>
                  <a:ext uri="{0D108BD9-81ED-4DB2-BD59-A6C34878D82A}">
                    <a16:rowId xmlns:a16="http://schemas.microsoft.com/office/drawing/2014/main" val="2925014482"/>
                  </a:ext>
                </a:extLst>
              </a:tr>
              <a:tr h="276830">
                <a:tc>
                  <a:txBody>
                    <a:bodyPr/>
                    <a:lstStyle/>
                    <a:p>
                      <a:pPr algn="ctr" fontAlgn="b">
                        <a:buNone/>
                      </a:pPr>
                      <a:r>
                        <a:rPr lang="en-US" sz="1200" u="none" strike="noStrike" dirty="0">
                          <a:effectLst/>
                          <a:latin typeface="Arial" panose="020B0604020202020204" pitchFamily="34" charset="0"/>
                          <a:cs typeface="Arial" panose="020B0604020202020204" pitchFamily="34" charset="0"/>
                        </a:rPr>
                        <a:t>LDO SALSA</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buNone/>
                      </a:pPr>
                      <a:r>
                        <a:rPr lang="en-US" sz="1200" u="none" strike="noStrike" dirty="0">
                          <a:effectLst/>
                          <a:latin typeface="Arial" panose="020B0604020202020204" pitchFamily="34" charset="0"/>
                          <a:cs typeface="Arial" panose="020B0604020202020204" pitchFamily="34" charset="0"/>
                        </a:rPr>
                        <a:t>450</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buNone/>
                      </a:pPr>
                      <a:r>
                        <a:rPr lang="en-US" sz="1200" b="0" i="0" u="none" strike="noStrike" dirty="0">
                          <a:solidFill>
                            <a:srgbClr val="000000"/>
                          </a:solidFill>
                          <a:effectLst/>
                          <a:latin typeface="Arial" panose="020B0604020202020204" pitchFamily="34" charset="0"/>
                          <a:cs typeface="Arial" panose="020B0604020202020204" pitchFamily="34" charset="0"/>
                        </a:rPr>
                        <a:t>0.45</a:t>
                      </a:r>
                    </a:p>
                  </a:txBody>
                  <a:tcPr marL="7620" marR="7620" marT="7620" marB="0" anchor="b"/>
                </a:tc>
                <a:extLst>
                  <a:ext uri="{0D108BD9-81ED-4DB2-BD59-A6C34878D82A}">
                    <a16:rowId xmlns:a16="http://schemas.microsoft.com/office/drawing/2014/main" val="3578953116"/>
                  </a:ext>
                </a:extLst>
              </a:tr>
              <a:tr h="276830">
                <a:tc>
                  <a:txBody>
                    <a:bodyPr/>
                    <a:lstStyle/>
                    <a:p>
                      <a:pPr algn="ctr" fontAlgn="b">
                        <a:buNone/>
                      </a:pPr>
                      <a:r>
                        <a:rPr lang="en-US" sz="1200" u="none" strike="noStrike" dirty="0">
                          <a:effectLst/>
                          <a:latin typeface="Arial" panose="020B0604020202020204" pitchFamily="34" charset="0"/>
                          <a:cs typeface="Arial" panose="020B0604020202020204" pitchFamily="34" charset="0"/>
                        </a:rPr>
                        <a:t>LDO SALSA</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buNone/>
                      </a:pPr>
                      <a:r>
                        <a:rPr lang="en-US" sz="1200" u="none" strike="noStrike" dirty="0">
                          <a:effectLst/>
                          <a:latin typeface="Arial" panose="020B0604020202020204" pitchFamily="34" charset="0"/>
                          <a:cs typeface="Arial" panose="020B0604020202020204" pitchFamily="34" charset="0"/>
                        </a:rPr>
                        <a:t>450</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buNone/>
                      </a:pPr>
                      <a:r>
                        <a:rPr lang="en-US" sz="1200" u="none" strike="noStrike" dirty="0">
                          <a:effectLst/>
                          <a:latin typeface="Arial" panose="020B0604020202020204" pitchFamily="34" charset="0"/>
                          <a:cs typeface="Arial" panose="020B0604020202020204" pitchFamily="34" charset="0"/>
                        </a:rPr>
                        <a:t>0.45</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extLst>
                  <a:ext uri="{0D108BD9-81ED-4DB2-BD59-A6C34878D82A}">
                    <a16:rowId xmlns:a16="http://schemas.microsoft.com/office/drawing/2014/main" val="831874108"/>
                  </a:ext>
                </a:extLst>
              </a:tr>
              <a:tr h="276830">
                <a:tc>
                  <a:txBody>
                    <a:bodyPr/>
                    <a:lstStyle/>
                    <a:p>
                      <a:pPr algn="ctr" fontAlgn="b">
                        <a:buNone/>
                      </a:pPr>
                      <a:r>
                        <a:rPr lang="en-US" sz="1200" u="none" strike="noStrike" dirty="0">
                          <a:effectLst/>
                          <a:latin typeface="Arial" panose="020B0604020202020204" pitchFamily="34" charset="0"/>
                          <a:cs typeface="Arial" panose="020B0604020202020204" pitchFamily="34" charset="0"/>
                        </a:rPr>
                        <a:t>LDO SALSA</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buNone/>
                      </a:pPr>
                      <a:r>
                        <a:rPr lang="en-US" sz="1200" u="none" strike="noStrike" dirty="0">
                          <a:effectLst/>
                          <a:latin typeface="Arial" panose="020B0604020202020204" pitchFamily="34" charset="0"/>
                          <a:cs typeface="Arial" panose="020B0604020202020204" pitchFamily="34" charset="0"/>
                        </a:rPr>
                        <a:t>450</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buNone/>
                      </a:pPr>
                      <a:r>
                        <a:rPr lang="en-US" sz="1200" u="none" strike="noStrike" dirty="0">
                          <a:effectLst/>
                          <a:latin typeface="Arial" panose="020B0604020202020204" pitchFamily="34" charset="0"/>
                          <a:cs typeface="Arial" panose="020B0604020202020204" pitchFamily="34" charset="0"/>
                        </a:rPr>
                        <a:t>0.45</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extLst>
                  <a:ext uri="{0D108BD9-81ED-4DB2-BD59-A6C34878D82A}">
                    <a16:rowId xmlns:a16="http://schemas.microsoft.com/office/drawing/2014/main" val="1770596055"/>
                  </a:ext>
                </a:extLst>
              </a:tr>
              <a:tr h="276830">
                <a:tc>
                  <a:txBody>
                    <a:bodyPr/>
                    <a:lstStyle/>
                    <a:p>
                      <a:pPr algn="ctr" fontAlgn="b">
                        <a:buNone/>
                      </a:pPr>
                      <a:r>
                        <a:rPr lang="en-US" sz="1200" u="none" strike="noStrike" dirty="0">
                          <a:effectLst/>
                          <a:latin typeface="Arial" panose="020B0604020202020204" pitchFamily="34" charset="0"/>
                          <a:cs typeface="Arial" panose="020B0604020202020204" pitchFamily="34" charset="0"/>
                        </a:rPr>
                        <a:t>LDO SALSA</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buNone/>
                      </a:pPr>
                      <a:r>
                        <a:rPr lang="en-US" sz="1200" u="none" strike="noStrike" dirty="0">
                          <a:effectLst/>
                          <a:latin typeface="Arial" panose="020B0604020202020204" pitchFamily="34" charset="0"/>
                          <a:cs typeface="Arial" panose="020B0604020202020204" pitchFamily="34" charset="0"/>
                        </a:rPr>
                        <a:t>450</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buNone/>
                      </a:pPr>
                      <a:r>
                        <a:rPr lang="en-US" sz="1200" u="none" strike="noStrike" dirty="0">
                          <a:effectLst/>
                          <a:latin typeface="Arial" panose="020B0604020202020204" pitchFamily="34" charset="0"/>
                          <a:cs typeface="Arial" panose="020B0604020202020204" pitchFamily="34" charset="0"/>
                        </a:rPr>
                        <a:t>0.45</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extLst>
                  <a:ext uri="{0D108BD9-81ED-4DB2-BD59-A6C34878D82A}">
                    <a16:rowId xmlns:a16="http://schemas.microsoft.com/office/drawing/2014/main" val="3618576785"/>
                  </a:ext>
                </a:extLst>
              </a:tr>
              <a:tr h="276830">
                <a:tc>
                  <a:txBody>
                    <a:bodyPr/>
                    <a:lstStyle/>
                    <a:p>
                      <a:pPr algn="ctr" fontAlgn="b">
                        <a:buNone/>
                      </a:pPr>
                      <a:r>
                        <a:rPr lang="en-US" sz="1200" u="none" strike="noStrike" dirty="0">
                          <a:effectLst/>
                          <a:latin typeface="Arial" panose="020B0604020202020204" pitchFamily="34" charset="0"/>
                          <a:cs typeface="Arial" panose="020B0604020202020204" pitchFamily="34" charset="0"/>
                        </a:rPr>
                        <a:t>LDO </a:t>
                      </a:r>
                      <a:r>
                        <a:rPr lang="en-US" sz="1200" u="none" strike="noStrike" dirty="0" err="1">
                          <a:effectLst/>
                          <a:latin typeface="Arial" panose="020B0604020202020204" pitchFamily="34" charset="0"/>
                          <a:cs typeface="Arial" panose="020B0604020202020204" pitchFamily="34" charset="0"/>
                        </a:rPr>
                        <a:t>lpGBT</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buNone/>
                      </a:pPr>
                      <a:r>
                        <a:rPr lang="en-US" sz="1200" u="none" strike="noStrike" dirty="0">
                          <a:effectLst/>
                          <a:latin typeface="Arial" panose="020B0604020202020204" pitchFamily="34" charset="0"/>
                          <a:cs typeface="Arial" panose="020B0604020202020204" pitchFamily="34" charset="0"/>
                        </a:rPr>
                        <a:t>156</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buNone/>
                      </a:pPr>
                      <a:r>
                        <a:rPr lang="en-US" sz="1200" u="none" strike="noStrike" dirty="0">
                          <a:effectLst/>
                          <a:latin typeface="Arial" panose="020B0604020202020204" pitchFamily="34" charset="0"/>
                          <a:cs typeface="Arial" panose="020B0604020202020204" pitchFamily="34" charset="0"/>
                        </a:rPr>
                        <a:t>0.156</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extLst>
                  <a:ext uri="{0D108BD9-81ED-4DB2-BD59-A6C34878D82A}">
                    <a16:rowId xmlns:a16="http://schemas.microsoft.com/office/drawing/2014/main" val="2338225785"/>
                  </a:ext>
                </a:extLst>
              </a:tr>
              <a:tr h="276830">
                <a:tc>
                  <a:txBody>
                    <a:bodyPr/>
                    <a:lstStyle/>
                    <a:p>
                      <a:pPr algn="ctr" fontAlgn="b">
                        <a:buNone/>
                      </a:pPr>
                      <a:r>
                        <a:rPr lang="en-US" sz="1200" u="none" strike="noStrike">
                          <a:effectLst/>
                          <a:latin typeface="Arial" panose="020B0604020202020204" pitchFamily="34" charset="0"/>
                          <a:cs typeface="Arial" panose="020B0604020202020204" pitchFamily="34" charset="0"/>
                        </a:rPr>
                        <a:t>LDO VTRX</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buNone/>
                      </a:pPr>
                      <a:r>
                        <a:rPr lang="en-US" sz="1200" u="none" strike="noStrike">
                          <a:effectLst/>
                          <a:latin typeface="Arial" panose="020B0604020202020204" pitchFamily="34" charset="0"/>
                          <a:cs typeface="Arial" panose="020B0604020202020204" pitchFamily="34" charset="0"/>
                        </a:rPr>
                        <a:t>875</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buNone/>
                      </a:pPr>
                      <a:r>
                        <a:rPr lang="en-US" sz="1200" u="none" strike="noStrike">
                          <a:effectLst/>
                          <a:latin typeface="Arial" panose="020B0604020202020204" pitchFamily="34" charset="0"/>
                          <a:cs typeface="Arial" panose="020B0604020202020204" pitchFamily="34" charset="0"/>
                        </a:rPr>
                        <a:t>0.875</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extLst>
                  <a:ext uri="{0D108BD9-81ED-4DB2-BD59-A6C34878D82A}">
                    <a16:rowId xmlns:a16="http://schemas.microsoft.com/office/drawing/2014/main" val="3505949570"/>
                  </a:ext>
                </a:extLst>
              </a:tr>
              <a:tr h="276830">
                <a:tc>
                  <a:txBody>
                    <a:bodyPr/>
                    <a:lstStyle/>
                    <a:p>
                      <a:pPr algn="ctr" fontAlgn="b">
                        <a:buNone/>
                      </a:pPr>
                      <a:r>
                        <a:rPr lang="en-US" sz="1200" u="none" strike="noStrike" dirty="0">
                          <a:effectLst/>
                          <a:latin typeface="Arial" panose="020B0604020202020204" pitchFamily="34" charset="0"/>
                          <a:cs typeface="Arial" panose="020B0604020202020204" pitchFamily="34" charset="0"/>
                        </a:rPr>
                        <a:t> </a:t>
                      </a:r>
                      <a:r>
                        <a:rPr lang="en-US" sz="1200" u="none" strike="noStrike" dirty="0" err="1">
                          <a:effectLst/>
                          <a:latin typeface="Arial" panose="020B0604020202020204" pitchFamily="34" charset="0"/>
                          <a:cs typeface="Arial" panose="020B0604020202020204" pitchFamily="34" charset="0"/>
                        </a:rPr>
                        <a:t>lpGBT</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buNone/>
                      </a:pPr>
                      <a:r>
                        <a:rPr lang="en-US" sz="1200" u="none" strike="noStrike" dirty="0">
                          <a:effectLst/>
                          <a:latin typeface="Arial" panose="020B0604020202020204" pitchFamily="34" charset="0"/>
                          <a:cs typeface="Arial" panose="020B0604020202020204" pitchFamily="34" charset="0"/>
                        </a:rPr>
                        <a:t>600</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buNone/>
                      </a:pPr>
                      <a:r>
                        <a:rPr lang="en-US" sz="1200" u="none" strike="noStrike" dirty="0">
                          <a:effectLst/>
                          <a:latin typeface="Arial" panose="020B0604020202020204" pitchFamily="34" charset="0"/>
                          <a:cs typeface="Arial" panose="020B0604020202020204" pitchFamily="34" charset="0"/>
                        </a:rPr>
                        <a:t>0.6</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extLst>
                  <a:ext uri="{0D108BD9-81ED-4DB2-BD59-A6C34878D82A}">
                    <a16:rowId xmlns:a16="http://schemas.microsoft.com/office/drawing/2014/main" val="1094909256"/>
                  </a:ext>
                </a:extLst>
              </a:tr>
              <a:tr h="276830">
                <a:tc>
                  <a:txBody>
                    <a:bodyPr/>
                    <a:lstStyle/>
                    <a:p>
                      <a:pPr algn="ctr" fontAlgn="b">
                        <a:buNone/>
                      </a:pPr>
                      <a:r>
                        <a:rPr lang="en-US" sz="1200" b="0" i="0" u="none" strike="noStrike" dirty="0">
                          <a:solidFill>
                            <a:srgbClr val="000000"/>
                          </a:solidFill>
                          <a:effectLst/>
                          <a:latin typeface="Arial" panose="020B0604020202020204" pitchFamily="34" charset="0"/>
                          <a:cs typeface="Arial" panose="020B0604020202020204" pitchFamily="34" charset="0"/>
                        </a:rPr>
                        <a:t>VTRX</a:t>
                      </a:r>
                    </a:p>
                  </a:txBody>
                  <a:tcPr marL="7620" marR="7620" marT="7620" marB="0" anchor="b"/>
                </a:tc>
                <a:tc>
                  <a:txBody>
                    <a:bodyPr/>
                    <a:lstStyle/>
                    <a:p>
                      <a:pPr algn="ctr" fontAlgn="b">
                        <a:buNone/>
                      </a:pPr>
                      <a:r>
                        <a:rPr lang="en-US" sz="1200" b="0" i="0" u="none" strike="noStrike" dirty="0">
                          <a:solidFill>
                            <a:srgbClr val="000000"/>
                          </a:solidFill>
                          <a:effectLst/>
                          <a:latin typeface="Arial" panose="020B0604020202020204" pitchFamily="34" charset="0"/>
                          <a:cs typeface="Arial" panose="020B0604020202020204" pitchFamily="34" charset="0"/>
                        </a:rPr>
                        <a:t>175</a:t>
                      </a:r>
                    </a:p>
                  </a:txBody>
                  <a:tcPr marL="7620" marR="7620" marT="7620" marB="0" anchor="b"/>
                </a:tc>
                <a:tc>
                  <a:txBody>
                    <a:bodyPr/>
                    <a:lstStyle/>
                    <a:p>
                      <a:pPr algn="ctr" fontAlgn="b">
                        <a:buNone/>
                      </a:pPr>
                      <a:r>
                        <a:rPr lang="en-US" sz="1200" b="0" i="0" u="none" strike="noStrike" dirty="0">
                          <a:solidFill>
                            <a:srgbClr val="000000"/>
                          </a:solidFill>
                          <a:effectLst/>
                          <a:latin typeface="Arial" panose="020B0604020202020204" pitchFamily="34" charset="0"/>
                          <a:cs typeface="Arial" panose="020B0604020202020204" pitchFamily="34" charset="0"/>
                        </a:rPr>
                        <a:t>0.175</a:t>
                      </a:r>
                    </a:p>
                  </a:txBody>
                  <a:tcPr marL="7620" marR="7620" marT="7620" marB="0" anchor="b"/>
                </a:tc>
                <a:extLst>
                  <a:ext uri="{0D108BD9-81ED-4DB2-BD59-A6C34878D82A}">
                    <a16:rowId xmlns:a16="http://schemas.microsoft.com/office/drawing/2014/main" val="3950160123"/>
                  </a:ext>
                </a:extLst>
              </a:tr>
              <a:tr h="276830">
                <a:tc>
                  <a:txBody>
                    <a:bodyPr/>
                    <a:lstStyle/>
                    <a:p>
                      <a:pPr algn="ctr" fontAlgn="b">
                        <a:buNone/>
                      </a:pPr>
                      <a:r>
                        <a:rPr lang="en-US" sz="1200" b="0" i="0" u="none" strike="noStrike" dirty="0">
                          <a:solidFill>
                            <a:srgbClr val="000000"/>
                          </a:solidFill>
                          <a:effectLst/>
                          <a:latin typeface="Arial" panose="020B0604020202020204" pitchFamily="34" charset="0"/>
                          <a:cs typeface="Arial" panose="020B0604020202020204" pitchFamily="34" charset="0"/>
                        </a:rPr>
                        <a:t> FEB Heat Load in half module</a:t>
                      </a:r>
                    </a:p>
                  </a:txBody>
                  <a:tcPr marL="7620" marR="7620" marT="7620" marB="0" anchor="b"/>
                </a:tc>
                <a:tc>
                  <a:txBody>
                    <a:bodyPr/>
                    <a:lstStyle/>
                    <a:p>
                      <a:pPr algn="ctr" fontAlgn="b">
                        <a:buNone/>
                      </a:pPr>
                      <a:r>
                        <a:rPr lang="en-US" sz="1200" b="0" u="none" strike="noStrike" dirty="0">
                          <a:solidFill>
                            <a:schemeClr val="tx1"/>
                          </a:solidFill>
                          <a:effectLst/>
                          <a:latin typeface="Arial" panose="020B0604020202020204" pitchFamily="34" charset="0"/>
                          <a:cs typeface="Arial" panose="020B0604020202020204" pitchFamily="34" charset="0"/>
                        </a:rPr>
                        <a:t>15,206</a:t>
                      </a:r>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buNone/>
                      </a:pPr>
                      <a:r>
                        <a:rPr lang="en-US" sz="1200" b="0" u="none" strike="noStrike" dirty="0">
                          <a:solidFill>
                            <a:schemeClr val="tx1"/>
                          </a:solidFill>
                          <a:effectLst/>
                          <a:latin typeface="Arial" panose="020B0604020202020204" pitchFamily="34" charset="0"/>
                          <a:cs typeface="Arial" panose="020B0604020202020204" pitchFamily="34" charset="0"/>
                        </a:rPr>
                        <a:t>15.206</a:t>
                      </a:r>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7620" marR="7620" marT="7620" marB="0" anchor="b"/>
                </a:tc>
                <a:extLst>
                  <a:ext uri="{0D108BD9-81ED-4DB2-BD59-A6C34878D82A}">
                    <a16:rowId xmlns:a16="http://schemas.microsoft.com/office/drawing/2014/main" val="1846876708"/>
                  </a:ext>
                </a:extLst>
              </a:tr>
              <a:tr h="276830">
                <a:tc>
                  <a:txBody>
                    <a:bodyPr/>
                    <a:lstStyle/>
                    <a:p>
                      <a:pPr algn="ctr" fontAlgn="b">
                        <a:buNone/>
                      </a:pPr>
                      <a:r>
                        <a:rPr lang="en-US" sz="1200" b="0" i="0" u="none" strike="noStrike" dirty="0">
                          <a:solidFill>
                            <a:srgbClr val="000000"/>
                          </a:solidFill>
                          <a:effectLst/>
                          <a:latin typeface="Arial" panose="020B0604020202020204" pitchFamily="34" charset="0"/>
                          <a:cs typeface="Arial" panose="020B0604020202020204" pitchFamily="34" charset="0"/>
                        </a:rPr>
                        <a:t>Total Detector Heat Load</a:t>
                      </a:r>
                    </a:p>
                  </a:txBody>
                  <a:tcPr marL="7620" marR="7620" marT="7620" marB="0" anchor="b"/>
                </a:tc>
                <a:tc>
                  <a:txBody>
                    <a:bodyPr/>
                    <a:lstStyle/>
                    <a:p>
                      <a:pPr algn="ctr" fontAlgn="b">
                        <a:buNone/>
                      </a:pPr>
                      <a:r>
                        <a:rPr lang="en-US" sz="1200" b="1" i="0" u="none" strike="noStrike" dirty="0">
                          <a:solidFill>
                            <a:schemeClr val="tx1"/>
                          </a:solidFill>
                          <a:effectLst/>
                          <a:latin typeface="Arial" panose="020B0604020202020204" pitchFamily="34" charset="0"/>
                          <a:cs typeface="Arial" panose="020B0604020202020204" pitchFamily="34" charset="0"/>
                        </a:rPr>
                        <a:t>5,380,000</a:t>
                      </a:r>
                    </a:p>
                  </a:txBody>
                  <a:tcPr marL="7620" marR="7620" marT="7620" marB="0" anchor="b"/>
                </a:tc>
                <a:tc>
                  <a:txBody>
                    <a:bodyPr/>
                    <a:lstStyle/>
                    <a:p>
                      <a:pPr algn="ctr" fontAlgn="b">
                        <a:buNone/>
                      </a:pPr>
                      <a:r>
                        <a:rPr lang="en-US" sz="1200" b="1" i="0" u="none" strike="noStrike" dirty="0">
                          <a:solidFill>
                            <a:schemeClr val="tx1"/>
                          </a:solidFill>
                          <a:effectLst/>
                          <a:latin typeface="Arial" panose="020B0604020202020204" pitchFamily="34" charset="0"/>
                          <a:cs typeface="Arial" panose="020B0604020202020204" pitchFamily="34" charset="0"/>
                        </a:rPr>
                        <a:t>5380</a:t>
                      </a:r>
                    </a:p>
                  </a:txBody>
                  <a:tcPr marL="7620" marR="7620" marT="7620" marB="0" anchor="b"/>
                </a:tc>
                <a:extLst>
                  <a:ext uri="{0D108BD9-81ED-4DB2-BD59-A6C34878D82A}">
                    <a16:rowId xmlns:a16="http://schemas.microsoft.com/office/drawing/2014/main" val="3591755892"/>
                  </a:ext>
                </a:extLst>
              </a:tr>
            </a:tbl>
          </a:graphicData>
        </a:graphic>
      </p:graphicFrame>
      <p:graphicFrame>
        <p:nvGraphicFramePr>
          <p:cNvPr id="6" name="Table 5">
            <a:extLst>
              <a:ext uri="{FF2B5EF4-FFF2-40B4-BE49-F238E27FC236}">
                <a16:creationId xmlns:a16="http://schemas.microsoft.com/office/drawing/2014/main" id="{123621B8-371F-205B-7F04-21BEC8EEA66C}"/>
              </a:ext>
            </a:extLst>
          </p:cNvPr>
          <p:cNvGraphicFramePr>
            <a:graphicFrameLocks noGrp="1"/>
          </p:cNvGraphicFramePr>
          <p:nvPr/>
        </p:nvGraphicFramePr>
        <p:xfrm>
          <a:off x="7172631" y="5552932"/>
          <a:ext cx="4562167" cy="598506"/>
        </p:xfrm>
        <a:graphic>
          <a:graphicData uri="http://schemas.openxmlformats.org/drawingml/2006/table">
            <a:tbl>
              <a:tblPr>
                <a:tableStyleId>{5C22544A-7EE6-4342-B048-85BDC9FD1C3A}</a:tableStyleId>
              </a:tblPr>
              <a:tblGrid>
                <a:gridCol w="2654709">
                  <a:extLst>
                    <a:ext uri="{9D8B030D-6E8A-4147-A177-3AD203B41FA5}">
                      <a16:colId xmlns:a16="http://schemas.microsoft.com/office/drawing/2014/main" val="2664807613"/>
                    </a:ext>
                  </a:extLst>
                </a:gridCol>
                <a:gridCol w="1907458">
                  <a:extLst>
                    <a:ext uri="{9D8B030D-6E8A-4147-A177-3AD203B41FA5}">
                      <a16:colId xmlns:a16="http://schemas.microsoft.com/office/drawing/2014/main" val="2071218073"/>
                    </a:ext>
                  </a:extLst>
                </a:gridCol>
              </a:tblGrid>
              <a:tr h="299253">
                <a:tc>
                  <a:txBody>
                    <a:bodyPr/>
                    <a:lstStyle/>
                    <a:p>
                      <a:pPr algn="ctr" fontAlgn="b">
                        <a:buNone/>
                      </a:pPr>
                      <a:r>
                        <a:rPr lang="en-US" sz="1200" b="0" i="0" u="none" strike="noStrike" dirty="0">
                          <a:solidFill>
                            <a:srgbClr val="000000"/>
                          </a:solidFill>
                          <a:effectLst/>
                          <a:latin typeface="Arial" panose="020B0604020202020204" pitchFamily="34" charset="0"/>
                          <a:cs typeface="Arial" panose="020B0604020202020204" pitchFamily="34" charset="0"/>
                        </a:rPr>
                        <a:t>Number of FEBs in a single module</a:t>
                      </a:r>
                    </a:p>
                  </a:txBody>
                  <a:tcPr marL="7620" marR="7620" marT="7620" marB="0" anchor="b"/>
                </a:tc>
                <a:tc>
                  <a:txBody>
                    <a:bodyPr/>
                    <a:lstStyle/>
                    <a:p>
                      <a:pPr algn="ctr" fontAlgn="b">
                        <a:buNone/>
                      </a:pPr>
                      <a:r>
                        <a:rPr lang="en-US" sz="1200" b="0" i="0" u="none" strike="noStrike" dirty="0">
                          <a:solidFill>
                            <a:schemeClr val="tx1"/>
                          </a:solidFill>
                          <a:effectLst/>
                          <a:latin typeface="Arial" panose="020B0604020202020204" pitchFamily="34" charset="0"/>
                          <a:cs typeface="Arial" panose="020B0604020202020204" pitchFamily="34" charset="0"/>
                        </a:rPr>
                        <a:t>14</a:t>
                      </a:r>
                    </a:p>
                  </a:txBody>
                  <a:tcPr marL="7620" marR="7620" marT="7620" marB="0" anchor="b"/>
                </a:tc>
                <a:extLst>
                  <a:ext uri="{0D108BD9-81ED-4DB2-BD59-A6C34878D82A}">
                    <a16:rowId xmlns:a16="http://schemas.microsoft.com/office/drawing/2014/main" val="1463761959"/>
                  </a:ext>
                </a:extLst>
              </a:tr>
              <a:tr h="299253">
                <a:tc>
                  <a:txBody>
                    <a:bodyPr/>
                    <a:lstStyle/>
                    <a:p>
                      <a:pPr algn="ctr" fontAlgn="b">
                        <a:buNone/>
                      </a:pPr>
                      <a:r>
                        <a:rPr lang="en-US" sz="1200" b="0" i="0" u="none" strike="noStrike" dirty="0">
                          <a:solidFill>
                            <a:srgbClr val="000000"/>
                          </a:solidFill>
                          <a:effectLst/>
                          <a:latin typeface="Arial" panose="020B0604020202020204" pitchFamily="34" charset="0"/>
                          <a:cs typeface="Arial" panose="020B0604020202020204" pitchFamily="34" charset="0"/>
                        </a:rPr>
                        <a:t>Total Number of Modules in detector</a:t>
                      </a:r>
                    </a:p>
                  </a:txBody>
                  <a:tcPr marL="7620" marR="7620" marT="7620" marB="0" anchor="b"/>
                </a:tc>
                <a:tc>
                  <a:txBody>
                    <a:bodyPr/>
                    <a:lstStyle/>
                    <a:p>
                      <a:pPr algn="ctr" fontAlgn="b">
                        <a:buNone/>
                      </a:pPr>
                      <a:r>
                        <a:rPr lang="en-US" sz="1200" b="0" i="0" u="none" strike="noStrike" dirty="0">
                          <a:solidFill>
                            <a:schemeClr val="tx1"/>
                          </a:solidFill>
                          <a:effectLst/>
                          <a:latin typeface="Arial" panose="020B0604020202020204" pitchFamily="34" charset="0"/>
                          <a:cs typeface="Arial" panose="020B0604020202020204" pitchFamily="34" charset="0"/>
                        </a:rPr>
                        <a:t>24</a:t>
                      </a:r>
                    </a:p>
                  </a:txBody>
                  <a:tcPr marL="7620" marR="7620" marT="7620" marB="0" anchor="b"/>
                </a:tc>
                <a:extLst>
                  <a:ext uri="{0D108BD9-81ED-4DB2-BD59-A6C34878D82A}">
                    <a16:rowId xmlns:a16="http://schemas.microsoft.com/office/drawing/2014/main" val="3072661507"/>
                  </a:ext>
                </a:extLst>
              </a:tr>
            </a:tbl>
          </a:graphicData>
        </a:graphic>
      </p:graphicFrame>
    </p:spTree>
    <p:extLst>
      <p:ext uri="{BB962C8B-B14F-4D97-AF65-F5344CB8AC3E}">
        <p14:creationId xmlns:p14="http://schemas.microsoft.com/office/powerpoint/2010/main" val="379455054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C8E78D-4B42-0816-A67C-57E9920B49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F40AB35-411A-6029-CB45-D38A0FA7F20A}"/>
              </a:ext>
            </a:extLst>
          </p:cNvPr>
          <p:cNvSpPr>
            <a:spLocks noGrp="1"/>
          </p:cNvSpPr>
          <p:nvPr>
            <p:ph type="title"/>
          </p:nvPr>
        </p:nvSpPr>
        <p:spPr/>
        <p:txBody>
          <a:bodyPr>
            <a:normAutofit fontScale="90000"/>
          </a:bodyPr>
          <a:lstStyle/>
          <a:p>
            <a:r>
              <a:rPr lang="en-US" dirty="0" err="1"/>
              <a:t>ePIC</a:t>
            </a:r>
            <a:r>
              <a:rPr lang="en-US" dirty="0"/>
              <a:t> Detector – Forward EMCAL </a:t>
            </a:r>
          </a:p>
        </p:txBody>
      </p:sp>
      <p:sp>
        <p:nvSpPr>
          <p:cNvPr id="3" name="TextBox 2">
            <a:extLst>
              <a:ext uri="{FF2B5EF4-FFF2-40B4-BE49-F238E27FC236}">
                <a16:creationId xmlns:a16="http://schemas.microsoft.com/office/drawing/2014/main" id="{ACDDEC52-B46C-8981-38BF-F6F3945759B5}"/>
              </a:ext>
            </a:extLst>
          </p:cNvPr>
          <p:cNvSpPr txBox="1"/>
          <p:nvPr/>
        </p:nvSpPr>
        <p:spPr>
          <a:xfrm>
            <a:off x="742101" y="424369"/>
            <a:ext cx="4563936" cy="369332"/>
          </a:xfrm>
          <a:prstGeom prst="rect">
            <a:avLst/>
          </a:prstGeom>
          <a:noFill/>
        </p:spPr>
        <p:txBody>
          <a:bodyPr wrap="square">
            <a:spAutoFit/>
          </a:bodyPr>
          <a:lstStyle/>
          <a:p>
            <a:r>
              <a:rPr lang="en-US" sz="1800" b="1" dirty="0"/>
              <a:t>Forward </a:t>
            </a:r>
            <a:r>
              <a:rPr lang="en-US" sz="1800" b="1" dirty="0" err="1"/>
              <a:t>Emcal</a:t>
            </a:r>
            <a:r>
              <a:rPr lang="en-US" sz="1800" b="1" dirty="0"/>
              <a:t> Thermal</a:t>
            </a:r>
            <a:r>
              <a:rPr lang="en-US" b="1" dirty="0"/>
              <a:t> Simulation</a:t>
            </a:r>
            <a:r>
              <a:rPr lang="en-US" sz="1800" b="1" dirty="0"/>
              <a:t>  </a:t>
            </a:r>
            <a:endParaRPr lang="en-US" b="1" dirty="0"/>
          </a:p>
        </p:txBody>
      </p:sp>
      <p:pic>
        <p:nvPicPr>
          <p:cNvPr id="8" name="Picture 7" descr="Icon&#10;&#10;AI-generated content may be incorrect.">
            <a:extLst>
              <a:ext uri="{FF2B5EF4-FFF2-40B4-BE49-F238E27FC236}">
                <a16:creationId xmlns:a16="http://schemas.microsoft.com/office/drawing/2014/main" id="{270F99F9-9897-9741-AC11-D664B3394999}"/>
              </a:ext>
            </a:extLst>
          </p:cNvPr>
          <p:cNvPicPr>
            <a:picLocks noChangeAspect="1"/>
          </p:cNvPicPr>
          <p:nvPr/>
        </p:nvPicPr>
        <p:blipFill>
          <a:blip r:embed="rId2"/>
          <a:srcRect l="1024" t="3383" r="21401" b="3383"/>
          <a:stretch/>
        </p:blipFill>
        <p:spPr>
          <a:xfrm>
            <a:off x="333073" y="1131726"/>
            <a:ext cx="3852635" cy="2876850"/>
          </a:xfrm>
          <a:prstGeom prst="rect">
            <a:avLst/>
          </a:prstGeom>
        </p:spPr>
      </p:pic>
      <p:pic>
        <p:nvPicPr>
          <p:cNvPr id="9" name="Picture 8" descr="A picture containing background pattern&#10;&#10;AI-generated content may be incorrect.">
            <a:extLst>
              <a:ext uri="{FF2B5EF4-FFF2-40B4-BE49-F238E27FC236}">
                <a16:creationId xmlns:a16="http://schemas.microsoft.com/office/drawing/2014/main" id="{585A530A-8942-6C0D-231B-CB5D723B860D}"/>
              </a:ext>
            </a:extLst>
          </p:cNvPr>
          <p:cNvPicPr>
            <a:picLocks noChangeAspect="1"/>
          </p:cNvPicPr>
          <p:nvPr/>
        </p:nvPicPr>
        <p:blipFill>
          <a:blip r:embed="rId3"/>
          <a:srcRect l="978" t="6157" r="22794" b="6523"/>
          <a:stretch/>
        </p:blipFill>
        <p:spPr>
          <a:xfrm>
            <a:off x="5238805" y="1222968"/>
            <a:ext cx="3785738" cy="2694366"/>
          </a:xfrm>
          <a:prstGeom prst="rect">
            <a:avLst/>
          </a:prstGeom>
        </p:spPr>
      </p:pic>
      <p:graphicFrame>
        <p:nvGraphicFramePr>
          <p:cNvPr id="10" name="Table 9">
            <a:extLst>
              <a:ext uri="{FF2B5EF4-FFF2-40B4-BE49-F238E27FC236}">
                <a16:creationId xmlns:a16="http://schemas.microsoft.com/office/drawing/2014/main" id="{30AF414B-1CB1-E531-0F78-A764A4499C67}"/>
              </a:ext>
            </a:extLst>
          </p:cNvPr>
          <p:cNvGraphicFramePr>
            <a:graphicFrameLocks noGrp="1"/>
          </p:cNvGraphicFramePr>
          <p:nvPr/>
        </p:nvGraphicFramePr>
        <p:xfrm>
          <a:off x="708884" y="4782160"/>
          <a:ext cx="3852636" cy="1010920"/>
        </p:xfrm>
        <a:graphic>
          <a:graphicData uri="http://schemas.openxmlformats.org/drawingml/2006/table">
            <a:tbl>
              <a:tblPr firstRow="1" bandRow="1">
                <a:tableStyleId>{F5AB1C69-6EDB-4FF4-983F-18BD219EF322}</a:tableStyleId>
              </a:tblPr>
              <a:tblGrid>
                <a:gridCol w="1160701">
                  <a:extLst>
                    <a:ext uri="{9D8B030D-6E8A-4147-A177-3AD203B41FA5}">
                      <a16:colId xmlns:a16="http://schemas.microsoft.com/office/drawing/2014/main" val="4118833898"/>
                    </a:ext>
                  </a:extLst>
                </a:gridCol>
                <a:gridCol w="830349">
                  <a:extLst>
                    <a:ext uri="{9D8B030D-6E8A-4147-A177-3AD203B41FA5}">
                      <a16:colId xmlns:a16="http://schemas.microsoft.com/office/drawing/2014/main" val="3180253672"/>
                    </a:ext>
                  </a:extLst>
                </a:gridCol>
                <a:gridCol w="883918">
                  <a:extLst>
                    <a:ext uri="{9D8B030D-6E8A-4147-A177-3AD203B41FA5}">
                      <a16:colId xmlns:a16="http://schemas.microsoft.com/office/drawing/2014/main" val="4020197393"/>
                    </a:ext>
                  </a:extLst>
                </a:gridCol>
                <a:gridCol w="977668">
                  <a:extLst>
                    <a:ext uri="{9D8B030D-6E8A-4147-A177-3AD203B41FA5}">
                      <a16:colId xmlns:a16="http://schemas.microsoft.com/office/drawing/2014/main" val="2677074241"/>
                    </a:ext>
                  </a:extLst>
                </a:gridCol>
              </a:tblGrid>
              <a:tr h="370840">
                <a:tc>
                  <a:txBody>
                    <a:bodyPr/>
                    <a:lstStyle/>
                    <a:p>
                      <a:pPr algn="ctr"/>
                      <a:r>
                        <a:rPr lang="en-US" sz="1200" dirty="0"/>
                        <a:t>Ambient Temperature </a:t>
                      </a:r>
                    </a:p>
                    <a:p>
                      <a:pPr algn="ctr"/>
                      <a:r>
                        <a:rPr lang="en-US" sz="1200" dirty="0"/>
                        <a:t>(C)</a:t>
                      </a:r>
                    </a:p>
                  </a:txBody>
                  <a:tcPr/>
                </a:tc>
                <a:tc>
                  <a:txBody>
                    <a:bodyPr/>
                    <a:lstStyle/>
                    <a:p>
                      <a:pPr algn="ctr"/>
                      <a:r>
                        <a:rPr lang="en-US" sz="1200" dirty="0"/>
                        <a:t>Flow velocity</a:t>
                      </a:r>
                    </a:p>
                    <a:p>
                      <a:pPr algn="ctr"/>
                      <a:r>
                        <a:rPr lang="en-US" sz="1200" dirty="0"/>
                        <a:t>(m/s)</a:t>
                      </a:r>
                    </a:p>
                  </a:txBody>
                  <a:tcPr/>
                </a:tc>
                <a:tc>
                  <a:txBody>
                    <a:bodyPr/>
                    <a:lstStyle/>
                    <a:p>
                      <a:pPr algn="ctr"/>
                      <a:r>
                        <a:rPr lang="en-US" sz="1200" dirty="0"/>
                        <a:t>Half FEB Heat load </a:t>
                      </a:r>
                    </a:p>
                    <a:p>
                      <a:pPr algn="ctr"/>
                      <a:r>
                        <a:rPr lang="en-US" sz="1200" dirty="0"/>
                        <a:t> (W)</a:t>
                      </a:r>
                    </a:p>
                  </a:txBody>
                  <a:tcPr/>
                </a:tc>
                <a:tc>
                  <a:txBody>
                    <a:bodyPr/>
                    <a:lstStyle/>
                    <a:p>
                      <a:pPr algn="ctr"/>
                      <a:r>
                        <a:rPr lang="en-US" sz="1200" dirty="0" err="1"/>
                        <a:t>SiPM</a:t>
                      </a:r>
                      <a:r>
                        <a:rPr lang="en-US" sz="1200" dirty="0"/>
                        <a:t> Heat load </a:t>
                      </a:r>
                    </a:p>
                    <a:p>
                      <a:pPr algn="ctr"/>
                      <a:r>
                        <a:rPr lang="en-US" sz="1200" dirty="0"/>
                        <a:t>(W)</a:t>
                      </a:r>
                    </a:p>
                  </a:txBody>
                  <a:tcPr/>
                </a:tc>
                <a:extLst>
                  <a:ext uri="{0D108BD9-81ED-4DB2-BD59-A6C34878D82A}">
                    <a16:rowId xmlns:a16="http://schemas.microsoft.com/office/drawing/2014/main" val="3873898486"/>
                  </a:ext>
                </a:extLst>
              </a:tr>
              <a:tr h="370840">
                <a:tc>
                  <a:txBody>
                    <a:bodyPr/>
                    <a:lstStyle/>
                    <a:p>
                      <a:pPr algn="ctr"/>
                      <a:r>
                        <a:rPr lang="en-US" sz="1200" dirty="0"/>
                        <a:t>20</a:t>
                      </a:r>
                    </a:p>
                  </a:txBody>
                  <a:tcPr/>
                </a:tc>
                <a:tc>
                  <a:txBody>
                    <a:bodyPr/>
                    <a:lstStyle/>
                    <a:p>
                      <a:pPr algn="ctr"/>
                      <a:r>
                        <a:rPr lang="en-US" sz="1200" dirty="0"/>
                        <a:t>0.76</a:t>
                      </a:r>
                    </a:p>
                  </a:txBody>
                  <a:tcPr/>
                </a:tc>
                <a:tc>
                  <a:txBody>
                    <a:bodyPr/>
                    <a:lstStyle/>
                    <a:p>
                      <a:pPr algn="ctr"/>
                      <a:r>
                        <a:rPr lang="en-US" sz="1200" dirty="0"/>
                        <a:t>2.25</a:t>
                      </a:r>
                    </a:p>
                  </a:txBody>
                  <a:tcPr/>
                </a:tc>
                <a:tc>
                  <a:txBody>
                    <a:bodyPr/>
                    <a:lstStyle/>
                    <a:p>
                      <a:pPr algn="ctr"/>
                      <a:r>
                        <a:rPr lang="en-US" sz="1200" dirty="0"/>
                        <a:t>0.17</a:t>
                      </a:r>
                    </a:p>
                  </a:txBody>
                  <a:tcPr/>
                </a:tc>
                <a:extLst>
                  <a:ext uri="{0D108BD9-81ED-4DB2-BD59-A6C34878D82A}">
                    <a16:rowId xmlns:a16="http://schemas.microsoft.com/office/drawing/2014/main" val="2551882446"/>
                  </a:ext>
                </a:extLst>
              </a:tr>
            </a:tbl>
          </a:graphicData>
        </a:graphic>
      </p:graphicFrame>
      <p:graphicFrame>
        <p:nvGraphicFramePr>
          <p:cNvPr id="11" name="Table 10">
            <a:extLst>
              <a:ext uri="{FF2B5EF4-FFF2-40B4-BE49-F238E27FC236}">
                <a16:creationId xmlns:a16="http://schemas.microsoft.com/office/drawing/2014/main" id="{BCC82379-04CC-DCA7-B0CF-8122D8AC509F}"/>
              </a:ext>
            </a:extLst>
          </p:cNvPr>
          <p:cNvGraphicFramePr>
            <a:graphicFrameLocks noGrp="1"/>
          </p:cNvGraphicFramePr>
          <p:nvPr>
            <p:extLst>
              <p:ext uri="{D42A27DB-BD31-4B8C-83A1-F6EECF244321}">
                <p14:modId xmlns:p14="http://schemas.microsoft.com/office/powerpoint/2010/main" val="492397760"/>
              </p:ext>
            </p:extLst>
          </p:nvPr>
        </p:nvGraphicFramePr>
        <p:xfrm>
          <a:off x="5313832" y="4781305"/>
          <a:ext cx="5042752" cy="1010920"/>
        </p:xfrm>
        <a:graphic>
          <a:graphicData uri="http://schemas.openxmlformats.org/drawingml/2006/table">
            <a:tbl>
              <a:tblPr firstRow="1" bandRow="1">
                <a:tableStyleId>{F5AB1C69-6EDB-4FF4-983F-18BD219EF322}</a:tableStyleId>
              </a:tblPr>
              <a:tblGrid>
                <a:gridCol w="1248172">
                  <a:extLst>
                    <a:ext uri="{9D8B030D-6E8A-4147-A177-3AD203B41FA5}">
                      <a16:colId xmlns:a16="http://schemas.microsoft.com/office/drawing/2014/main" val="3180253672"/>
                    </a:ext>
                  </a:extLst>
                </a:gridCol>
                <a:gridCol w="1291246">
                  <a:extLst>
                    <a:ext uri="{9D8B030D-6E8A-4147-A177-3AD203B41FA5}">
                      <a16:colId xmlns:a16="http://schemas.microsoft.com/office/drawing/2014/main" val="4020197393"/>
                    </a:ext>
                  </a:extLst>
                </a:gridCol>
                <a:gridCol w="1320593">
                  <a:extLst>
                    <a:ext uri="{9D8B030D-6E8A-4147-A177-3AD203B41FA5}">
                      <a16:colId xmlns:a16="http://schemas.microsoft.com/office/drawing/2014/main" val="2677074241"/>
                    </a:ext>
                  </a:extLst>
                </a:gridCol>
                <a:gridCol w="1182741">
                  <a:extLst>
                    <a:ext uri="{9D8B030D-6E8A-4147-A177-3AD203B41FA5}">
                      <a16:colId xmlns:a16="http://schemas.microsoft.com/office/drawing/2014/main" val="195246611"/>
                    </a:ext>
                  </a:extLst>
                </a:gridCol>
              </a:tblGrid>
              <a:tr h="158213">
                <a:tc>
                  <a:txBody>
                    <a:bodyPr/>
                    <a:lstStyle/>
                    <a:p>
                      <a:pPr algn="ctr"/>
                      <a:r>
                        <a:rPr lang="en-US" sz="1200" dirty="0"/>
                        <a:t>Heat Transfer Coefficient (W/m^2 C)</a:t>
                      </a:r>
                    </a:p>
                  </a:txBody>
                  <a:tcPr/>
                </a:tc>
                <a:tc>
                  <a:txBody>
                    <a:bodyPr/>
                    <a:lstStyle/>
                    <a:p>
                      <a:pPr algn="ctr"/>
                      <a:r>
                        <a:rPr lang="en-US" sz="1200" dirty="0"/>
                        <a:t>Water Inlet Temperature </a:t>
                      </a:r>
                    </a:p>
                    <a:p>
                      <a:pPr algn="ctr"/>
                      <a:r>
                        <a:rPr lang="en-US" sz="1200" dirty="0"/>
                        <a:t> (C)</a:t>
                      </a:r>
                    </a:p>
                  </a:txBody>
                  <a:tcPr/>
                </a:tc>
                <a:tc>
                  <a:txBody>
                    <a:bodyPr/>
                    <a:lstStyle/>
                    <a:p>
                      <a:pPr algn="ctr"/>
                      <a:r>
                        <a:rPr lang="en-US" sz="1200" dirty="0"/>
                        <a:t>FEB Temperature</a:t>
                      </a:r>
                    </a:p>
                    <a:p>
                      <a:pPr algn="ctr"/>
                      <a:r>
                        <a:rPr lang="en-US" sz="1200" dirty="0"/>
                        <a:t>(C)</a:t>
                      </a:r>
                    </a:p>
                  </a:txBody>
                  <a:tcPr/>
                </a:tc>
                <a:tc>
                  <a:txBody>
                    <a:bodyPr/>
                    <a:lstStyle/>
                    <a:p>
                      <a:pPr algn="ctr"/>
                      <a:r>
                        <a:rPr lang="en-US" sz="1200" dirty="0" err="1"/>
                        <a:t>SiPM</a:t>
                      </a:r>
                      <a:r>
                        <a:rPr lang="en-US" sz="1200" dirty="0"/>
                        <a:t> Temperature (C)</a:t>
                      </a:r>
                    </a:p>
                  </a:txBody>
                  <a:tcPr/>
                </a:tc>
                <a:extLst>
                  <a:ext uri="{0D108BD9-81ED-4DB2-BD59-A6C34878D82A}">
                    <a16:rowId xmlns:a16="http://schemas.microsoft.com/office/drawing/2014/main" val="3873898486"/>
                  </a:ext>
                </a:extLst>
              </a:tr>
              <a:tr h="370840">
                <a:tc>
                  <a:txBody>
                    <a:bodyPr/>
                    <a:lstStyle/>
                    <a:p>
                      <a:pPr algn="ctr"/>
                      <a:r>
                        <a:rPr lang="en-US" sz="1200" dirty="0"/>
                        <a:t>5</a:t>
                      </a:r>
                    </a:p>
                  </a:txBody>
                  <a:tcPr/>
                </a:tc>
                <a:tc>
                  <a:txBody>
                    <a:bodyPr/>
                    <a:lstStyle/>
                    <a:p>
                      <a:pPr algn="ctr"/>
                      <a:r>
                        <a:rPr lang="en-US" sz="1200" dirty="0"/>
                        <a:t>22</a:t>
                      </a:r>
                    </a:p>
                  </a:txBody>
                  <a:tcPr/>
                </a:tc>
                <a:tc>
                  <a:txBody>
                    <a:bodyPr/>
                    <a:lstStyle/>
                    <a:p>
                      <a:pPr algn="ctr"/>
                      <a:r>
                        <a:rPr lang="en-US" sz="1200" dirty="0"/>
                        <a:t>25.9</a:t>
                      </a:r>
                    </a:p>
                  </a:txBody>
                  <a:tcPr/>
                </a:tc>
                <a:tc>
                  <a:txBody>
                    <a:bodyPr/>
                    <a:lstStyle/>
                    <a:p>
                      <a:pPr algn="ctr"/>
                      <a:r>
                        <a:rPr lang="en-US" sz="1200" dirty="0"/>
                        <a:t>23.8</a:t>
                      </a:r>
                    </a:p>
                  </a:txBody>
                  <a:tcPr/>
                </a:tc>
                <a:extLst>
                  <a:ext uri="{0D108BD9-81ED-4DB2-BD59-A6C34878D82A}">
                    <a16:rowId xmlns:a16="http://schemas.microsoft.com/office/drawing/2014/main" val="2551882446"/>
                  </a:ext>
                </a:extLst>
              </a:tr>
            </a:tbl>
          </a:graphicData>
        </a:graphic>
      </p:graphicFrame>
      <p:sp>
        <p:nvSpPr>
          <p:cNvPr id="12" name="TextBox 11">
            <a:extLst>
              <a:ext uri="{FF2B5EF4-FFF2-40B4-BE49-F238E27FC236}">
                <a16:creationId xmlns:a16="http://schemas.microsoft.com/office/drawing/2014/main" id="{B66DB76B-4DAD-BA9B-A3F6-2EB2820E8B57}"/>
              </a:ext>
            </a:extLst>
          </p:cNvPr>
          <p:cNvSpPr txBox="1"/>
          <p:nvPr/>
        </p:nvSpPr>
        <p:spPr>
          <a:xfrm>
            <a:off x="1879750" y="4245758"/>
            <a:ext cx="2223068" cy="338554"/>
          </a:xfrm>
          <a:prstGeom prst="rect">
            <a:avLst/>
          </a:prstGeom>
          <a:noFill/>
        </p:spPr>
        <p:txBody>
          <a:bodyPr wrap="square" rtlCol="0">
            <a:spAutoFit/>
          </a:bodyPr>
          <a:lstStyle/>
          <a:p>
            <a:r>
              <a:rPr lang="en-US" sz="1600" b="1" dirty="0"/>
              <a:t>FEB Temperature  </a:t>
            </a:r>
          </a:p>
        </p:txBody>
      </p:sp>
      <p:sp>
        <p:nvSpPr>
          <p:cNvPr id="13" name="TextBox 12">
            <a:extLst>
              <a:ext uri="{FF2B5EF4-FFF2-40B4-BE49-F238E27FC236}">
                <a16:creationId xmlns:a16="http://schemas.microsoft.com/office/drawing/2014/main" id="{1D65CAB7-CA73-FEAF-33D9-C45F3B3C3DFB}"/>
              </a:ext>
            </a:extLst>
          </p:cNvPr>
          <p:cNvSpPr txBox="1"/>
          <p:nvPr/>
        </p:nvSpPr>
        <p:spPr>
          <a:xfrm>
            <a:off x="6806136" y="4245758"/>
            <a:ext cx="2101760" cy="338554"/>
          </a:xfrm>
          <a:prstGeom prst="rect">
            <a:avLst/>
          </a:prstGeom>
          <a:noFill/>
        </p:spPr>
        <p:txBody>
          <a:bodyPr wrap="square" rtlCol="0">
            <a:spAutoFit/>
          </a:bodyPr>
          <a:lstStyle/>
          <a:p>
            <a:r>
              <a:rPr lang="en-US" sz="1600" b="1" dirty="0" err="1"/>
              <a:t>SiPM</a:t>
            </a:r>
            <a:r>
              <a:rPr lang="en-US" sz="1600" b="1" dirty="0"/>
              <a:t> Temperature </a:t>
            </a:r>
          </a:p>
        </p:txBody>
      </p:sp>
    </p:spTree>
    <p:extLst>
      <p:ext uri="{BB962C8B-B14F-4D97-AF65-F5344CB8AC3E}">
        <p14:creationId xmlns:p14="http://schemas.microsoft.com/office/powerpoint/2010/main" val="399882069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4A1D07-F3CD-D7D5-3B76-7823D63F79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0A99FAC-6603-4822-C45B-6D71EF0F3FA7}"/>
              </a:ext>
            </a:extLst>
          </p:cNvPr>
          <p:cNvSpPr>
            <a:spLocks noGrp="1"/>
          </p:cNvSpPr>
          <p:nvPr>
            <p:ph type="title"/>
          </p:nvPr>
        </p:nvSpPr>
        <p:spPr/>
        <p:txBody>
          <a:bodyPr>
            <a:normAutofit fontScale="90000"/>
          </a:bodyPr>
          <a:lstStyle/>
          <a:p>
            <a:r>
              <a:rPr lang="en-US" dirty="0" err="1"/>
              <a:t>ePIC</a:t>
            </a:r>
            <a:r>
              <a:rPr lang="en-US" dirty="0"/>
              <a:t> Detector – Global Thermal Model</a:t>
            </a:r>
          </a:p>
        </p:txBody>
      </p:sp>
      <p:graphicFrame>
        <p:nvGraphicFramePr>
          <p:cNvPr id="6" name="Table 5">
            <a:extLst>
              <a:ext uri="{FF2B5EF4-FFF2-40B4-BE49-F238E27FC236}">
                <a16:creationId xmlns:a16="http://schemas.microsoft.com/office/drawing/2014/main" id="{4F74E098-5A28-588D-14D1-F3BEBA9C378A}"/>
              </a:ext>
            </a:extLst>
          </p:cNvPr>
          <p:cNvGraphicFramePr>
            <a:graphicFrameLocks noGrp="1"/>
          </p:cNvGraphicFramePr>
          <p:nvPr>
            <p:extLst>
              <p:ext uri="{D42A27DB-BD31-4B8C-83A1-F6EECF244321}">
                <p14:modId xmlns:p14="http://schemas.microsoft.com/office/powerpoint/2010/main" val="2971999060"/>
              </p:ext>
            </p:extLst>
          </p:nvPr>
        </p:nvGraphicFramePr>
        <p:xfrm>
          <a:off x="6096000" y="5600558"/>
          <a:ext cx="5801032" cy="609746"/>
        </p:xfrm>
        <a:graphic>
          <a:graphicData uri="http://schemas.openxmlformats.org/drawingml/2006/table">
            <a:tbl>
              <a:tblPr>
                <a:tableStyleId>{5C22544A-7EE6-4342-B048-85BDC9FD1C3A}</a:tableStyleId>
              </a:tblPr>
              <a:tblGrid>
                <a:gridCol w="2889578">
                  <a:extLst>
                    <a:ext uri="{9D8B030D-6E8A-4147-A177-3AD203B41FA5}">
                      <a16:colId xmlns:a16="http://schemas.microsoft.com/office/drawing/2014/main" val="2034281622"/>
                    </a:ext>
                  </a:extLst>
                </a:gridCol>
                <a:gridCol w="1559455">
                  <a:extLst>
                    <a:ext uri="{9D8B030D-6E8A-4147-A177-3AD203B41FA5}">
                      <a16:colId xmlns:a16="http://schemas.microsoft.com/office/drawing/2014/main" val="1413107187"/>
                    </a:ext>
                  </a:extLst>
                </a:gridCol>
                <a:gridCol w="1351999">
                  <a:extLst>
                    <a:ext uri="{9D8B030D-6E8A-4147-A177-3AD203B41FA5}">
                      <a16:colId xmlns:a16="http://schemas.microsoft.com/office/drawing/2014/main" val="44647874"/>
                    </a:ext>
                  </a:extLst>
                </a:gridCol>
              </a:tblGrid>
              <a:tr h="150877">
                <a:tc>
                  <a:txBody>
                    <a:bodyPr/>
                    <a:lstStyle/>
                    <a:p>
                      <a:pPr algn="ctr" fontAlgn="b">
                        <a:buNone/>
                      </a:pPr>
                      <a:r>
                        <a:rPr lang="en-US" sz="900" u="none" strike="noStrike" dirty="0">
                          <a:effectLst/>
                          <a:latin typeface="Arial" panose="020B0604020202020204" pitchFamily="34" charset="0"/>
                          <a:cs typeface="Arial" panose="020B0604020202020204" pitchFamily="34" charset="0"/>
                        </a:rPr>
                        <a:t>Ambient temperature</a:t>
                      </a:r>
                      <a:endParaRPr lang="en-US" sz="9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buNone/>
                      </a:pPr>
                      <a:r>
                        <a:rPr lang="en-US" sz="900" u="none" strike="noStrike" dirty="0">
                          <a:effectLst/>
                          <a:latin typeface="Arial" panose="020B0604020202020204" pitchFamily="34" charset="0"/>
                          <a:cs typeface="Arial" panose="020B0604020202020204" pitchFamily="34" charset="0"/>
                        </a:rPr>
                        <a:t>22</a:t>
                      </a:r>
                      <a:endParaRPr lang="en-US" sz="900" b="0" i="0" u="none" strike="noStrike" dirty="0">
                        <a:solidFill>
                          <a:srgbClr val="FF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buNone/>
                      </a:pPr>
                      <a:r>
                        <a:rPr lang="en-US" sz="900" u="none" strike="noStrike">
                          <a:effectLst/>
                          <a:latin typeface="Arial" panose="020B0604020202020204" pitchFamily="34" charset="0"/>
                          <a:cs typeface="Arial" panose="020B0604020202020204" pitchFamily="34" charset="0"/>
                        </a:rPr>
                        <a:t>C</a:t>
                      </a: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extLst>
                  <a:ext uri="{0D108BD9-81ED-4DB2-BD59-A6C34878D82A}">
                    <a16:rowId xmlns:a16="http://schemas.microsoft.com/office/drawing/2014/main" val="2003333601"/>
                  </a:ext>
                </a:extLst>
              </a:tr>
              <a:tr h="150877">
                <a:tc>
                  <a:txBody>
                    <a:bodyPr/>
                    <a:lstStyle/>
                    <a:p>
                      <a:pPr algn="ctr" fontAlgn="b">
                        <a:buNone/>
                      </a:pPr>
                      <a:r>
                        <a:rPr lang="en-US" sz="900" u="none" strike="noStrike" dirty="0">
                          <a:effectLst/>
                          <a:latin typeface="Arial" panose="020B0604020202020204" pitchFamily="34" charset="0"/>
                          <a:cs typeface="Arial" panose="020B0604020202020204" pitchFamily="34" charset="0"/>
                        </a:rPr>
                        <a:t>RH</a:t>
                      </a:r>
                      <a:endParaRPr lang="en-US" sz="9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buNone/>
                      </a:pPr>
                      <a:r>
                        <a:rPr lang="en-US" sz="900" u="none" strike="noStrike" dirty="0">
                          <a:effectLst/>
                          <a:latin typeface="Arial" panose="020B0604020202020204" pitchFamily="34" charset="0"/>
                          <a:cs typeface="Arial" panose="020B0604020202020204" pitchFamily="34" charset="0"/>
                        </a:rPr>
                        <a:t>65</a:t>
                      </a:r>
                      <a:endParaRPr lang="en-US" sz="900" b="0" i="0" u="none" strike="noStrike" dirty="0">
                        <a:solidFill>
                          <a:srgbClr val="FF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buNone/>
                      </a:pPr>
                      <a:r>
                        <a:rPr lang="en-US" sz="900" u="none" strike="noStrike">
                          <a:effectLst/>
                          <a:latin typeface="Arial" panose="020B0604020202020204" pitchFamily="34" charset="0"/>
                          <a:cs typeface="Arial" panose="020B0604020202020204" pitchFamily="34" charset="0"/>
                        </a:rPr>
                        <a:t>%</a:t>
                      </a: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extLst>
                  <a:ext uri="{0D108BD9-81ED-4DB2-BD59-A6C34878D82A}">
                    <a16:rowId xmlns:a16="http://schemas.microsoft.com/office/drawing/2014/main" val="3480167371"/>
                  </a:ext>
                </a:extLst>
              </a:tr>
              <a:tr h="150877">
                <a:tc>
                  <a:txBody>
                    <a:bodyPr/>
                    <a:lstStyle/>
                    <a:p>
                      <a:pPr algn="ctr" fontAlgn="b">
                        <a:buNone/>
                      </a:pPr>
                      <a:r>
                        <a:rPr lang="en-US" sz="900" u="none" strike="noStrike" dirty="0">
                          <a:effectLst/>
                          <a:latin typeface="Arial" panose="020B0604020202020204" pitchFamily="34" charset="0"/>
                          <a:cs typeface="Arial" panose="020B0604020202020204" pitchFamily="34" charset="0"/>
                        </a:rPr>
                        <a:t>Dew point temperature</a:t>
                      </a:r>
                      <a:endParaRPr lang="en-US" sz="9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buNone/>
                      </a:pPr>
                      <a:r>
                        <a:rPr lang="en-US" sz="900" u="none" strike="noStrike" dirty="0">
                          <a:effectLst/>
                          <a:latin typeface="Arial" panose="020B0604020202020204" pitchFamily="34" charset="0"/>
                          <a:cs typeface="Arial" panose="020B0604020202020204" pitchFamily="34" charset="0"/>
                        </a:rPr>
                        <a:t>15.5</a:t>
                      </a:r>
                      <a:endParaRPr lang="en-US" sz="900" b="0" i="0" u="none" strike="noStrike" dirty="0">
                        <a:solidFill>
                          <a:srgbClr val="FF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buNone/>
                      </a:pPr>
                      <a:r>
                        <a:rPr lang="en-US" sz="900" u="none" strike="noStrike">
                          <a:effectLst/>
                          <a:latin typeface="Arial" panose="020B0604020202020204" pitchFamily="34" charset="0"/>
                          <a:cs typeface="Arial" panose="020B0604020202020204" pitchFamily="34" charset="0"/>
                        </a:rPr>
                        <a:t>C</a:t>
                      </a: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extLst>
                  <a:ext uri="{0D108BD9-81ED-4DB2-BD59-A6C34878D82A}">
                    <a16:rowId xmlns:a16="http://schemas.microsoft.com/office/drawing/2014/main" val="538634343"/>
                  </a:ext>
                </a:extLst>
              </a:tr>
              <a:tr h="157115">
                <a:tc>
                  <a:txBody>
                    <a:bodyPr/>
                    <a:lstStyle/>
                    <a:p>
                      <a:pPr algn="ctr" fontAlgn="b">
                        <a:buNone/>
                      </a:pPr>
                      <a:r>
                        <a:rPr lang="en-US" sz="900" u="none" strike="noStrike">
                          <a:effectLst/>
                          <a:latin typeface="Arial" panose="020B0604020202020204" pitchFamily="34" charset="0"/>
                          <a:cs typeface="Arial" panose="020B0604020202020204" pitchFamily="34" charset="0"/>
                        </a:rPr>
                        <a:t>Minimum water temperature</a:t>
                      </a: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buNone/>
                      </a:pPr>
                      <a:r>
                        <a:rPr lang="en-US" sz="900" u="none" strike="noStrike">
                          <a:effectLst/>
                          <a:latin typeface="Arial" panose="020B0604020202020204" pitchFamily="34" charset="0"/>
                          <a:cs typeface="Arial" panose="020B0604020202020204" pitchFamily="34" charset="0"/>
                        </a:rPr>
                        <a:t>18</a:t>
                      </a:r>
                      <a:endParaRPr lang="en-US" sz="900" b="0" i="0" u="none" strike="noStrike">
                        <a:solidFill>
                          <a:srgbClr val="FF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buNone/>
                      </a:pPr>
                      <a:r>
                        <a:rPr lang="en-US" sz="900" u="none" strike="noStrike" dirty="0">
                          <a:effectLst/>
                          <a:latin typeface="Arial" panose="020B0604020202020204" pitchFamily="34" charset="0"/>
                          <a:cs typeface="Arial" panose="020B0604020202020204" pitchFamily="34" charset="0"/>
                        </a:rPr>
                        <a:t>C</a:t>
                      </a:r>
                      <a:endParaRPr lang="en-US" sz="9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extLst>
                  <a:ext uri="{0D108BD9-81ED-4DB2-BD59-A6C34878D82A}">
                    <a16:rowId xmlns:a16="http://schemas.microsoft.com/office/drawing/2014/main" val="4160006827"/>
                  </a:ext>
                </a:extLst>
              </a:tr>
            </a:tbl>
          </a:graphicData>
        </a:graphic>
      </p:graphicFrame>
      <p:sp>
        <p:nvSpPr>
          <p:cNvPr id="3" name="TextBox 2">
            <a:extLst>
              <a:ext uri="{FF2B5EF4-FFF2-40B4-BE49-F238E27FC236}">
                <a16:creationId xmlns:a16="http://schemas.microsoft.com/office/drawing/2014/main" id="{15728015-5B3E-681A-BF82-0145BC19AA86}"/>
              </a:ext>
            </a:extLst>
          </p:cNvPr>
          <p:cNvSpPr txBox="1"/>
          <p:nvPr/>
        </p:nvSpPr>
        <p:spPr>
          <a:xfrm>
            <a:off x="742101" y="424369"/>
            <a:ext cx="4563936" cy="369332"/>
          </a:xfrm>
          <a:prstGeom prst="rect">
            <a:avLst/>
          </a:prstGeom>
          <a:noFill/>
        </p:spPr>
        <p:txBody>
          <a:bodyPr wrap="square">
            <a:spAutoFit/>
          </a:bodyPr>
          <a:lstStyle/>
          <a:p>
            <a:r>
              <a:rPr lang="en-US" sz="1800" b="1" dirty="0"/>
              <a:t>Forward </a:t>
            </a:r>
            <a:r>
              <a:rPr lang="en-US" sz="1800" b="1" dirty="0" err="1"/>
              <a:t>Emcal</a:t>
            </a:r>
            <a:r>
              <a:rPr lang="en-US" sz="1800" b="1" dirty="0"/>
              <a:t> Detailed Calculation  </a:t>
            </a:r>
            <a:endParaRPr lang="en-US" b="1" dirty="0"/>
          </a:p>
        </p:txBody>
      </p:sp>
      <p:graphicFrame>
        <p:nvGraphicFramePr>
          <p:cNvPr id="7" name="Table 6">
            <a:extLst>
              <a:ext uri="{FF2B5EF4-FFF2-40B4-BE49-F238E27FC236}">
                <a16:creationId xmlns:a16="http://schemas.microsoft.com/office/drawing/2014/main" id="{28E3DC7C-76F7-275D-A272-0B86AC421C9C}"/>
              </a:ext>
            </a:extLst>
          </p:cNvPr>
          <p:cNvGraphicFramePr>
            <a:graphicFrameLocks noGrp="1"/>
          </p:cNvGraphicFramePr>
          <p:nvPr>
            <p:extLst>
              <p:ext uri="{D42A27DB-BD31-4B8C-83A1-F6EECF244321}">
                <p14:modId xmlns:p14="http://schemas.microsoft.com/office/powerpoint/2010/main" val="341617963"/>
              </p:ext>
            </p:extLst>
          </p:nvPr>
        </p:nvGraphicFramePr>
        <p:xfrm>
          <a:off x="457200" y="781157"/>
          <a:ext cx="4848837" cy="5439951"/>
        </p:xfrm>
        <a:graphic>
          <a:graphicData uri="http://schemas.openxmlformats.org/drawingml/2006/table">
            <a:tbl>
              <a:tblPr>
                <a:tableStyleId>{5C22544A-7EE6-4342-B048-85BDC9FD1C3A}</a:tableStyleId>
              </a:tblPr>
              <a:tblGrid>
                <a:gridCol w="2946568">
                  <a:extLst>
                    <a:ext uri="{9D8B030D-6E8A-4147-A177-3AD203B41FA5}">
                      <a16:colId xmlns:a16="http://schemas.microsoft.com/office/drawing/2014/main" val="2732280187"/>
                    </a:ext>
                  </a:extLst>
                </a:gridCol>
                <a:gridCol w="956494">
                  <a:extLst>
                    <a:ext uri="{9D8B030D-6E8A-4147-A177-3AD203B41FA5}">
                      <a16:colId xmlns:a16="http://schemas.microsoft.com/office/drawing/2014/main" val="1469333956"/>
                    </a:ext>
                  </a:extLst>
                </a:gridCol>
                <a:gridCol w="945775">
                  <a:extLst>
                    <a:ext uri="{9D8B030D-6E8A-4147-A177-3AD203B41FA5}">
                      <a16:colId xmlns:a16="http://schemas.microsoft.com/office/drawing/2014/main" val="2838578696"/>
                    </a:ext>
                  </a:extLst>
                </a:gridCol>
              </a:tblGrid>
              <a:tr h="153471">
                <a:tc>
                  <a:txBody>
                    <a:bodyPr/>
                    <a:lstStyle/>
                    <a:p>
                      <a:pPr algn="ctr" fontAlgn="b">
                        <a:buNone/>
                      </a:pPr>
                      <a:endParaRPr lang="en-US" sz="900" b="0"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endParaRPr lang="en-US" sz="900" b="0"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r>
                        <a:rPr lang="en-US" sz="900" u="none" strike="noStrike">
                          <a:effectLst/>
                          <a:latin typeface="Arial" panose="020B0604020202020204" pitchFamily="34" charset="0"/>
                          <a:cs typeface="Arial" panose="020B0604020202020204" pitchFamily="34" charset="0"/>
                        </a:rPr>
                        <a:t>Units</a:t>
                      </a:r>
                      <a:endParaRPr lang="en-US" sz="900" b="0" i="0" u="none" strike="noStrike">
                        <a:solidFill>
                          <a:srgbClr val="FF0000"/>
                        </a:solidFill>
                        <a:effectLst/>
                        <a:latin typeface="Arial" panose="020B0604020202020204" pitchFamily="34" charset="0"/>
                        <a:cs typeface="Arial" panose="020B0604020202020204" pitchFamily="34" charset="0"/>
                      </a:endParaRPr>
                    </a:p>
                  </a:txBody>
                  <a:tcPr marL="7374" marR="7374" marT="7374" marB="0" anchor="b"/>
                </a:tc>
                <a:extLst>
                  <a:ext uri="{0D108BD9-81ED-4DB2-BD59-A6C34878D82A}">
                    <a16:rowId xmlns:a16="http://schemas.microsoft.com/office/drawing/2014/main" val="2733045547"/>
                  </a:ext>
                </a:extLst>
              </a:tr>
              <a:tr h="176216">
                <a:tc>
                  <a:txBody>
                    <a:bodyPr/>
                    <a:lstStyle/>
                    <a:p>
                      <a:pPr algn="ctr" fontAlgn="b">
                        <a:buNone/>
                      </a:pPr>
                      <a:r>
                        <a:rPr lang="en-US" sz="900" u="none" strike="noStrike">
                          <a:effectLst/>
                          <a:latin typeface="Arial" panose="020B0604020202020204" pitchFamily="34" charset="0"/>
                          <a:cs typeface="Arial" panose="020B0604020202020204" pitchFamily="34" charset="0"/>
                        </a:rPr>
                        <a:t>Cooling media</a:t>
                      </a: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r>
                        <a:rPr lang="en-US" sz="900" u="none" strike="noStrike">
                          <a:effectLst/>
                          <a:latin typeface="Arial" panose="020B0604020202020204" pitchFamily="34" charset="0"/>
                          <a:cs typeface="Arial" panose="020B0604020202020204" pitchFamily="34" charset="0"/>
                        </a:rPr>
                        <a:t>Water</a:t>
                      </a:r>
                      <a:endParaRPr lang="en-US" sz="900" b="0" i="0" u="none" strike="noStrike">
                        <a:solidFill>
                          <a:srgbClr val="FF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l" fontAlgn="b">
                        <a:buNone/>
                      </a:pPr>
                      <a:endParaRPr lang="en-US" sz="900" b="0"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extLst>
                  <a:ext uri="{0D108BD9-81ED-4DB2-BD59-A6C34878D82A}">
                    <a16:rowId xmlns:a16="http://schemas.microsoft.com/office/drawing/2014/main" val="1425064271"/>
                  </a:ext>
                </a:extLst>
              </a:tr>
              <a:tr h="176216">
                <a:tc>
                  <a:txBody>
                    <a:bodyPr/>
                    <a:lstStyle/>
                    <a:p>
                      <a:pPr algn="ctr" fontAlgn="b">
                        <a:buNone/>
                      </a:pPr>
                      <a:r>
                        <a:rPr lang="en-US" sz="900" u="none" strike="noStrike">
                          <a:effectLst/>
                          <a:latin typeface="Arial" panose="020B0604020202020204" pitchFamily="34" charset="0"/>
                          <a:cs typeface="Arial" panose="020B0604020202020204" pitchFamily="34" charset="0"/>
                        </a:rPr>
                        <a:t>Chiller flow rate</a:t>
                      </a: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r>
                        <a:rPr lang="en-US" sz="900" u="none" strike="noStrike">
                          <a:effectLst/>
                          <a:latin typeface="Arial" panose="020B0604020202020204" pitchFamily="34" charset="0"/>
                          <a:cs typeface="Arial" panose="020B0604020202020204" pitchFamily="34" charset="0"/>
                        </a:rPr>
                        <a:t>400</a:t>
                      </a:r>
                      <a:endParaRPr lang="en-US" sz="900" b="0" i="0" u="none" strike="noStrike">
                        <a:solidFill>
                          <a:srgbClr val="FF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r>
                        <a:rPr lang="en-US" sz="900" u="none" strike="noStrike">
                          <a:effectLst/>
                          <a:latin typeface="Arial" panose="020B0604020202020204" pitchFamily="34" charset="0"/>
                          <a:cs typeface="Arial" panose="020B0604020202020204" pitchFamily="34" charset="0"/>
                        </a:rPr>
                        <a:t>gpm</a:t>
                      </a: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extLst>
                  <a:ext uri="{0D108BD9-81ED-4DB2-BD59-A6C34878D82A}">
                    <a16:rowId xmlns:a16="http://schemas.microsoft.com/office/drawing/2014/main" val="2582914443"/>
                  </a:ext>
                </a:extLst>
              </a:tr>
              <a:tr h="176216">
                <a:tc>
                  <a:txBody>
                    <a:bodyPr/>
                    <a:lstStyle/>
                    <a:p>
                      <a:pPr algn="ctr" fontAlgn="b">
                        <a:buNone/>
                      </a:pPr>
                      <a:r>
                        <a:rPr lang="en-US" sz="900" u="none" strike="noStrike">
                          <a:effectLst/>
                          <a:latin typeface="Arial" panose="020B0604020202020204" pitchFamily="34" charset="0"/>
                          <a:cs typeface="Arial" panose="020B0604020202020204" pitchFamily="34" charset="0"/>
                        </a:rPr>
                        <a:t>Chiller flow rate</a:t>
                      </a: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r>
                        <a:rPr lang="en-US" sz="900" u="none" strike="noStrike">
                          <a:effectLst/>
                          <a:latin typeface="Arial" panose="020B0604020202020204" pitchFamily="34" charset="0"/>
                          <a:cs typeface="Arial" panose="020B0604020202020204" pitchFamily="34" charset="0"/>
                        </a:rPr>
                        <a:t>1514</a:t>
                      </a:r>
                      <a:endParaRPr lang="en-US" sz="900" b="0" i="0" u="none" strike="noStrike">
                        <a:solidFill>
                          <a:srgbClr val="FF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r>
                        <a:rPr lang="en-US" sz="900" u="none" strike="noStrike">
                          <a:effectLst/>
                          <a:latin typeface="Arial" panose="020B0604020202020204" pitchFamily="34" charset="0"/>
                          <a:cs typeface="Arial" panose="020B0604020202020204" pitchFamily="34" charset="0"/>
                        </a:rPr>
                        <a:t>lpm</a:t>
                      </a: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extLst>
                  <a:ext uri="{0D108BD9-81ED-4DB2-BD59-A6C34878D82A}">
                    <a16:rowId xmlns:a16="http://schemas.microsoft.com/office/drawing/2014/main" val="1948815701"/>
                  </a:ext>
                </a:extLst>
              </a:tr>
              <a:tr h="176216">
                <a:tc>
                  <a:txBody>
                    <a:bodyPr/>
                    <a:lstStyle/>
                    <a:p>
                      <a:pPr algn="ctr" fontAlgn="b">
                        <a:buNone/>
                      </a:pPr>
                      <a:r>
                        <a:rPr lang="en-US" sz="900" u="none" strike="noStrike">
                          <a:effectLst/>
                          <a:latin typeface="Arial" panose="020B0604020202020204" pitchFamily="34" charset="0"/>
                          <a:cs typeface="Arial" panose="020B0604020202020204" pitchFamily="34" charset="0"/>
                        </a:rPr>
                        <a:t>Chiller flow rate</a:t>
                      </a: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r>
                        <a:rPr lang="en-US" sz="900" u="none" strike="noStrike">
                          <a:effectLst/>
                          <a:latin typeface="Arial" panose="020B0604020202020204" pitchFamily="34" charset="0"/>
                          <a:cs typeface="Arial" panose="020B0604020202020204" pitchFamily="34" charset="0"/>
                        </a:rPr>
                        <a:t>0.02523</a:t>
                      </a:r>
                      <a:endParaRPr lang="en-US" sz="900" b="0" i="0" u="none" strike="noStrike">
                        <a:solidFill>
                          <a:srgbClr val="FF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r>
                        <a:rPr lang="en-US" sz="900" u="none" strike="noStrike">
                          <a:effectLst/>
                          <a:latin typeface="Arial" panose="020B0604020202020204" pitchFamily="34" charset="0"/>
                          <a:cs typeface="Arial" panose="020B0604020202020204" pitchFamily="34" charset="0"/>
                        </a:rPr>
                        <a:t>m^3/s</a:t>
                      </a: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extLst>
                  <a:ext uri="{0D108BD9-81ED-4DB2-BD59-A6C34878D82A}">
                    <a16:rowId xmlns:a16="http://schemas.microsoft.com/office/drawing/2014/main" val="1352965216"/>
                  </a:ext>
                </a:extLst>
              </a:tr>
              <a:tr h="176216">
                <a:tc>
                  <a:txBody>
                    <a:bodyPr/>
                    <a:lstStyle/>
                    <a:p>
                      <a:pPr algn="ctr" fontAlgn="b">
                        <a:buNone/>
                      </a:pPr>
                      <a:r>
                        <a:rPr lang="en-US" sz="900" u="none" strike="noStrike">
                          <a:effectLst/>
                          <a:latin typeface="Arial" panose="020B0604020202020204" pitchFamily="34" charset="0"/>
                          <a:cs typeface="Arial" panose="020B0604020202020204" pitchFamily="34" charset="0"/>
                        </a:rPr>
                        <a:t>Chiller flow rate</a:t>
                      </a: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r>
                        <a:rPr lang="en-US" sz="900" u="none" strike="noStrike">
                          <a:effectLst/>
                          <a:latin typeface="Arial" panose="020B0604020202020204" pitchFamily="34" charset="0"/>
                          <a:cs typeface="Arial" panose="020B0604020202020204" pitchFamily="34" charset="0"/>
                        </a:rPr>
                        <a:t>25.23</a:t>
                      </a:r>
                      <a:endParaRPr lang="en-US" sz="900" b="0" i="0" u="none" strike="noStrike">
                        <a:solidFill>
                          <a:srgbClr val="FF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r>
                        <a:rPr lang="en-US" sz="900" u="none" strike="noStrike" dirty="0">
                          <a:effectLst/>
                          <a:latin typeface="Arial" panose="020B0604020202020204" pitchFamily="34" charset="0"/>
                          <a:cs typeface="Arial" panose="020B0604020202020204" pitchFamily="34" charset="0"/>
                        </a:rPr>
                        <a:t>kg/s</a:t>
                      </a:r>
                      <a:endParaRPr lang="en-US" sz="900" b="1" i="0" u="none" strike="noStrike" dirty="0">
                        <a:solidFill>
                          <a:srgbClr val="000000"/>
                        </a:solidFill>
                        <a:effectLst/>
                        <a:latin typeface="Arial" panose="020B0604020202020204" pitchFamily="34" charset="0"/>
                        <a:cs typeface="Arial" panose="020B0604020202020204" pitchFamily="34" charset="0"/>
                      </a:endParaRPr>
                    </a:p>
                  </a:txBody>
                  <a:tcPr marL="7374" marR="7374" marT="7374" marB="0" anchor="b"/>
                </a:tc>
                <a:extLst>
                  <a:ext uri="{0D108BD9-81ED-4DB2-BD59-A6C34878D82A}">
                    <a16:rowId xmlns:a16="http://schemas.microsoft.com/office/drawing/2014/main" val="3322411567"/>
                  </a:ext>
                </a:extLst>
              </a:tr>
              <a:tr h="176216">
                <a:tc>
                  <a:txBody>
                    <a:bodyPr/>
                    <a:lstStyle/>
                    <a:p>
                      <a:pPr algn="ctr" fontAlgn="b">
                        <a:buNone/>
                      </a:pPr>
                      <a:r>
                        <a:rPr lang="en-US" sz="900" u="none" strike="noStrike">
                          <a:effectLst/>
                          <a:latin typeface="Arial" panose="020B0604020202020204" pitchFamily="34" charset="0"/>
                          <a:cs typeface="Arial" panose="020B0604020202020204" pitchFamily="34" charset="0"/>
                        </a:rPr>
                        <a:t>density</a:t>
                      </a: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r>
                        <a:rPr lang="en-US" sz="900" u="none" strike="noStrike">
                          <a:effectLst/>
                          <a:latin typeface="Arial" panose="020B0604020202020204" pitchFamily="34" charset="0"/>
                          <a:cs typeface="Arial" panose="020B0604020202020204" pitchFamily="34" charset="0"/>
                        </a:rPr>
                        <a:t>1000</a:t>
                      </a:r>
                      <a:endParaRPr lang="en-US" sz="900" b="0" i="0" u="none" strike="noStrike">
                        <a:solidFill>
                          <a:srgbClr val="FF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r>
                        <a:rPr lang="en-US" sz="900" u="none" strike="noStrike">
                          <a:effectLst/>
                          <a:latin typeface="Arial" panose="020B0604020202020204" pitchFamily="34" charset="0"/>
                          <a:cs typeface="Arial" panose="020B0604020202020204" pitchFamily="34" charset="0"/>
                        </a:rPr>
                        <a:t>kg/m^3</a:t>
                      </a: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extLst>
                  <a:ext uri="{0D108BD9-81ED-4DB2-BD59-A6C34878D82A}">
                    <a16:rowId xmlns:a16="http://schemas.microsoft.com/office/drawing/2014/main" val="1611769243"/>
                  </a:ext>
                </a:extLst>
              </a:tr>
              <a:tr h="176216">
                <a:tc>
                  <a:txBody>
                    <a:bodyPr/>
                    <a:lstStyle/>
                    <a:p>
                      <a:pPr algn="ctr" fontAlgn="b">
                        <a:buNone/>
                      </a:pPr>
                      <a:r>
                        <a:rPr lang="en-US" sz="900" u="none" strike="noStrike">
                          <a:effectLst/>
                          <a:latin typeface="Arial" panose="020B0604020202020204" pitchFamily="34" charset="0"/>
                          <a:cs typeface="Arial" panose="020B0604020202020204" pitchFamily="34" charset="0"/>
                        </a:rPr>
                        <a:t>Specific Heat</a:t>
                      </a: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r>
                        <a:rPr lang="en-US" sz="900" u="none" strike="noStrike">
                          <a:effectLst/>
                          <a:latin typeface="Arial" panose="020B0604020202020204" pitchFamily="34" charset="0"/>
                          <a:cs typeface="Arial" panose="020B0604020202020204" pitchFamily="34" charset="0"/>
                        </a:rPr>
                        <a:t>4186</a:t>
                      </a:r>
                      <a:endParaRPr lang="en-US" sz="900" b="0" i="0" u="none" strike="noStrike">
                        <a:solidFill>
                          <a:srgbClr val="FF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r>
                        <a:rPr lang="en-US" sz="900" u="none" strike="noStrike">
                          <a:effectLst/>
                          <a:latin typeface="Arial" panose="020B0604020202020204" pitchFamily="34" charset="0"/>
                          <a:cs typeface="Arial" panose="020B0604020202020204" pitchFamily="34" charset="0"/>
                        </a:rPr>
                        <a:t>J/kg C</a:t>
                      </a: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extLst>
                  <a:ext uri="{0D108BD9-81ED-4DB2-BD59-A6C34878D82A}">
                    <a16:rowId xmlns:a16="http://schemas.microsoft.com/office/drawing/2014/main" val="2191159909"/>
                  </a:ext>
                </a:extLst>
              </a:tr>
              <a:tr h="176216">
                <a:tc>
                  <a:txBody>
                    <a:bodyPr/>
                    <a:lstStyle/>
                    <a:p>
                      <a:pPr algn="ctr" fontAlgn="b">
                        <a:buNone/>
                      </a:pPr>
                      <a:r>
                        <a:rPr lang="en-US" sz="900" u="none" strike="noStrike">
                          <a:effectLst/>
                          <a:latin typeface="Arial" panose="020B0604020202020204" pitchFamily="34" charset="0"/>
                          <a:cs typeface="Arial" panose="020B0604020202020204" pitchFamily="34" charset="0"/>
                        </a:rPr>
                        <a:t>RH</a:t>
                      </a: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r>
                        <a:rPr lang="en-US" sz="900" u="none" strike="noStrike">
                          <a:effectLst/>
                          <a:latin typeface="Arial" panose="020B0604020202020204" pitchFamily="34" charset="0"/>
                          <a:cs typeface="Arial" panose="020B0604020202020204" pitchFamily="34" charset="0"/>
                        </a:rPr>
                        <a:t>65</a:t>
                      </a:r>
                      <a:endParaRPr lang="en-US" sz="900" b="0" i="0" u="none" strike="noStrike">
                        <a:solidFill>
                          <a:srgbClr val="FF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r>
                        <a:rPr lang="en-US" sz="900" u="none" strike="noStrike">
                          <a:effectLst/>
                          <a:latin typeface="Arial" panose="020B0604020202020204" pitchFamily="34" charset="0"/>
                          <a:cs typeface="Arial" panose="020B0604020202020204" pitchFamily="34" charset="0"/>
                        </a:rPr>
                        <a:t>%</a:t>
                      </a: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extLst>
                  <a:ext uri="{0D108BD9-81ED-4DB2-BD59-A6C34878D82A}">
                    <a16:rowId xmlns:a16="http://schemas.microsoft.com/office/drawing/2014/main" val="2556718522"/>
                  </a:ext>
                </a:extLst>
              </a:tr>
              <a:tr h="176216">
                <a:tc>
                  <a:txBody>
                    <a:bodyPr/>
                    <a:lstStyle/>
                    <a:p>
                      <a:pPr algn="ctr" fontAlgn="b">
                        <a:buNone/>
                      </a:pPr>
                      <a:r>
                        <a:rPr lang="en-US" sz="900" u="none" strike="noStrike">
                          <a:effectLst/>
                          <a:latin typeface="Arial" panose="020B0604020202020204" pitchFamily="34" charset="0"/>
                          <a:cs typeface="Arial" panose="020B0604020202020204" pitchFamily="34" charset="0"/>
                        </a:rPr>
                        <a:t>Ambient Temp</a:t>
                      </a: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r>
                        <a:rPr lang="en-US" sz="900" u="none" strike="noStrike">
                          <a:effectLst/>
                          <a:latin typeface="Arial" panose="020B0604020202020204" pitchFamily="34" charset="0"/>
                          <a:cs typeface="Arial" panose="020B0604020202020204" pitchFamily="34" charset="0"/>
                        </a:rPr>
                        <a:t>74</a:t>
                      </a:r>
                      <a:endParaRPr lang="en-US" sz="900" b="0" i="0" u="none" strike="noStrike">
                        <a:solidFill>
                          <a:srgbClr val="FF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r>
                        <a:rPr lang="en-US" sz="900" u="none" strike="noStrike">
                          <a:effectLst/>
                          <a:latin typeface="Arial" panose="020B0604020202020204" pitchFamily="34" charset="0"/>
                          <a:cs typeface="Arial" panose="020B0604020202020204" pitchFamily="34" charset="0"/>
                        </a:rPr>
                        <a:t>F</a:t>
                      </a: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extLst>
                  <a:ext uri="{0D108BD9-81ED-4DB2-BD59-A6C34878D82A}">
                    <a16:rowId xmlns:a16="http://schemas.microsoft.com/office/drawing/2014/main" val="3986762971"/>
                  </a:ext>
                </a:extLst>
              </a:tr>
              <a:tr h="176216">
                <a:tc>
                  <a:txBody>
                    <a:bodyPr/>
                    <a:lstStyle/>
                    <a:p>
                      <a:pPr algn="ctr" fontAlgn="b">
                        <a:buNone/>
                      </a:pPr>
                      <a:r>
                        <a:rPr lang="en-US" sz="900" u="none" strike="noStrike">
                          <a:effectLst/>
                          <a:latin typeface="Arial" panose="020B0604020202020204" pitchFamily="34" charset="0"/>
                          <a:cs typeface="Arial" panose="020B0604020202020204" pitchFamily="34" charset="0"/>
                        </a:rPr>
                        <a:t>Ambient Temp</a:t>
                      </a: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r>
                        <a:rPr lang="en-US" sz="900" u="none" strike="noStrike">
                          <a:effectLst/>
                          <a:latin typeface="Arial" panose="020B0604020202020204" pitchFamily="34" charset="0"/>
                          <a:cs typeface="Arial" panose="020B0604020202020204" pitchFamily="34" charset="0"/>
                        </a:rPr>
                        <a:t>23.3</a:t>
                      </a:r>
                      <a:endParaRPr lang="en-US" sz="900" b="0" i="0" u="none" strike="noStrike">
                        <a:solidFill>
                          <a:srgbClr val="FF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r>
                        <a:rPr lang="en-US" sz="900" u="none" strike="noStrike">
                          <a:effectLst/>
                          <a:latin typeface="Arial" panose="020B0604020202020204" pitchFamily="34" charset="0"/>
                          <a:cs typeface="Arial" panose="020B0604020202020204" pitchFamily="34" charset="0"/>
                        </a:rPr>
                        <a:t>C</a:t>
                      </a: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extLst>
                  <a:ext uri="{0D108BD9-81ED-4DB2-BD59-A6C34878D82A}">
                    <a16:rowId xmlns:a16="http://schemas.microsoft.com/office/drawing/2014/main" val="1176979380"/>
                  </a:ext>
                </a:extLst>
              </a:tr>
              <a:tr h="176216">
                <a:tc>
                  <a:txBody>
                    <a:bodyPr/>
                    <a:lstStyle/>
                    <a:p>
                      <a:pPr algn="ctr" fontAlgn="b">
                        <a:buNone/>
                      </a:pPr>
                      <a:r>
                        <a:rPr lang="en-US" sz="900" u="none" strike="noStrike">
                          <a:effectLst/>
                          <a:latin typeface="Arial" panose="020B0604020202020204" pitchFamily="34" charset="0"/>
                          <a:cs typeface="Arial" panose="020B0604020202020204" pitchFamily="34" charset="0"/>
                        </a:rPr>
                        <a:t>Dew Point Temp</a:t>
                      </a: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r>
                        <a:rPr lang="en-US" sz="900" u="none" strike="noStrike">
                          <a:effectLst/>
                          <a:latin typeface="Arial" panose="020B0604020202020204" pitchFamily="34" charset="0"/>
                          <a:cs typeface="Arial" panose="020B0604020202020204" pitchFamily="34" charset="0"/>
                        </a:rPr>
                        <a:t>61.5</a:t>
                      </a:r>
                      <a:endParaRPr lang="en-US" sz="900" b="0" i="0" u="none" strike="noStrike">
                        <a:solidFill>
                          <a:srgbClr val="FF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r>
                        <a:rPr lang="en-US" sz="900" u="none" strike="noStrike">
                          <a:effectLst/>
                          <a:latin typeface="Arial" panose="020B0604020202020204" pitchFamily="34" charset="0"/>
                          <a:cs typeface="Arial" panose="020B0604020202020204" pitchFamily="34" charset="0"/>
                        </a:rPr>
                        <a:t>F</a:t>
                      </a: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extLst>
                  <a:ext uri="{0D108BD9-81ED-4DB2-BD59-A6C34878D82A}">
                    <a16:rowId xmlns:a16="http://schemas.microsoft.com/office/drawing/2014/main" val="3386499417"/>
                  </a:ext>
                </a:extLst>
              </a:tr>
              <a:tr h="176216">
                <a:tc>
                  <a:txBody>
                    <a:bodyPr/>
                    <a:lstStyle/>
                    <a:p>
                      <a:pPr algn="ctr" fontAlgn="b">
                        <a:buNone/>
                      </a:pPr>
                      <a:r>
                        <a:rPr lang="en-US" sz="900" u="none" strike="noStrike">
                          <a:effectLst/>
                          <a:latin typeface="Arial" panose="020B0604020202020204" pitchFamily="34" charset="0"/>
                          <a:cs typeface="Arial" panose="020B0604020202020204" pitchFamily="34" charset="0"/>
                        </a:rPr>
                        <a:t>Dew Point Temp</a:t>
                      </a: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r>
                        <a:rPr lang="en-US" sz="900" u="none" strike="noStrike">
                          <a:effectLst/>
                          <a:latin typeface="Arial" panose="020B0604020202020204" pitchFamily="34" charset="0"/>
                          <a:cs typeface="Arial" panose="020B0604020202020204" pitchFamily="34" charset="0"/>
                        </a:rPr>
                        <a:t>16.4</a:t>
                      </a:r>
                      <a:endParaRPr lang="en-US" sz="900" b="0" i="0" u="none" strike="noStrike">
                        <a:solidFill>
                          <a:srgbClr val="FF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r>
                        <a:rPr lang="en-US" sz="900" u="none" strike="noStrike">
                          <a:effectLst/>
                          <a:latin typeface="Arial" panose="020B0604020202020204" pitchFamily="34" charset="0"/>
                          <a:cs typeface="Arial" panose="020B0604020202020204" pitchFamily="34" charset="0"/>
                        </a:rPr>
                        <a:t>C</a:t>
                      </a: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extLst>
                  <a:ext uri="{0D108BD9-81ED-4DB2-BD59-A6C34878D82A}">
                    <a16:rowId xmlns:a16="http://schemas.microsoft.com/office/drawing/2014/main" val="280496994"/>
                  </a:ext>
                </a:extLst>
              </a:tr>
              <a:tr h="176216">
                <a:tc>
                  <a:txBody>
                    <a:bodyPr/>
                    <a:lstStyle/>
                    <a:p>
                      <a:pPr algn="ctr" fontAlgn="b">
                        <a:buNone/>
                      </a:pPr>
                      <a:r>
                        <a:rPr lang="en-US" sz="900" u="none" strike="noStrike">
                          <a:effectLst/>
                          <a:latin typeface="Arial" panose="020B0604020202020204" pitchFamily="34" charset="0"/>
                          <a:cs typeface="Arial" panose="020B0604020202020204" pitchFamily="34" charset="0"/>
                        </a:rPr>
                        <a:t>Inlet Temp</a:t>
                      </a: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r>
                        <a:rPr lang="en-US" sz="900" u="none" strike="noStrike">
                          <a:effectLst/>
                          <a:latin typeface="Arial" panose="020B0604020202020204" pitchFamily="34" charset="0"/>
                          <a:cs typeface="Arial" panose="020B0604020202020204" pitchFamily="34" charset="0"/>
                        </a:rPr>
                        <a:t>64.4</a:t>
                      </a:r>
                      <a:endParaRPr lang="en-US" sz="900" b="0" i="0" u="none" strike="noStrike">
                        <a:solidFill>
                          <a:srgbClr val="FF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r>
                        <a:rPr lang="en-US" sz="900" u="none" strike="noStrike">
                          <a:effectLst/>
                          <a:latin typeface="Arial" panose="020B0604020202020204" pitchFamily="34" charset="0"/>
                          <a:cs typeface="Arial" panose="020B0604020202020204" pitchFamily="34" charset="0"/>
                        </a:rPr>
                        <a:t>F</a:t>
                      </a: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extLst>
                  <a:ext uri="{0D108BD9-81ED-4DB2-BD59-A6C34878D82A}">
                    <a16:rowId xmlns:a16="http://schemas.microsoft.com/office/drawing/2014/main" val="493303094"/>
                  </a:ext>
                </a:extLst>
              </a:tr>
              <a:tr h="176216">
                <a:tc>
                  <a:txBody>
                    <a:bodyPr/>
                    <a:lstStyle/>
                    <a:p>
                      <a:pPr algn="ctr" fontAlgn="b">
                        <a:buNone/>
                      </a:pPr>
                      <a:r>
                        <a:rPr lang="en-US" sz="900" u="none" strike="noStrike">
                          <a:effectLst/>
                          <a:latin typeface="Arial" panose="020B0604020202020204" pitchFamily="34" charset="0"/>
                          <a:cs typeface="Arial" panose="020B0604020202020204" pitchFamily="34" charset="0"/>
                        </a:rPr>
                        <a:t>Inlet Temp</a:t>
                      </a: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r>
                        <a:rPr lang="en-US" sz="900" u="none" strike="noStrike">
                          <a:effectLst/>
                          <a:latin typeface="Arial" panose="020B0604020202020204" pitchFamily="34" charset="0"/>
                          <a:cs typeface="Arial" panose="020B0604020202020204" pitchFamily="34" charset="0"/>
                        </a:rPr>
                        <a:t>18.0</a:t>
                      </a:r>
                      <a:endParaRPr lang="en-US" sz="900" b="0" i="0" u="none" strike="noStrike">
                        <a:solidFill>
                          <a:srgbClr val="FF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r>
                        <a:rPr lang="en-US" sz="900" u="none" strike="noStrike">
                          <a:effectLst/>
                          <a:latin typeface="Arial" panose="020B0604020202020204" pitchFamily="34" charset="0"/>
                          <a:cs typeface="Arial" panose="020B0604020202020204" pitchFamily="34" charset="0"/>
                        </a:rPr>
                        <a:t>C</a:t>
                      </a: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extLst>
                  <a:ext uri="{0D108BD9-81ED-4DB2-BD59-A6C34878D82A}">
                    <a16:rowId xmlns:a16="http://schemas.microsoft.com/office/drawing/2014/main" val="1853376197"/>
                  </a:ext>
                </a:extLst>
              </a:tr>
              <a:tr h="176216">
                <a:tc>
                  <a:txBody>
                    <a:bodyPr/>
                    <a:lstStyle/>
                    <a:p>
                      <a:pPr algn="ctr" fontAlgn="b">
                        <a:buNone/>
                      </a:pPr>
                      <a:r>
                        <a:rPr lang="en-US" sz="900" u="none" strike="noStrike">
                          <a:effectLst/>
                          <a:latin typeface="Arial" panose="020B0604020202020204" pitchFamily="34" charset="0"/>
                          <a:cs typeface="Arial" panose="020B0604020202020204" pitchFamily="34" charset="0"/>
                        </a:rPr>
                        <a:t>FEB Full Board Heat</a:t>
                      </a: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r>
                        <a:rPr lang="en-US" sz="900" u="none" strike="noStrike">
                          <a:effectLst/>
                          <a:latin typeface="Arial" panose="020B0604020202020204" pitchFamily="34" charset="0"/>
                          <a:cs typeface="Arial" panose="020B0604020202020204" pitchFamily="34" charset="0"/>
                        </a:rPr>
                        <a:t>4.5</a:t>
                      </a:r>
                      <a:endParaRPr lang="en-US" sz="900" b="0" i="0" u="none" strike="noStrike">
                        <a:solidFill>
                          <a:srgbClr val="FF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r>
                        <a:rPr lang="en-US" sz="900" u="none" strike="noStrike">
                          <a:effectLst/>
                          <a:latin typeface="Arial" panose="020B0604020202020204" pitchFamily="34" charset="0"/>
                          <a:cs typeface="Arial" panose="020B0604020202020204" pitchFamily="34" charset="0"/>
                        </a:rPr>
                        <a:t>W</a:t>
                      </a: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extLst>
                  <a:ext uri="{0D108BD9-81ED-4DB2-BD59-A6C34878D82A}">
                    <a16:rowId xmlns:a16="http://schemas.microsoft.com/office/drawing/2014/main" val="2741744613"/>
                  </a:ext>
                </a:extLst>
              </a:tr>
              <a:tr h="176216">
                <a:tc>
                  <a:txBody>
                    <a:bodyPr/>
                    <a:lstStyle/>
                    <a:p>
                      <a:pPr algn="ctr" fontAlgn="b">
                        <a:buNone/>
                      </a:pPr>
                      <a:r>
                        <a:rPr lang="en-US" sz="900" u="none" strike="noStrike" dirty="0">
                          <a:effectLst/>
                          <a:latin typeface="Arial" panose="020B0604020202020204" pitchFamily="34" charset="0"/>
                          <a:cs typeface="Arial" panose="020B0604020202020204" pitchFamily="34" charset="0"/>
                        </a:rPr>
                        <a:t>FEB Half Board Heat</a:t>
                      </a:r>
                      <a:endParaRPr lang="en-US" sz="900" b="1" i="0" u="none" strike="noStrike" dirty="0">
                        <a:solidFill>
                          <a:srgbClr val="00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r>
                        <a:rPr lang="en-US" sz="900" u="none" strike="noStrike">
                          <a:effectLst/>
                          <a:latin typeface="Arial" panose="020B0604020202020204" pitchFamily="34" charset="0"/>
                          <a:cs typeface="Arial" panose="020B0604020202020204" pitchFamily="34" charset="0"/>
                        </a:rPr>
                        <a:t>2.25</a:t>
                      </a:r>
                      <a:endParaRPr lang="en-US" sz="900" b="0" i="0" u="none" strike="noStrike">
                        <a:solidFill>
                          <a:srgbClr val="FF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r>
                        <a:rPr lang="en-US" sz="900" u="none" strike="noStrike">
                          <a:effectLst/>
                          <a:latin typeface="Arial" panose="020B0604020202020204" pitchFamily="34" charset="0"/>
                          <a:cs typeface="Arial" panose="020B0604020202020204" pitchFamily="34" charset="0"/>
                        </a:rPr>
                        <a:t>W</a:t>
                      </a: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extLst>
                  <a:ext uri="{0D108BD9-81ED-4DB2-BD59-A6C34878D82A}">
                    <a16:rowId xmlns:a16="http://schemas.microsoft.com/office/drawing/2014/main" val="3599409155"/>
                  </a:ext>
                </a:extLst>
              </a:tr>
              <a:tr h="176216">
                <a:tc>
                  <a:txBody>
                    <a:bodyPr/>
                    <a:lstStyle/>
                    <a:p>
                      <a:pPr algn="ctr" fontAlgn="b">
                        <a:buNone/>
                      </a:pPr>
                      <a:r>
                        <a:rPr lang="en-US" sz="900" u="none" strike="noStrike">
                          <a:effectLst/>
                          <a:latin typeface="Arial" panose="020B0604020202020204" pitchFamily="34" charset="0"/>
                          <a:cs typeface="Arial" panose="020B0604020202020204" pitchFamily="34" charset="0"/>
                        </a:rPr>
                        <a:t>Number of FEB Full Board North half</a:t>
                      </a: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r>
                        <a:rPr lang="en-US" sz="900" u="none" strike="noStrike">
                          <a:effectLst/>
                          <a:latin typeface="Arial" panose="020B0604020202020204" pitchFamily="34" charset="0"/>
                          <a:cs typeface="Arial" panose="020B0604020202020204" pitchFamily="34" charset="0"/>
                        </a:rPr>
                        <a:t>277</a:t>
                      </a:r>
                      <a:endParaRPr lang="en-US" sz="900" b="0" i="0" u="none" strike="noStrike">
                        <a:solidFill>
                          <a:srgbClr val="FF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extLst>
                  <a:ext uri="{0D108BD9-81ED-4DB2-BD59-A6C34878D82A}">
                    <a16:rowId xmlns:a16="http://schemas.microsoft.com/office/drawing/2014/main" val="2294595957"/>
                  </a:ext>
                </a:extLst>
              </a:tr>
              <a:tr h="176216">
                <a:tc>
                  <a:txBody>
                    <a:bodyPr/>
                    <a:lstStyle/>
                    <a:p>
                      <a:pPr algn="ctr" fontAlgn="b">
                        <a:buNone/>
                      </a:pPr>
                      <a:r>
                        <a:rPr lang="en-US" sz="900" u="none" strike="noStrike">
                          <a:effectLst/>
                          <a:latin typeface="Arial" panose="020B0604020202020204" pitchFamily="34" charset="0"/>
                          <a:cs typeface="Arial" panose="020B0604020202020204" pitchFamily="34" charset="0"/>
                        </a:rPr>
                        <a:t>Number of FEB Half Board North half</a:t>
                      </a: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r>
                        <a:rPr lang="en-US" sz="900" u="none" strike="noStrike">
                          <a:effectLst/>
                          <a:latin typeface="Arial" panose="020B0604020202020204" pitchFamily="34" charset="0"/>
                          <a:cs typeface="Arial" panose="020B0604020202020204" pitchFamily="34" charset="0"/>
                        </a:rPr>
                        <a:t>44</a:t>
                      </a:r>
                      <a:endParaRPr lang="en-US" sz="900" b="0" i="0" u="none" strike="noStrike">
                        <a:solidFill>
                          <a:srgbClr val="FF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extLst>
                  <a:ext uri="{0D108BD9-81ED-4DB2-BD59-A6C34878D82A}">
                    <a16:rowId xmlns:a16="http://schemas.microsoft.com/office/drawing/2014/main" val="977454589"/>
                  </a:ext>
                </a:extLst>
              </a:tr>
              <a:tr h="176216">
                <a:tc>
                  <a:txBody>
                    <a:bodyPr/>
                    <a:lstStyle/>
                    <a:p>
                      <a:pPr algn="ctr" fontAlgn="b">
                        <a:buNone/>
                      </a:pPr>
                      <a:r>
                        <a:rPr lang="en-US" sz="900" u="none" strike="noStrike">
                          <a:effectLst/>
                          <a:latin typeface="Arial" panose="020B0604020202020204" pitchFamily="34" charset="0"/>
                          <a:cs typeface="Arial" panose="020B0604020202020204" pitchFamily="34" charset="0"/>
                        </a:rPr>
                        <a:t>Total Heat Generation FEB Full Board North half</a:t>
                      </a: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r>
                        <a:rPr lang="en-US" sz="900" u="none" strike="noStrike">
                          <a:effectLst/>
                          <a:latin typeface="Arial" panose="020B0604020202020204" pitchFamily="34" charset="0"/>
                          <a:cs typeface="Arial" panose="020B0604020202020204" pitchFamily="34" charset="0"/>
                        </a:rPr>
                        <a:t>1246.5</a:t>
                      </a:r>
                      <a:endParaRPr lang="en-US" sz="900" b="0" i="0" u="none" strike="noStrike">
                        <a:solidFill>
                          <a:srgbClr val="FF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r>
                        <a:rPr lang="en-US" sz="900" u="none" strike="noStrike">
                          <a:effectLst/>
                          <a:latin typeface="Arial" panose="020B0604020202020204" pitchFamily="34" charset="0"/>
                          <a:cs typeface="Arial" panose="020B0604020202020204" pitchFamily="34" charset="0"/>
                        </a:rPr>
                        <a:t>W</a:t>
                      </a: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extLst>
                  <a:ext uri="{0D108BD9-81ED-4DB2-BD59-A6C34878D82A}">
                    <a16:rowId xmlns:a16="http://schemas.microsoft.com/office/drawing/2014/main" val="1287601715"/>
                  </a:ext>
                </a:extLst>
              </a:tr>
              <a:tr h="176216">
                <a:tc>
                  <a:txBody>
                    <a:bodyPr/>
                    <a:lstStyle/>
                    <a:p>
                      <a:pPr algn="ctr" fontAlgn="b">
                        <a:buNone/>
                      </a:pPr>
                      <a:r>
                        <a:rPr lang="en-US" sz="900" u="none" strike="noStrike">
                          <a:effectLst/>
                          <a:latin typeface="Arial" panose="020B0604020202020204" pitchFamily="34" charset="0"/>
                          <a:cs typeface="Arial" panose="020B0604020202020204" pitchFamily="34" charset="0"/>
                        </a:rPr>
                        <a:t>Total Heat Generation FEB Half Board North half</a:t>
                      </a: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r>
                        <a:rPr lang="en-US" sz="900" u="none" strike="noStrike">
                          <a:effectLst/>
                          <a:latin typeface="Arial" panose="020B0604020202020204" pitchFamily="34" charset="0"/>
                          <a:cs typeface="Arial" panose="020B0604020202020204" pitchFamily="34" charset="0"/>
                        </a:rPr>
                        <a:t>99</a:t>
                      </a:r>
                      <a:endParaRPr lang="en-US" sz="900" b="0" i="0" u="none" strike="noStrike">
                        <a:solidFill>
                          <a:srgbClr val="FF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r>
                        <a:rPr lang="en-US" sz="900" u="none" strike="noStrike">
                          <a:effectLst/>
                          <a:latin typeface="Arial" panose="020B0604020202020204" pitchFamily="34" charset="0"/>
                          <a:cs typeface="Arial" panose="020B0604020202020204" pitchFamily="34" charset="0"/>
                        </a:rPr>
                        <a:t>W</a:t>
                      </a: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extLst>
                  <a:ext uri="{0D108BD9-81ED-4DB2-BD59-A6C34878D82A}">
                    <a16:rowId xmlns:a16="http://schemas.microsoft.com/office/drawing/2014/main" val="2286219621"/>
                  </a:ext>
                </a:extLst>
              </a:tr>
              <a:tr h="176216">
                <a:tc>
                  <a:txBody>
                    <a:bodyPr/>
                    <a:lstStyle/>
                    <a:p>
                      <a:pPr algn="ctr" fontAlgn="b">
                        <a:buNone/>
                      </a:pPr>
                      <a:r>
                        <a:rPr lang="en-US" sz="900" u="none" strike="noStrike">
                          <a:effectLst/>
                          <a:latin typeface="Arial" panose="020B0604020202020204" pitchFamily="34" charset="0"/>
                          <a:cs typeface="Arial" panose="020B0604020202020204" pitchFamily="34" charset="0"/>
                        </a:rPr>
                        <a:t>Number of FEB Full Board South half</a:t>
                      </a: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r>
                        <a:rPr lang="en-US" sz="900" u="none" strike="noStrike">
                          <a:effectLst/>
                          <a:latin typeface="Arial" panose="020B0604020202020204" pitchFamily="34" charset="0"/>
                          <a:cs typeface="Arial" panose="020B0604020202020204" pitchFamily="34" charset="0"/>
                        </a:rPr>
                        <a:t>274</a:t>
                      </a:r>
                      <a:endParaRPr lang="en-US" sz="900" b="0" i="0" u="none" strike="noStrike">
                        <a:solidFill>
                          <a:srgbClr val="FF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extLst>
                  <a:ext uri="{0D108BD9-81ED-4DB2-BD59-A6C34878D82A}">
                    <a16:rowId xmlns:a16="http://schemas.microsoft.com/office/drawing/2014/main" val="2979887879"/>
                  </a:ext>
                </a:extLst>
              </a:tr>
              <a:tr h="176216">
                <a:tc>
                  <a:txBody>
                    <a:bodyPr/>
                    <a:lstStyle/>
                    <a:p>
                      <a:pPr algn="ctr" fontAlgn="b">
                        <a:buNone/>
                      </a:pPr>
                      <a:r>
                        <a:rPr lang="en-US" sz="900" u="none" strike="noStrike">
                          <a:effectLst/>
                          <a:latin typeface="Arial" panose="020B0604020202020204" pitchFamily="34" charset="0"/>
                          <a:cs typeface="Arial" panose="020B0604020202020204" pitchFamily="34" charset="0"/>
                        </a:rPr>
                        <a:t>Number of FEB Half Board South half</a:t>
                      </a: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r>
                        <a:rPr lang="en-US" sz="900" u="none" strike="noStrike">
                          <a:effectLst/>
                          <a:latin typeface="Arial" panose="020B0604020202020204" pitchFamily="34" charset="0"/>
                          <a:cs typeface="Arial" panose="020B0604020202020204" pitchFamily="34" charset="0"/>
                        </a:rPr>
                        <a:t>24</a:t>
                      </a:r>
                      <a:endParaRPr lang="en-US" sz="900" b="0" i="0" u="none" strike="noStrike">
                        <a:solidFill>
                          <a:srgbClr val="FF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extLst>
                  <a:ext uri="{0D108BD9-81ED-4DB2-BD59-A6C34878D82A}">
                    <a16:rowId xmlns:a16="http://schemas.microsoft.com/office/drawing/2014/main" val="4122632782"/>
                  </a:ext>
                </a:extLst>
              </a:tr>
              <a:tr h="176216">
                <a:tc>
                  <a:txBody>
                    <a:bodyPr/>
                    <a:lstStyle/>
                    <a:p>
                      <a:pPr algn="ctr" fontAlgn="b">
                        <a:buNone/>
                      </a:pPr>
                      <a:r>
                        <a:rPr lang="en-US" sz="900" u="none" strike="noStrike">
                          <a:effectLst/>
                          <a:latin typeface="Arial" panose="020B0604020202020204" pitchFamily="34" charset="0"/>
                          <a:cs typeface="Arial" panose="020B0604020202020204" pitchFamily="34" charset="0"/>
                        </a:rPr>
                        <a:t>Total Heat Generation FEB Full Board South half</a:t>
                      </a: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r>
                        <a:rPr lang="en-US" sz="900" u="none" strike="noStrike">
                          <a:effectLst/>
                          <a:latin typeface="Arial" panose="020B0604020202020204" pitchFamily="34" charset="0"/>
                          <a:cs typeface="Arial" panose="020B0604020202020204" pitchFamily="34" charset="0"/>
                        </a:rPr>
                        <a:t>1233</a:t>
                      </a:r>
                      <a:endParaRPr lang="en-US" sz="900" b="0" i="0" u="none" strike="noStrike">
                        <a:solidFill>
                          <a:srgbClr val="FF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r>
                        <a:rPr lang="en-US" sz="900" u="none" strike="noStrike">
                          <a:effectLst/>
                          <a:latin typeface="Arial" panose="020B0604020202020204" pitchFamily="34" charset="0"/>
                          <a:cs typeface="Arial" panose="020B0604020202020204" pitchFamily="34" charset="0"/>
                        </a:rPr>
                        <a:t>W</a:t>
                      </a: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extLst>
                  <a:ext uri="{0D108BD9-81ED-4DB2-BD59-A6C34878D82A}">
                    <a16:rowId xmlns:a16="http://schemas.microsoft.com/office/drawing/2014/main" val="3335393985"/>
                  </a:ext>
                </a:extLst>
              </a:tr>
              <a:tr h="176216">
                <a:tc>
                  <a:txBody>
                    <a:bodyPr/>
                    <a:lstStyle/>
                    <a:p>
                      <a:pPr algn="ctr" fontAlgn="b">
                        <a:buNone/>
                      </a:pPr>
                      <a:r>
                        <a:rPr lang="en-US" sz="900" u="none" strike="noStrike">
                          <a:effectLst/>
                          <a:latin typeface="Arial" panose="020B0604020202020204" pitchFamily="34" charset="0"/>
                          <a:cs typeface="Arial" panose="020B0604020202020204" pitchFamily="34" charset="0"/>
                        </a:rPr>
                        <a:t>Total Heat Generation FEB Half Board South half</a:t>
                      </a: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r>
                        <a:rPr lang="en-US" sz="900" u="none" strike="noStrike">
                          <a:effectLst/>
                          <a:latin typeface="Arial" panose="020B0604020202020204" pitchFamily="34" charset="0"/>
                          <a:cs typeface="Arial" panose="020B0604020202020204" pitchFamily="34" charset="0"/>
                        </a:rPr>
                        <a:t>54</a:t>
                      </a:r>
                      <a:endParaRPr lang="en-US" sz="900" b="0" i="0" u="none" strike="noStrike">
                        <a:solidFill>
                          <a:srgbClr val="FF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r>
                        <a:rPr lang="en-US" sz="900" u="none" strike="noStrike">
                          <a:effectLst/>
                          <a:latin typeface="Arial" panose="020B0604020202020204" pitchFamily="34" charset="0"/>
                          <a:cs typeface="Arial" panose="020B0604020202020204" pitchFamily="34" charset="0"/>
                        </a:rPr>
                        <a:t>W</a:t>
                      </a: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extLst>
                  <a:ext uri="{0D108BD9-81ED-4DB2-BD59-A6C34878D82A}">
                    <a16:rowId xmlns:a16="http://schemas.microsoft.com/office/drawing/2014/main" val="2477801216"/>
                  </a:ext>
                </a:extLst>
              </a:tr>
              <a:tr h="176216">
                <a:tc>
                  <a:txBody>
                    <a:bodyPr/>
                    <a:lstStyle/>
                    <a:p>
                      <a:pPr algn="ctr" fontAlgn="b">
                        <a:buNone/>
                      </a:pPr>
                      <a:r>
                        <a:rPr lang="en-US" sz="900" u="none" strike="noStrike">
                          <a:effectLst/>
                          <a:latin typeface="Arial" panose="020B0604020202020204" pitchFamily="34" charset="0"/>
                          <a:cs typeface="Arial" panose="020B0604020202020204" pitchFamily="34" charset="0"/>
                        </a:rPr>
                        <a:t>SiPM Board Heat</a:t>
                      </a: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r>
                        <a:rPr lang="en-US" sz="900" u="none" strike="noStrike">
                          <a:effectLst/>
                          <a:latin typeface="Arial" panose="020B0604020202020204" pitchFamily="34" charset="0"/>
                          <a:cs typeface="Arial" panose="020B0604020202020204" pitchFamily="34" charset="0"/>
                        </a:rPr>
                        <a:t>0.17</a:t>
                      </a:r>
                      <a:endParaRPr lang="en-US" sz="900" b="0" i="0" u="none" strike="noStrike">
                        <a:solidFill>
                          <a:srgbClr val="FF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r>
                        <a:rPr lang="en-US" sz="900" u="none" strike="noStrike">
                          <a:effectLst/>
                          <a:latin typeface="Arial" panose="020B0604020202020204" pitchFamily="34" charset="0"/>
                          <a:cs typeface="Arial" panose="020B0604020202020204" pitchFamily="34" charset="0"/>
                        </a:rPr>
                        <a:t>W</a:t>
                      </a: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extLst>
                  <a:ext uri="{0D108BD9-81ED-4DB2-BD59-A6C34878D82A}">
                    <a16:rowId xmlns:a16="http://schemas.microsoft.com/office/drawing/2014/main" val="2845755151"/>
                  </a:ext>
                </a:extLst>
              </a:tr>
              <a:tr h="176216">
                <a:tc>
                  <a:txBody>
                    <a:bodyPr/>
                    <a:lstStyle/>
                    <a:p>
                      <a:pPr algn="ctr" fontAlgn="b">
                        <a:buNone/>
                      </a:pPr>
                      <a:r>
                        <a:rPr lang="en-US" sz="900" u="none" strike="noStrike">
                          <a:effectLst/>
                          <a:latin typeface="Arial" panose="020B0604020202020204" pitchFamily="34" charset="0"/>
                          <a:cs typeface="Arial" panose="020B0604020202020204" pitchFamily="34" charset="0"/>
                        </a:rPr>
                        <a:t>Number of SiPM Board North half</a:t>
                      </a: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r>
                        <a:rPr lang="en-US" sz="900" u="none" strike="noStrike">
                          <a:effectLst/>
                          <a:latin typeface="Arial" panose="020B0604020202020204" pitchFamily="34" charset="0"/>
                          <a:cs typeface="Arial" panose="020B0604020202020204" pitchFamily="34" charset="0"/>
                        </a:rPr>
                        <a:t>2392</a:t>
                      </a:r>
                      <a:endParaRPr lang="en-US" sz="900" b="0" i="0" u="none" strike="noStrike">
                        <a:solidFill>
                          <a:srgbClr val="FF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extLst>
                  <a:ext uri="{0D108BD9-81ED-4DB2-BD59-A6C34878D82A}">
                    <a16:rowId xmlns:a16="http://schemas.microsoft.com/office/drawing/2014/main" val="25548530"/>
                  </a:ext>
                </a:extLst>
              </a:tr>
              <a:tr h="176216">
                <a:tc>
                  <a:txBody>
                    <a:bodyPr/>
                    <a:lstStyle/>
                    <a:p>
                      <a:pPr algn="ctr" fontAlgn="b">
                        <a:buNone/>
                      </a:pPr>
                      <a:r>
                        <a:rPr lang="en-US" sz="900" u="none" strike="noStrike">
                          <a:effectLst/>
                          <a:latin typeface="Arial" panose="020B0604020202020204" pitchFamily="34" charset="0"/>
                          <a:cs typeface="Arial" panose="020B0604020202020204" pitchFamily="34" charset="0"/>
                        </a:rPr>
                        <a:t>Number of SiPM Board South half</a:t>
                      </a: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r>
                        <a:rPr lang="en-US" sz="900" u="none" strike="noStrike">
                          <a:effectLst/>
                          <a:latin typeface="Arial" panose="020B0604020202020204" pitchFamily="34" charset="0"/>
                          <a:cs typeface="Arial" panose="020B0604020202020204" pitchFamily="34" charset="0"/>
                        </a:rPr>
                        <a:t>2288</a:t>
                      </a:r>
                      <a:endParaRPr lang="en-US" sz="900" b="0" i="0" u="none" strike="noStrike">
                        <a:solidFill>
                          <a:srgbClr val="FF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extLst>
                  <a:ext uri="{0D108BD9-81ED-4DB2-BD59-A6C34878D82A}">
                    <a16:rowId xmlns:a16="http://schemas.microsoft.com/office/drawing/2014/main" val="3280532259"/>
                  </a:ext>
                </a:extLst>
              </a:tr>
              <a:tr h="176216">
                <a:tc>
                  <a:txBody>
                    <a:bodyPr/>
                    <a:lstStyle/>
                    <a:p>
                      <a:pPr algn="ctr" fontAlgn="b">
                        <a:buNone/>
                      </a:pPr>
                      <a:r>
                        <a:rPr lang="en-US" sz="900" u="none" strike="noStrike">
                          <a:effectLst/>
                          <a:latin typeface="Arial" panose="020B0604020202020204" pitchFamily="34" charset="0"/>
                          <a:cs typeface="Arial" panose="020B0604020202020204" pitchFamily="34" charset="0"/>
                        </a:rPr>
                        <a:t>Total Heat Generation SiPM Board North half</a:t>
                      </a: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r>
                        <a:rPr lang="en-US" sz="900" u="none" strike="noStrike">
                          <a:effectLst/>
                          <a:latin typeface="Arial" panose="020B0604020202020204" pitchFamily="34" charset="0"/>
                          <a:cs typeface="Arial" panose="020B0604020202020204" pitchFamily="34" charset="0"/>
                        </a:rPr>
                        <a:t>406.64</a:t>
                      </a:r>
                      <a:endParaRPr lang="en-US" sz="900" b="0" i="0" u="none" strike="noStrike">
                        <a:solidFill>
                          <a:srgbClr val="FF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r>
                        <a:rPr lang="en-US" sz="900" u="none" strike="noStrike">
                          <a:effectLst/>
                          <a:latin typeface="Arial" panose="020B0604020202020204" pitchFamily="34" charset="0"/>
                          <a:cs typeface="Arial" panose="020B0604020202020204" pitchFamily="34" charset="0"/>
                        </a:rPr>
                        <a:t>W</a:t>
                      </a: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extLst>
                  <a:ext uri="{0D108BD9-81ED-4DB2-BD59-A6C34878D82A}">
                    <a16:rowId xmlns:a16="http://schemas.microsoft.com/office/drawing/2014/main" val="2799269218"/>
                  </a:ext>
                </a:extLst>
              </a:tr>
              <a:tr h="176216">
                <a:tc>
                  <a:txBody>
                    <a:bodyPr/>
                    <a:lstStyle/>
                    <a:p>
                      <a:pPr algn="ctr" fontAlgn="b">
                        <a:buNone/>
                      </a:pPr>
                      <a:r>
                        <a:rPr lang="en-US" sz="900" u="none" strike="noStrike">
                          <a:effectLst/>
                          <a:latin typeface="Arial" panose="020B0604020202020204" pitchFamily="34" charset="0"/>
                          <a:cs typeface="Arial" panose="020B0604020202020204" pitchFamily="34" charset="0"/>
                        </a:rPr>
                        <a:t>Total Heat Generation SiPM Board South half</a:t>
                      </a: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r>
                        <a:rPr lang="en-US" sz="900" u="none" strike="noStrike">
                          <a:effectLst/>
                          <a:latin typeface="Arial" panose="020B0604020202020204" pitchFamily="34" charset="0"/>
                          <a:cs typeface="Arial" panose="020B0604020202020204" pitchFamily="34" charset="0"/>
                        </a:rPr>
                        <a:t>388.96</a:t>
                      </a:r>
                      <a:endParaRPr lang="en-US" sz="900" b="0" i="0" u="none" strike="noStrike">
                        <a:solidFill>
                          <a:srgbClr val="FF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r>
                        <a:rPr lang="en-US" sz="900" u="none" strike="noStrike">
                          <a:effectLst/>
                          <a:latin typeface="Arial" panose="020B0604020202020204" pitchFamily="34" charset="0"/>
                          <a:cs typeface="Arial" panose="020B0604020202020204" pitchFamily="34" charset="0"/>
                        </a:rPr>
                        <a:t>W</a:t>
                      </a: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extLst>
                  <a:ext uri="{0D108BD9-81ED-4DB2-BD59-A6C34878D82A}">
                    <a16:rowId xmlns:a16="http://schemas.microsoft.com/office/drawing/2014/main" val="1544576261"/>
                  </a:ext>
                </a:extLst>
              </a:tr>
              <a:tr h="176216">
                <a:tc>
                  <a:txBody>
                    <a:bodyPr/>
                    <a:lstStyle/>
                    <a:p>
                      <a:pPr algn="ctr" fontAlgn="b">
                        <a:buNone/>
                      </a:pPr>
                      <a:r>
                        <a:rPr lang="en-US" sz="900" u="none" strike="noStrike">
                          <a:effectLst/>
                          <a:latin typeface="Arial" panose="020B0604020202020204" pitchFamily="34" charset="0"/>
                          <a:cs typeface="Arial" panose="020B0604020202020204" pitchFamily="34" charset="0"/>
                        </a:rPr>
                        <a:t>Total Heat Load</a:t>
                      </a: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r>
                        <a:rPr lang="en-US" sz="900" u="none" strike="noStrike">
                          <a:effectLst/>
                          <a:latin typeface="Arial" panose="020B0604020202020204" pitchFamily="34" charset="0"/>
                          <a:cs typeface="Arial" panose="020B0604020202020204" pitchFamily="34" charset="0"/>
                        </a:rPr>
                        <a:t>2633</a:t>
                      </a:r>
                      <a:endParaRPr lang="en-US" sz="900" b="0" i="0" u="none" strike="noStrike">
                        <a:solidFill>
                          <a:srgbClr val="FF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r>
                        <a:rPr lang="en-US" sz="900" u="none" strike="noStrike" dirty="0">
                          <a:effectLst/>
                          <a:latin typeface="Arial" panose="020B0604020202020204" pitchFamily="34" charset="0"/>
                          <a:cs typeface="Arial" panose="020B0604020202020204" pitchFamily="34" charset="0"/>
                        </a:rPr>
                        <a:t>W</a:t>
                      </a:r>
                      <a:endParaRPr lang="en-US" sz="900" b="1" i="0" u="none" strike="noStrike" dirty="0">
                        <a:solidFill>
                          <a:srgbClr val="000000"/>
                        </a:solidFill>
                        <a:effectLst/>
                        <a:latin typeface="Arial" panose="020B0604020202020204" pitchFamily="34" charset="0"/>
                        <a:cs typeface="Arial" panose="020B0604020202020204" pitchFamily="34" charset="0"/>
                      </a:endParaRPr>
                    </a:p>
                  </a:txBody>
                  <a:tcPr marL="7374" marR="7374" marT="7374" marB="0" anchor="b"/>
                </a:tc>
                <a:extLst>
                  <a:ext uri="{0D108BD9-81ED-4DB2-BD59-A6C34878D82A}">
                    <a16:rowId xmlns:a16="http://schemas.microsoft.com/office/drawing/2014/main" val="3444380607"/>
                  </a:ext>
                </a:extLst>
              </a:tr>
            </a:tbl>
          </a:graphicData>
        </a:graphic>
      </p:graphicFrame>
      <p:graphicFrame>
        <p:nvGraphicFramePr>
          <p:cNvPr id="9" name="Table 8">
            <a:extLst>
              <a:ext uri="{FF2B5EF4-FFF2-40B4-BE49-F238E27FC236}">
                <a16:creationId xmlns:a16="http://schemas.microsoft.com/office/drawing/2014/main" id="{867867D4-2FD6-EB89-BF81-4738FE1731C2}"/>
              </a:ext>
            </a:extLst>
          </p:cNvPr>
          <p:cNvGraphicFramePr>
            <a:graphicFrameLocks noGrp="1"/>
          </p:cNvGraphicFramePr>
          <p:nvPr>
            <p:extLst>
              <p:ext uri="{D42A27DB-BD31-4B8C-83A1-F6EECF244321}">
                <p14:modId xmlns:p14="http://schemas.microsoft.com/office/powerpoint/2010/main" val="1496882244"/>
              </p:ext>
            </p:extLst>
          </p:nvPr>
        </p:nvGraphicFramePr>
        <p:xfrm>
          <a:off x="6096000" y="561666"/>
          <a:ext cx="5791200" cy="5038899"/>
        </p:xfrm>
        <a:graphic>
          <a:graphicData uri="http://schemas.openxmlformats.org/drawingml/2006/table">
            <a:tbl>
              <a:tblPr>
                <a:tableStyleId>{5C22544A-7EE6-4342-B048-85BDC9FD1C3A}</a:tableStyleId>
              </a:tblPr>
              <a:tblGrid>
                <a:gridCol w="3026893">
                  <a:extLst>
                    <a:ext uri="{9D8B030D-6E8A-4147-A177-3AD203B41FA5}">
                      <a16:colId xmlns:a16="http://schemas.microsoft.com/office/drawing/2014/main" val="4280674395"/>
                    </a:ext>
                  </a:extLst>
                </a:gridCol>
                <a:gridCol w="1115355">
                  <a:extLst>
                    <a:ext uri="{9D8B030D-6E8A-4147-A177-3AD203B41FA5}">
                      <a16:colId xmlns:a16="http://schemas.microsoft.com/office/drawing/2014/main" val="3874551560"/>
                    </a:ext>
                  </a:extLst>
                </a:gridCol>
                <a:gridCol w="1648952">
                  <a:extLst>
                    <a:ext uri="{9D8B030D-6E8A-4147-A177-3AD203B41FA5}">
                      <a16:colId xmlns:a16="http://schemas.microsoft.com/office/drawing/2014/main" val="3173087773"/>
                    </a:ext>
                  </a:extLst>
                </a:gridCol>
              </a:tblGrid>
              <a:tr h="188273">
                <a:tc>
                  <a:txBody>
                    <a:bodyPr/>
                    <a:lstStyle/>
                    <a:p>
                      <a:pPr algn="ctr" fontAlgn="b">
                        <a:buNone/>
                      </a:pPr>
                      <a:r>
                        <a:rPr lang="en-US" sz="900" u="none" strike="noStrike">
                          <a:effectLst/>
                          <a:latin typeface="Arial" panose="020B0604020202020204" pitchFamily="34" charset="0"/>
                          <a:cs typeface="Arial" panose="020B0604020202020204" pitchFamily="34" charset="0"/>
                        </a:rPr>
                        <a:t>Temperature rise ΔT</a:t>
                      </a: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r>
                        <a:rPr lang="en-US" sz="900" u="none" strike="noStrike">
                          <a:effectLst/>
                          <a:latin typeface="Arial" panose="020B0604020202020204" pitchFamily="34" charset="0"/>
                          <a:cs typeface="Arial" panose="020B0604020202020204" pitchFamily="34" charset="0"/>
                        </a:rPr>
                        <a:t>2</a:t>
                      </a:r>
                      <a:endParaRPr lang="en-US" sz="900" b="0" i="0" u="none" strike="noStrike">
                        <a:solidFill>
                          <a:srgbClr val="FF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r>
                        <a:rPr lang="en-US" sz="900" u="none" strike="noStrike">
                          <a:effectLst/>
                          <a:latin typeface="Arial" panose="020B0604020202020204" pitchFamily="34" charset="0"/>
                          <a:cs typeface="Arial" panose="020B0604020202020204" pitchFamily="34" charset="0"/>
                        </a:rPr>
                        <a:t>C</a:t>
                      </a: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extLst>
                  <a:ext uri="{0D108BD9-81ED-4DB2-BD59-A6C34878D82A}">
                    <a16:rowId xmlns:a16="http://schemas.microsoft.com/office/drawing/2014/main" val="2375788965"/>
                  </a:ext>
                </a:extLst>
              </a:tr>
              <a:tr h="153757">
                <a:tc>
                  <a:txBody>
                    <a:bodyPr/>
                    <a:lstStyle/>
                    <a:p>
                      <a:pPr algn="ctr" fontAlgn="b">
                        <a:buNone/>
                      </a:pPr>
                      <a:r>
                        <a:rPr lang="en-US" sz="900" u="none" strike="noStrike">
                          <a:effectLst/>
                          <a:latin typeface="Arial" panose="020B0604020202020204" pitchFamily="34" charset="0"/>
                          <a:cs typeface="Arial" panose="020B0604020202020204" pitchFamily="34" charset="0"/>
                        </a:rPr>
                        <a:t>Required flow rate</a:t>
                      </a: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r>
                        <a:rPr lang="en-US" sz="900" u="none" strike="noStrike">
                          <a:effectLst/>
                          <a:latin typeface="Arial" panose="020B0604020202020204" pitchFamily="34" charset="0"/>
                          <a:cs typeface="Arial" panose="020B0604020202020204" pitchFamily="34" charset="0"/>
                        </a:rPr>
                        <a:t>0.315</a:t>
                      </a:r>
                      <a:endParaRPr lang="en-US" sz="900" b="0" i="0" u="none" strike="noStrike">
                        <a:solidFill>
                          <a:srgbClr val="FF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r>
                        <a:rPr lang="en-US" sz="900" u="none" strike="noStrike">
                          <a:effectLst/>
                          <a:latin typeface="Arial" panose="020B0604020202020204" pitchFamily="34" charset="0"/>
                          <a:cs typeface="Arial" panose="020B0604020202020204" pitchFamily="34" charset="0"/>
                        </a:rPr>
                        <a:t>kg/s</a:t>
                      </a: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extLst>
                  <a:ext uri="{0D108BD9-81ED-4DB2-BD59-A6C34878D82A}">
                    <a16:rowId xmlns:a16="http://schemas.microsoft.com/office/drawing/2014/main" val="1158798487"/>
                  </a:ext>
                </a:extLst>
              </a:tr>
              <a:tr h="161961">
                <a:tc>
                  <a:txBody>
                    <a:bodyPr/>
                    <a:lstStyle/>
                    <a:p>
                      <a:pPr algn="ctr" fontAlgn="b">
                        <a:buNone/>
                      </a:pPr>
                      <a:r>
                        <a:rPr lang="en-US" sz="900" u="none" strike="noStrike">
                          <a:effectLst/>
                          <a:latin typeface="Arial" panose="020B0604020202020204" pitchFamily="34" charset="0"/>
                          <a:cs typeface="Arial" panose="020B0604020202020204" pitchFamily="34" charset="0"/>
                        </a:rPr>
                        <a:t>Required flow rate</a:t>
                      </a: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r>
                        <a:rPr lang="en-US" sz="900" u="none" strike="noStrike">
                          <a:effectLst/>
                          <a:latin typeface="Arial" panose="020B0604020202020204" pitchFamily="34" charset="0"/>
                          <a:cs typeface="Arial" panose="020B0604020202020204" pitchFamily="34" charset="0"/>
                        </a:rPr>
                        <a:t>0.000315</a:t>
                      </a:r>
                      <a:endParaRPr lang="en-US" sz="900" b="0" i="0" u="none" strike="noStrike">
                        <a:solidFill>
                          <a:srgbClr val="FF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r>
                        <a:rPr lang="en-US" sz="900" u="none" strike="noStrike">
                          <a:effectLst/>
                          <a:latin typeface="Arial" panose="020B0604020202020204" pitchFamily="34" charset="0"/>
                          <a:cs typeface="Arial" panose="020B0604020202020204" pitchFamily="34" charset="0"/>
                        </a:rPr>
                        <a:t>m^3/s</a:t>
                      </a: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extLst>
                  <a:ext uri="{0D108BD9-81ED-4DB2-BD59-A6C34878D82A}">
                    <a16:rowId xmlns:a16="http://schemas.microsoft.com/office/drawing/2014/main" val="2664419264"/>
                  </a:ext>
                </a:extLst>
              </a:tr>
              <a:tr h="161961">
                <a:tc>
                  <a:txBody>
                    <a:bodyPr/>
                    <a:lstStyle/>
                    <a:p>
                      <a:pPr algn="ctr" fontAlgn="b">
                        <a:buNone/>
                      </a:pPr>
                      <a:r>
                        <a:rPr lang="en-US" sz="900" u="none" strike="noStrike">
                          <a:effectLst/>
                          <a:latin typeface="Arial" panose="020B0604020202020204" pitchFamily="34" charset="0"/>
                          <a:cs typeface="Arial" panose="020B0604020202020204" pitchFamily="34" charset="0"/>
                        </a:rPr>
                        <a:t>Required flow rate</a:t>
                      </a: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r>
                        <a:rPr lang="en-US" sz="900" u="none" strike="noStrike" dirty="0">
                          <a:effectLst/>
                          <a:latin typeface="Arial" panose="020B0604020202020204" pitchFamily="34" charset="0"/>
                          <a:cs typeface="Arial" panose="020B0604020202020204" pitchFamily="34" charset="0"/>
                        </a:rPr>
                        <a:t>19</a:t>
                      </a:r>
                      <a:endParaRPr lang="en-US" sz="900" b="0" i="0" u="none" strike="noStrike" dirty="0">
                        <a:solidFill>
                          <a:srgbClr val="FF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r>
                        <a:rPr lang="en-US" sz="900" u="none" strike="noStrike">
                          <a:effectLst/>
                          <a:latin typeface="Arial" panose="020B0604020202020204" pitchFamily="34" charset="0"/>
                          <a:cs typeface="Arial" panose="020B0604020202020204" pitchFamily="34" charset="0"/>
                        </a:rPr>
                        <a:t>lpm</a:t>
                      </a: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extLst>
                  <a:ext uri="{0D108BD9-81ED-4DB2-BD59-A6C34878D82A}">
                    <a16:rowId xmlns:a16="http://schemas.microsoft.com/office/drawing/2014/main" val="1867866809"/>
                  </a:ext>
                </a:extLst>
              </a:tr>
              <a:tr h="161961">
                <a:tc>
                  <a:txBody>
                    <a:bodyPr/>
                    <a:lstStyle/>
                    <a:p>
                      <a:pPr algn="ctr" fontAlgn="b">
                        <a:buNone/>
                      </a:pPr>
                      <a:r>
                        <a:rPr lang="en-US" sz="900" u="none" strike="noStrike">
                          <a:effectLst/>
                          <a:latin typeface="Arial" panose="020B0604020202020204" pitchFamily="34" charset="0"/>
                          <a:cs typeface="Arial" panose="020B0604020202020204" pitchFamily="34" charset="0"/>
                        </a:rPr>
                        <a:t>Dynamic Viscosity</a:t>
                      </a: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r>
                        <a:rPr lang="en-US" sz="900" u="none" strike="noStrike">
                          <a:effectLst/>
                          <a:latin typeface="Arial" panose="020B0604020202020204" pitchFamily="34" charset="0"/>
                          <a:cs typeface="Arial" panose="020B0604020202020204" pitchFamily="34" charset="0"/>
                        </a:rPr>
                        <a:t>0.001</a:t>
                      </a:r>
                      <a:endParaRPr lang="en-US" sz="900" b="0" i="0" u="none" strike="noStrike">
                        <a:solidFill>
                          <a:srgbClr val="FF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r>
                        <a:rPr lang="en-US" sz="900" u="none" strike="noStrike">
                          <a:effectLst/>
                          <a:latin typeface="Arial" panose="020B0604020202020204" pitchFamily="34" charset="0"/>
                          <a:cs typeface="Arial" panose="020B0604020202020204" pitchFamily="34" charset="0"/>
                        </a:rPr>
                        <a:t>Ns/m^2</a:t>
                      </a: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extLst>
                  <a:ext uri="{0D108BD9-81ED-4DB2-BD59-A6C34878D82A}">
                    <a16:rowId xmlns:a16="http://schemas.microsoft.com/office/drawing/2014/main" val="3225566101"/>
                  </a:ext>
                </a:extLst>
              </a:tr>
              <a:tr h="161961">
                <a:tc>
                  <a:txBody>
                    <a:bodyPr/>
                    <a:lstStyle/>
                    <a:p>
                      <a:pPr algn="ctr" fontAlgn="b">
                        <a:buNone/>
                      </a:pPr>
                      <a:r>
                        <a:rPr lang="en-US" sz="900" u="none" strike="noStrike">
                          <a:effectLst/>
                          <a:latin typeface="Arial" panose="020B0604020202020204" pitchFamily="34" charset="0"/>
                          <a:cs typeface="Arial" panose="020B0604020202020204" pitchFamily="34" charset="0"/>
                        </a:rPr>
                        <a:t>Copper Tube length</a:t>
                      </a: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r>
                        <a:rPr lang="en-US" sz="900" u="none" strike="noStrike">
                          <a:effectLst/>
                          <a:latin typeface="Arial" panose="020B0604020202020204" pitchFamily="34" charset="0"/>
                          <a:cs typeface="Arial" panose="020B0604020202020204" pitchFamily="34" charset="0"/>
                        </a:rPr>
                        <a:t>1</a:t>
                      </a:r>
                      <a:endParaRPr lang="en-US" sz="900" b="0" i="0" u="none" strike="noStrike">
                        <a:solidFill>
                          <a:srgbClr val="FF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r>
                        <a:rPr lang="en-US" sz="900" u="none" strike="noStrike">
                          <a:effectLst/>
                          <a:latin typeface="Arial" panose="020B0604020202020204" pitchFamily="34" charset="0"/>
                          <a:cs typeface="Arial" panose="020B0604020202020204" pitchFamily="34" charset="0"/>
                        </a:rPr>
                        <a:t>m</a:t>
                      </a: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extLst>
                  <a:ext uri="{0D108BD9-81ED-4DB2-BD59-A6C34878D82A}">
                    <a16:rowId xmlns:a16="http://schemas.microsoft.com/office/drawing/2014/main" val="752733358"/>
                  </a:ext>
                </a:extLst>
              </a:tr>
              <a:tr h="161961">
                <a:tc>
                  <a:txBody>
                    <a:bodyPr/>
                    <a:lstStyle/>
                    <a:p>
                      <a:pPr algn="ctr" fontAlgn="b">
                        <a:buNone/>
                      </a:pP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endParaRPr lang="en-US" sz="900" b="0" i="0" u="none" strike="noStrike">
                        <a:solidFill>
                          <a:srgbClr val="FF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extLst>
                  <a:ext uri="{0D108BD9-81ED-4DB2-BD59-A6C34878D82A}">
                    <a16:rowId xmlns:a16="http://schemas.microsoft.com/office/drawing/2014/main" val="2740444612"/>
                  </a:ext>
                </a:extLst>
              </a:tr>
              <a:tr h="161961">
                <a:tc>
                  <a:txBody>
                    <a:bodyPr/>
                    <a:lstStyle/>
                    <a:p>
                      <a:pPr algn="ctr" fontAlgn="b">
                        <a:buNone/>
                      </a:pPr>
                      <a:r>
                        <a:rPr lang="en-US" sz="900" u="none" strike="noStrike">
                          <a:effectLst/>
                          <a:latin typeface="Arial" panose="020B0604020202020204" pitchFamily="34" charset="0"/>
                          <a:cs typeface="Arial" panose="020B0604020202020204" pitchFamily="34" charset="0"/>
                        </a:rPr>
                        <a:t>Maximum number of FEB per detector row</a:t>
                      </a: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r>
                        <a:rPr lang="en-US" sz="900" u="none" strike="noStrike">
                          <a:effectLst/>
                          <a:latin typeface="Arial" panose="020B0604020202020204" pitchFamily="34" charset="0"/>
                          <a:cs typeface="Arial" panose="020B0604020202020204" pitchFamily="34" charset="0"/>
                        </a:rPr>
                        <a:t>10</a:t>
                      </a:r>
                      <a:endParaRPr lang="en-US" sz="900" b="0" i="0" u="none" strike="noStrike">
                        <a:solidFill>
                          <a:srgbClr val="FF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extLst>
                  <a:ext uri="{0D108BD9-81ED-4DB2-BD59-A6C34878D82A}">
                    <a16:rowId xmlns:a16="http://schemas.microsoft.com/office/drawing/2014/main" val="716112065"/>
                  </a:ext>
                </a:extLst>
              </a:tr>
              <a:tr h="161961">
                <a:tc>
                  <a:txBody>
                    <a:bodyPr/>
                    <a:lstStyle/>
                    <a:p>
                      <a:pPr algn="ctr" fontAlgn="b">
                        <a:buNone/>
                      </a:pPr>
                      <a:r>
                        <a:rPr lang="en-US" sz="900" u="none" strike="noStrike">
                          <a:effectLst/>
                          <a:latin typeface="Arial" panose="020B0604020202020204" pitchFamily="34" charset="0"/>
                          <a:cs typeface="Arial" panose="020B0604020202020204" pitchFamily="34" charset="0"/>
                        </a:rPr>
                        <a:t>Maximum number of SiPM per detector row</a:t>
                      </a: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r>
                        <a:rPr lang="en-US" sz="900" u="none" strike="noStrike">
                          <a:effectLst/>
                          <a:latin typeface="Arial" panose="020B0604020202020204" pitchFamily="34" charset="0"/>
                          <a:cs typeface="Arial" panose="020B0604020202020204" pitchFamily="34" charset="0"/>
                        </a:rPr>
                        <a:t>76</a:t>
                      </a:r>
                      <a:endParaRPr lang="en-US" sz="900" b="0" i="0" u="none" strike="noStrike">
                        <a:solidFill>
                          <a:srgbClr val="FF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extLst>
                  <a:ext uri="{0D108BD9-81ED-4DB2-BD59-A6C34878D82A}">
                    <a16:rowId xmlns:a16="http://schemas.microsoft.com/office/drawing/2014/main" val="3624004793"/>
                  </a:ext>
                </a:extLst>
              </a:tr>
              <a:tr h="161961">
                <a:tc>
                  <a:txBody>
                    <a:bodyPr/>
                    <a:lstStyle/>
                    <a:p>
                      <a:pPr algn="ctr" fontAlgn="b">
                        <a:buNone/>
                      </a:pPr>
                      <a:r>
                        <a:rPr lang="en-US" sz="900" u="none" strike="noStrike">
                          <a:effectLst/>
                          <a:latin typeface="Arial" panose="020B0604020202020204" pitchFamily="34" charset="0"/>
                          <a:cs typeface="Arial" panose="020B0604020202020204" pitchFamily="34" charset="0"/>
                        </a:rPr>
                        <a:t>Maximum total power per cooling loop</a:t>
                      </a: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r>
                        <a:rPr lang="en-US" sz="900" u="none" strike="noStrike">
                          <a:effectLst/>
                          <a:latin typeface="Arial" panose="020B0604020202020204" pitchFamily="34" charset="0"/>
                          <a:cs typeface="Arial" panose="020B0604020202020204" pitchFamily="34" charset="0"/>
                        </a:rPr>
                        <a:t>58</a:t>
                      </a:r>
                      <a:endParaRPr lang="en-US" sz="900" b="0" i="0" u="none" strike="noStrike">
                        <a:solidFill>
                          <a:srgbClr val="FF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r>
                        <a:rPr lang="en-US" sz="900" u="none" strike="noStrike">
                          <a:effectLst/>
                          <a:latin typeface="Arial" panose="020B0604020202020204" pitchFamily="34" charset="0"/>
                          <a:cs typeface="Arial" panose="020B0604020202020204" pitchFamily="34" charset="0"/>
                        </a:rPr>
                        <a:t>W</a:t>
                      </a: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extLst>
                  <a:ext uri="{0D108BD9-81ED-4DB2-BD59-A6C34878D82A}">
                    <a16:rowId xmlns:a16="http://schemas.microsoft.com/office/drawing/2014/main" val="3376578147"/>
                  </a:ext>
                </a:extLst>
              </a:tr>
              <a:tr h="161961">
                <a:tc>
                  <a:txBody>
                    <a:bodyPr/>
                    <a:lstStyle/>
                    <a:p>
                      <a:pPr algn="ctr" fontAlgn="b">
                        <a:buNone/>
                      </a:pPr>
                      <a:r>
                        <a:rPr lang="en-US" sz="900" u="none" strike="noStrike">
                          <a:effectLst/>
                          <a:latin typeface="Arial" panose="020B0604020202020204" pitchFamily="34" charset="0"/>
                          <a:cs typeface="Arial" panose="020B0604020202020204" pitchFamily="34" charset="0"/>
                        </a:rPr>
                        <a:t>Maximum total power per cooling loop NS half</a:t>
                      </a: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r>
                        <a:rPr lang="en-US" sz="900" u="none" strike="noStrike">
                          <a:effectLst/>
                          <a:latin typeface="Arial" panose="020B0604020202020204" pitchFamily="34" charset="0"/>
                          <a:cs typeface="Arial" panose="020B0604020202020204" pitchFamily="34" charset="0"/>
                        </a:rPr>
                        <a:t>116</a:t>
                      </a:r>
                      <a:endParaRPr lang="en-US" sz="900" b="0" i="0" u="none" strike="noStrike">
                        <a:solidFill>
                          <a:srgbClr val="FF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r>
                        <a:rPr lang="en-US" sz="900" u="none" strike="noStrike" dirty="0">
                          <a:effectLst/>
                          <a:latin typeface="Arial" panose="020B0604020202020204" pitchFamily="34" charset="0"/>
                          <a:cs typeface="Arial" panose="020B0604020202020204" pitchFamily="34" charset="0"/>
                        </a:rPr>
                        <a:t>W</a:t>
                      </a:r>
                      <a:endParaRPr lang="en-US" sz="900" b="1" i="0" u="none" strike="noStrike" dirty="0">
                        <a:solidFill>
                          <a:srgbClr val="000000"/>
                        </a:solidFill>
                        <a:effectLst/>
                        <a:latin typeface="Arial" panose="020B0604020202020204" pitchFamily="34" charset="0"/>
                        <a:cs typeface="Arial" panose="020B0604020202020204" pitchFamily="34" charset="0"/>
                      </a:endParaRPr>
                    </a:p>
                  </a:txBody>
                  <a:tcPr marL="7374" marR="7374" marT="7374" marB="0" anchor="b"/>
                </a:tc>
                <a:extLst>
                  <a:ext uri="{0D108BD9-81ED-4DB2-BD59-A6C34878D82A}">
                    <a16:rowId xmlns:a16="http://schemas.microsoft.com/office/drawing/2014/main" val="1049138350"/>
                  </a:ext>
                </a:extLst>
              </a:tr>
              <a:tr h="161961">
                <a:tc>
                  <a:txBody>
                    <a:bodyPr/>
                    <a:lstStyle/>
                    <a:p>
                      <a:pPr algn="ctr" fontAlgn="b">
                        <a:buNone/>
                      </a:pPr>
                      <a:r>
                        <a:rPr lang="en-US" sz="900" u="none" strike="noStrike">
                          <a:effectLst/>
                          <a:latin typeface="Arial" panose="020B0604020202020204" pitchFamily="34" charset="0"/>
                          <a:cs typeface="Arial" panose="020B0604020202020204" pitchFamily="34" charset="0"/>
                        </a:rPr>
                        <a:t>Number of cooling loops</a:t>
                      </a: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r>
                        <a:rPr lang="en-US" sz="900" u="none" strike="noStrike">
                          <a:effectLst/>
                          <a:latin typeface="Arial" panose="020B0604020202020204" pitchFamily="34" charset="0"/>
                          <a:cs typeface="Arial" panose="020B0604020202020204" pitchFamily="34" charset="0"/>
                        </a:rPr>
                        <a:t>18</a:t>
                      </a:r>
                      <a:endParaRPr lang="en-US" sz="900" b="0" i="0" u="none" strike="noStrike">
                        <a:solidFill>
                          <a:srgbClr val="FF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endParaRPr lang="en-US" sz="900" b="0"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extLst>
                  <a:ext uri="{0D108BD9-81ED-4DB2-BD59-A6C34878D82A}">
                    <a16:rowId xmlns:a16="http://schemas.microsoft.com/office/drawing/2014/main" val="2709118195"/>
                  </a:ext>
                </a:extLst>
              </a:tr>
              <a:tr h="161961">
                <a:tc>
                  <a:txBody>
                    <a:bodyPr/>
                    <a:lstStyle/>
                    <a:p>
                      <a:pPr algn="ctr" fontAlgn="b">
                        <a:buNone/>
                      </a:pPr>
                      <a:r>
                        <a:rPr lang="en-US" sz="900" u="none" strike="noStrike">
                          <a:effectLst/>
                          <a:latin typeface="Arial" panose="020B0604020202020204" pitchFamily="34" charset="0"/>
                          <a:cs typeface="Arial" panose="020B0604020202020204" pitchFamily="34" charset="0"/>
                        </a:rPr>
                        <a:t>Cooling loops</a:t>
                      </a: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r>
                        <a:rPr lang="en-US" sz="900" u="none" strike="noStrike">
                          <a:effectLst/>
                          <a:latin typeface="Arial" panose="020B0604020202020204" pitchFamily="34" charset="0"/>
                          <a:cs typeface="Arial" panose="020B0604020202020204" pitchFamily="34" charset="0"/>
                        </a:rPr>
                        <a:t> Parallel</a:t>
                      </a:r>
                      <a:endParaRPr lang="en-US" sz="900" b="0" i="0" u="none" strike="noStrike">
                        <a:solidFill>
                          <a:srgbClr val="FF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endParaRPr lang="en-US" sz="900" b="0"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extLst>
                  <a:ext uri="{0D108BD9-81ED-4DB2-BD59-A6C34878D82A}">
                    <a16:rowId xmlns:a16="http://schemas.microsoft.com/office/drawing/2014/main" val="3449269324"/>
                  </a:ext>
                </a:extLst>
              </a:tr>
              <a:tr h="161961">
                <a:tc>
                  <a:txBody>
                    <a:bodyPr/>
                    <a:lstStyle/>
                    <a:p>
                      <a:pPr algn="ctr" fontAlgn="b">
                        <a:buNone/>
                      </a:pPr>
                      <a:r>
                        <a:rPr lang="en-US" sz="900" u="none" strike="noStrike">
                          <a:effectLst/>
                          <a:latin typeface="Arial" panose="020B0604020202020204" pitchFamily="34" charset="0"/>
                          <a:cs typeface="Arial" panose="020B0604020202020204" pitchFamily="34" charset="0"/>
                        </a:rPr>
                        <a:t>Required flow rate per loop</a:t>
                      </a: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r>
                        <a:rPr lang="en-US" sz="900" u="none" strike="noStrike">
                          <a:effectLst/>
                          <a:latin typeface="Arial" panose="020B0604020202020204" pitchFamily="34" charset="0"/>
                          <a:cs typeface="Arial" panose="020B0604020202020204" pitchFamily="34" charset="0"/>
                        </a:rPr>
                        <a:t>1.38366E-05</a:t>
                      </a:r>
                      <a:endParaRPr lang="en-US" sz="900" b="0" i="0" u="none" strike="noStrike">
                        <a:solidFill>
                          <a:srgbClr val="FF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r>
                        <a:rPr lang="en-US" sz="900" u="none" strike="noStrike">
                          <a:effectLst/>
                          <a:latin typeface="Arial" panose="020B0604020202020204" pitchFamily="34" charset="0"/>
                          <a:cs typeface="Arial" panose="020B0604020202020204" pitchFamily="34" charset="0"/>
                        </a:rPr>
                        <a:t>m^3/s</a:t>
                      </a: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extLst>
                  <a:ext uri="{0D108BD9-81ED-4DB2-BD59-A6C34878D82A}">
                    <a16:rowId xmlns:a16="http://schemas.microsoft.com/office/drawing/2014/main" val="3816477475"/>
                  </a:ext>
                </a:extLst>
              </a:tr>
              <a:tr h="161961">
                <a:tc>
                  <a:txBody>
                    <a:bodyPr/>
                    <a:lstStyle/>
                    <a:p>
                      <a:pPr algn="ctr" fontAlgn="b">
                        <a:buNone/>
                      </a:pPr>
                      <a:r>
                        <a:rPr lang="en-US" sz="900" u="none" strike="noStrike">
                          <a:effectLst/>
                          <a:latin typeface="Arial" panose="020B0604020202020204" pitchFamily="34" charset="0"/>
                          <a:cs typeface="Arial" panose="020B0604020202020204" pitchFamily="34" charset="0"/>
                        </a:rPr>
                        <a:t>Required flow rate per loop</a:t>
                      </a: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r>
                        <a:rPr lang="en-US" sz="900" u="none" strike="noStrike">
                          <a:effectLst/>
                          <a:latin typeface="Arial" panose="020B0604020202020204" pitchFamily="34" charset="0"/>
                          <a:cs typeface="Arial" panose="020B0604020202020204" pitchFamily="34" charset="0"/>
                        </a:rPr>
                        <a:t>0.83</a:t>
                      </a:r>
                      <a:endParaRPr lang="en-US" sz="900" b="0" i="0" u="none" strike="noStrike">
                        <a:solidFill>
                          <a:srgbClr val="FF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r>
                        <a:rPr lang="en-US" sz="900" u="none" strike="noStrike">
                          <a:effectLst/>
                          <a:latin typeface="Arial" panose="020B0604020202020204" pitchFamily="34" charset="0"/>
                          <a:cs typeface="Arial" panose="020B0604020202020204" pitchFamily="34" charset="0"/>
                        </a:rPr>
                        <a:t>lpm</a:t>
                      </a: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extLst>
                  <a:ext uri="{0D108BD9-81ED-4DB2-BD59-A6C34878D82A}">
                    <a16:rowId xmlns:a16="http://schemas.microsoft.com/office/drawing/2014/main" val="1768514792"/>
                  </a:ext>
                </a:extLst>
              </a:tr>
              <a:tr h="161961">
                <a:tc>
                  <a:txBody>
                    <a:bodyPr/>
                    <a:lstStyle/>
                    <a:p>
                      <a:pPr algn="ctr" fontAlgn="b">
                        <a:buNone/>
                      </a:pPr>
                      <a:r>
                        <a:rPr lang="en-US" sz="900" u="none" strike="noStrike">
                          <a:effectLst/>
                          <a:latin typeface="Arial" panose="020B0604020202020204" pitchFamily="34" charset="0"/>
                          <a:cs typeface="Arial" panose="020B0604020202020204" pitchFamily="34" charset="0"/>
                        </a:rPr>
                        <a:t>Required total flow rate </a:t>
                      </a: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r>
                        <a:rPr lang="en-US" sz="900" u="none" strike="noStrike">
                          <a:effectLst/>
                          <a:latin typeface="Arial" panose="020B0604020202020204" pitchFamily="34" charset="0"/>
                          <a:cs typeface="Arial" panose="020B0604020202020204" pitchFamily="34" charset="0"/>
                        </a:rPr>
                        <a:t>15</a:t>
                      </a:r>
                      <a:endParaRPr lang="en-US" sz="900" b="0" i="0" u="none" strike="noStrike">
                        <a:solidFill>
                          <a:srgbClr val="FF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r>
                        <a:rPr lang="en-US" sz="900" u="none" strike="noStrike">
                          <a:effectLst/>
                          <a:latin typeface="Arial" panose="020B0604020202020204" pitchFamily="34" charset="0"/>
                          <a:cs typeface="Arial" panose="020B0604020202020204" pitchFamily="34" charset="0"/>
                        </a:rPr>
                        <a:t>lpm</a:t>
                      </a: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extLst>
                  <a:ext uri="{0D108BD9-81ED-4DB2-BD59-A6C34878D82A}">
                    <a16:rowId xmlns:a16="http://schemas.microsoft.com/office/drawing/2014/main" val="4246860319"/>
                  </a:ext>
                </a:extLst>
              </a:tr>
              <a:tr h="161961">
                <a:tc>
                  <a:txBody>
                    <a:bodyPr/>
                    <a:lstStyle/>
                    <a:p>
                      <a:pPr algn="ctr" fontAlgn="b">
                        <a:buNone/>
                      </a:pPr>
                      <a:r>
                        <a:rPr lang="en-US" sz="900" u="none" strike="noStrike">
                          <a:effectLst/>
                          <a:latin typeface="Arial" panose="020B0604020202020204" pitchFamily="34" charset="0"/>
                          <a:cs typeface="Arial" panose="020B0604020202020204" pitchFamily="34" charset="0"/>
                        </a:rPr>
                        <a:t> Velocity</a:t>
                      </a: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r>
                        <a:rPr lang="en-US" sz="900" u="none" strike="noStrike">
                          <a:effectLst/>
                          <a:latin typeface="Arial" panose="020B0604020202020204" pitchFamily="34" charset="0"/>
                          <a:cs typeface="Arial" panose="020B0604020202020204" pitchFamily="34" charset="0"/>
                        </a:rPr>
                        <a:t>0.757</a:t>
                      </a:r>
                      <a:endParaRPr lang="en-US" sz="900" b="0" i="0" u="none" strike="noStrike">
                        <a:solidFill>
                          <a:srgbClr val="FF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r>
                        <a:rPr lang="en-US" sz="900" u="none" strike="noStrike">
                          <a:effectLst/>
                          <a:latin typeface="Arial" panose="020B0604020202020204" pitchFamily="34" charset="0"/>
                          <a:cs typeface="Arial" panose="020B0604020202020204" pitchFamily="34" charset="0"/>
                        </a:rPr>
                        <a:t>m/s</a:t>
                      </a: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extLst>
                  <a:ext uri="{0D108BD9-81ED-4DB2-BD59-A6C34878D82A}">
                    <a16:rowId xmlns:a16="http://schemas.microsoft.com/office/drawing/2014/main" val="1920891044"/>
                  </a:ext>
                </a:extLst>
              </a:tr>
              <a:tr h="161961">
                <a:tc>
                  <a:txBody>
                    <a:bodyPr/>
                    <a:lstStyle/>
                    <a:p>
                      <a:pPr algn="ctr" fontAlgn="b">
                        <a:buNone/>
                      </a:pPr>
                      <a:r>
                        <a:rPr lang="en-US" sz="900" u="none" strike="noStrike">
                          <a:effectLst/>
                          <a:latin typeface="Arial" panose="020B0604020202020204" pitchFamily="34" charset="0"/>
                          <a:cs typeface="Arial" panose="020B0604020202020204" pitchFamily="34" charset="0"/>
                        </a:rPr>
                        <a:t>Copper tube outer diameter</a:t>
                      </a: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r>
                        <a:rPr lang="en-US" sz="900" u="none" strike="noStrike">
                          <a:effectLst/>
                          <a:latin typeface="Arial" panose="020B0604020202020204" pitchFamily="34" charset="0"/>
                          <a:cs typeface="Arial" panose="020B0604020202020204" pitchFamily="34" charset="0"/>
                        </a:rPr>
                        <a:t>0.25</a:t>
                      </a:r>
                      <a:endParaRPr lang="en-US" sz="900" b="0" i="0" u="none" strike="noStrike">
                        <a:solidFill>
                          <a:srgbClr val="FF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r>
                        <a:rPr lang="en-US" sz="900" u="none" strike="noStrike">
                          <a:effectLst/>
                          <a:latin typeface="Arial" panose="020B0604020202020204" pitchFamily="34" charset="0"/>
                          <a:cs typeface="Arial" panose="020B0604020202020204" pitchFamily="34" charset="0"/>
                        </a:rPr>
                        <a:t>inch</a:t>
                      </a: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extLst>
                  <a:ext uri="{0D108BD9-81ED-4DB2-BD59-A6C34878D82A}">
                    <a16:rowId xmlns:a16="http://schemas.microsoft.com/office/drawing/2014/main" val="2029871937"/>
                  </a:ext>
                </a:extLst>
              </a:tr>
              <a:tr h="161961">
                <a:tc>
                  <a:txBody>
                    <a:bodyPr/>
                    <a:lstStyle/>
                    <a:p>
                      <a:pPr algn="ctr" fontAlgn="b">
                        <a:buNone/>
                      </a:pPr>
                      <a:r>
                        <a:rPr lang="en-US" sz="900" u="none" strike="noStrike">
                          <a:effectLst/>
                          <a:latin typeface="Arial" panose="020B0604020202020204" pitchFamily="34" charset="0"/>
                          <a:cs typeface="Arial" panose="020B0604020202020204" pitchFamily="34" charset="0"/>
                        </a:rPr>
                        <a:t>Copper tube outer diameter</a:t>
                      </a: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r>
                        <a:rPr lang="en-US" sz="900" u="none" strike="noStrike">
                          <a:effectLst/>
                          <a:latin typeface="Arial" panose="020B0604020202020204" pitchFamily="34" charset="0"/>
                          <a:cs typeface="Arial" panose="020B0604020202020204" pitchFamily="34" charset="0"/>
                        </a:rPr>
                        <a:t>0.00635</a:t>
                      </a:r>
                      <a:endParaRPr lang="en-US" sz="900" b="0" i="0" u="none" strike="noStrike">
                        <a:solidFill>
                          <a:srgbClr val="FF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r>
                        <a:rPr lang="en-US" sz="900" u="none" strike="noStrike">
                          <a:effectLst/>
                          <a:latin typeface="Arial" panose="020B0604020202020204" pitchFamily="34" charset="0"/>
                          <a:cs typeface="Arial" panose="020B0604020202020204" pitchFamily="34" charset="0"/>
                        </a:rPr>
                        <a:t>m</a:t>
                      </a: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extLst>
                  <a:ext uri="{0D108BD9-81ED-4DB2-BD59-A6C34878D82A}">
                    <a16:rowId xmlns:a16="http://schemas.microsoft.com/office/drawing/2014/main" val="2835451513"/>
                  </a:ext>
                </a:extLst>
              </a:tr>
              <a:tr h="161961">
                <a:tc>
                  <a:txBody>
                    <a:bodyPr/>
                    <a:lstStyle/>
                    <a:p>
                      <a:pPr algn="ctr" fontAlgn="b">
                        <a:buNone/>
                      </a:pPr>
                      <a:r>
                        <a:rPr lang="en-US" sz="900" u="none" strike="noStrike">
                          <a:effectLst/>
                          <a:latin typeface="Arial" panose="020B0604020202020204" pitchFamily="34" charset="0"/>
                          <a:cs typeface="Arial" panose="020B0604020202020204" pitchFamily="34" charset="0"/>
                        </a:rPr>
                        <a:t>Copper tube inner diameter</a:t>
                      </a: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r>
                        <a:rPr lang="en-US" sz="900" u="none" strike="noStrike">
                          <a:effectLst/>
                          <a:latin typeface="Arial" panose="020B0604020202020204" pitchFamily="34" charset="0"/>
                          <a:cs typeface="Arial" panose="020B0604020202020204" pitchFamily="34" charset="0"/>
                        </a:rPr>
                        <a:t>0.19000</a:t>
                      </a:r>
                      <a:endParaRPr lang="en-US" sz="900" b="0" i="0" u="none" strike="noStrike">
                        <a:solidFill>
                          <a:srgbClr val="FF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r>
                        <a:rPr lang="en-US" sz="900" u="none" strike="noStrike">
                          <a:effectLst/>
                          <a:latin typeface="Arial" panose="020B0604020202020204" pitchFamily="34" charset="0"/>
                          <a:cs typeface="Arial" panose="020B0604020202020204" pitchFamily="34" charset="0"/>
                        </a:rPr>
                        <a:t>inch</a:t>
                      </a: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extLst>
                  <a:ext uri="{0D108BD9-81ED-4DB2-BD59-A6C34878D82A}">
                    <a16:rowId xmlns:a16="http://schemas.microsoft.com/office/drawing/2014/main" val="3610759471"/>
                  </a:ext>
                </a:extLst>
              </a:tr>
              <a:tr h="161961">
                <a:tc>
                  <a:txBody>
                    <a:bodyPr/>
                    <a:lstStyle/>
                    <a:p>
                      <a:pPr algn="ctr" fontAlgn="b">
                        <a:buNone/>
                      </a:pPr>
                      <a:r>
                        <a:rPr lang="en-US" sz="900" u="none" strike="noStrike">
                          <a:effectLst/>
                          <a:latin typeface="Arial" panose="020B0604020202020204" pitchFamily="34" charset="0"/>
                          <a:cs typeface="Arial" panose="020B0604020202020204" pitchFamily="34" charset="0"/>
                        </a:rPr>
                        <a:t>Copper tube inner diameter</a:t>
                      </a: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r>
                        <a:rPr lang="en-US" sz="900" u="none" strike="noStrike">
                          <a:effectLst/>
                          <a:latin typeface="Arial" panose="020B0604020202020204" pitchFamily="34" charset="0"/>
                          <a:cs typeface="Arial" panose="020B0604020202020204" pitchFamily="34" charset="0"/>
                        </a:rPr>
                        <a:t>0.004826</a:t>
                      </a:r>
                      <a:endParaRPr lang="en-US" sz="900" b="0" i="0" u="none" strike="noStrike">
                        <a:solidFill>
                          <a:srgbClr val="FF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r>
                        <a:rPr lang="en-US" sz="900" u="none" strike="noStrike">
                          <a:effectLst/>
                          <a:latin typeface="Arial" panose="020B0604020202020204" pitchFamily="34" charset="0"/>
                          <a:cs typeface="Arial" panose="020B0604020202020204" pitchFamily="34" charset="0"/>
                        </a:rPr>
                        <a:t>m</a:t>
                      </a: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extLst>
                  <a:ext uri="{0D108BD9-81ED-4DB2-BD59-A6C34878D82A}">
                    <a16:rowId xmlns:a16="http://schemas.microsoft.com/office/drawing/2014/main" val="1254838763"/>
                  </a:ext>
                </a:extLst>
              </a:tr>
              <a:tr h="161961">
                <a:tc>
                  <a:txBody>
                    <a:bodyPr/>
                    <a:lstStyle/>
                    <a:p>
                      <a:pPr algn="ctr" fontAlgn="b">
                        <a:buNone/>
                      </a:pPr>
                      <a:r>
                        <a:rPr lang="en-US" sz="900" u="none" strike="noStrike">
                          <a:effectLst/>
                          <a:latin typeface="Arial" panose="020B0604020202020204" pitchFamily="34" charset="0"/>
                          <a:cs typeface="Arial" panose="020B0604020202020204" pitchFamily="34" charset="0"/>
                        </a:rPr>
                        <a:t>Area</a:t>
                      </a: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r>
                        <a:rPr lang="en-US" sz="900" u="none" strike="noStrike">
                          <a:effectLst/>
                          <a:latin typeface="Arial" panose="020B0604020202020204" pitchFamily="34" charset="0"/>
                          <a:cs typeface="Arial" panose="020B0604020202020204" pitchFamily="34" charset="0"/>
                        </a:rPr>
                        <a:t>0.0000183</a:t>
                      </a:r>
                      <a:endParaRPr lang="en-US" sz="900" b="0" i="0" u="none" strike="noStrike">
                        <a:solidFill>
                          <a:srgbClr val="FF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r>
                        <a:rPr lang="en-US" sz="900" u="none" strike="noStrike">
                          <a:effectLst/>
                          <a:latin typeface="Arial" panose="020B0604020202020204" pitchFamily="34" charset="0"/>
                          <a:cs typeface="Arial" panose="020B0604020202020204" pitchFamily="34" charset="0"/>
                        </a:rPr>
                        <a:t>m^2</a:t>
                      </a: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extLst>
                  <a:ext uri="{0D108BD9-81ED-4DB2-BD59-A6C34878D82A}">
                    <a16:rowId xmlns:a16="http://schemas.microsoft.com/office/drawing/2014/main" val="1532705977"/>
                  </a:ext>
                </a:extLst>
              </a:tr>
              <a:tr h="161961">
                <a:tc>
                  <a:txBody>
                    <a:bodyPr/>
                    <a:lstStyle/>
                    <a:p>
                      <a:pPr algn="ctr" fontAlgn="b">
                        <a:buNone/>
                      </a:pPr>
                      <a:r>
                        <a:rPr lang="en-US" sz="900" u="none" strike="noStrike">
                          <a:effectLst/>
                          <a:latin typeface="Arial" panose="020B0604020202020204" pitchFamily="34" charset="0"/>
                          <a:cs typeface="Arial" panose="020B0604020202020204" pitchFamily="34" charset="0"/>
                        </a:rPr>
                        <a:t>Reynolds Number</a:t>
                      </a: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r>
                        <a:rPr lang="en-US" sz="900" u="none" strike="noStrike">
                          <a:effectLst/>
                          <a:latin typeface="Arial" panose="020B0604020202020204" pitchFamily="34" charset="0"/>
                          <a:cs typeface="Arial" panose="020B0604020202020204" pitchFamily="34" charset="0"/>
                        </a:rPr>
                        <a:t>3652.349715</a:t>
                      </a:r>
                      <a:endParaRPr lang="en-US" sz="900" b="0" i="0" u="none" strike="noStrike">
                        <a:solidFill>
                          <a:srgbClr val="FF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extLst>
                  <a:ext uri="{0D108BD9-81ED-4DB2-BD59-A6C34878D82A}">
                    <a16:rowId xmlns:a16="http://schemas.microsoft.com/office/drawing/2014/main" val="1664162089"/>
                  </a:ext>
                </a:extLst>
              </a:tr>
              <a:tr h="161961">
                <a:tc>
                  <a:txBody>
                    <a:bodyPr/>
                    <a:lstStyle/>
                    <a:p>
                      <a:pPr algn="ctr" fontAlgn="b">
                        <a:buNone/>
                      </a:pPr>
                      <a:r>
                        <a:rPr lang="en-US" sz="900" u="none" strike="noStrike">
                          <a:effectLst/>
                          <a:latin typeface="Arial" panose="020B0604020202020204" pitchFamily="34" charset="0"/>
                          <a:cs typeface="Arial" panose="020B0604020202020204" pitchFamily="34" charset="0"/>
                        </a:rPr>
                        <a:t>Pipe Absolute Roughness</a:t>
                      </a: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r>
                        <a:rPr lang="en-US" sz="900" u="none" strike="noStrike">
                          <a:effectLst/>
                          <a:latin typeface="Arial" panose="020B0604020202020204" pitchFamily="34" charset="0"/>
                          <a:cs typeface="Arial" panose="020B0604020202020204" pitchFamily="34" charset="0"/>
                        </a:rPr>
                        <a:t>0.0000015</a:t>
                      </a:r>
                      <a:endParaRPr lang="en-US" sz="900" b="0" i="0" u="none" strike="noStrike">
                        <a:solidFill>
                          <a:srgbClr val="FF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r>
                        <a:rPr lang="en-US" sz="900" u="none" strike="noStrike">
                          <a:effectLst/>
                          <a:latin typeface="Arial" panose="020B0604020202020204" pitchFamily="34" charset="0"/>
                          <a:cs typeface="Arial" panose="020B0604020202020204" pitchFamily="34" charset="0"/>
                        </a:rPr>
                        <a:t>m</a:t>
                      </a: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extLst>
                  <a:ext uri="{0D108BD9-81ED-4DB2-BD59-A6C34878D82A}">
                    <a16:rowId xmlns:a16="http://schemas.microsoft.com/office/drawing/2014/main" val="1684393394"/>
                  </a:ext>
                </a:extLst>
              </a:tr>
              <a:tr h="161961">
                <a:tc>
                  <a:txBody>
                    <a:bodyPr/>
                    <a:lstStyle/>
                    <a:p>
                      <a:pPr algn="ctr" fontAlgn="b">
                        <a:buNone/>
                      </a:pPr>
                      <a:r>
                        <a:rPr lang="en-US" sz="900" u="none" strike="noStrike">
                          <a:effectLst/>
                          <a:latin typeface="Arial" panose="020B0604020202020204" pitchFamily="34" charset="0"/>
                          <a:cs typeface="Arial" panose="020B0604020202020204" pitchFamily="34" charset="0"/>
                        </a:rPr>
                        <a:t>Pipe Relative Roughness</a:t>
                      </a: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r>
                        <a:rPr lang="en-US" sz="900" u="none" strike="noStrike">
                          <a:effectLst/>
                          <a:latin typeface="Arial" panose="020B0604020202020204" pitchFamily="34" charset="0"/>
                          <a:cs typeface="Arial" panose="020B0604020202020204" pitchFamily="34" charset="0"/>
                        </a:rPr>
                        <a:t>0.0003</a:t>
                      </a:r>
                      <a:endParaRPr lang="en-US" sz="900" b="0" i="0" u="none" strike="noStrike">
                        <a:solidFill>
                          <a:srgbClr val="FF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r>
                        <a:rPr lang="en-US" sz="900" u="none" strike="noStrike">
                          <a:effectLst/>
                          <a:latin typeface="Arial" panose="020B0604020202020204" pitchFamily="34" charset="0"/>
                          <a:cs typeface="Arial" panose="020B0604020202020204" pitchFamily="34" charset="0"/>
                        </a:rPr>
                        <a:t>m</a:t>
                      </a: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extLst>
                  <a:ext uri="{0D108BD9-81ED-4DB2-BD59-A6C34878D82A}">
                    <a16:rowId xmlns:a16="http://schemas.microsoft.com/office/drawing/2014/main" val="1720311062"/>
                  </a:ext>
                </a:extLst>
              </a:tr>
              <a:tr h="161961">
                <a:tc>
                  <a:txBody>
                    <a:bodyPr/>
                    <a:lstStyle/>
                    <a:p>
                      <a:pPr algn="ctr" fontAlgn="b">
                        <a:buNone/>
                      </a:pPr>
                      <a:r>
                        <a:rPr lang="en-US" sz="900" u="none" strike="noStrike">
                          <a:effectLst/>
                          <a:latin typeface="Arial" panose="020B0604020202020204" pitchFamily="34" charset="0"/>
                          <a:cs typeface="Arial" panose="020B0604020202020204" pitchFamily="34" charset="0"/>
                        </a:rPr>
                        <a:t>A</a:t>
                      </a: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r>
                        <a:rPr lang="en-US" sz="900" u="none" strike="noStrike">
                          <a:effectLst/>
                          <a:latin typeface="Arial" panose="020B0604020202020204" pitchFamily="34" charset="0"/>
                          <a:cs typeface="Arial" panose="020B0604020202020204" pitchFamily="34" charset="0"/>
                        </a:rPr>
                        <a:t>7.76315E+15</a:t>
                      </a:r>
                      <a:endParaRPr lang="en-US" sz="900" b="0" i="0" u="none" strike="noStrike">
                        <a:solidFill>
                          <a:srgbClr val="FF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extLst>
                  <a:ext uri="{0D108BD9-81ED-4DB2-BD59-A6C34878D82A}">
                    <a16:rowId xmlns:a16="http://schemas.microsoft.com/office/drawing/2014/main" val="2436700383"/>
                  </a:ext>
                </a:extLst>
              </a:tr>
              <a:tr h="161961">
                <a:tc>
                  <a:txBody>
                    <a:bodyPr/>
                    <a:lstStyle/>
                    <a:p>
                      <a:pPr algn="ctr" fontAlgn="b">
                        <a:buNone/>
                      </a:pPr>
                      <a:r>
                        <a:rPr lang="en-US" sz="900" u="none" strike="noStrike">
                          <a:effectLst/>
                          <a:latin typeface="Arial" panose="020B0604020202020204" pitchFamily="34" charset="0"/>
                          <a:cs typeface="Arial" panose="020B0604020202020204" pitchFamily="34" charset="0"/>
                        </a:rPr>
                        <a:t>B</a:t>
                      </a: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r>
                        <a:rPr lang="en-US" sz="900" u="none" strike="noStrike">
                          <a:effectLst/>
                          <a:latin typeface="Arial" panose="020B0604020202020204" pitchFamily="34" charset="0"/>
                          <a:cs typeface="Arial" panose="020B0604020202020204" pitchFamily="34" charset="0"/>
                        </a:rPr>
                        <a:t>1.5449E+16</a:t>
                      </a:r>
                      <a:endParaRPr lang="en-US" sz="900" b="0" i="0" u="none" strike="noStrike">
                        <a:solidFill>
                          <a:srgbClr val="FF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extLst>
                  <a:ext uri="{0D108BD9-81ED-4DB2-BD59-A6C34878D82A}">
                    <a16:rowId xmlns:a16="http://schemas.microsoft.com/office/drawing/2014/main" val="2475148724"/>
                  </a:ext>
                </a:extLst>
              </a:tr>
              <a:tr h="161961">
                <a:tc>
                  <a:txBody>
                    <a:bodyPr/>
                    <a:lstStyle/>
                    <a:p>
                      <a:pPr algn="ctr" fontAlgn="b">
                        <a:buNone/>
                      </a:pPr>
                      <a:r>
                        <a:rPr lang="en-US" sz="900" u="none" strike="noStrike">
                          <a:effectLst/>
                          <a:latin typeface="Arial" panose="020B0604020202020204" pitchFamily="34" charset="0"/>
                          <a:cs typeface="Arial" panose="020B0604020202020204" pitchFamily="34" charset="0"/>
                        </a:rPr>
                        <a:t>Pressure drop per loop</a:t>
                      </a: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r>
                        <a:rPr lang="en-US" sz="900" u="none" strike="noStrike">
                          <a:effectLst/>
                          <a:latin typeface="Arial" panose="020B0604020202020204" pitchFamily="34" charset="0"/>
                          <a:cs typeface="Arial" panose="020B0604020202020204" pitchFamily="34" charset="0"/>
                        </a:rPr>
                        <a:t>0.0427</a:t>
                      </a:r>
                      <a:endParaRPr lang="en-US" sz="900" b="0" i="0" u="none" strike="noStrike">
                        <a:solidFill>
                          <a:srgbClr val="FF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r>
                        <a:rPr lang="en-US" sz="900" u="none" strike="noStrike">
                          <a:effectLst/>
                          <a:latin typeface="Arial" panose="020B0604020202020204" pitchFamily="34" charset="0"/>
                          <a:cs typeface="Arial" panose="020B0604020202020204" pitchFamily="34" charset="0"/>
                        </a:rPr>
                        <a:t>bar</a:t>
                      </a: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extLst>
                  <a:ext uri="{0D108BD9-81ED-4DB2-BD59-A6C34878D82A}">
                    <a16:rowId xmlns:a16="http://schemas.microsoft.com/office/drawing/2014/main" val="2868409052"/>
                  </a:ext>
                </a:extLst>
              </a:tr>
              <a:tr h="161961">
                <a:tc>
                  <a:txBody>
                    <a:bodyPr/>
                    <a:lstStyle/>
                    <a:p>
                      <a:pPr algn="ctr" fontAlgn="b">
                        <a:buNone/>
                      </a:pPr>
                      <a:r>
                        <a:rPr lang="en-US" sz="900" u="none" strike="noStrike">
                          <a:effectLst/>
                          <a:latin typeface="Arial" panose="020B0604020202020204" pitchFamily="34" charset="0"/>
                          <a:cs typeface="Arial" panose="020B0604020202020204" pitchFamily="34" charset="0"/>
                        </a:rPr>
                        <a:t>Pressure drop per loop</a:t>
                      </a: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r>
                        <a:rPr lang="en-US" sz="900" u="none" strike="noStrike">
                          <a:effectLst/>
                          <a:latin typeface="Arial" panose="020B0604020202020204" pitchFamily="34" charset="0"/>
                          <a:cs typeface="Arial" panose="020B0604020202020204" pitchFamily="34" charset="0"/>
                        </a:rPr>
                        <a:t>4272.9558</a:t>
                      </a:r>
                      <a:endParaRPr lang="en-US" sz="900" b="0" i="0" u="none" strike="noStrike">
                        <a:solidFill>
                          <a:srgbClr val="FF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r>
                        <a:rPr lang="en-US" sz="900" u="none" strike="noStrike">
                          <a:effectLst/>
                          <a:latin typeface="Arial" panose="020B0604020202020204" pitchFamily="34" charset="0"/>
                          <a:cs typeface="Arial" panose="020B0604020202020204" pitchFamily="34" charset="0"/>
                        </a:rPr>
                        <a:t>Pa</a:t>
                      </a: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extLst>
                  <a:ext uri="{0D108BD9-81ED-4DB2-BD59-A6C34878D82A}">
                    <a16:rowId xmlns:a16="http://schemas.microsoft.com/office/drawing/2014/main" val="4290948260"/>
                  </a:ext>
                </a:extLst>
              </a:tr>
              <a:tr h="161961">
                <a:tc>
                  <a:txBody>
                    <a:bodyPr/>
                    <a:lstStyle/>
                    <a:p>
                      <a:pPr algn="ctr" fontAlgn="b">
                        <a:buNone/>
                      </a:pPr>
                      <a:r>
                        <a:rPr lang="en-US" sz="900" u="none" strike="noStrike">
                          <a:effectLst/>
                          <a:latin typeface="Arial" panose="020B0604020202020204" pitchFamily="34" charset="0"/>
                          <a:cs typeface="Arial" panose="020B0604020202020204" pitchFamily="34" charset="0"/>
                        </a:rPr>
                        <a:t>Pressure drop per loop</a:t>
                      </a: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r>
                        <a:rPr lang="en-US" sz="900" u="none" strike="noStrike">
                          <a:effectLst/>
                          <a:latin typeface="Arial" panose="020B0604020202020204" pitchFamily="34" charset="0"/>
                          <a:cs typeface="Arial" panose="020B0604020202020204" pitchFamily="34" charset="0"/>
                        </a:rPr>
                        <a:t>0.6197</a:t>
                      </a:r>
                      <a:endParaRPr lang="en-US" sz="900" b="0" i="0" u="none" strike="noStrike">
                        <a:solidFill>
                          <a:srgbClr val="FF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r>
                        <a:rPr lang="en-US" sz="900" u="none" strike="noStrike">
                          <a:effectLst/>
                          <a:latin typeface="Arial" panose="020B0604020202020204" pitchFamily="34" charset="0"/>
                          <a:cs typeface="Arial" panose="020B0604020202020204" pitchFamily="34" charset="0"/>
                        </a:rPr>
                        <a:t>psi</a:t>
                      </a:r>
                      <a:endParaRPr lang="en-US" sz="900" b="1" i="0" u="none" strike="noStrike">
                        <a:solidFill>
                          <a:srgbClr val="000000"/>
                        </a:solidFill>
                        <a:effectLst/>
                        <a:latin typeface="Arial" panose="020B0604020202020204" pitchFamily="34" charset="0"/>
                        <a:cs typeface="Arial" panose="020B0604020202020204" pitchFamily="34" charset="0"/>
                      </a:endParaRPr>
                    </a:p>
                  </a:txBody>
                  <a:tcPr marL="7374" marR="7374" marT="7374" marB="0" anchor="b"/>
                </a:tc>
                <a:extLst>
                  <a:ext uri="{0D108BD9-81ED-4DB2-BD59-A6C34878D82A}">
                    <a16:rowId xmlns:a16="http://schemas.microsoft.com/office/drawing/2014/main" val="4018373602"/>
                  </a:ext>
                </a:extLst>
              </a:tr>
              <a:tr h="161961">
                <a:tc>
                  <a:txBody>
                    <a:bodyPr/>
                    <a:lstStyle/>
                    <a:p>
                      <a:pPr algn="ctr" fontAlgn="b">
                        <a:buNone/>
                      </a:pPr>
                      <a:r>
                        <a:rPr lang="en-US" sz="900" u="none" strike="noStrike" dirty="0">
                          <a:effectLst/>
                          <a:latin typeface="Arial" panose="020B0604020202020204" pitchFamily="34" charset="0"/>
                          <a:cs typeface="Arial" panose="020B0604020202020204" pitchFamily="34" charset="0"/>
                        </a:rPr>
                        <a:t>Friction factor</a:t>
                      </a:r>
                      <a:endParaRPr lang="en-US" sz="900" b="1" i="0" u="none" strike="noStrike" dirty="0">
                        <a:solidFill>
                          <a:srgbClr val="00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r>
                        <a:rPr lang="en-US" sz="900" u="none" strike="noStrike">
                          <a:effectLst/>
                          <a:latin typeface="Arial" panose="020B0604020202020204" pitchFamily="34" charset="0"/>
                          <a:cs typeface="Arial" panose="020B0604020202020204" pitchFamily="34" charset="0"/>
                        </a:rPr>
                        <a:t>0.0720</a:t>
                      </a:r>
                      <a:endParaRPr lang="en-US" sz="900" b="0" i="0" u="none" strike="noStrike">
                        <a:solidFill>
                          <a:srgbClr val="FF0000"/>
                        </a:solidFill>
                        <a:effectLst/>
                        <a:latin typeface="Arial" panose="020B0604020202020204" pitchFamily="34" charset="0"/>
                        <a:cs typeface="Arial" panose="020B0604020202020204" pitchFamily="34" charset="0"/>
                      </a:endParaRPr>
                    </a:p>
                  </a:txBody>
                  <a:tcPr marL="7374" marR="7374" marT="7374" marB="0" anchor="b"/>
                </a:tc>
                <a:tc>
                  <a:txBody>
                    <a:bodyPr/>
                    <a:lstStyle/>
                    <a:p>
                      <a:pPr algn="ctr" fontAlgn="b">
                        <a:buNone/>
                      </a:pPr>
                      <a:endParaRPr lang="en-US" sz="900" b="1" i="0" u="none" strike="noStrike" dirty="0">
                        <a:solidFill>
                          <a:srgbClr val="000000"/>
                        </a:solidFill>
                        <a:effectLst/>
                        <a:latin typeface="Arial" panose="020B0604020202020204" pitchFamily="34" charset="0"/>
                        <a:cs typeface="Arial" panose="020B0604020202020204" pitchFamily="34" charset="0"/>
                      </a:endParaRPr>
                    </a:p>
                  </a:txBody>
                  <a:tcPr marL="7374" marR="7374" marT="7374" marB="0" anchor="b"/>
                </a:tc>
                <a:extLst>
                  <a:ext uri="{0D108BD9-81ED-4DB2-BD59-A6C34878D82A}">
                    <a16:rowId xmlns:a16="http://schemas.microsoft.com/office/drawing/2014/main" val="604701076"/>
                  </a:ext>
                </a:extLst>
              </a:tr>
            </a:tbl>
          </a:graphicData>
        </a:graphic>
      </p:graphicFrame>
    </p:spTree>
    <p:extLst>
      <p:ext uri="{BB962C8B-B14F-4D97-AF65-F5344CB8AC3E}">
        <p14:creationId xmlns:p14="http://schemas.microsoft.com/office/powerpoint/2010/main" val="159850123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502AD0-12FB-E475-B0D1-2A0723E9BAE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4C107B-FCEB-5ED4-9CC1-F4E112EBB435}"/>
              </a:ext>
            </a:extLst>
          </p:cNvPr>
          <p:cNvSpPr>
            <a:spLocks noGrp="1"/>
          </p:cNvSpPr>
          <p:nvPr>
            <p:ph type="title"/>
          </p:nvPr>
        </p:nvSpPr>
        <p:spPr/>
        <p:txBody>
          <a:bodyPr>
            <a:normAutofit fontScale="90000"/>
          </a:bodyPr>
          <a:lstStyle/>
          <a:p>
            <a:r>
              <a:rPr lang="en-US" dirty="0"/>
              <a:t>Liquid Cooling – Detectors</a:t>
            </a:r>
          </a:p>
        </p:txBody>
      </p:sp>
      <p:sp>
        <p:nvSpPr>
          <p:cNvPr id="4" name="Text Placeholder 2">
            <a:extLst>
              <a:ext uri="{FF2B5EF4-FFF2-40B4-BE49-F238E27FC236}">
                <a16:creationId xmlns:a16="http://schemas.microsoft.com/office/drawing/2014/main" id="{92CAE746-4359-418B-C521-2CD5FC0625FC}"/>
              </a:ext>
            </a:extLst>
          </p:cNvPr>
          <p:cNvSpPr>
            <a:spLocks noGrp="1"/>
          </p:cNvSpPr>
          <p:nvPr>
            <p:ph idx="1"/>
          </p:nvPr>
        </p:nvSpPr>
        <p:spPr>
          <a:xfrm>
            <a:off x="457200" y="685800"/>
            <a:ext cx="11503025" cy="5486400"/>
          </a:xfrm>
        </p:spPr>
        <p:txBody>
          <a:bodyPr>
            <a:normAutofit/>
          </a:bodyPr>
          <a:lstStyle/>
          <a:p>
            <a:pPr marL="0" indent="0">
              <a:buNone/>
            </a:pPr>
            <a:r>
              <a:rPr lang="en-US" sz="1200" b="1" dirty="0"/>
              <a:t>Forward EMCAL </a:t>
            </a:r>
            <a:endParaRPr lang="en-US" sz="1200" dirty="0"/>
          </a:p>
          <a:p>
            <a:r>
              <a:rPr lang="en-US" sz="1200" dirty="0"/>
              <a:t>Electronics : FEB, </a:t>
            </a:r>
            <a:r>
              <a:rPr lang="en-US" sz="1200" dirty="0" err="1"/>
              <a:t>SiPM</a:t>
            </a:r>
            <a:endParaRPr lang="en-US" sz="1200" dirty="0"/>
          </a:p>
          <a:p>
            <a:r>
              <a:rPr lang="en-US" sz="1200" dirty="0"/>
              <a:t>Temperature : 2 to 3C above dew point </a:t>
            </a:r>
          </a:p>
          <a:p>
            <a:pPr marL="0" indent="0">
              <a:buNone/>
            </a:pPr>
            <a:r>
              <a:rPr lang="en-US" sz="1200" b="1" dirty="0"/>
              <a:t>Barrel EMCAL </a:t>
            </a:r>
            <a:endParaRPr lang="en-US" sz="1200" dirty="0"/>
          </a:p>
          <a:p>
            <a:r>
              <a:rPr lang="en-US" sz="1200" dirty="0"/>
              <a:t>Electronics : </a:t>
            </a:r>
            <a:r>
              <a:rPr lang="en-US" sz="1200" dirty="0" err="1"/>
              <a:t>SiPM</a:t>
            </a:r>
            <a:r>
              <a:rPr lang="en-US" sz="1200" dirty="0"/>
              <a:t>, </a:t>
            </a:r>
            <a:r>
              <a:rPr lang="en-US" sz="1200" dirty="0" err="1"/>
              <a:t>Astropix</a:t>
            </a:r>
            <a:r>
              <a:rPr lang="en-US" sz="1200" dirty="0"/>
              <a:t>, ETC, </a:t>
            </a:r>
            <a:r>
              <a:rPr lang="en-US" sz="1200" dirty="0" err="1"/>
              <a:t>Caloroc</a:t>
            </a:r>
            <a:r>
              <a:rPr lang="en-US" sz="1200" dirty="0"/>
              <a:t>, </a:t>
            </a:r>
            <a:r>
              <a:rPr lang="en-US" sz="1200" dirty="0" err="1"/>
              <a:t>Astrolinx</a:t>
            </a:r>
            <a:endParaRPr lang="en-US" sz="1200" dirty="0"/>
          </a:p>
          <a:p>
            <a:r>
              <a:rPr lang="en-US" sz="1200" dirty="0"/>
              <a:t>Temperature : </a:t>
            </a:r>
            <a:r>
              <a:rPr lang="en-US" sz="1200" dirty="0" err="1"/>
              <a:t>SiPM</a:t>
            </a:r>
            <a:r>
              <a:rPr lang="en-US" sz="1200" dirty="0"/>
              <a:t> : +/- 2 C (7C on </a:t>
            </a:r>
            <a:r>
              <a:rPr lang="en-US" sz="1200" dirty="0" err="1"/>
              <a:t>SiPM’s</a:t>
            </a:r>
            <a:r>
              <a:rPr lang="en-US" sz="1200" dirty="0"/>
              <a:t>)</a:t>
            </a:r>
          </a:p>
          <a:p>
            <a:r>
              <a:rPr lang="en-US" sz="1200" dirty="0" err="1"/>
              <a:t>Astropix</a:t>
            </a:r>
            <a:r>
              <a:rPr lang="en-US" sz="1200" dirty="0"/>
              <a:t>, </a:t>
            </a:r>
            <a:r>
              <a:rPr lang="en-US" sz="1200" dirty="0" err="1"/>
              <a:t>Astrolinx</a:t>
            </a:r>
            <a:r>
              <a:rPr lang="en-US" sz="1200" dirty="0"/>
              <a:t> : 20 +/- 3 C, ETC, </a:t>
            </a:r>
            <a:r>
              <a:rPr lang="en-US" sz="1200" dirty="0" err="1"/>
              <a:t>Caloroc</a:t>
            </a:r>
            <a:r>
              <a:rPr lang="en-US" sz="1200" dirty="0"/>
              <a:t>: below 40 C</a:t>
            </a:r>
          </a:p>
          <a:p>
            <a:pPr marL="0" indent="0">
              <a:buNone/>
            </a:pPr>
            <a:r>
              <a:rPr lang="en-US" sz="1200" b="1" dirty="0"/>
              <a:t>DIRC </a:t>
            </a:r>
            <a:endParaRPr lang="en-US" sz="1200" dirty="0"/>
          </a:p>
          <a:p>
            <a:r>
              <a:rPr lang="en-US" sz="1200" dirty="0"/>
              <a:t>Electronics : ASIC</a:t>
            </a:r>
          </a:p>
          <a:p>
            <a:r>
              <a:rPr lang="en-US" sz="1200" dirty="0"/>
              <a:t>Temperature : ASIC: +/- 2 C</a:t>
            </a:r>
          </a:p>
          <a:p>
            <a:pPr marL="0" indent="0">
              <a:buNone/>
            </a:pPr>
            <a:r>
              <a:rPr lang="en-US" sz="1200" b="1" dirty="0"/>
              <a:t>Outer MPGD </a:t>
            </a:r>
            <a:endParaRPr lang="en-US" sz="1200" dirty="0"/>
          </a:p>
          <a:p>
            <a:r>
              <a:rPr lang="en-US" sz="1200" dirty="0"/>
              <a:t>Electronics : FEB</a:t>
            </a:r>
          </a:p>
          <a:p>
            <a:r>
              <a:rPr lang="en-US" sz="1200" dirty="0"/>
              <a:t>Temperature : ASIC : 30 +/-3C, Operation : 22 to 25C</a:t>
            </a:r>
          </a:p>
          <a:p>
            <a:pPr marL="0" indent="0">
              <a:buNone/>
            </a:pPr>
            <a:r>
              <a:rPr lang="en-US" sz="1200" b="1" dirty="0"/>
              <a:t>Cymbal </a:t>
            </a:r>
            <a:endParaRPr lang="en-US" sz="1200" dirty="0"/>
          </a:p>
          <a:p>
            <a:r>
              <a:rPr lang="en-US" sz="1200" dirty="0"/>
              <a:t>Electronics : FEB, DC-DC Converters</a:t>
            </a:r>
          </a:p>
          <a:p>
            <a:r>
              <a:rPr lang="en-US" sz="1200" dirty="0"/>
              <a:t>Temperature : FEB : +/- 2C, Detector Operation : 15 to 25 C</a:t>
            </a:r>
          </a:p>
          <a:p>
            <a:pPr marL="0" indent="0">
              <a:buNone/>
            </a:pPr>
            <a:r>
              <a:rPr lang="en-US" sz="1200" b="1" dirty="0" err="1"/>
              <a:t>pfRICH</a:t>
            </a:r>
            <a:r>
              <a:rPr lang="en-US" sz="1200" b="1" dirty="0"/>
              <a:t> </a:t>
            </a:r>
            <a:endParaRPr lang="en-US" sz="1200" dirty="0"/>
          </a:p>
          <a:p>
            <a:r>
              <a:rPr lang="en-US" sz="1200" dirty="0"/>
              <a:t>Electronics : ASIC</a:t>
            </a:r>
          </a:p>
          <a:p>
            <a:r>
              <a:rPr lang="en-US" sz="1200" dirty="0"/>
              <a:t>Temperature : ASIC : +/- 2 C</a:t>
            </a:r>
          </a:p>
          <a:p>
            <a:pPr marL="0" indent="0">
              <a:buNone/>
            </a:pPr>
            <a:r>
              <a:rPr lang="en-US" sz="1200" b="1" dirty="0"/>
              <a:t>EEMCAL </a:t>
            </a:r>
            <a:endParaRPr lang="en-US" sz="1200" dirty="0"/>
          </a:p>
          <a:p>
            <a:r>
              <a:rPr lang="en-US" sz="1200" dirty="0"/>
              <a:t>Electronics : FEB, </a:t>
            </a:r>
            <a:r>
              <a:rPr lang="en-US" sz="1200" dirty="0" err="1"/>
              <a:t>SiPM</a:t>
            </a:r>
            <a:endParaRPr lang="en-US" sz="1200" dirty="0"/>
          </a:p>
          <a:p>
            <a:r>
              <a:rPr lang="en-US" sz="1200" dirty="0"/>
              <a:t>Temperature : +/- 0.1 C on crystals, Crystal temperature : 15 to 25 C</a:t>
            </a:r>
          </a:p>
        </p:txBody>
      </p:sp>
      <p:grpSp>
        <p:nvGrpSpPr>
          <p:cNvPr id="5" name="Google Shape;324;p9">
            <a:extLst>
              <a:ext uri="{FF2B5EF4-FFF2-40B4-BE49-F238E27FC236}">
                <a16:creationId xmlns:a16="http://schemas.microsoft.com/office/drawing/2014/main" id="{E671D842-8ABD-3F87-28F8-DDC19BF1E94B}"/>
              </a:ext>
            </a:extLst>
          </p:cNvPr>
          <p:cNvGrpSpPr/>
          <p:nvPr/>
        </p:nvGrpSpPr>
        <p:grpSpPr>
          <a:xfrm>
            <a:off x="5475591" y="564160"/>
            <a:ext cx="4069765" cy="2310958"/>
            <a:chOff x="974982" y="3406660"/>
            <a:chExt cx="3040730" cy="1620471"/>
          </a:xfrm>
        </p:grpSpPr>
        <p:pic>
          <p:nvPicPr>
            <p:cNvPr id="6" name="Google Shape;325;p9">
              <a:extLst>
                <a:ext uri="{FF2B5EF4-FFF2-40B4-BE49-F238E27FC236}">
                  <a16:creationId xmlns:a16="http://schemas.microsoft.com/office/drawing/2014/main" id="{2672E00E-25CC-9A72-87E0-15BBFA88A427}"/>
                </a:ext>
              </a:extLst>
            </p:cNvPr>
            <p:cNvPicPr preferRelativeResize="0"/>
            <p:nvPr/>
          </p:nvPicPr>
          <p:blipFill rotWithShape="1">
            <a:blip r:embed="rId2">
              <a:alphaModFix/>
            </a:blip>
            <a:srcRect/>
            <a:stretch/>
          </p:blipFill>
          <p:spPr>
            <a:xfrm>
              <a:off x="974982" y="3406660"/>
              <a:ext cx="3040730" cy="1620471"/>
            </a:xfrm>
            <a:prstGeom prst="rect">
              <a:avLst/>
            </a:prstGeom>
            <a:noFill/>
            <a:ln>
              <a:noFill/>
            </a:ln>
          </p:spPr>
        </p:pic>
        <p:sp>
          <p:nvSpPr>
            <p:cNvPr id="7" name="Google Shape;326;p9">
              <a:extLst>
                <a:ext uri="{FF2B5EF4-FFF2-40B4-BE49-F238E27FC236}">
                  <a16:creationId xmlns:a16="http://schemas.microsoft.com/office/drawing/2014/main" id="{D228EC6C-B2E1-3020-AC78-9E1E4485DC3D}"/>
                </a:ext>
              </a:extLst>
            </p:cNvPr>
            <p:cNvSpPr/>
            <p:nvPr/>
          </p:nvSpPr>
          <p:spPr>
            <a:xfrm>
              <a:off x="1387186" y="4390159"/>
              <a:ext cx="213014" cy="249382"/>
            </a:xfrm>
            <a:prstGeom prst="rect">
              <a:avLst/>
            </a:pr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pic>
        <p:nvPicPr>
          <p:cNvPr id="8" name="Picture 7" descr="Chart&#10;&#10;AI-generated content may be incorrect.">
            <a:extLst>
              <a:ext uri="{FF2B5EF4-FFF2-40B4-BE49-F238E27FC236}">
                <a16:creationId xmlns:a16="http://schemas.microsoft.com/office/drawing/2014/main" id="{7940A587-8F5E-021C-43DD-6FBD41BE8500}"/>
              </a:ext>
            </a:extLst>
          </p:cNvPr>
          <p:cNvPicPr>
            <a:picLocks noChangeAspect="1"/>
          </p:cNvPicPr>
          <p:nvPr/>
        </p:nvPicPr>
        <p:blipFill>
          <a:blip r:embed="rId3"/>
          <a:srcRect t="2197"/>
          <a:stretch>
            <a:fillRect/>
          </a:stretch>
        </p:blipFill>
        <p:spPr>
          <a:xfrm>
            <a:off x="10000277" y="514035"/>
            <a:ext cx="1505027" cy="2801080"/>
          </a:xfrm>
          <a:prstGeom prst="rect">
            <a:avLst/>
          </a:prstGeom>
        </p:spPr>
      </p:pic>
      <p:sp>
        <p:nvSpPr>
          <p:cNvPr id="10" name="TextBox 9">
            <a:extLst>
              <a:ext uri="{FF2B5EF4-FFF2-40B4-BE49-F238E27FC236}">
                <a16:creationId xmlns:a16="http://schemas.microsoft.com/office/drawing/2014/main" id="{8084FAB4-2057-CC6A-B129-99EDD31192D3}"/>
              </a:ext>
            </a:extLst>
          </p:cNvPr>
          <p:cNvSpPr txBox="1"/>
          <p:nvPr/>
        </p:nvSpPr>
        <p:spPr>
          <a:xfrm>
            <a:off x="6945091" y="2775744"/>
            <a:ext cx="3495063" cy="646331"/>
          </a:xfrm>
          <a:prstGeom prst="rect">
            <a:avLst/>
          </a:prstGeom>
          <a:noFill/>
        </p:spPr>
        <p:txBody>
          <a:bodyPr wrap="square">
            <a:spAutoFit/>
          </a:bodyPr>
          <a:lstStyle/>
          <a:p>
            <a:r>
              <a:rPr lang="en-US" sz="1200" dirty="0">
                <a:latin typeface="Arial" panose="020B0604020202020204" pitchFamily="34" charset="0"/>
                <a:cs typeface="Arial" panose="020B0604020202020204" pitchFamily="34" charset="0"/>
              </a:rPr>
              <a:t>Cold plate, double-sided cooling:</a:t>
            </a:r>
          </a:p>
          <a:p>
            <a:r>
              <a:rPr lang="en-US" sz="1200" dirty="0">
                <a:latin typeface="Arial" panose="020B0604020202020204" pitchFamily="34" charset="0"/>
                <a:cs typeface="Arial" panose="020B0604020202020204" pitchFamily="34" charset="0"/>
              </a:rPr>
              <a:t> - Side 1: ESB PCB with </a:t>
            </a:r>
            <a:r>
              <a:rPr lang="en-US" sz="1200" dirty="0" err="1">
                <a:latin typeface="Arial" panose="020B0604020202020204" pitchFamily="34" charset="0"/>
                <a:cs typeface="Arial" panose="020B0604020202020204" pitchFamily="34" charset="0"/>
              </a:rPr>
              <a:t>SiPMs</a:t>
            </a:r>
            <a:r>
              <a:rPr lang="en-US" sz="1200" dirty="0">
                <a:latin typeface="Arial" panose="020B0604020202020204" pitchFamily="34" charset="0"/>
                <a:cs typeface="Arial" panose="020B0604020202020204" pitchFamily="34" charset="0"/>
              </a:rPr>
              <a:t> </a:t>
            </a:r>
          </a:p>
          <a:p>
            <a:r>
              <a:rPr lang="en-US" sz="1200" dirty="0">
                <a:latin typeface="Arial" panose="020B0604020202020204" pitchFamily="34" charset="0"/>
                <a:cs typeface="Arial" panose="020B0604020202020204" pitchFamily="34" charset="0"/>
              </a:rPr>
              <a:t>- Side 2: CALOROC and </a:t>
            </a:r>
            <a:r>
              <a:rPr lang="en-US" sz="1200" dirty="0" err="1">
                <a:latin typeface="Arial" panose="020B0604020202020204" pitchFamily="34" charset="0"/>
                <a:cs typeface="Arial" panose="020B0604020202020204" pitchFamily="34" charset="0"/>
              </a:rPr>
              <a:t>AstroPix</a:t>
            </a:r>
            <a:r>
              <a:rPr lang="en-US" sz="1200" dirty="0">
                <a:latin typeface="Arial" panose="020B0604020202020204" pitchFamily="34" charset="0"/>
                <a:cs typeface="Arial" panose="020B0604020202020204" pitchFamily="34" charset="0"/>
              </a:rPr>
              <a:t> ETC</a:t>
            </a:r>
          </a:p>
        </p:txBody>
      </p:sp>
      <p:pic>
        <p:nvPicPr>
          <p:cNvPr id="9" name="Picture 8" descr="A picture containing floor&#10;&#10;AI-generated content may be incorrect.">
            <a:extLst>
              <a:ext uri="{FF2B5EF4-FFF2-40B4-BE49-F238E27FC236}">
                <a16:creationId xmlns:a16="http://schemas.microsoft.com/office/drawing/2014/main" id="{A26A04AE-21F4-3A14-0488-88B2537FE89B}"/>
              </a:ext>
            </a:extLst>
          </p:cNvPr>
          <p:cNvPicPr>
            <a:picLocks noChangeAspect="1"/>
          </p:cNvPicPr>
          <p:nvPr/>
        </p:nvPicPr>
        <p:blipFill>
          <a:blip r:embed="rId4"/>
          <a:srcRect l="3601" t="8561" b="8179"/>
          <a:stretch>
            <a:fillRect/>
          </a:stretch>
        </p:blipFill>
        <p:spPr>
          <a:xfrm>
            <a:off x="9190628" y="3918092"/>
            <a:ext cx="2673938" cy="2009696"/>
          </a:xfrm>
          <a:prstGeom prst="rect">
            <a:avLst/>
          </a:prstGeom>
        </p:spPr>
      </p:pic>
      <p:sp>
        <p:nvSpPr>
          <p:cNvPr id="11" name="TextBox 10">
            <a:extLst>
              <a:ext uri="{FF2B5EF4-FFF2-40B4-BE49-F238E27FC236}">
                <a16:creationId xmlns:a16="http://schemas.microsoft.com/office/drawing/2014/main" id="{756641B6-43AB-1CEE-C870-E9903174F37C}"/>
              </a:ext>
            </a:extLst>
          </p:cNvPr>
          <p:cNvSpPr txBox="1"/>
          <p:nvPr/>
        </p:nvSpPr>
        <p:spPr>
          <a:xfrm>
            <a:off x="10104539" y="3174949"/>
            <a:ext cx="1282723" cy="307777"/>
          </a:xfrm>
          <a:prstGeom prst="rect">
            <a:avLst/>
          </a:prstGeom>
          <a:noFill/>
        </p:spPr>
        <p:txBody>
          <a:bodyPr wrap="none" rtlCol="0">
            <a:spAutoFit/>
          </a:bodyPr>
          <a:lstStyle/>
          <a:p>
            <a:r>
              <a:rPr lang="en-US" sz="1400" b="1" dirty="0"/>
              <a:t>Barrel </a:t>
            </a:r>
            <a:r>
              <a:rPr lang="en-US" sz="1400" b="1" dirty="0" err="1"/>
              <a:t>Emcal</a:t>
            </a:r>
            <a:endParaRPr lang="en-US" sz="1400" b="1" dirty="0"/>
          </a:p>
        </p:txBody>
      </p:sp>
      <p:pic>
        <p:nvPicPr>
          <p:cNvPr id="12" name="Image 3">
            <a:extLst>
              <a:ext uri="{FF2B5EF4-FFF2-40B4-BE49-F238E27FC236}">
                <a16:creationId xmlns:a16="http://schemas.microsoft.com/office/drawing/2014/main" id="{7007F34A-AFEB-402C-BAED-3785C29D6A4A}"/>
              </a:ext>
              <a:ext uri="{147F2762-F138-4A5C-976F-8EAC2B608ADB}">
                <a16:predDERef xmlns:a16="http://schemas.microsoft.com/office/drawing/2014/main" pred="{CA900BE4-7355-2327-E634-6D7904DF9271}"/>
              </a:ext>
            </a:extLst>
          </p:cNvPr>
          <p:cNvPicPr>
            <a:picLocks noChangeAspect="1"/>
          </p:cNvPicPr>
          <p:nvPr/>
        </p:nvPicPr>
        <p:blipFill>
          <a:blip r:embed="rId5"/>
          <a:stretch>
            <a:fillRect/>
          </a:stretch>
        </p:blipFill>
        <p:spPr>
          <a:xfrm>
            <a:off x="6409125" y="3496031"/>
            <a:ext cx="2439144" cy="2398717"/>
          </a:xfrm>
          <a:prstGeom prst="rect">
            <a:avLst/>
          </a:prstGeom>
        </p:spPr>
      </p:pic>
      <p:sp>
        <p:nvSpPr>
          <p:cNvPr id="13" name="TextBox 12">
            <a:extLst>
              <a:ext uri="{FF2B5EF4-FFF2-40B4-BE49-F238E27FC236}">
                <a16:creationId xmlns:a16="http://schemas.microsoft.com/office/drawing/2014/main" id="{79DF6464-B68B-7949-CC2F-2F1996D50B87}"/>
              </a:ext>
            </a:extLst>
          </p:cNvPr>
          <p:cNvSpPr txBox="1"/>
          <p:nvPr/>
        </p:nvSpPr>
        <p:spPr>
          <a:xfrm>
            <a:off x="7555521" y="5894748"/>
            <a:ext cx="833883" cy="307777"/>
          </a:xfrm>
          <a:prstGeom prst="rect">
            <a:avLst/>
          </a:prstGeom>
          <a:noFill/>
        </p:spPr>
        <p:txBody>
          <a:bodyPr wrap="none" rtlCol="0">
            <a:spAutoFit/>
          </a:bodyPr>
          <a:lstStyle/>
          <a:p>
            <a:r>
              <a:rPr lang="en-US" sz="1400" b="1" dirty="0" err="1"/>
              <a:t>EEmcal</a:t>
            </a:r>
            <a:endParaRPr lang="en-US" sz="1400" b="1" dirty="0"/>
          </a:p>
        </p:txBody>
      </p:sp>
      <p:cxnSp>
        <p:nvCxnSpPr>
          <p:cNvPr id="14" name="Straight Arrow Connector 13">
            <a:extLst>
              <a:ext uri="{FF2B5EF4-FFF2-40B4-BE49-F238E27FC236}">
                <a16:creationId xmlns:a16="http://schemas.microsoft.com/office/drawing/2014/main" id="{E022D845-049A-7DDD-B081-B875C7528B06}"/>
              </a:ext>
            </a:extLst>
          </p:cNvPr>
          <p:cNvCxnSpPr>
            <a:cxnSpLocks/>
          </p:cNvCxnSpPr>
          <p:nvPr/>
        </p:nvCxnSpPr>
        <p:spPr>
          <a:xfrm flipV="1">
            <a:off x="9428966" y="2242246"/>
            <a:ext cx="948216" cy="602857"/>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6" name="TextBox 15">
            <a:extLst>
              <a:ext uri="{FF2B5EF4-FFF2-40B4-BE49-F238E27FC236}">
                <a16:creationId xmlns:a16="http://schemas.microsoft.com/office/drawing/2014/main" id="{C03461E4-B27E-E897-24D0-6ACAF34C486B}"/>
              </a:ext>
            </a:extLst>
          </p:cNvPr>
          <p:cNvSpPr txBox="1"/>
          <p:nvPr/>
        </p:nvSpPr>
        <p:spPr>
          <a:xfrm>
            <a:off x="9006071" y="5953521"/>
            <a:ext cx="3024674" cy="307777"/>
          </a:xfrm>
          <a:prstGeom prst="rect">
            <a:avLst/>
          </a:prstGeom>
          <a:noFill/>
        </p:spPr>
        <p:txBody>
          <a:bodyPr wrap="none" rtlCol="0">
            <a:spAutoFit/>
          </a:bodyPr>
          <a:lstStyle/>
          <a:p>
            <a:r>
              <a:rPr lang="en-US" sz="1400" b="1" dirty="0"/>
              <a:t>Internal Structure - Copper Tubes</a:t>
            </a:r>
          </a:p>
        </p:txBody>
      </p:sp>
    </p:spTree>
    <p:extLst>
      <p:ext uri="{BB962C8B-B14F-4D97-AF65-F5344CB8AC3E}">
        <p14:creationId xmlns:p14="http://schemas.microsoft.com/office/powerpoint/2010/main" val="273032634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FE0388-F8ED-3EE2-DFFA-974A330DFC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A3BE19-ECB9-C739-047D-FB774D96042E}"/>
              </a:ext>
            </a:extLst>
          </p:cNvPr>
          <p:cNvSpPr>
            <a:spLocks noGrp="1"/>
          </p:cNvSpPr>
          <p:nvPr>
            <p:ph type="title"/>
          </p:nvPr>
        </p:nvSpPr>
        <p:spPr/>
        <p:txBody>
          <a:bodyPr>
            <a:normAutofit fontScale="90000"/>
          </a:bodyPr>
          <a:lstStyle/>
          <a:p>
            <a:r>
              <a:rPr lang="en-US" dirty="0"/>
              <a:t>Air Cooling – Detectors</a:t>
            </a:r>
          </a:p>
        </p:txBody>
      </p:sp>
      <p:sp>
        <p:nvSpPr>
          <p:cNvPr id="4" name="Text Placeholder 2">
            <a:extLst>
              <a:ext uri="{FF2B5EF4-FFF2-40B4-BE49-F238E27FC236}">
                <a16:creationId xmlns:a16="http://schemas.microsoft.com/office/drawing/2014/main" id="{FA17EB9C-C1E4-E202-8F7E-B87F21320B92}"/>
              </a:ext>
            </a:extLst>
          </p:cNvPr>
          <p:cNvSpPr>
            <a:spLocks noGrp="1"/>
          </p:cNvSpPr>
          <p:nvPr>
            <p:ph idx="1"/>
          </p:nvPr>
        </p:nvSpPr>
        <p:spPr>
          <a:xfrm>
            <a:off x="457200" y="685800"/>
            <a:ext cx="11503025" cy="5486400"/>
          </a:xfrm>
        </p:spPr>
        <p:txBody>
          <a:bodyPr>
            <a:normAutofit/>
          </a:bodyPr>
          <a:lstStyle/>
          <a:p>
            <a:pPr marL="0" indent="0">
              <a:buNone/>
            </a:pPr>
            <a:r>
              <a:rPr lang="en-US" sz="1400" b="1" dirty="0"/>
              <a:t>Barrel HCAL </a:t>
            </a:r>
            <a:endParaRPr lang="en-US" sz="1400" dirty="0"/>
          </a:p>
          <a:p>
            <a:r>
              <a:rPr lang="en-US" sz="1400" dirty="0"/>
              <a:t>Convective Cooling : Electronics : </a:t>
            </a:r>
            <a:r>
              <a:rPr lang="en-US" sz="1400" dirty="0" err="1"/>
              <a:t>SiPM</a:t>
            </a:r>
            <a:endParaRPr lang="en-US" sz="1400" dirty="0"/>
          </a:p>
          <a:p>
            <a:r>
              <a:rPr lang="en-US" sz="1400" dirty="0"/>
              <a:t>Operating Temperature : 25C</a:t>
            </a:r>
          </a:p>
          <a:p>
            <a:pPr marL="0" indent="0">
              <a:buNone/>
            </a:pPr>
            <a:endParaRPr lang="en-US" sz="1400" dirty="0"/>
          </a:p>
          <a:p>
            <a:pPr marL="0" indent="0">
              <a:buNone/>
            </a:pPr>
            <a:r>
              <a:rPr lang="en-US" sz="1400" b="1" dirty="0"/>
              <a:t>Forward HCAL </a:t>
            </a:r>
            <a:endParaRPr lang="en-US" sz="1400" dirty="0"/>
          </a:p>
          <a:p>
            <a:r>
              <a:rPr lang="en-US" sz="1400" dirty="0"/>
              <a:t>Convective Cooling : PCB</a:t>
            </a:r>
          </a:p>
          <a:p>
            <a:r>
              <a:rPr lang="en-US" sz="1400" dirty="0"/>
              <a:t>Operating Temperature : &lt;40C</a:t>
            </a:r>
          </a:p>
          <a:p>
            <a:pPr marL="0" indent="0">
              <a:buNone/>
            </a:pPr>
            <a:endParaRPr lang="en-US" sz="1400" dirty="0"/>
          </a:p>
          <a:p>
            <a:pPr marL="0" indent="0">
              <a:buNone/>
            </a:pPr>
            <a:r>
              <a:rPr lang="en-US" sz="1400" b="1" dirty="0"/>
              <a:t>SVT Outer</a:t>
            </a:r>
            <a:endParaRPr lang="en-US" sz="1400" dirty="0"/>
          </a:p>
          <a:p>
            <a:r>
              <a:rPr lang="en-US" sz="1400" dirty="0"/>
              <a:t>Air Cooling : L4 and L3 staves</a:t>
            </a:r>
          </a:p>
          <a:p>
            <a:r>
              <a:rPr lang="en-US" sz="1400" dirty="0"/>
              <a:t>Temperature : +/- 1 C for stability</a:t>
            </a:r>
          </a:p>
          <a:p>
            <a:endParaRPr lang="en-US" sz="1400" dirty="0"/>
          </a:p>
          <a:p>
            <a:pPr marL="0" indent="0">
              <a:buNone/>
            </a:pPr>
            <a:r>
              <a:rPr lang="en-US" sz="1400" b="1" dirty="0"/>
              <a:t>SVT Inner</a:t>
            </a:r>
            <a:endParaRPr lang="en-US" sz="1400" dirty="0"/>
          </a:p>
          <a:p>
            <a:r>
              <a:rPr lang="en-US" sz="1400" dirty="0"/>
              <a:t>Air Cooling : L0, L1 and L2 staves</a:t>
            </a:r>
          </a:p>
          <a:p>
            <a:r>
              <a:rPr lang="en-US" sz="1400" dirty="0"/>
              <a:t>Temperature : &lt;5C for stability, Detector Operation : Sensors &lt;30C</a:t>
            </a:r>
          </a:p>
          <a:p>
            <a:pPr marL="0" indent="0">
              <a:buNone/>
            </a:pPr>
            <a:endParaRPr lang="en-US" sz="1400" dirty="0"/>
          </a:p>
          <a:p>
            <a:pPr marL="0" indent="0">
              <a:buNone/>
            </a:pPr>
            <a:r>
              <a:rPr lang="en-US" sz="1400" b="1" dirty="0"/>
              <a:t>SVT Disks</a:t>
            </a:r>
            <a:endParaRPr lang="en-US" sz="1400" dirty="0"/>
          </a:p>
          <a:p>
            <a:r>
              <a:rPr lang="en-US" sz="1400" dirty="0"/>
              <a:t>Air Cooling : ED and HD</a:t>
            </a:r>
          </a:p>
          <a:p>
            <a:r>
              <a:rPr lang="en-US" sz="1400" dirty="0"/>
              <a:t>Temperature :  &lt;5C for stability, Detector Operation : Sensors &lt;30C</a:t>
            </a:r>
          </a:p>
          <a:p>
            <a:pPr marL="0" indent="0">
              <a:buNone/>
            </a:pPr>
            <a:endParaRPr lang="en-US" sz="1400" dirty="0"/>
          </a:p>
          <a:p>
            <a:pPr marL="0" indent="0">
              <a:buNone/>
            </a:pPr>
            <a:endParaRPr lang="en-US" sz="1400" dirty="0"/>
          </a:p>
          <a:p>
            <a:endParaRPr lang="en-US" sz="1400" dirty="0"/>
          </a:p>
          <a:p>
            <a:endParaRPr lang="en-US" sz="1400" dirty="0"/>
          </a:p>
          <a:p>
            <a:pPr marL="0" indent="0">
              <a:buNone/>
            </a:pPr>
            <a:endParaRPr lang="en-US" sz="1400" dirty="0"/>
          </a:p>
          <a:p>
            <a:pPr marL="0" indent="0">
              <a:buNone/>
            </a:pPr>
            <a:endParaRPr lang="en-US" sz="1400" dirty="0"/>
          </a:p>
          <a:p>
            <a:pPr marL="0" indent="0">
              <a:buNone/>
            </a:pPr>
            <a:endParaRPr lang="en-US" sz="1400" dirty="0"/>
          </a:p>
          <a:p>
            <a:pPr marL="0" indent="0">
              <a:buNone/>
            </a:pPr>
            <a:endParaRPr lang="en-US" sz="1400" dirty="0"/>
          </a:p>
          <a:p>
            <a:pPr marL="0" indent="0">
              <a:buNone/>
            </a:pPr>
            <a:endParaRPr lang="en-US" sz="1400" dirty="0"/>
          </a:p>
        </p:txBody>
      </p:sp>
      <p:pic>
        <p:nvPicPr>
          <p:cNvPr id="5" name="Picture 4">
            <a:extLst>
              <a:ext uri="{FF2B5EF4-FFF2-40B4-BE49-F238E27FC236}">
                <a16:creationId xmlns:a16="http://schemas.microsoft.com/office/drawing/2014/main" id="{C7D7129B-64DA-FDA7-84DB-92624570E078}"/>
              </a:ext>
            </a:extLst>
          </p:cNvPr>
          <p:cNvPicPr>
            <a:picLocks noChangeAspect="1"/>
          </p:cNvPicPr>
          <p:nvPr/>
        </p:nvPicPr>
        <p:blipFill>
          <a:blip r:embed="rId2"/>
          <a:srcRect l="1608" t="5688" r="1177" b="611"/>
          <a:stretch>
            <a:fillRect/>
          </a:stretch>
        </p:blipFill>
        <p:spPr>
          <a:xfrm>
            <a:off x="7252380" y="738706"/>
            <a:ext cx="2337276" cy="1907672"/>
          </a:xfrm>
          <a:prstGeom prst="rect">
            <a:avLst/>
          </a:prstGeom>
        </p:spPr>
      </p:pic>
      <p:sp>
        <p:nvSpPr>
          <p:cNvPr id="6" name="TextBox 5">
            <a:extLst>
              <a:ext uri="{FF2B5EF4-FFF2-40B4-BE49-F238E27FC236}">
                <a16:creationId xmlns:a16="http://schemas.microsoft.com/office/drawing/2014/main" id="{E46B1BFB-46D3-04E9-A32F-26CFA54EECDD}"/>
              </a:ext>
            </a:extLst>
          </p:cNvPr>
          <p:cNvSpPr txBox="1"/>
          <p:nvPr/>
        </p:nvSpPr>
        <p:spPr>
          <a:xfrm>
            <a:off x="7969419" y="2687920"/>
            <a:ext cx="1132041" cy="307777"/>
          </a:xfrm>
          <a:prstGeom prst="rect">
            <a:avLst/>
          </a:prstGeom>
          <a:noFill/>
        </p:spPr>
        <p:txBody>
          <a:bodyPr wrap="none" rtlCol="0">
            <a:spAutoFit/>
          </a:bodyPr>
          <a:lstStyle/>
          <a:p>
            <a:r>
              <a:rPr lang="en-US" sz="1400" b="1" dirty="0"/>
              <a:t>Barrel </a:t>
            </a:r>
            <a:r>
              <a:rPr lang="en-US" sz="1400" b="1" dirty="0" err="1"/>
              <a:t>Hcal</a:t>
            </a:r>
            <a:endParaRPr lang="en-US" sz="1400" b="1" dirty="0"/>
          </a:p>
        </p:txBody>
      </p:sp>
      <p:sp>
        <p:nvSpPr>
          <p:cNvPr id="7" name="TextBox 6">
            <a:extLst>
              <a:ext uri="{FF2B5EF4-FFF2-40B4-BE49-F238E27FC236}">
                <a16:creationId xmlns:a16="http://schemas.microsoft.com/office/drawing/2014/main" id="{9D74C217-9000-3395-8735-0CDCB17F44EC}"/>
              </a:ext>
            </a:extLst>
          </p:cNvPr>
          <p:cNvSpPr txBox="1"/>
          <p:nvPr/>
        </p:nvSpPr>
        <p:spPr>
          <a:xfrm>
            <a:off x="9762395" y="1306207"/>
            <a:ext cx="2429605" cy="646331"/>
          </a:xfrm>
          <a:prstGeom prst="rect">
            <a:avLst/>
          </a:prstGeom>
          <a:noFill/>
        </p:spPr>
        <p:txBody>
          <a:bodyPr wrap="square">
            <a:spAutoFit/>
          </a:bodyPr>
          <a:lstStyle/>
          <a:p>
            <a:r>
              <a:rPr lang="en-US" sz="1200" dirty="0">
                <a:latin typeface="Arial" panose="020B0604020202020204" pitchFamily="34" charset="0"/>
                <a:cs typeface="Arial" panose="020B0604020202020204" pitchFamily="34" charset="0"/>
              </a:rPr>
              <a:t>Electronics is placed on outside surface in the middle of each sector at z=0</a:t>
            </a:r>
          </a:p>
        </p:txBody>
      </p:sp>
      <p:pic>
        <p:nvPicPr>
          <p:cNvPr id="9" name="Picture 8" descr="A picture containing container, box, square&#10;&#10;AI-generated content may be incorrect.">
            <a:extLst>
              <a:ext uri="{FF2B5EF4-FFF2-40B4-BE49-F238E27FC236}">
                <a16:creationId xmlns:a16="http://schemas.microsoft.com/office/drawing/2014/main" id="{1230774C-452B-90E3-3039-D591B3FA1F8E}"/>
              </a:ext>
            </a:extLst>
          </p:cNvPr>
          <p:cNvPicPr>
            <a:picLocks noChangeAspect="1"/>
          </p:cNvPicPr>
          <p:nvPr/>
        </p:nvPicPr>
        <p:blipFill>
          <a:blip r:embed="rId3"/>
          <a:srcRect l="4216" t="4894" r="10786" b="2018"/>
          <a:stretch>
            <a:fillRect/>
          </a:stretch>
        </p:blipFill>
        <p:spPr>
          <a:xfrm>
            <a:off x="7871837" y="3182755"/>
            <a:ext cx="1440093" cy="2570273"/>
          </a:xfrm>
          <a:prstGeom prst="rect">
            <a:avLst/>
          </a:prstGeom>
        </p:spPr>
      </p:pic>
      <p:sp>
        <p:nvSpPr>
          <p:cNvPr id="10" name="TextBox 9">
            <a:extLst>
              <a:ext uri="{FF2B5EF4-FFF2-40B4-BE49-F238E27FC236}">
                <a16:creationId xmlns:a16="http://schemas.microsoft.com/office/drawing/2014/main" id="{C767829A-5576-F41B-F6F3-850FF82BFA4F}"/>
              </a:ext>
            </a:extLst>
          </p:cNvPr>
          <p:cNvSpPr txBox="1"/>
          <p:nvPr/>
        </p:nvSpPr>
        <p:spPr>
          <a:xfrm>
            <a:off x="8025862" y="5816121"/>
            <a:ext cx="1319592" cy="307777"/>
          </a:xfrm>
          <a:prstGeom prst="rect">
            <a:avLst/>
          </a:prstGeom>
          <a:noFill/>
        </p:spPr>
        <p:txBody>
          <a:bodyPr wrap="none" rtlCol="0">
            <a:spAutoFit/>
          </a:bodyPr>
          <a:lstStyle/>
          <a:p>
            <a:r>
              <a:rPr lang="en-US" sz="1400" b="1" dirty="0"/>
              <a:t>Forward </a:t>
            </a:r>
            <a:r>
              <a:rPr lang="en-US" sz="1400" b="1" dirty="0" err="1"/>
              <a:t>Hcal</a:t>
            </a:r>
            <a:endParaRPr lang="en-US" sz="1400" b="1" dirty="0"/>
          </a:p>
        </p:txBody>
      </p:sp>
      <p:cxnSp>
        <p:nvCxnSpPr>
          <p:cNvPr id="11" name="Straight Arrow Connector 10">
            <a:extLst>
              <a:ext uri="{FF2B5EF4-FFF2-40B4-BE49-F238E27FC236}">
                <a16:creationId xmlns:a16="http://schemas.microsoft.com/office/drawing/2014/main" id="{93C141B8-4F78-AC86-D8F1-0A57ACEED543}"/>
              </a:ext>
            </a:extLst>
          </p:cNvPr>
          <p:cNvCxnSpPr>
            <a:cxnSpLocks/>
          </p:cNvCxnSpPr>
          <p:nvPr/>
        </p:nvCxnSpPr>
        <p:spPr>
          <a:xfrm flipH="1" flipV="1">
            <a:off x="9047527" y="956829"/>
            <a:ext cx="813472" cy="349378"/>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3" name="TextBox 12">
            <a:extLst>
              <a:ext uri="{FF2B5EF4-FFF2-40B4-BE49-F238E27FC236}">
                <a16:creationId xmlns:a16="http://schemas.microsoft.com/office/drawing/2014/main" id="{0A173F43-B504-D708-5B25-43A988A3E8AB}"/>
              </a:ext>
            </a:extLst>
          </p:cNvPr>
          <p:cNvSpPr txBox="1"/>
          <p:nvPr/>
        </p:nvSpPr>
        <p:spPr>
          <a:xfrm>
            <a:off x="9830370" y="4538988"/>
            <a:ext cx="2207832" cy="1015663"/>
          </a:xfrm>
          <a:prstGeom prst="rect">
            <a:avLst/>
          </a:prstGeom>
          <a:noFill/>
        </p:spPr>
        <p:txBody>
          <a:bodyPr wrap="square">
            <a:spAutoFit/>
          </a:bodyPr>
          <a:lstStyle/>
          <a:p>
            <a:r>
              <a:rPr lang="en-US" sz="1200" dirty="0">
                <a:latin typeface="Arial" panose="020B0604020202020204" pitchFamily="34" charset="0"/>
                <a:cs typeface="Arial" panose="020B0604020202020204" pitchFamily="34" charset="0"/>
              </a:rPr>
              <a:t>Insert Layers of PCB Carbon Steel thermal analysis under progress to predict air temperature on cone shaped beam pipe</a:t>
            </a:r>
          </a:p>
        </p:txBody>
      </p:sp>
      <p:cxnSp>
        <p:nvCxnSpPr>
          <p:cNvPr id="14" name="Straight Arrow Connector 13">
            <a:extLst>
              <a:ext uri="{FF2B5EF4-FFF2-40B4-BE49-F238E27FC236}">
                <a16:creationId xmlns:a16="http://schemas.microsoft.com/office/drawing/2014/main" id="{3354C2D5-5833-E3D4-9B0F-3CE22A225208}"/>
              </a:ext>
            </a:extLst>
          </p:cNvPr>
          <p:cNvCxnSpPr>
            <a:cxnSpLocks/>
          </p:cNvCxnSpPr>
          <p:nvPr/>
        </p:nvCxnSpPr>
        <p:spPr>
          <a:xfrm flipH="1" flipV="1">
            <a:off x="9195873" y="4451448"/>
            <a:ext cx="566522" cy="17508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5894267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F3B86D-6E02-22B8-DAFB-31EB10F0EBE3}"/>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3F5CAD6C-38FD-7716-D657-9C16DDF3368B}"/>
              </a:ext>
            </a:extLst>
          </p:cNvPr>
          <p:cNvSpPr txBox="1"/>
          <p:nvPr/>
        </p:nvSpPr>
        <p:spPr>
          <a:xfrm>
            <a:off x="4443131" y="909648"/>
            <a:ext cx="8208122" cy="1384995"/>
          </a:xfrm>
          <a:prstGeom prst="rect">
            <a:avLst/>
          </a:prstGeom>
          <a:noFill/>
        </p:spPr>
        <p:txBody>
          <a:bodyPr wrap="square">
            <a:spAutoFit/>
          </a:bodyPr>
          <a:lstStyle/>
          <a:p>
            <a:pPr algn="l" fontAlgn="base"/>
            <a:r>
              <a:rPr lang="en-US" sz="1400" b="1" i="0" dirty="0">
                <a:effectLst/>
                <a:latin typeface="Arial" panose="020B0604020202020204" pitchFamily="34" charset="0"/>
                <a:cs typeface="Arial" panose="020B0604020202020204" pitchFamily="34" charset="0"/>
              </a:rPr>
              <a:t>Rated Cooling Capacity (kW) : </a:t>
            </a:r>
            <a:r>
              <a:rPr lang="en-US" sz="1400" b="0" i="0" dirty="0">
                <a:effectLst/>
                <a:latin typeface="Arial" panose="020B0604020202020204" pitchFamily="34" charset="0"/>
                <a:cs typeface="Arial" panose="020B0604020202020204" pitchFamily="34" charset="0"/>
              </a:rPr>
              <a:t>1500 kW (1,500 lpm) @ 15°C </a:t>
            </a:r>
            <a:r>
              <a:rPr lang="el-GR" sz="1400" b="0" i="0" dirty="0">
                <a:effectLst/>
                <a:latin typeface="Arial" panose="020B0604020202020204" pitchFamily="34" charset="0"/>
                <a:cs typeface="Arial" panose="020B0604020202020204" pitchFamily="34" charset="0"/>
              </a:rPr>
              <a:t>Δ</a:t>
            </a:r>
            <a:r>
              <a:rPr lang="en-US" sz="1400" b="0" i="0" dirty="0">
                <a:effectLst/>
                <a:latin typeface="Arial" panose="020B0604020202020204" pitchFamily="34" charset="0"/>
                <a:cs typeface="Arial" panose="020B0604020202020204" pitchFamily="34" charset="0"/>
              </a:rPr>
              <a:t>T</a:t>
            </a:r>
          </a:p>
          <a:p>
            <a:pPr algn="l" fontAlgn="base"/>
            <a:endParaRPr lang="en-US" sz="1400" b="0" i="0" dirty="0">
              <a:effectLst/>
              <a:latin typeface="Arial" panose="020B0604020202020204" pitchFamily="34" charset="0"/>
              <a:cs typeface="Arial" panose="020B0604020202020204" pitchFamily="34" charset="0"/>
            </a:endParaRPr>
          </a:p>
          <a:p>
            <a:pPr algn="l" fontAlgn="base"/>
            <a:r>
              <a:rPr lang="en-US" sz="1400" b="1" i="0" dirty="0">
                <a:effectLst/>
                <a:latin typeface="Arial" panose="020B0604020202020204" pitchFamily="34" charset="0"/>
                <a:cs typeface="Arial" panose="020B0604020202020204" pitchFamily="34" charset="0"/>
              </a:rPr>
              <a:t>Primary (FWS) Loop</a:t>
            </a:r>
            <a:r>
              <a:rPr lang="en-US" sz="1400" b="0" i="0" dirty="0">
                <a:effectLst/>
                <a:latin typeface="Arial" panose="020B0604020202020204" pitchFamily="34" charset="0"/>
                <a:cs typeface="Arial" panose="020B0604020202020204" pitchFamily="34" charset="0"/>
              </a:rPr>
              <a:t>: 400 GPM (1,500 lpm) or 25% more than TCS loop max 8 psi (55 kPa) </a:t>
            </a:r>
            <a:r>
              <a:rPr lang="el-GR" sz="1400" b="0" i="0" dirty="0">
                <a:effectLst/>
                <a:latin typeface="Arial" panose="020B0604020202020204" pitchFamily="34" charset="0"/>
                <a:cs typeface="Arial" panose="020B0604020202020204" pitchFamily="34" charset="0"/>
              </a:rPr>
              <a:t>Δ</a:t>
            </a:r>
            <a:r>
              <a:rPr lang="en-US" sz="1400" b="0" i="0" dirty="0">
                <a:effectLst/>
                <a:latin typeface="Arial" panose="020B0604020202020204" pitchFamily="34" charset="0"/>
                <a:cs typeface="Arial" panose="020B0604020202020204" pitchFamily="34" charset="0"/>
              </a:rPr>
              <a:t>P</a:t>
            </a:r>
          </a:p>
          <a:p>
            <a:pPr algn="l" fontAlgn="base">
              <a:buFont typeface="Arial" panose="020B0604020202020204" pitchFamily="34" charset="0"/>
              <a:buChar char="•"/>
            </a:pPr>
            <a:endParaRPr lang="en-US" sz="1400" b="0" i="0" dirty="0">
              <a:effectLst/>
              <a:latin typeface="Arial" panose="020B0604020202020204" pitchFamily="34" charset="0"/>
              <a:cs typeface="Arial" panose="020B0604020202020204" pitchFamily="34" charset="0"/>
            </a:endParaRPr>
          </a:p>
          <a:p>
            <a:pPr algn="l" fontAlgn="base"/>
            <a:r>
              <a:rPr lang="en-US" sz="1400" b="1" i="0" dirty="0">
                <a:effectLst/>
                <a:latin typeface="Arial" panose="020B0604020202020204" pitchFamily="34" charset="0"/>
                <a:cs typeface="Arial" panose="020B0604020202020204" pitchFamily="34" charset="0"/>
              </a:rPr>
              <a:t>Secondary (TCS) Loop</a:t>
            </a:r>
            <a:r>
              <a:rPr lang="en-US" sz="1400" b="0" i="0" dirty="0">
                <a:effectLst/>
                <a:latin typeface="Arial" panose="020B0604020202020204" pitchFamily="34" charset="0"/>
                <a:cs typeface="Arial" panose="020B0604020202020204" pitchFamily="34" charset="0"/>
              </a:rPr>
              <a:t>: 400 GPM (1,500 lpm) @ 10-29 psi (69-269 kPa) </a:t>
            </a:r>
            <a:r>
              <a:rPr lang="el-GR" sz="1400" b="0" i="0" dirty="0">
                <a:effectLst/>
                <a:latin typeface="Arial" panose="020B0604020202020204" pitchFamily="34" charset="0"/>
                <a:cs typeface="Arial" panose="020B0604020202020204" pitchFamily="34" charset="0"/>
              </a:rPr>
              <a:t>Δ</a:t>
            </a:r>
            <a:r>
              <a:rPr lang="en-US" sz="1400" b="0" i="0" dirty="0">
                <a:effectLst/>
                <a:latin typeface="Arial" panose="020B0604020202020204" pitchFamily="34" charset="0"/>
                <a:cs typeface="Arial" panose="020B0604020202020204" pitchFamily="34" charset="0"/>
              </a:rPr>
              <a:t>P</a:t>
            </a:r>
          </a:p>
          <a:p>
            <a:pPr algn="l" fontAlgn="base"/>
            <a:endParaRPr lang="en-US" sz="1400" b="0" i="0" dirty="0">
              <a:effectLst/>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B5598F00-7897-BB2F-D6FA-12C170B5F585}"/>
              </a:ext>
            </a:extLst>
          </p:cNvPr>
          <p:cNvSpPr txBox="1"/>
          <p:nvPr/>
        </p:nvSpPr>
        <p:spPr>
          <a:xfrm>
            <a:off x="6404913" y="500213"/>
            <a:ext cx="4284558" cy="369332"/>
          </a:xfrm>
          <a:prstGeom prst="rect">
            <a:avLst/>
          </a:prstGeom>
          <a:noFill/>
        </p:spPr>
        <p:txBody>
          <a:bodyPr wrap="square">
            <a:spAutoFit/>
          </a:bodyPr>
          <a:lstStyle/>
          <a:p>
            <a:pPr marL="0" indent="0">
              <a:buNone/>
            </a:pPr>
            <a:r>
              <a:rPr lang="en-US" sz="1800" b="1" dirty="0" err="1">
                <a:ea typeface="Calibri" panose="020F0502020204030204" pitchFamily="34" charset="0"/>
                <a:cs typeface="Calibri" panose="020F0502020204030204" pitchFamily="34" charset="0"/>
              </a:rPr>
              <a:t>Chilldyne</a:t>
            </a:r>
            <a:r>
              <a:rPr lang="en-US" sz="1800" b="1" dirty="0">
                <a:ea typeface="Calibri" panose="020F0502020204030204" pitchFamily="34" charset="0"/>
                <a:cs typeface="Calibri" panose="020F0502020204030204" pitchFamily="34" charset="0"/>
              </a:rPr>
              <a:t> CDU 1500 </a:t>
            </a:r>
            <a:endParaRPr lang="en-US" sz="1800" dirty="0">
              <a:ea typeface="Calibri" panose="020F0502020204030204" pitchFamily="34" charset="0"/>
              <a:cs typeface="Calibri" panose="020F0502020204030204" pitchFamily="34" charset="0"/>
            </a:endParaRPr>
          </a:p>
        </p:txBody>
      </p:sp>
      <p:pic>
        <p:nvPicPr>
          <p:cNvPr id="11" name="Picture 10" descr="A picture containing text, parking, electronics, container&#10;&#10;AI-generated content may be incorrect.">
            <a:extLst>
              <a:ext uri="{FF2B5EF4-FFF2-40B4-BE49-F238E27FC236}">
                <a16:creationId xmlns:a16="http://schemas.microsoft.com/office/drawing/2014/main" id="{27A9D5DB-D19F-6C61-112E-228AB2672214}"/>
              </a:ext>
            </a:extLst>
          </p:cNvPr>
          <p:cNvPicPr>
            <a:picLocks noChangeAspect="1"/>
          </p:cNvPicPr>
          <p:nvPr/>
        </p:nvPicPr>
        <p:blipFill>
          <a:blip r:embed="rId2"/>
          <a:srcRect l="3925" t="2911" r="1740" b="830"/>
          <a:stretch>
            <a:fillRect/>
          </a:stretch>
        </p:blipFill>
        <p:spPr>
          <a:xfrm>
            <a:off x="8547192" y="2614308"/>
            <a:ext cx="2753271" cy="3608974"/>
          </a:xfrm>
          <a:prstGeom prst="rect">
            <a:avLst/>
          </a:prstGeom>
        </p:spPr>
      </p:pic>
      <p:graphicFrame>
        <p:nvGraphicFramePr>
          <p:cNvPr id="3" name="Table 2">
            <a:extLst>
              <a:ext uri="{FF2B5EF4-FFF2-40B4-BE49-F238E27FC236}">
                <a16:creationId xmlns:a16="http://schemas.microsoft.com/office/drawing/2014/main" id="{8F29A358-D9BF-F6E8-40B7-A940816CB7B7}"/>
              </a:ext>
            </a:extLst>
          </p:cNvPr>
          <p:cNvGraphicFramePr>
            <a:graphicFrameLocks noGrp="1"/>
          </p:cNvGraphicFramePr>
          <p:nvPr>
            <p:extLst>
              <p:ext uri="{D42A27DB-BD31-4B8C-83A1-F6EECF244321}">
                <p14:modId xmlns:p14="http://schemas.microsoft.com/office/powerpoint/2010/main" val="3577310918"/>
              </p:ext>
            </p:extLst>
          </p:nvPr>
        </p:nvGraphicFramePr>
        <p:xfrm>
          <a:off x="538534" y="1000045"/>
          <a:ext cx="3876150" cy="3515360"/>
        </p:xfrm>
        <a:graphic>
          <a:graphicData uri="http://schemas.openxmlformats.org/drawingml/2006/table">
            <a:tbl>
              <a:tblPr>
                <a:tableStyleId>{5C22544A-7EE6-4342-B048-85BDC9FD1C3A}</a:tableStyleId>
              </a:tblPr>
              <a:tblGrid>
                <a:gridCol w="2529131">
                  <a:extLst>
                    <a:ext uri="{9D8B030D-6E8A-4147-A177-3AD203B41FA5}">
                      <a16:colId xmlns:a16="http://schemas.microsoft.com/office/drawing/2014/main" val="2925860116"/>
                    </a:ext>
                  </a:extLst>
                </a:gridCol>
                <a:gridCol w="1347019">
                  <a:extLst>
                    <a:ext uri="{9D8B030D-6E8A-4147-A177-3AD203B41FA5}">
                      <a16:colId xmlns:a16="http://schemas.microsoft.com/office/drawing/2014/main" val="3545205216"/>
                    </a:ext>
                  </a:extLst>
                </a:gridCol>
              </a:tblGrid>
              <a:tr h="184150">
                <a:tc>
                  <a:txBody>
                    <a:bodyPr/>
                    <a:lstStyle/>
                    <a:p>
                      <a:pPr algn="ctr" fontAlgn="b">
                        <a:buNone/>
                      </a:pP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endParaRPr lang="en-US" sz="1400" b="0"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extLst>
                  <a:ext uri="{0D108BD9-81ED-4DB2-BD59-A6C34878D82A}">
                    <a16:rowId xmlns:a16="http://schemas.microsoft.com/office/drawing/2014/main" val="1273168963"/>
                  </a:ext>
                </a:extLst>
              </a:tr>
              <a:tr h="184150">
                <a:tc>
                  <a:txBody>
                    <a:bodyPr/>
                    <a:lstStyle/>
                    <a:p>
                      <a:pPr algn="ctr" fontAlgn="b">
                        <a:buNone/>
                      </a:pPr>
                      <a:r>
                        <a:rPr lang="en-US" sz="1400" u="none" strike="noStrike">
                          <a:effectLst/>
                          <a:latin typeface="Arial" panose="020B0604020202020204" pitchFamily="34" charset="0"/>
                          <a:cs typeface="Arial" panose="020B0604020202020204" pitchFamily="34" charset="0"/>
                        </a:rPr>
                        <a:t>Cooling media</a:t>
                      </a:r>
                      <a:endParaRPr lang="en-US" sz="1400" b="1"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400" u="none" strike="noStrike">
                          <a:effectLst/>
                          <a:latin typeface="Arial" panose="020B0604020202020204" pitchFamily="34" charset="0"/>
                          <a:cs typeface="Arial" panose="020B0604020202020204" pitchFamily="34" charset="0"/>
                        </a:rPr>
                        <a:t>Water/Glycol</a:t>
                      </a:r>
                      <a:endParaRPr lang="en-US" sz="1400" b="0" i="0" u="none" strike="noStrike">
                        <a:solidFill>
                          <a:srgbClr val="FF0000"/>
                        </a:solidFill>
                        <a:effectLst/>
                        <a:latin typeface="Arial" panose="020B0604020202020204" pitchFamily="34" charset="0"/>
                        <a:cs typeface="Arial" panose="020B0604020202020204" pitchFamily="34" charset="0"/>
                      </a:endParaRPr>
                    </a:p>
                  </a:txBody>
                  <a:tcPr marL="6350" marR="6350" marT="6350" marB="0" anchor="b"/>
                </a:tc>
                <a:extLst>
                  <a:ext uri="{0D108BD9-81ED-4DB2-BD59-A6C34878D82A}">
                    <a16:rowId xmlns:a16="http://schemas.microsoft.com/office/drawing/2014/main" val="3322737908"/>
                  </a:ext>
                </a:extLst>
              </a:tr>
              <a:tr h="184150">
                <a:tc>
                  <a:txBody>
                    <a:bodyPr/>
                    <a:lstStyle/>
                    <a:p>
                      <a:pPr algn="ctr" fontAlgn="b">
                        <a:buNone/>
                      </a:pPr>
                      <a:r>
                        <a:rPr lang="en-US" sz="1400" u="none" strike="noStrike">
                          <a:effectLst/>
                          <a:latin typeface="Arial" panose="020B0604020202020204" pitchFamily="34" charset="0"/>
                          <a:cs typeface="Arial" panose="020B0604020202020204" pitchFamily="34" charset="0"/>
                        </a:rPr>
                        <a:t>Total Heat Load of Electronics</a:t>
                      </a:r>
                      <a:endParaRPr lang="en-US" sz="1400" b="1"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400" u="none" strike="noStrike">
                          <a:effectLst/>
                          <a:latin typeface="Arial" panose="020B0604020202020204" pitchFamily="34" charset="0"/>
                          <a:cs typeface="Arial" panose="020B0604020202020204" pitchFamily="34" charset="0"/>
                        </a:rPr>
                        <a:t>46</a:t>
                      </a:r>
                      <a:endParaRPr lang="en-US" sz="1400" b="0" i="0" u="none" strike="noStrike">
                        <a:solidFill>
                          <a:srgbClr val="FF0000"/>
                        </a:solidFill>
                        <a:effectLst/>
                        <a:latin typeface="Arial" panose="020B0604020202020204" pitchFamily="34" charset="0"/>
                        <a:cs typeface="Arial" panose="020B0604020202020204" pitchFamily="34" charset="0"/>
                      </a:endParaRPr>
                    </a:p>
                  </a:txBody>
                  <a:tcPr marL="6350" marR="6350" marT="6350" marB="0" anchor="b"/>
                </a:tc>
                <a:extLst>
                  <a:ext uri="{0D108BD9-81ED-4DB2-BD59-A6C34878D82A}">
                    <a16:rowId xmlns:a16="http://schemas.microsoft.com/office/drawing/2014/main" val="1870111225"/>
                  </a:ext>
                </a:extLst>
              </a:tr>
              <a:tr h="184150">
                <a:tc>
                  <a:txBody>
                    <a:bodyPr/>
                    <a:lstStyle/>
                    <a:p>
                      <a:pPr algn="ctr" fontAlgn="b">
                        <a:buNone/>
                      </a:pPr>
                      <a:r>
                        <a:rPr lang="en-US" sz="1400" u="none" strike="noStrike">
                          <a:effectLst/>
                          <a:latin typeface="Arial" panose="020B0604020202020204" pitchFamily="34" charset="0"/>
                          <a:cs typeface="Arial" panose="020B0604020202020204" pitchFamily="34" charset="0"/>
                        </a:rPr>
                        <a:t>CDU Cooling Capacity</a:t>
                      </a:r>
                      <a:endParaRPr lang="en-US" sz="1400" b="1"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400" u="none" strike="noStrike">
                          <a:effectLst/>
                          <a:latin typeface="Arial" panose="020B0604020202020204" pitchFamily="34" charset="0"/>
                          <a:cs typeface="Arial" panose="020B0604020202020204" pitchFamily="34" charset="0"/>
                        </a:rPr>
                        <a:t>200</a:t>
                      </a:r>
                      <a:endParaRPr lang="en-US" sz="1400" b="0" i="0" u="none" strike="noStrike">
                        <a:solidFill>
                          <a:srgbClr val="FF0000"/>
                        </a:solidFill>
                        <a:effectLst/>
                        <a:latin typeface="Arial" panose="020B0604020202020204" pitchFamily="34" charset="0"/>
                        <a:cs typeface="Arial" panose="020B0604020202020204" pitchFamily="34" charset="0"/>
                      </a:endParaRPr>
                    </a:p>
                  </a:txBody>
                  <a:tcPr marL="6350" marR="6350" marT="6350" marB="0" anchor="b"/>
                </a:tc>
                <a:extLst>
                  <a:ext uri="{0D108BD9-81ED-4DB2-BD59-A6C34878D82A}">
                    <a16:rowId xmlns:a16="http://schemas.microsoft.com/office/drawing/2014/main" val="1358422822"/>
                  </a:ext>
                </a:extLst>
              </a:tr>
              <a:tr h="184150">
                <a:tc>
                  <a:txBody>
                    <a:bodyPr/>
                    <a:lstStyle/>
                    <a:p>
                      <a:pPr algn="ctr" fontAlgn="b">
                        <a:buNone/>
                      </a:pPr>
                      <a:r>
                        <a:rPr lang="en-US" sz="1400" u="none" strike="noStrike" dirty="0">
                          <a:effectLst/>
                          <a:latin typeface="Arial" panose="020B0604020202020204" pitchFamily="34" charset="0"/>
                          <a:cs typeface="Arial" panose="020B0604020202020204" pitchFamily="34" charset="0"/>
                        </a:rPr>
                        <a:t>Number of CDUs required</a:t>
                      </a:r>
                      <a:endParaRPr lang="en-US" sz="14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400" u="none" strike="noStrike">
                          <a:effectLst/>
                          <a:latin typeface="Arial" panose="020B0604020202020204" pitchFamily="34" charset="0"/>
                          <a:cs typeface="Arial" panose="020B0604020202020204" pitchFamily="34" charset="0"/>
                        </a:rPr>
                        <a:t>0.23</a:t>
                      </a:r>
                      <a:endParaRPr lang="en-US" sz="1400" b="0" i="0" u="none" strike="noStrike">
                        <a:solidFill>
                          <a:srgbClr val="FF0000"/>
                        </a:solidFill>
                        <a:effectLst/>
                        <a:latin typeface="Arial" panose="020B0604020202020204" pitchFamily="34" charset="0"/>
                        <a:cs typeface="Arial" panose="020B0604020202020204" pitchFamily="34" charset="0"/>
                      </a:endParaRPr>
                    </a:p>
                  </a:txBody>
                  <a:tcPr marL="6350" marR="6350" marT="6350" marB="0" anchor="b"/>
                </a:tc>
                <a:extLst>
                  <a:ext uri="{0D108BD9-81ED-4DB2-BD59-A6C34878D82A}">
                    <a16:rowId xmlns:a16="http://schemas.microsoft.com/office/drawing/2014/main" val="2811650348"/>
                  </a:ext>
                </a:extLst>
              </a:tr>
              <a:tr h="184150">
                <a:tc>
                  <a:txBody>
                    <a:bodyPr/>
                    <a:lstStyle/>
                    <a:p>
                      <a:pPr algn="ctr" fontAlgn="b">
                        <a:buNone/>
                      </a:pPr>
                      <a:r>
                        <a:rPr lang="en-US" sz="1400" u="none" strike="noStrike" dirty="0">
                          <a:effectLst/>
                          <a:latin typeface="Arial" panose="020B0604020202020204" pitchFamily="34" charset="0"/>
                          <a:cs typeface="Arial" panose="020B0604020202020204" pitchFamily="34" charset="0"/>
                        </a:rPr>
                        <a:t>Single CDU</a:t>
                      </a:r>
                      <a:endParaRPr lang="en-US" sz="14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400" u="none" strike="noStrike" dirty="0">
                          <a:effectLst/>
                          <a:latin typeface="Arial" panose="020B0604020202020204" pitchFamily="34" charset="0"/>
                          <a:cs typeface="Arial" panose="020B0604020202020204" pitchFamily="34" charset="0"/>
                        </a:rPr>
                        <a:t>23.00</a:t>
                      </a:r>
                      <a:endParaRPr lang="en-US" sz="1400" b="0" i="0" u="none" strike="noStrike" dirty="0">
                        <a:solidFill>
                          <a:srgbClr val="FF0000"/>
                        </a:solidFill>
                        <a:effectLst/>
                        <a:latin typeface="Arial" panose="020B0604020202020204" pitchFamily="34" charset="0"/>
                        <a:cs typeface="Arial" panose="020B0604020202020204" pitchFamily="34" charset="0"/>
                      </a:endParaRPr>
                    </a:p>
                  </a:txBody>
                  <a:tcPr marL="6350" marR="6350" marT="6350" marB="0" anchor="b"/>
                </a:tc>
                <a:extLst>
                  <a:ext uri="{0D108BD9-81ED-4DB2-BD59-A6C34878D82A}">
                    <a16:rowId xmlns:a16="http://schemas.microsoft.com/office/drawing/2014/main" val="103327295"/>
                  </a:ext>
                </a:extLst>
              </a:tr>
              <a:tr h="184150">
                <a:tc>
                  <a:txBody>
                    <a:bodyPr/>
                    <a:lstStyle/>
                    <a:p>
                      <a:pPr algn="ctr" fontAlgn="b">
                        <a:buNone/>
                      </a:pPr>
                      <a:r>
                        <a:rPr lang="en-US" sz="1400" u="none" strike="noStrike">
                          <a:effectLst/>
                          <a:latin typeface="Arial" panose="020B0604020202020204" pitchFamily="34" charset="0"/>
                          <a:cs typeface="Arial" panose="020B0604020202020204" pitchFamily="34" charset="0"/>
                        </a:rPr>
                        <a:t>Margin CDU</a:t>
                      </a:r>
                      <a:endParaRPr lang="en-US" sz="1400" b="1"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400" u="none" strike="noStrike">
                          <a:effectLst/>
                          <a:latin typeface="Arial" panose="020B0604020202020204" pitchFamily="34" charset="0"/>
                          <a:cs typeface="Arial" panose="020B0604020202020204" pitchFamily="34" charset="0"/>
                        </a:rPr>
                        <a:t>2</a:t>
                      </a:r>
                      <a:endParaRPr lang="en-US" sz="1400" b="0" i="0" u="none" strike="noStrike">
                        <a:solidFill>
                          <a:srgbClr val="FF0000"/>
                        </a:solidFill>
                        <a:effectLst/>
                        <a:latin typeface="Arial" panose="020B0604020202020204" pitchFamily="34" charset="0"/>
                        <a:cs typeface="Arial" panose="020B0604020202020204" pitchFamily="34" charset="0"/>
                      </a:endParaRPr>
                    </a:p>
                  </a:txBody>
                  <a:tcPr marL="6350" marR="6350" marT="6350" marB="0" anchor="b"/>
                </a:tc>
                <a:extLst>
                  <a:ext uri="{0D108BD9-81ED-4DB2-BD59-A6C34878D82A}">
                    <a16:rowId xmlns:a16="http://schemas.microsoft.com/office/drawing/2014/main" val="3811104210"/>
                  </a:ext>
                </a:extLst>
              </a:tr>
              <a:tr h="184150">
                <a:tc>
                  <a:txBody>
                    <a:bodyPr/>
                    <a:lstStyle/>
                    <a:p>
                      <a:pPr algn="ctr" fontAlgn="b">
                        <a:buNone/>
                      </a:pPr>
                      <a:r>
                        <a:rPr lang="en-US" sz="1400" u="none" strike="noStrike">
                          <a:effectLst/>
                          <a:latin typeface="Arial" panose="020B0604020202020204" pitchFamily="34" charset="0"/>
                          <a:cs typeface="Arial" panose="020B0604020202020204" pitchFamily="34" charset="0"/>
                        </a:rPr>
                        <a:t>density</a:t>
                      </a:r>
                      <a:endParaRPr lang="en-US" sz="1400" b="1"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400" u="none" strike="noStrike">
                          <a:effectLst/>
                          <a:latin typeface="Arial" panose="020B0604020202020204" pitchFamily="34" charset="0"/>
                          <a:cs typeface="Arial" panose="020B0604020202020204" pitchFamily="34" charset="0"/>
                        </a:rPr>
                        <a:t>1000</a:t>
                      </a:r>
                      <a:endParaRPr lang="en-US" sz="1400" b="0" i="0" u="none" strike="noStrike">
                        <a:solidFill>
                          <a:srgbClr val="FF0000"/>
                        </a:solidFill>
                        <a:effectLst/>
                        <a:latin typeface="Arial" panose="020B0604020202020204" pitchFamily="34" charset="0"/>
                        <a:cs typeface="Arial" panose="020B0604020202020204" pitchFamily="34" charset="0"/>
                      </a:endParaRPr>
                    </a:p>
                  </a:txBody>
                  <a:tcPr marL="6350" marR="6350" marT="6350" marB="0" anchor="b"/>
                </a:tc>
                <a:extLst>
                  <a:ext uri="{0D108BD9-81ED-4DB2-BD59-A6C34878D82A}">
                    <a16:rowId xmlns:a16="http://schemas.microsoft.com/office/drawing/2014/main" val="2499137904"/>
                  </a:ext>
                </a:extLst>
              </a:tr>
              <a:tr h="184150">
                <a:tc>
                  <a:txBody>
                    <a:bodyPr/>
                    <a:lstStyle/>
                    <a:p>
                      <a:pPr algn="ctr" fontAlgn="b">
                        <a:buNone/>
                      </a:pPr>
                      <a:r>
                        <a:rPr lang="en-US" sz="1400" u="none" strike="noStrike">
                          <a:effectLst/>
                          <a:latin typeface="Arial" panose="020B0604020202020204" pitchFamily="34" charset="0"/>
                          <a:cs typeface="Arial" panose="020B0604020202020204" pitchFamily="34" charset="0"/>
                        </a:rPr>
                        <a:t>Specific Heat</a:t>
                      </a:r>
                      <a:endParaRPr lang="en-US" sz="1400" b="1"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400" u="none" strike="noStrike">
                          <a:effectLst/>
                          <a:latin typeface="Arial" panose="020B0604020202020204" pitchFamily="34" charset="0"/>
                          <a:cs typeface="Arial" panose="020B0604020202020204" pitchFamily="34" charset="0"/>
                        </a:rPr>
                        <a:t>4186</a:t>
                      </a:r>
                      <a:endParaRPr lang="en-US" sz="1400" b="0" i="0" u="none" strike="noStrike">
                        <a:solidFill>
                          <a:srgbClr val="FF0000"/>
                        </a:solidFill>
                        <a:effectLst/>
                        <a:latin typeface="Arial" panose="020B0604020202020204" pitchFamily="34" charset="0"/>
                        <a:cs typeface="Arial" panose="020B0604020202020204" pitchFamily="34" charset="0"/>
                      </a:endParaRPr>
                    </a:p>
                  </a:txBody>
                  <a:tcPr marL="6350" marR="6350" marT="6350" marB="0" anchor="b"/>
                </a:tc>
                <a:extLst>
                  <a:ext uri="{0D108BD9-81ED-4DB2-BD59-A6C34878D82A}">
                    <a16:rowId xmlns:a16="http://schemas.microsoft.com/office/drawing/2014/main" val="1015162063"/>
                  </a:ext>
                </a:extLst>
              </a:tr>
              <a:tr h="184150">
                <a:tc>
                  <a:txBody>
                    <a:bodyPr/>
                    <a:lstStyle/>
                    <a:p>
                      <a:pPr algn="ctr" fontAlgn="b">
                        <a:buNone/>
                      </a:pPr>
                      <a:r>
                        <a:rPr lang="en-US" sz="1400" u="none" strike="noStrike">
                          <a:effectLst/>
                          <a:latin typeface="Arial" panose="020B0604020202020204" pitchFamily="34" charset="0"/>
                          <a:cs typeface="Arial" panose="020B0604020202020204" pitchFamily="34" charset="0"/>
                        </a:rPr>
                        <a:t>Temperature rise,  </a:t>
                      </a:r>
                      <a:r>
                        <a:rPr lang="el-GR" sz="1400" u="none" strike="noStrike">
                          <a:effectLst/>
                          <a:latin typeface="Arial" panose="020B0604020202020204" pitchFamily="34" charset="0"/>
                          <a:cs typeface="Arial" panose="020B0604020202020204" pitchFamily="34" charset="0"/>
                        </a:rPr>
                        <a:t>Δ</a:t>
                      </a:r>
                      <a:r>
                        <a:rPr lang="en-US" sz="1400" u="none" strike="noStrike">
                          <a:effectLst/>
                          <a:latin typeface="Arial" panose="020B0604020202020204" pitchFamily="34" charset="0"/>
                          <a:cs typeface="Arial" panose="020B0604020202020204" pitchFamily="34" charset="0"/>
                        </a:rPr>
                        <a:t>T</a:t>
                      </a:r>
                      <a:endParaRPr lang="en-US" sz="1400" b="1"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400" u="none" strike="noStrike" dirty="0">
                          <a:effectLst/>
                          <a:latin typeface="Arial" panose="020B0604020202020204" pitchFamily="34" charset="0"/>
                          <a:cs typeface="Arial" panose="020B0604020202020204" pitchFamily="34" charset="0"/>
                        </a:rPr>
                        <a:t>2</a:t>
                      </a:r>
                      <a:endParaRPr lang="en-US" sz="1400" b="0" i="0" u="none" strike="noStrike" dirty="0">
                        <a:solidFill>
                          <a:srgbClr val="FF0000"/>
                        </a:solidFill>
                        <a:effectLst/>
                        <a:latin typeface="Arial" panose="020B0604020202020204" pitchFamily="34" charset="0"/>
                        <a:cs typeface="Arial" panose="020B0604020202020204" pitchFamily="34" charset="0"/>
                      </a:endParaRPr>
                    </a:p>
                  </a:txBody>
                  <a:tcPr marL="6350" marR="6350" marT="6350" marB="0" anchor="b"/>
                </a:tc>
                <a:extLst>
                  <a:ext uri="{0D108BD9-81ED-4DB2-BD59-A6C34878D82A}">
                    <a16:rowId xmlns:a16="http://schemas.microsoft.com/office/drawing/2014/main" val="44592910"/>
                  </a:ext>
                </a:extLst>
              </a:tr>
              <a:tr h="184150">
                <a:tc>
                  <a:txBody>
                    <a:bodyPr/>
                    <a:lstStyle/>
                    <a:p>
                      <a:pPr algn="ctr" fontAlgn="b">
                        <a:buNone/>
                      </a:pPr>
                      <a:r>
                        <a:rPr lang="en-US" sz="1400" u="none" strike="noStrike">
                          <a:effectLst/>
                          <a:latin typeface="Arial" panose="020B0604020202020204" pitchFamily="34" charset="0"/>
                          <a:cs typeface="Arial" panose="020B0604020202020204" pitchFamily="34" charset="0"/>
                        </a:rPr>
                        <a:t>Pressure available</a:t>
                      </a:r>
                      <a:endParaRPr lang="en-US" sz="1400" b="1"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400" u="none" strike="noStrike">
                          <a:effectLst/>
                          <a:latin typeface="Arial" panose="020B0604020202020204" pitchFamily="34" charset="0"/>
                          <a:cs typeface="Arial" panose="020B0604020202020204" pitchFamily="34" charset="0"/>
                        </a:rPr>
                        <a:t>0.5</a:t>
                      </a:r>
                      <a:endParaRPr lang="en-US" sz="1400" b="0" i="0" u="none" strike="noStrike">
                        <a:solidFill>
                          <a:srgbClr val="FF0000"/>
                        </a:solidFill>
                        <a:effectLst/>
                        <a:latin typeface="Arial" panose="020B0604020202020204" pitchFamily="34" charset="0"/>
                        <a:cs typeface="Arial" panose="020B0604020202020204" pitchFamily="34" charset="0"/>
                      </a:endParaRPr>
                    </a:p>
                  </a:txBody>
                  <a:tcPr marL="6350" marR="6350" marT="6350" marB="0" anchor="b"/>
                </a:tc>
                <a:extLst>
                  <a:ext uri="{0D108BD9-81ED-4DB2-BD59-A6C34878D82A}">
                    <a16:rowId xmlns:a16="http://schemas.microsoft.com/office/drawing/2014/main" val="1927373546"/>
                  </a:ext>
                </a:extLst>
              </a:tr>
              <a:tr h="184150">
                <a:tc>
                  <a:txBody>
                    <a:bodyPr/>
                    <a:lstStyle/>
                    <a:p>
                      <a:pPr algn="ctr" fontAlgn="b">
                        <a:buNone/>
                      </a:pPr>
                      <a:r>
                        <a:rPr lang="en-US" sz="1400" u="none" strike="noStrike">
                          <a:effectLst/>
                          <a:latin typeface="Arial" panose="020B0604020202020204" pitchFamily="34" charset="0"/>
                          <a:cs typeface="Arial" panose="020B0604020202020204" pitchFamily="34" charset="0"/>
                        </a:rPr>
                        <a:t>Pressure available</a:t>
                      </a:r>
                      <a:endParaRPr lang="en-US" sz="1400" b="1"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400" u="none" strike="noStrike">
                          <a:effectLst/>
                          <a:latin typeface="Arial" panose="020B0604020202020204" pitchFamily="34" charset="0"/>
                          <a:cs typeface="Arial" panose="020B0604020202020204" pitchFamily="34" charset="0"/>
                        </a:rPr>
                        <a:t>50000</a:t>
                      </a:r>
                      <a:endParaRPr lang="en-US" sz="1400" b="0" i="0" u="none" strike="noStrike">
                        <a:solidFill>
                          <a:srgbClr val="FF0000"/>
                        </a:solidFill>
                        <a:effectLst/>
                        <a:latin typeface="Arial" panose="020B0604020202020204" pitchFamily="34" charset="0"/>
                        <a:cs typeface="Arial" panose="020B0604020202020204" pitchFamily="34" charset="0"/>
                      </a:endParaRPr>
                    </a:p>
                  </a:txBody>
                  <a:tcPr marL="6350" marR="6350" marT="6350" marB="0" anchor="b"/>
                </a:tc>
                <a:extLst>
                  <a:ext uri="{0D108BD9-81ED-4DB2-BD59-A6C34878D82A}">
                    <a16:rowId xmlns:a16="http://schemas.microsoft.com/office/drawing/2014/main" val="2003849748"/>
                  </a:ext>
                </a:extLst>
              </a:tr>
              <a:tr h="184150">
                <a:tc>
                  <a:txBody>
                    <a:bodyPr/>
                    <a:lstStyle/>
                    <a:p>
                      <a:pPr algn="ctr" fontAlgn="b">
                        <a:buNone/>
                      </a:pPr>
                      <a:r>
                        <a:rPr lang="en-US" sz="1400" u="none" strike="noStrike">
                          <a:effectLst/>
                          <a:latin typeface="Arial" panose="020B0604020202020204" pitchFamily="34" charset="0"/>
                          <a:cs typeface="Arial" panose="020B0604020202020204" pitchFamily="34" charset="0"/>
                        </a:rPr>
                        <a:t>Mass flow rate</a:t>
                      </a:r>
                      <a:endParaRPr lang="en-US" sz="1400" b="1"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400" u="none" strike="noStrike">
                          <a:effectLst/>
                          <a:latin typeface="Arial" panose="020B0604020202020204" pitchFamily="34" charset="0"/>
                          <a:cs typeface="Arial" panose="020B0604020202020204" pitchFamily="34" charset="0"/>
                        </a:rPr>
                        <a:t>5.49</a:t>
                      </a:r>
                      <a:endParaRPr lang="en-US" sz="1400" b="0" i="0" u="none" strike="noStrike">
                        <a:solidFill>
                          <a:srgbClr val="FF0000"/>
                        </a:solidFill>
                        <a:effectLst/>
                        <a:latin typeface="Arial" panose="020B0604020202020204" pitchFamily="34" charset="0"/>
                        <a:cs typeface="Arial" panose="020B0604020202020204" pitchFamily="34" charset="0"/>
                      </a:endParaRPr>
                    </a:p>
                  </a:txBody>
                  <a:tcPr marL="6350" marR="6350" marT="6350" marB="0" anchor="b"/>
                </a:tc>
                <a:extLst>
                  <a:ext uri="{0D108BD9-81ED-4DB2-BD59-A6C34878D82A}">
                    <a16:rowId xmlns:a16="http://schemas.microsoft.com/office/drawing/2014/main" val="14398204"/>
                  </a:ext>
                </a:extLst>
              </a:tr>
              <a:tr h="184150">
                <a:tc>
                  <a:txBody>
                    <a:bodyPr/>
                    <a:lstStyle/>
                    <a:p>
                      <a:pPr algn="ctr" fontAlgn="b">
                        <a:buNone/>
                      </a:pPr>
                      <a:r>
                        <a:rPr lang="en-US" sz="1400" u="none" strike="noStrike">
                          <a:effectLst/>
                          <a:latin typeface="Arial" panose="020B0604020202020204" pitchFamily="34" charset="0"/>
                          <a:cs typeface="Arial" panose="020B0604020202020204" pitchFamily="34" charset="0"/>
                        </a:rPr>
                        <a:t>Volumetric flow rate</a:t>
                      </a:r>
                      <a:endParaRPr lang="en-US" sz="1400" b="1"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400" u="none" strike="noStrike">
                          <a:effectLst/>
                          <a:latin typeface="Arial" panose="020B0604020202020204" pitchFamily="34" charset="0"/>
                          <a:cs typeface="Arial" panose="020B0604020202020204" pitchFamily="34" charset="0"/>
                        </a:rPr>
                        <a:t>0.00549</a:t>
                      </a:r>
                      <a:endParaRPr lang="en-US" sz="1400" b="0" i="0" u="none" strike="noStrike">
                        <a:solidFill>
                          <a:srgbClr val="FF0000"/>
                        </a:solidFill>
                        <a:effectLst/>
                        <a:latin typeface="Arial" panose="020B0604020202020204" pitchFamily="34" charset="0"/>
                        <a:cs typeface="Arial" panose="020B0604020202020204" pitchFamily="34" charset="0"/>
                      </a:endParaRPr>
                    </a:p>
                  </a:txBody>
                  <a:tcPr marL="6350" marR="6350" marT="6350" marB="0" anchor="b"/>
                </a:tc>
                <a:extLst>
                  <a:ext uri="{0D108BD9-81ED-4DB2-BD59-A6C34878D82A}">
                    <a16:rowId xmlns:a16="http://schemas.microsoft.com/office/drawing/2014/main" val="3664116627"/>
                  </a:ext>
                </a:extLst>
              </a:tr>
              <a:tr h="184150">
                <a:tc>
                  <a:txBody>
                    <a:bodyPr/>
                    <a:lstStyle/>
                    <a:p>
                      <a:pPr algn="ctr" fontAlgn="b">
                        <a:buNone/>
                      </a:pPr>
                      <a:r>
                        <a:rPr lang="en-US" sz="1400" u="none" strike="noStrike">
                          <a:effectLst/>
                          <a:latin typeface="Arial" panose="020B0604020202020204" pitchFamily="34" charset="0"/>
                          <a:cs typeface="Arial" panose="020B0604020202020204" pitchFamily="34" charset="0"/>
                        </a:rPr>
                        <a:t>Volumetric flow rate per unit</a:t>
                      </a:r>
                      <a:endParaRPr lang="en-US" sz="1400" b="1"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400" u="none" strike="noStrike">
                          <a:effectLst/>
                          <a:latin typeface="Arial" panose="020B0604020202020204" pitchFamily="34" charset="0"/>
                          <a:cs typeface="Arial" panose="020B0604020202020204" pitchFamily="34" charset="0"/>
                        </a:rPr>
                        <a:t>329.67</a:t>
                      </a:r>
                      <a:endParaRPr lang="en-US" sz="1400" b="0" i="0" u="none" strike="noStrike">
                        <a:solidFill>
                          <a:srgbClr val="FF0000"/>
                        </a:solidFill>
                        <a:effectLst/>
                        <a:latin typeface="Arial" panose="020B0604020202020204" pitchFamily="34" charset="0"/>
                        <a:cs typeface="Arial" panose="020B0604020202020204" pitchFamily="34" charset="0"/>
                      </a:endParaRPr>
                    </a:p>
                  </a:txBody>
                  <a:tcPr marL="6350" marR="6350" marT="6350" marB="0" anchor="b"/>
                </a:tc>
                <a:extLst>
                  <a:ext uri="{0D108BD9-81ED-4DB2-BD59-A6C34878D82A}">
                    <a16:rowId xmlns:a16="http://schemas.microsoft.com/office/drawing/2014/main" val="4218224623"/>
                  </a:ext>
                </a:extLst>
              </a:tr>
              <a:tr h="184150">
                <a:tc>
                  <a:txBody>
                    <a:bodyPr/>
                    <a:lstStyle/>
                    <a:p>
                      <a:pPr algn="ctr" fontAlgn="b">
                        <a:buNone/>
                      </a:pPr>
                      <a:r>
                        <a:rPr lang="en-US" sz="1400" u="none" strike="noStrike">
                          <a:effectLst/>
                          <a:latin typeface="Arial" panose="020B0604020202020204" pitchFamily="34" charset="0"/>
                          <a:cs typeface="Arial" panose="020B0604020202020204" pitchFamily="34" charset="0"/>
                        </a:rPr>
                        <a:t>Volumetric flow rate per unit</a:t>
                      </a:r>
                      <a:endParaRPr lang="en-US" sz="1400" b="1"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buNone/>
                      </a:pPr>
                      <a:r>
                        <a:rPr lang="en-US" sz="1400" u="none" strike="noStrike" dirty="0">
                          <a:effectLst/>
                          <a:latin typeface="Arial" panose="020B0604020202020204" pitchFamily="34" charset="0"/>
                          <a:cs typeface="Arial" panose="020B0604020202020204" pitchFamily="34" charset="0"/>
                        </a:rPr>
                        <a:t>87.03</a:t>
                      </a:r>
                      <a:endParaRPr lang="en-US" sz="1400" b="0" i="0" u="none" strike="noStrike" dirty="0">
                        <a:solidFill>
                          <a:srgbClr val="FF0000"/>
                        </a:solidFill>
                        <a:effectLst/>
                        <a:latin typeface="Arial" panose="020B0604020202020204" pitchFamily="34" charset="0"/>
                        <a:cs typeface="Arial" panose="020B0604020202020204" pitchFamily="34" charset="0"/>
                      </a:endParaRPr>
                    </a:p>
                  </a:txBody>
                  <a:tcPr marL="6350" marR="6350" marT="6350" marB="0" anchor="b"/>
                </a:tc>
                <a:extLst>
                  <a:ext uri="{0D108BD9-81ED-4DB2-BD59-A6C34878D82A}">
                    <a16:rowId xmlns:a16="http://schemas.microsoft.com/office/drawing/2014/main" val="2233715450"/>
                  </a:ext>
                </a:extLst>
              </a:tr>
            </a:tbl>
          </a:graphicData>
        </a:graphic>
      </p:graphicFrame>
      <p:sp>
        <p:nvSpPr>
          <p:cNvPr id="9" name="TextBox 8">
            <a:extLst>
              <a:ext uri="{FF2B5EF4-FFF2-40B4-BE49-F238E27FC236}">
                <a16:creationId xmlns:a16="http://schemas.microsoft.com/office/drawing/2014/main" id="{C27BD3CB-4EDC-D9AB-492B-CAE7BFE5509A}"/>
              </a:ext>
            </a:extLst>
          </p:cNvPr>
          <p:cNvSpPr txBox="1"/>
          <p:nvPr/>
        </p:nvSpPr>
        <p:spPr>
          <a:xfrm>
            <a:off x="538534" y="630713"/>
            <a:ext cx="2752313" cy="369332"/>
          </a:xfrm>
          <a:prstGeom prst="rect">
            <a:avLst/>
          </a:prstGeom>
          <a:noFill/>
        </p:spPr>
        <p:txBody>
          <a:bodyPr wrap="square">
            <a:spAutoFit/>
          </a:bodyPr>
          <a:lstStyle/>
          <a:p>
            <a:r>
              <a:rPr lang="en-US" b="1" dirty="0" err="1"/>
              <a:t>Chilldyne</a:t>
            </a:r>
            <a:r>
              <a:rPr lang="en-US" b="1" dirty="0"/>
              <a:t> Option 2</a:t>
            </a:r>
            <a:r>
              <a:rPr lang="en-US" sz="1800" b="1" dirty="0"/>
              <a:t> </a:t>
            </a:r>
            <a:endParaRPr lang="en-US" b="1" dirty="0"/>
          </a:p>
        </p:txBody>
      </p:sp>
      <p:sp>
        <p:nvSpPr>
          <p:cNvPr id="10" name="TextBox 9">
            <a:extLst>
              <a:ext uri="{FF2B5EF4-FFF2-40B4-BE49-F238E27FC236}">
                <a16:creationId xmlns:a16="http://schemas.microsoft.com/office/drawing/2014/main" id="{3B39B1B7-1421-C375-022C-9D7E4ADA2EE3}"/>
              </a:ext>
            </a:extLst>
          </p:cNvPr>
          <p:cNvSpPr txBox="1"/>
          <p:nvPr/>
        </p:nvSpPr>
        <p:spPr>
          <a:xfrm>
            <a:off x="538534" y="4803163"/>
            <a:ext cx="5524501" cy="954107"/>
          </a:xfrm>
          <a:prstGeom prst="rect">
            <a:avLst/>
          </a:prstGeom>
          <a:noFill/>
        </p:spPr>
        <p:txBody>
          <a:bodyPr wrap="square">
            <a:spAutoFit/>
          </a:bodyPr>
          <a:lstStyle/>
          <a:p>
            <a:pPr algn="l" fontAlgn="base"/>
            <a:r>
              <a:rPr lang="en-US" sz="1400" b="0" i="0" dirty="0">
                <a:effectLst/>
                <a:latin typeface="Arial" panose="020B0604020202020204" pitchFamily="34" charset="0"/>
                <a:cs typeface="Arial" panose="020B0604020202020204" pitchFamily="34" charset="0"/>
              </a:rPr>
              <a:t>Each CDU will operate at </a:t>
            </a:r>
            <a:r>
              <a:rPr lang="en-US" sz="1400" dirty="0">
                <a:latin typeface="Arial" panose="020B0604020202020204" pitchFamily="34" charset="0"/>
                <a:cs typeface="Arial" panose="020B0604020202020204" pitchFamily="34" charset="0"/>
              </a:rPr>
              <a:t>46</a:t>
            </a:r>
            <a:r>
              <a:rPr lang="en-US" sz="1400" b="0" i="0" dirty="0">
                <a:effectLst/>
                <a:latin typeface="Arial" panose="020B0604020202020204" pitchFamily="34" charset="0"/>
                <a:cs typeface="Arial" panose="020B0604020202020204" pitchFamily="34" charset="0"/>
              </a:rPr>
              <a:t> kW - </a:t>
            </a:r>
            <a:r>
              <a:rPr lang="en-US" sz="1400" dirty="0">
                <a:latin typeface="Arial" panose="020B0604020202020204" pitchFamily="34" charset="0"/>
                <a:cs typeface="Arial" panose="020B0604020202020204" pitchFamily="34" charset="0"/>
              </a:rPr>
              <a:t>23</a:t>
            </a:r>
            <a:r>
              <a:rPr lang="en-US" sz="1400" b="0" i="0" dirty="0">
                <a:effectLst/>
                <a:latin typeface="Arial" panose="020B0604020202020204" pitchFamily="34" charset="0"/>
                <a:cs typeface="Arial" panose="020B0604020202020204" pitchFamily="34" charset="0"/>
              </a:rPr>
              <a:t> percent of it’s rated capacity</a:t>
            </a:r>
          </a:p>
          <a:p>
            <a:pPr algn="l" fontAlgn="base"/>
            <a:r>
              <a:rPr lang="en-US" sz="1400" b="0" i="0" dirty="0">
                <a:effectLst/>
                <a:latin typeface="Arial" panose="020B0604020202020204" pitchFamily="34" charset="0"/>
                <a:cs typeface="Arial" panose="020B0604020202020204" pitchFamily="34" charset="0"/>
              </a:rPr>
              <a:t>Active CDUs – 1, Standby CDU – 1 for backup</a:t>
            </a:r>
          </a:p>
          <a:p>
            <a:pPr algn="l" fontAlgn="base"/>
            <a:endParaRPr lang="en-US" sz="1400" dirty="0">
              <a:latin typeface="Arial" panose="020B0604020202020204" pitchFamily="34" charset="0"/>
              <a:cs typeface="Arial" panose="020B0604020202020204" pitchFamily="34" charset="0"/>
            </a:endParaRPr>
          </a:p>
          <a:p>
            <a:pPr fontAlgn="base"/>
            <a:r>
              <a:rPr lang="en-US" sz="1400" b="1" dirty="0">
                <a:latin typeface="Arial" panose="020B0604020202020204" pitchFamily="34" charset="0"/>
                <a:cs typeface="Arial" panose="020B0604020202020204" pitchFamily="34" charset="0"/>
              </a:rPr>
              <a:t>Dimensions (L*W*H) inches </a:t>
            </a:r>
            <a:r>
              <a:rPr lang="en-US" sz="1400" dirty="0">
                <a:latin typeface="Arial" panose="020B0604020202020204" pitchFamily="34" charset="0"/>
                <a:cs typeface="Arial" panose="020B0604020202020204" pitchFamily="34" charset="0"/>
              </a:rPr>
              <a:t>: 60’’ * 48’’ * 74’’</a:t>
            </a:r>
          </a:p>
        </p:txBody>
      </p:sp>
      <p:sp>
        <p:nvSpPr>
          <p:cNvPr id="14" name="Title 1">
            <a:extLst>
              <a:ext uri="{FF2B5EF4-FFF2-40B4-BE49-F238E27FC236}">
                <a16:creationId xmlns:a16="http://schemas.microsoft.com/office/drawing/2014/main" id="{6CAE3C1E-2675-F763-8B6B-F803C1AB0B7D}"/>
              </a:ext>
            </a:extLst>
          </p:cNvPr>
          <p:cNvSpPr>
            <a:spLocks noGrp="1"/>
          </p:cNvSpPr>
          <p:nvPr>
            <p:ph type="title"/>
          </p:nvPr>
        </p:nvSpPr>
        <p:spPr>
          <a:xfrm>
            <a:off x="457200" y="0"/>
            <a:ext cx="11503025" cy="457200"/>
          </a:xfrm>
        </p:spPr>
        <p:txBody>
          <a:bodyPr>
            <a:normAutofit fontScale="90000"/>
          </a:bodyPr>
          <a:lstStyle/>
          <a:p>
            <a:r>
              <a:rPr lang="en-US" dirty="0" err="1"/>
              <a:t>ePIC</a:t>
            </a:r>
            <a:r>
              <a:rPr lang="en-US" dirty="0"/>
              <a:t> Detector – Cooling Distribution Unit - CDU</a:t>
            </a:r>
          </a:p>
        </p:txBody>
      </p:sp>
    </p:spTree>
    <p:extLst>
      <p:ext uri="{BB962C8B-B14F-4D97-AF65-F5344CB8AC3E}">
        <p14:creationId xmlns:p14="http://schemas.microsoft.com/office/powerpoint/2010/main" val="37377302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44B719-A3AB-F0B5-75BB-4F61C95E81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722BCD-B9C7-2A67-3D56-AF19F5DF903C}"/>
              </a:ext>
            </a:extLst>
          </p:cNvPr>
          <p:cNvSpPr>
            <a:spLocks noGrp="1"/>
          </p:cNvSpPr>
          <p:nvPr>
            <p:ph type="title"/>
          </p:nvPr>
        </p:nvSpPr>
        <p:spPr/>
        <p:txBody>
          <a:bodyPr>
            <a:normAutofit fontScale="90000"/>
          </a:bodyPr>
          <a:lstStyle/>
          <a:p>
            <a:r>
              <a:rPr lang="en-US" dirty="0"/>
              <a:t>Layout – </a:t>
            </a:r>
            <a:r>
              <a:rPr lang="en-US" dirty="0" err="1"/>
              <a:t>ePIC</a:t>
            </a:r>
            <a:r>
              <a:rPr lang="en-US" dirty="0"/>
              <a:t> Detector Cooling</a:t>
            </a:r>
          </a:p>
        </p:txBody>
      </p:sp>
      <p:sp>
        <p:nvSpPr>
          <p:cNvPr id="20" name="Rectangle 19">
            <a:extLst>
              <a:ext uri="{FF2B5EF4-FFF2-40B4-BE49-F238E27FC236}">
                <a16:creationId xmlns:a16="http://schemas.microsoft.com/office/drawing/2014/main" id="{4B29E303-657A-7C64-DB0F-D2C29DC8183C}"/>
              </a:ext>
            </a:extLst>
          </p:cNvPr>
          <p:cNvSpPr/>
          <p:nvPr/>
        </p:nvSpPr>
        <p:spPr>
          <a:xfrm>
            <a:off x="2893085" y="581462"/>
            <a:ext cx="2748116" cy="77674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b="1" dirty="0" err="1"/>
              <a:t>ePIC</a:t>
            </a:r>
            <a:r>
              <a:rPr lang="en-US" sz="1600" b="1" dirty="0"/>
              <a:t> Detector</a:t>
            </a:r>
          </a:p>
          <a:p>
            <a:pPr algn="ctr"/>
            <a:r>
              <a:rPr lang="en-US" sz="1600" b="1" dirty="0"/>
              <a:t>Total Heat - 81744 W</a:t>
            </a:r>
          </a:p>
        </p:txBody>
      </p:sp>
      <p:sp>
        <p:nvSpPr>
          <p:cNvPr id="3" name="Rectangle 2">
            <a:extLst>
              <a:ext uri="{FF2B5EF4-FFF2-40B4-BE49-F238E27FC236}">
                <a16:creationId xmlns:a16="http://schemas.microsoft.com/office/drawing/2014/main" id="{161F109E-759B-8CDF-E842-A7C0F2B7C059}"/>
              </a:ext>
            </a:extLst>
          </p:cNvPr>
          <p:cNvSpPr/>
          <p:nvPr/>
        </p:nvSpPr>
        <p:spPr>
          <a:xfrm>
            <a:off x="1514112" y="2041923"/>
            <a:ext cx="1378973" cy="56990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dirty="0"/>
              <a:t>Forward </a:t>
            </a:r>
            <a:r>
              <a:rPr lang="en-US" sz="1400" dirty="0" err="1"/>
              <a:t>Emcal</a:t>
            </a:r>
            <a:endParaRPr lang="en-US" sz="1400" dirty="0"/>
          </a:p>
          <a:p>
            <a:pPr algn="ctr"/>
            <a:r>
              <a:rPr lang="en-US" sz="1400" dirty="0"/>
              <a:t>Heat - 2633 W</a:t>
            </a:r>
          </a:p>
        </p:txBody>
      </p:sp>
      <p:sp>
        <p:nvSpPr>
          <p:cNvPr id="4" name="Rectangle 3">
            <a:extLst>
              <a:ext uri="{FF2B5EF4-FFF2-40B4-BE49-F238E27FC236}">
                <a16:creationId xmlns:a16="http://schemas.microsoft.com/office/drawing/2014/main" id="{CF832F0E-C6A6-CB61-DBED-067886FC9A08}"/>
              </a:ext>
            </a:extLst>
          </p:cNvPr>
          <p:cNvSpPr/>
          <p:nvPr/>
        </p:nvSpPr>
        <p:spPr>
          <a:xfrm>
            <a:off x="414577" y="3868654"/>
            <a:ext cx="1326814" cy="6050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dirty="0"/>
              <a:t>EEEMCAL</a:t>
            </a:r>
          </a:p>
          <a:p>
            <a:pPr algn="ctr"/>
            <a:r>
              <a:rPr lang="en-US" sz="1400" dirty="0"/>
              <a:t>Heat - 1000 W</a:t>
            </a:r>
          </a:p>
        </p:txBody>
      </p:sp>
      <p:sp>
        <p:nvSpPr>
          <p:cNvPr id="5" name="Rectangle 4">
            <a:extLst>
              <a:ext uri="{FF2B5EF4-FFF2-40B4-BE49-F238E27FC236}">
                <a16:creationId xmlns:a16="http://schemas.microsoft.com/office/drawing/2014/main" id="{6D2E2D51-E5F8-4865-E2A4-AEEF4486DAA4}"/>
              </a:ext>
            </a:extLst>
          </p:cNvPr>
          <p:cNvSpPr/>
          <p:nvPr/>
        </p:nvSpPr>
        <p:spPr>
          <a:xfrm>
            <a:off x="4813634" y="3159486"/>
            <a:ext cx="1326814" cy="55461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dirty="0"/>
              <a:t>Cymbal</a:t>
            </a:r>
          </a:p>
          <a:p>
            <a:pPr algn="ctr"/>
            <a:r>
              <a:rPr lang="en-US" sz="1400" dirty="0"/>
              <a:t>Heat - 2300 W</a:t>
            </a:r>
          </a:p>
        </p:txBody>
      </p:sp>
      <p:sp>
        <p:nvSpPr>
          <p:cNvPr id="7" name="Rectangle 6">
            <a:extLst>
              <a:ext uri="{FF2B5EF4-FFF2-40B4-BE49-F238E27FC236}">
                <a16:creationId xmlns:a16="http://schemas.microsoft.com/office/drawing/2014/main" id="{D7FF04B5-C3B8-DFA3-AAAD-9B66F093F2AC}"/>
              </a:ext>
            </a:extLst>
          </p:cNvPr>
          <p:cNvSpPr/>
          <p:nvPr/>
        </p:nvSpPr>
        <p:spPr>
          <a:xfrm>
            <a:off x="3279109" y="3832186"/>
            <a:ext cx="1425359" cy="72285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dirty="0"/>
              <a:t>MPGD Endcap Disks</a:t>
            </a:r>
          </a:p>
          <a:p>
            <a:pPr algn="ctr"/>
            <a:r>
              <a:rPr lang="en-US" sz="1400" dirty="0"/>
              <a:t>Heat -1280 W</a:t>
            </a:r>
          </a:p>
        </p:txBody>
      </p:sp>
      <p:sp>
        <p:nvSpPr>
          <p:cNvPr id="8" name="Rectangle 7">
            <a:extLst>
              <a:ext uri="{FF2B5EF4-FFF2-40B4-BE49-F238E27FC236}">
                <a16:creationId xmlns:a16="http://schemas.microsoft.com/office/drawing/2014/main" id="{57E50222-1BC7-1B62-EE34-55713E89D80D}"/>
              </a:ext>
            </a:extLst>
          </p:cNvPr>
          <p:cNvSpPr/>
          <p:nvPr/>
        </p:nvSpPr>
        <p:spPr>
          <a:xfrm>
            <a:off x="6416552" y="3895237"/>
            <a:ext cx="1239631" cy="55183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dirty="0"/>
              <a:t>SVT Outer</a:t>
            </a:r>
          </a:p>
          <a:p>
            <a:pPr algn="ctr"/>
            <a:r>
              <a:rPr lang="en-US" sz="1400" dirty="0"/>
              <a:t>Heat - 301 W</a:t>
            </a:r>
          </a:p>
        </p:txBody>
      </p:sp>
      <p:sp>
        <p:nvSpPr>
          <p:cNvPr id="9" name="Rectangle 8">
            <a:extLst>
              <a:ext uri="{FF2B5EF4-FFF2-40B4-BE49-F238E27FC236}">
                <a16:creationId xmlns:a16="http://schemas.microsoft.com/office/drawing/2014/main" id="{12E95028-4D1C-AE9A-9699-449F3AEE8DC3}"/>
              </a:ext>
            </a:extLst>
          </p:cNvPr>
          <p:cNvSpPr/>
          <p:nvPr/>
        </p:nvSpPr>
        <p:spPr>
          <a:xfrm>
            <a:off x="7798312" y="3879826"/>
            <a:ext cx="1239630" cy="56724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dirty="0"/>
              <a:t>SVT Inner</a:t>
            </a:r>
          </a:p>
          <a:p>
            <a:pPr algn="ctr"/>
            <a:r>
              <a:rPr lang="en-US" sz="1400" dirty="0"/>
              <a:t>Heat - 412 W</a:t>
            </a:r>
          </a:p>
        </p:txBody>
      </p:sp>
      <p:sp>
        <p:nvSpPr>
          <p:cNvPr id="10" name="Rectangle 9">
            <a:extLst>
              <a:ext uri="{FF2B5EF4-FFF2-40B4-BE49-F238E27FC236}">
                <a16:creationId xmlns:a16="http://schemas.microsoft.com/office/drawing/2014/main" id="{7C4C63F4-D821-F69E-D120-450057B39FFE}"/>
              </a:ext>
            </a:extLst>
          </p:cNvPr>
          <p:cNvSpPr/>
          <p:nvPr/>
        </p:nvSpPr>
        <p:spPr>
          <a:xfrm>
            <a:off x="4813634" y="3859584"/>
            <a:ext cx="1239630" cy="62400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dirty="0"/>
              <a:t>SVT Disks</a:t>
            </a:r>
          </a:p>
          <a:p>
            <a:pPr algn="ctr"/>
            <a:r>
              <a:rPr lang="en-US" sz="1400" dirty="0"/>
              <a:t>Heat - 655 W</a:t>
            </a:r>
          </a:p>
        </p:txBody>
      </p:sp>
      <p:sp>
        <p:nvSpPr>
          <p:cNvPr id="11" name="Rectangle 10">
            <a:extLst>
              <a:ext uri="{FF2B5EF4-FFF2-40B4-BE49-F238E27FC236}">
                <a16:creationId xmlns:a16="http://schemas.microsoft.com/office/drawing/2014/main" id="{B049E852-2AE6-B888-A901-784F8F9D331F}"/>
              </a:ext>
            </a:extLst>
          </p:cNvPr>
          <p:cNvSpPr/>
          <p:nvPr/>
        </p:nvSpPr>
        <p:spPr>
          <a:xfrm>
            <a:off x="6458100" y="3090100"/>
            <a:ext cx="1382248" cy="62400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dirty="0"/>
              <a:t>Barrel TOF</a:t>
            </a:r>
          </a:p>
          <a:p>
            <a:pPr algn="ctr"/>
            <a:r>
              <a:rPr lang="en-US" sz="1400" dirty="0"/>
              <a:t>Heat -21614 W</a:t>
            </a:r>
          </a:p>
        </p:txBody>
      </p:sp>
      <p:sp>
        <p:nvSpPr>
          <p:cNvPr id="13" name="Rectangle 12">
            <a:extLst>
              <a:ext uri="{FF2B5EF4-FFF2-40B4-BE49-F238E27FC236}">
                <a16:creationId xmlns:a16="http://schemas.microsoft.com/office/drawing/2014/main" id="{3E52C6AC-D825-03D8-4F8C-C43486EB1798}"/>
              </a:ext>
            </a:extLst>
          </p:cNvPr>
          <p:cNvSpPr/>
          <p:nvPr/>
        </p:nvSpPr>
        <p:spPr>
          <a:xfrm>
            <a:off x="9147819" y="3874264"/>
            <a:ext cx="1382248" cy="52084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dirty="0"/>
              <a:t>Forward TOF</a:t>
            </a:r>
          </a:p>
          <a:p>
            <a:pPr algn="ctr"/>
            <a:r>
              <a:rPr lang="en-US" sz="1400" dirty="0"/>
              <a:t>Heat - 7105 W</a:t>
            </a:r>
          </a:p>
        </p:txBody>
      </p:sp>
      <p:sp>
        <p:nvSpPr>
          <p:cNvPr id="14" name="Rectangle 13">
            <a:extLst>
              <a:ext uri="{FF2B5EF4-FFF2-40B4-BE49-F238E27FC236}">
                <a16:creationId xmlns:a16="http://schemas.microsoft.com/office/drawing/2014/main" id="{4B086E06-824C-4353-7AF3-1748811E555F}"/>
              </a:ext>
            </a:extLst>
          </p:cNvPr>
          <p:cNvSpPr/>
          <p:nvPr/>
        </p:nvSpPr>
        <p:spPr>
          <a:xfrm>
            <a:off x="3249308" y="2981438"/>
            <a:ext cx="1326814" cy="55461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dirty="0"/>
              <a:t>Outer MPGD</a:t>
            </a:r>
          </a:p>
          <a:p>
            <a:pPr algn="ctr"/>
            <a:r>
              <a:rPr lang="en-US" sz="1400" dirty="0"/>
              <a:t>Heat - 5380 W</a:t>
            </a:r>
          </a:p>
        </p:txBody>
      </p:sp>
      <p:sp>
        <p:nvSpPr>
          <p:cNvPr id="18" name="Rectangle 17">
            <a:extLst>
              <a:ext uri="{FF2B5EF4-FFF2-40B4-BE49-F238E27FC236}">
                <a16:creationId xmlns:a16="http://schemas.microsoft.com/office/drawing/2014/main" id="{98DCAE0A-FCA8-0A60-4553-8773511DA223}"/>
              </a:ext>
            </a:extLst>
          </p:cNvPr>
          <p:cNvSpPr/>
          <p:nvPr/>
        </p:nvSpPr>
        <p:spPr>
          <a:xfrm>
            <a:off x="4774549" y="2510459"/>
            <a:ext cx="1263943" cy="52381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dirty="0" err="1"/>
              <a:t>hpDIRC</a:t>
            </a:r>
            <a:endParaRPr lang="en-US" sz="1400" dirty="0"/>
          </a:p>
          <a:p>
            <a:pPr algn="ctr"/>
            <a:r>
              <a:rPr lang="en-US" sz="1400" dirty="0"/>
              <a:t>Heat - 749 W</a:t>
            </a:r>
          </a:p>
        </p:txBody>
      </p:sp>
      <p:sp>
        <p:nvSpPr>
          <p:cNvPr id="19" name="Rectangle 18">
            <a:extLst>
              <a:ext uri="{FF2B5EF4-FFF2-40B4-BE49-F238E27FC236}">
                <a16:creationId xmlns:a16="http://schemas.microsoft.com/office/drawing/2014/main" id="{BCEFE931-CF20-805F-4063-6B59E4F67C4F}"/>
              </a:ext>
            </a:extLst>
          </p:cNvPr>
          <p:cNvSpPr/>
          <p:nvPr/>
        </p:nvSpPr>
        <p:spPr>
          <a:xfrm>
            <a:off x="1863649" y="3890898"/>
            <a:ext cx="1239630" cy="45895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dirty="0" err="1"/>
              <a:t>pfRICH</a:t>
            </a:r>
            <a:endParaRPr lang="en-US" sz="1400" dirty="0"/>
          </a:p>
          <a:p>
            <a:pPr algn="ctr"/>
            <a:r>
              <a:rPr lang="en-US" sz="1400" dirty="0"/>
              <a:t>Heat - 707 W</a:t>
            </a:r>
          </a:p>
        </p:txBody>
      </p:sp>
      <p:sp>
        <p:nvSpPr>
          <p:cNvPr id="23" name="Rectangle 22">
            <a:extLst>
              <a:ext uri="{FF2B5EF4-FFF2-40B4-BE49-F238E27FC236}">
                <a16:creationId xmlns:a16="http://schemas.microsoft.com/office/drawing/2014/main" id="{61F68703-301F-C1C9-7765-D6781435F6F2}"/>
              </a:ext>
            </a:extLst>
          </p:cNvPr>
          <p:cNvSpPr/>
          <p:nvPr/>
        </p:nvSpPr>
        <p:spPr>
          <a:xfrm>
            <a:off x="3249308" y="2166144"/>
            <a:ext cx="1378973" cy="61974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dirty="0"/>
              <a:t>Barrel </a:t>
            </a:r>
            <a:r>
              <a:rPr lang="en-US" sz="1400" dirty="0" err="1"/>
              <a:t>Emcal</a:t>
            </a:r>
            <a:endParaRPr lang="en-US" sz="1400" dirty="0"/>
          </a:p>
          <a:p>
            <a:pPr algn="ctr"/>
            <a:r>
              <a:rPr lang="en-US" sz="1400" dirty="0"/>
              <a:t>Heat - 2300 W </a:t>
            </a:r>
          </a:p>
        </p:txBody>
      </p:sp>
      <p:sp>
        <p:nvSpPr>
          <p:cNvPr id="12" name="Rectangle 11">
            <a:extLst>
              <a:ext uri="{FF2B5EF4-FFF2-40B4-BE49-F238E27FC236}">
                <a16:creationId xmlns:a16="http://schemas.microsoft.com/office/drawing/2014/main" id="{470E3857-DBCF-ED51-8C99-2417A348FA29}"/>
              </a:ext>
            </a:extLst>
          </p:cNvPr>
          <p:cNvSpPr/>
          <p:nvPr/>
        </p:nvSpPr>
        <p:spPr>
          <a:xfrm>
            <a:off x="6416552" y="4568537"/>
            <a:ext cx="1330107" cy="54806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dirty="0"/>
              <a:t>SVT Outer</a:t>
            </a:r>
          </a:p>
          <a:p>
            <a:pPr algn="ctr"/>
            <a:r>
              <a:rPr lang="en-US" sz="1400" dirty="0"/>
              <a:t>Heat - 3218 W</a:t>
            </a:r>
          </a:p>
        </p:txBody>
      </p:sp>
      <p:sp>
        <p:nvSpPr>
          <p:cNvPr id="15" name="Rectangle 14">
            <a:extLst>
              <a:ext uri="{FF2B5EF4-FFF2-40B4-BE49-F238E27FC236}">
                <a16:creationId xmlns:a16="http://schemas.microsoft.com/office/drawing/2014/main" id="{0590C3D9-4DB5-5562-568C-607DE5A0E10B}"/>
              </a:ext>
            </a:extLst>
          </p:cNvPr>
          <p:cNvSpPr/>
          <p:nvPr/>
        </p:nvSpPr>
        <p:spPr>
          <a:xfrm>
            <a:off x="7840348" y="4601093"/>
            <a:ext cx="1271882" cy="59508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dirty="0"/>
              <a:t>SVT Inner</a:t>
            </a:r>
          </a:p>
          <a:p>
            <a:pPr algn="ctr"/>
            <a:r>
              <a:rPr lang="en-US" sz="1400" dirty="0"/>
              <a:t>Heat - 211 W</a:t>
            </a:r>
          </a:p>
        </p:txBody>
      </p:sp>
      <p:sp>
        <p:nvSpPr>
          <p:cNvPr id="16" name="Rectangle 15">
            <a:extLst>
              <a:ext uri="{FF2B5EF4-FFF2-40B4-BE49-F238E27FC236}">
                <a16:creationId xmlns:a16="http://schemas.microsoft.com/office/drawing/2014/main" id="{4000DDF5-D78B-D703-6E03-618E8DFA190C}"/>
              </a:ext>
            </a:extLst>
          </p:cNvPr>
          <p:cNvSpPr/>
          <p:nvPr/>
        </p:nvSpPr>
        <p:spPr>
          <a:xfrm>
            <a:off x="4830343" y="4578087"/>
            <a:ext cx="1330107" cy="66367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dirty="0"/>
              <a:t>SVT Disks</a:t>
            </a:r>
          </a:p>
          <a:p>
            <a:pPr algn="ctr"/>
            <a:r>
              <a:rPr lang="en-US" sz="1400" dirty="0"/>
              <a:t>Heat - 5819 W</a:t>
            </a:r>
          </a:p>
        </p:txBody>
      </p:sp>
      <p:sp>
        <p:nvSpPr>
          <p:cNvPr id="17" name="Rectangle 16">
            <a:extLst>
              <a:ext uri="{FF2B5EF4-FFF2-40B4-BE49-F238E27FC236}">
                <a16:creationId xmlns:a16="http://schemas.microsoft.com/office/drawing/2014/main" id="{299CC0A5-F08E-62AB-6C5C-84BE491FFB2B}"/>
              </a:ext>
            </a:extLst>
          </p:cNvPr>
          <p:cNvSpPr/>
          <p:nvPr/>
        </p:nvSpPr>
        <p:spPr>
          <a:xfrm>
            <a:off x="10639944" y="3874264"/>
            <a:ext cx="1461176" cy="49222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dirty="0" err="1"/>
              <a:t>dRICH</a:t>
            </a:r>
            <a:endParaRPr lang="en-US" sz="1400" dirty="0"/>
          </a:p>
          <a:p>
            <a:pPr algn="ctr"/>
            <a:r>
              <a:rPr lang="en-US" sz="1400" dirty="0"/>
              <a:t>Heat - 19968 W</a:t>
            </a:r>
          </a:p>
        </p:txBody>
      </p:sp>
      <p:sp>
        <p:nvSpPr>
          <p:cNvPr id="21" name="Rectangle 20">
            <a:extLst>
              <a:ext uri="{FF2B5EF4-FFF2-40B4-BE49-F238E27FC236}">
                <a16:creationId xmlns:a16="http://schemas.microsoft.com/office/drawing/2014/main" id="{56463E58-2828-D241-17E2-963DDD79A98B}"/>
              </a:ext>
            </a:extLst>
          </p:cNvPr>
          <p:cNvSpPr/>
          <p:nvPr/>
        </p:nvSpPr>
        <p:spPr>
          <a:xfrm>
            <a:off x="8208100" y="2313564"/>
            <a:ext cx="1378973" cy="52381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dirty="0"/>
              <a:t>Forward </a:t>
            </a:r>
            <a:r>
              <a:rPr lang="en-US" sz="1400" dirty="0" err="1"/>
              <a:t>Emcal</a:t>
            </a:r>
            <a:endParaRPr lang="en-US" sz="1400" dirty="0"/>
          </a:p>
          <a:p>
            <a:pPr algn="ctr"/>
            <a:r>
              <a:rPr lang="en-US" sz="1400" dirty="0"/>
              <a:t>Heat – 796 W</a:t>
            </a:r>
          </a:p>
        </p:txBody>
      </p:sp>
      <p:sp>
        <p:nvSpPr>
          <p:cNvPr id="22" name="Rectangle 21">
            <a:extLst>
              <a:ext uri="{FF2B5EF4-FFF2-40B4-BE49-F238E27FC236}">
                <a16:creationId xmlns:a16="http://schemas.microsoft.com/office/drawing/2014/main" id="{A67BB917-8879-8AD2-CB76-72C7A0ADD245}"/>
              </a:ext>
            </a:extLst>
          </p:cNvPr>
          <p:cNvSpPr/>
          <p:nvPr/>
        </p:nvSpPr>
        <p:spPr>
          <a:xfrm>
            <a:off x="6458100" y="2311806"/>
            <a:ext cx="1361493" cy="56091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dirty="0"/>
              <a:t>Barrel </a:t>
            </a:r>
            <a:r>
              <a:rPr lang="en-US" sz="1400" dirty="0" err="1"/>
              <a:t>Emcal</a:t>
            </a:r>
            <a:endParaRPr lang="en-US" sz="1400" dirty="0"/>
          </a:p>
          <a:p>
            <a:pPr algn="ctr"/>
            <a:r>
              <a:rPr lang="en-US" sz="1400" dirty="0"/>
              <a:t>Heat - 2260 W</a:t>
            </a:r>
          </a:p>
        </p:txBody>
      </p:sp>
      <p:sp>
        <p:nvSpPr>
          <p:cNvPr id="24" name="Rectangle 23">
            <a:extLst>
              <a:ext uri="{FF2B5EF4-FFF2-40B4-BE49-F238E27FC236}">
                <a16:creationId xmlns:a16="http://schemas.microsoft.com/office/drawing/2014/main" id="{91E3B611-697C-BC44-6B03-3C986BDD1222}"/>
              </a:ext>
            </a:extLst>
          </p:cNvPr>
          <p:cNvSpPr/>
          <p:nvPr/>
        </p:nvSpPr>
        <p:spPr>
          <a:xfrm>
            <a:off x="6122320" y="1048476"/>
            <a:ext cx="1326087" cy="55461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dirty="0"/>
              <a:t>Barrel HCAL</a:t>
            </a:r>
          </a:p>
          <a:p>
            <a:pPr algn="ctr"/>
            <a:r>
              <a:rPr lang="en-US" sz="1400" dirty="0"/>
              <a:t>Heat - 1280 W</a:t>
            </a:r>
          </a:p>
        </p:txBody>
      </p:sp>
      <p:sp>
        <p:nvSpPr>
          <p:cNvPr id="25" name="Rectangle 24">
            <a:extLst>
              <a:ext uri="{FF2B5EF4-FFF2-40B4-BE49-F238E27FC236}">
                <a16:creationId xmlns:a16="http://schemas.microsoft.com/office/drawing/2014/main" id="{EDF69D32-2C45-1C32-E5F4-8E0D9E4D6E35}"/>
              </a:ext>
            </a:extLst>
          </p:cNvPr>
          <p:cNvSpPr/>
          <p:nvPr/>
        </p:nvSpPr>
        <p:spPr>
          <a:xfrm>
            <a:off x="8198593" y="1647382"/>
            <a:ext cx="1511363" cy="56091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dirty="0"/>
              <a:t>Forward HCAL</a:t>
            </a:r>
          </a:p>
          <a:p>
            <a:pPr algn="ctr"/>
            <a:r>
              <a:rPr lang="en-US" sz="1400" dirty="0"/>
              <a:t>Heat - 1656 W</a:t>
            </a:r>
          </a:p>
        </p:txBody>
      </p:sp>
      <p:sp>
        <p:nvSpPr>
          <p:cNvPr id="26" name="Rectangle 25">
            <a:extLst>
              <a:ext uri="{FF2B5EF4-FFF2-40B4-BE49-F238E27FC236}">
                <a16:creationId xmlns:a16="http://schemas.microsoft.com/office/drawing/2014/main" id="{029AD92F-14D2-7491-0162-5A61B67DAF7E}"/>
              </a:ext>
            </a:extLst>
          </p:cNvPr>
          <p:cNvSpPr/>
          <p:nvPr/>
        </p:nvSpPr>
        <p:spPr>
          <a:xfrm>
            <a:off x="7660068" y="522819"/>
            <a:ext cx="2016633" cy="40202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b="1" dirty="0"/>
              <a:t>Passive Air Cooling</a:t>
            </a:r>
          </a:p>
          <a:p>
            <a:pPr algn="ctr"/>
            <a:r>
              <a:rPr lang="en-US" sz="1400" b="1" dirty="0"/>
              <a:t>Heat – 5992 W</a:t>
            </a:r>
          </a:p>
        </p:txBody>
      </p:sp>
      <p:sp>
        <p:nvSpPr>
          <p:cNvPr id="27" name="Rectangle 26">
            <a:extLst>
              <a:ext uri="{FF2B5EF4-FFF2-40B4-BE49-F238E27FC236}">
                <a16:creationId xmlns:a16="http://schemas.microsoft.com/office/drawing/2014/main" id="{509D8D92-DC1A-A179-BB6D-11FEDDBBF888}"/>
              </a:ext>
            </a:extLst>
          </p:cNvPr>
          <p:cNvSpPr/>
          <p:nvPr/>
        </p:nvSpPr>
        <p:spPr>
          <a:xfrm>
            <a:off x="6229555" y="5671540"/>
            <a:ext cx="1823875" cy="41047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b="1" dirty="0"/>
              <a:t>Active Air Cooling</a:t>
            </a:r>
          </a:p>
          <a:p>
            <a:pPr algn="ctr"/>
            <a:r>
              <a:rPr lang="en-US" sz="1400" b="1" dirty="0"/>
              <a:t>Heat – 9248 W</a:t>
            </a:r>
          </a:p>
        </p:txBody>
      </p:sp>
      <p:sp>
        <p:nvSpPr>
          <p:cNvPr id="28" name="Rectangle 27">
            <a:extLst>
              <a:ext uri="{FF2B5EF4-FFF2-40B4-BE49-F238E27FC236}">
                <a16:creationId xmlns:a16="http://schemas.microsoft.com/office/drawing/2014/main" id="{BB78F336-1B9D-DA6D-AA98-DC453CF3ADF6}"/>
              </a:ext>
            </a:extLst>
          </p:cNvPr>
          <p:cNvSpPr/>
          <p:nvPr/>
        </p:nvSpPr>
        <p:spPr>
          <a:xfrm>
            <a:off x="10180881" y="515726"/>
            <a:ext cx="1779471" cy="40911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b="1" dirty="0"/>
              <a:t>Silicon Oil Cooling</a:t>
            </a:r>
          </a:p>
          <a:p>
            <a:pPr algn="ctr"/>
            <a:r>
              <a:rPr lang="en-US" sz="1400" b="1" dirty="0"/>
              <a:t>Heat – 19968 W</a:t>
            </a:r>
          </a:p>
        </p:txBody>
      </p:sp>
      <p:sp>
        <p:nvSpPr>
          <p:cNvPr id="29" name="Rectangle 28">
            <a:extLst>
              <a:ext uri="{FF2B5EF4-FFF2-40B4-BE49-F238E27FC236}">
                <a16:creationId xmlns:a16="http://schemas.microsoft.com/office/drawing/2014/main" id="{68DC53F2-F758-4314-3EF3-6FDDD8622363}"/>
              </a:ext>
            </a:extLst>
          </p:cNvPr>
          <p:cNvSpPr/>
          <p:nvPr/>
        </p:nvSpPr>
        <p:spPr>
          <a:xfrm>
            <a:off x="457200" y="580554"/>
            <a:ext cx="1528559" cy="36654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b="1" dirty="0"/>
              <a:t>Novec Cooling</a:t>
            </a:r>
          </a:p>
          <a:p>
            <a:pPr algn="ctr"/>
            <a:r>
              <a:rPr lang="en-US" sz="1400" b="1" dirty="0"/>
              <a:t>Heat – 100 W</a:t>
            </a:r>
          </a:p>
        </p:txBody>
      </p:sp>
      <p:sp>
        <p:nvSpPr>
          <p:cNvPr id="30" name="Rectangle 29">
            <a:extLst>
              <a:ext uri="{FF2B5EF4-FFF2-40B4-BE49-F238E27FC236}">
                <a16:creationId xmlns:a16="http://schemas.microsoft.com/office/drawing/2014/main" id="{4709D3CE-7F41-3B1A-C288-3283A337D199}"/>
              </a:ext>
            </a:extLst>
          </p:cNvPr>
          <p:cNvSpPr/>
          <p:nvPr/>
        </p:nvSpPr>
        <p:spPr>
          <a:xfrm>
            <a:off x="410826" y="3100724"/>
            <a:ext cx="1326814" cy="6050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dirty="0"/>
              <a:t>EEEMCAL</a:t>
            </a:r>
          </a:p>
          <a:p>
            <a:pPr algn="ctr"/>
            <a:r>
              <a:rPr lang="en-US" sz="1400" dirty="0"/>
              <a:t>Heat - 100 W</a:t>
            </a:r>
          </a:p>
        </p:txBody>
      </p:sp>
      <p:cxnSp>
        <p:nvCxnSpPr>
          <p:cNvPr id="32" name="Straight Connector 31">
            <a:extLst>
              <a:ext uri="{FF2B5EF4-FFF2-40B4-BE49-F238E27FC236}">
                <a16:creationId xmlns:a16="http://schemas.microsoft.com/office/drawing/2014/main" id="{E960146C-BBD8-DD3B-C1C2-909BCF470B3F}"/>
              </a:ext>
            </a:extLst>
          </p:cNvPr>
          <p:cNvCxnSpPr>
            <a:cxnSpLocks/>
          </p:cNvCxnSpPr>
          <p:nvPr/>
        </p:nvCxnSpPr>
        <p:spPr>
          <a:xfrm>
            <a:off x="7973736" y="912120"/>
            <a:ext cx="37750" cy="1743234"/>
          </a:xfrm>
          <a:prstGeom prst="line">
            <a:avLst/>
          </a:prstGeom>
        </p:spPr>
        <p:style>
          <a:lnRef idx="1">
            <a:schemeClr val="dk1"/>
          </a:lnRef>
          <a:fillRef idx="0">
            <a:schemeClr val="dk1"/>
          </a:fillRef>
          <a:effectRef idx="0">
            <a:schemeClr val="dk1"/>
          </a:effectRef>
          <a:fontRef idx="minor">
            <a:schemeClr val="tx1"/>
          </a:fontRef>
        </p:style>
      </p:cxnSp>
      <p:cxnSp>
        <p:nvCxnSpPr>
          <p:cNvPr id="34" name="Straight Arrow Connector 33">
            <a:extLst>
              <a:ext uri="{FF2B5EF4-FFF2-40B4-BE49-F238E27FC236}">
                <a16:creationId xmlns:a16="http://schemas.microsoft.com/office/drawing/2014/main" id="{A92581BE-F183-7167-4B47-D9FABEF10D64}"/>
              </a:ext>
            </a:extLst>
          </p:cNvPr>
          <p:cNvCxnSpPr>
            <a:cxnSpLocks/>
          </p:cNvCxnSpPr>
          <p:nvPr/>
        </p:nvCxnSpPr>
        <p:spPr>
          <a:xfrm>
            <a:off x="8000424" y="1969497"/>
            <a:ext cx="207676"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7" name="Straight Arrow Connector 36">
            <a:extLst>
              <a:ext uri="{FF2B5EF4-FFF2-40B4-BE49-F238E27FC236}">
                <a16:creationId xmlns:a16="http://schemas.microsoft.com/office/drawing/2014/main" id="{26DCD7F2-6A94-2238-C068-DD3E22655094}"/>
              </a:ext>
            </a:extLst>
          </p:cNvPr>
          <p:cNvCxnSpPr>
            <a:cxnSpLocks/>
          </p:cNvCxnSpPr>
          <p:nvPr/>
        </p:nvCxnSpPr>
        <p:spPr>
          <a:xfrm>
            <a:off x="8000424" y="2655354"/>
            <a:ext cx="217401"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9" name="Straight Arrow Connector 38">
            <a:extLst>
              <a:ext uri="{FF2B5EF4-FFF2-40B4-BE49-F238E27FC236}">
                <a16:creationId xmlns:a16="http://schemas.microsoft.com/office/drawing/2014/main" id="{109D2CF8-F37A-8BFE-22C2-6DC166CBA9AE}"/>
              </a:ext>
            </a:extLst>
          </p:cNvPr>
          <p:cNvCxnSpPr>
            <a:cxnSpLocks/>
          </p:cNvCxnSpPr>
          <p:nvPr/>
        </p:nvCxnSpPr>
        <p:spPr>
          <a:xfrm flipH="1">
            <a:off x="7454882" y="1399046"/>
            <a:ext cx="519526"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6" name="Straight Arrow Connector 45">
            <a:extLst>
              <a:ext uri="{FF2B5EF4-FFF2-40B4-BE49-F238E27FC236}">
                <a16:creationId xmlns:a16="http://schemas.microsoft.com/office/drawing/2014/main" id="{E46DE993-4F10-D089-10CA-24066366B2BF}"/>
              </a:ext>
            </a:extLst>
          </p:cNvPr>
          <p:cNvCxnSpPr>
            <a:cxnSpLocks/>
          </p:cNvCxnSpPr>
          <p:nvPr/>
        </p:nvCxnSpPr>
        <p:spPr>
          <a:xfrm flipH="1">
            <a:off x="7799525" y="2393140"/>
            <a:ext cx="211961"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48" name="Rectangle 47">
            <a:extLst>
              <a:ext uri="{FF2B5EF4-FFF2-40B4-BE49-F238E27FC236}">
                <a16:creationId xmlns:a16="http://schemas.microsoft.com/office/drawing/2014/main" id="{B67A3C3F-E0C5-7B4A-09FA-2247226DDBD2}"/>
              </a:ext>
            </a:extLst>
          </p:cNvPr>
          <p:cNvSpPr/>
          <p:nvPr/>
        </p:nvSpPr>
        <p:spPr>
          <a:xfrm>
            <a:off x="3707777" y="1503496"/>
            <a:ext cx="1535003" cy="39389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b="1" dirty="0"/>
              <a:t>Liquid Cooling</a:t>
            </a:r>
          </a:p>
          <a:p>
            <a:pPr algn="ctr"/>
            <a:r>
              <a:rPr lang="en-US" sz="1400" b="1" dirty="0"/>
              <a:t>Heat – 46436 W</a:t>
            </a:r>
          </a:p>
        </p:txBody>
      </p:sp>
      <p:cxnSp>
        <p:nvCxnSpPr>
          <p:cNvPr id="56" name="Straight Arrow Connector 55">
            <a:extLst>
              <a:ext uri="{FF2B5EF4-FFF2-40B4-BE49-F238E27FC236}">
                <a16:creationId xmlns:a16="http://schemas.microsoft.com/office/drawing/2014/main" id="{4186232C-CFA0-538E-AD8A-D43596616E8A}"/>
              </a:ext>
            </a:extLst>
          </p:cNvPr>
          <p:cNvCxnSpPr>
            <a:cxnSpLocks/>
          </p:cNvCxnSpPr>
          <p:nvPr/>
        </p:nvCxnSpPr>
        <p:spPr>
          <a:xfrm flipH="1">
            <a:off x="874218" y="947094"/>
            <a:ext cx="10821" cy="214300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61" name="Straight Arrow Connector 60">
            <a:extLst>
              <a:ext uri="{FF2B5EF4-FFF2-40B4-BE49-F238E27FC236}">
                <a16:creationId xmlns:a16="http://schemas.microsoft.com/office/drawing/2014/main" id="{5BABBDDF-8C37-65A3-1590-0FF1E6C97EC2}"/>
              </a:ext>
            </a:extLst>
          </p:cNvPr>
          <p:cNvCxnSpPr>
            <a:cxnSpLocks/>
          </p:cNvCxnSpPr>
          <p:nvPr/>
        </p:nvCxnSpPr>
        <p:spPr>
          <a:xfrm>
            <a:off x="11031179" y="938172"/>
            <a:ext cx="70273" cy="294165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64" name="Straight Connector 63">
            <a:extLst>
              <a:ext uri="{FF2B5EF4-FFF2-40B4-BE49-F238E27FC236}">
                <a16:creationId xmlns:a16="http://schemas.microsoft.com/office/drawing/2014/main" id="{669D8417-9CEC-45B4-8A9A-997202CC0AEB}"/>
              </a:ext>
            </a:extLst>
          </p:cNvPr>
          <p:cNvCxnSpPr>
            <a:cxnSpLocks/>
            <a:stCxn id="48" idx="1"/>
          </p:cNvCxnSpPr>
          <p:nvPr/>
        </p:nvCxnSpPr>
        <p:spPr>
          <a:xfrm flipH="1">
            <a:off x="2378279" y="1700444"/>
            <a:ext cx="1329498" cy="10910"/>
          </a:xfrm>
          <a:prstGeom prst="line">
            <a:avLst/>
          </a:prstGeom>
        </p:spPr>
        <p:style>
          <a:lnRef idx="1">
            <a:schemeClr val="dk1"/>
          </a:lnRef>
          <a:fillRef idx="0">
            <a:schemeClr val="dk1"/>
          </a:fillRef>
          <a:effectRef idx="0">
            <a:schemeClr val="dk1"/>
          </a:effectRef>
          <a:fontRef idx="minor">
            <a:schemeClr val="tx1"/>
          </a:fontRef>
        </p:style>
      </p:cxnSp>
      <p:cxnSp>
        <p:nvCxnSpPr>
          <p:cNvPr id="66" name="Straight Connector 65">
            <a:extLst>
              <a:ext uri="{FF2B5EF4-FFF2-40B4-BE49-F238E27FC236}">
                <a16:creationId xmlns:a16="http://schemas.microsoft.com/office/drawing/2014/main" id="{AD875F8B-6249-AF5C-036F-BCAB3D9348A3}"/>
              </a:ext>
            </a:extLst>
          </p:cNvPr>
          <p:cNvCxnSpPr>
            <a:cxnSpLocks/>
          </p:cNvCxnSpPr>
          <p:nvPr/>
        </p:nvCxnSpPr>
        <p:spPr>
          <a:xfrm flipH="1" flipV="1">
            <a:off x="3161593" y="1721480"/>
            <a:ext cx="30418" cy="2472135"/>
          </a:xfrm>
          <a:prstGeom prst="line">
            <a:avLst/>
          </a:prstGeom>
        </p:spPr>
        <p:style>
          <a:lnRef idx="1">
            <a:schemeClr val="dk1"/>
          </a:lnRef>
          <a:fillRef idx="0">
            <a:schemeClr val="dk1"/>
          </a:fillRef>
          <a:effectRef idx="0">
            <a:schemeClr val="dk1"/>
          </a:effectRef>
          <a:fontRef idx="minor">
            <a:schemeClr val="tx1"/>
          </a:fontRef>
        </p:style>
      </p:cxnSp>
      <p:cxnSp>
        <p:nvCxnSpPr>
          <p:cNvPr id="69" name="Straight Arrow Connector 68">
            <a:extLst>
              <a:ext uri="{FF2B5EF4-FFF2-40B4-BE49-F238E27FC236}">
                <a16:creationId xmlns:a16="http://schemas.microsoft.com/office/drawing/2014/main" id="{4B40D71B-2D30-F2CE-DF0F-725F190374E9}"/>
              </a:ext>
            </a:extLst>
          </p:cNvPr>
          <p:cNvCxnSpPr>
            <a:cxnSpLocks/>
          </p:cNvCxnSpPr>
          <p:nvPr/>
        </p:nvCxnSpPr>
        <p:spPr>
          <a:xfrm>
            <a:off x="3161593" y="2558132"/>
            <a:ext cx="159926"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71" name="Straight Arrow Connector 70">
            <a:extLst>
              <a:ext uri="{FF2B5EF4-FFF2-40B4-BE49-F238E27FC236}">
                <a16:creationId xmlns:a16="http://schemas.microsoft.com/office/drawing/2014/main" id="{E3CD45C9-ECD2-72AB-9F9C-A11D38974263}"/>
              </a:ext>
            </a:extLst>
          </p:cNvPr>
          <p:cNvCxnSpPr>
            <a:cxnSpLocks/>
          </p:cNvCxnSpPr>
          <p:nvPr/>
        </p:nvCxnSpPr>
        <p:spPr>
          <a:xfrm>
            <a:off x="3169345" y="3226454"/>
            <a:ext cx="159926"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72" name="Straight Arrow Connector 71">
            <a:extLst>
              <a:ext uri="{FF2B5EF4-FFF2-40B4-BE49-F238E27FC236}">
                <a16:creationId xmlns:a16="http://schemas.microsoft.com/office/drawing/2014/main" id="{637AC7DC-01D2-93A1-0475-0E3502861E4F}"/>
              </a:ext>
            </a:extLst>
          </p:cNvPr>
          <p:cNvCxnSpPr>
            <a:cxnSpLocks/>
          </p:cNvCxnSpPr>
          <p:nvPr/>
        </p:nvCxnSpPr>
        <p:spPr>
          <a:xfrm>
            <a:off x="3199146" y="4193615"/>
            <a:ext cx="159926"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73" name="Straight Arrow Connector 72">
            <a:extLst>
              <a:ext uri="{FF2B5EF4-FFF2-40B4-BE49-F238E27FC236}">
                <a16:creationId xmlns:a16="http://schemas.microsoft.com/office/drawing/2014/main" id="{1545199B-DB8A-B677-F170-CA823F2813FB}"/>
              </a:ext>
            </a:extLst>
          </p:cNvPr>
          <p:cNvCxnSpPr>
            <a:cxnSpLocks/>
          </p:cNvCxnSpPr>
          <p:nvPr/>
        </p:nvCxnSpPr>
        <p:spPr>
          <a:xfrm>
            <a:off x="2378279" y="1721480"/>
            <a:ext cx="0" cy="32211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77" name="Straight Connector 76">
            <a:extLst>
              <a:ext uri="{FF2B5EF4-FFF2-40B4-BE49-F238E27FC236}">
                <a16:creationId xmlns:a16="http://schemas.microsoft.com/office/drawing/2014/main" id="{D24897A5-14F8-1865-162C-1C5A85F225E6}"/>
              </a:ext>
            </a:extLst>
          </p:cNvPr>
          <p:cNvCxnSpPr>
            <a:cxnSpLocks/>
          </p:cNvCxnSpPr>
          <p:nvPr/>
        </p:nvCxnSpPr>
        <p:spPr>
          <a:xfrm>
            <a:off x="1372238" y="3755675"/>
            <a:ext cx="1810328" cy="8853"/>
          </a:xfrm>
          <a:prstGeom prst="line">
            <a:avLst/>
          </a:prstGeom>
        </p:spPr>
        <p:style>
          <a:lnRef idx="1">
            <a:schemeClr val="dk1"/>
          </a:lnRef>
          <a:fillRef idx="0">
            <a:schemeClr val="dk1"/>
          </a:fillRef>
          <a:effectRef idx="0">
            <a:schemeClr val="dk1"/>
          </a:effectRef>
          <a:fontRef idx="minor">
            <a:schemeClr val="tx1"/>
          </a:fontRef>
        </p:style>
      </p:cxnSp>
      <p:cxnSp>
        <p:nvCxnSpPr>
          <p:cNvPr id="81" name="Straight Arrow Connector 80">
            <a:extLst>
              <a:ext uri="{FF2B5EF4-FFF2-40B4-BE49-F238E27FC236}">
                <a16:creationId xmlns:a16="http://schemas.microsoft.com/office/drawing/2014/main" id="{61EF3732-B147-B604-1F53-8932EFBB4FFE}"/>
              </a:ext>
            </a:extLst>
          </p:cNvPr>
          <p:cNvCxnSpPr>
            <a:cxnSpLocks/>
          </p:cNvCxnSpPr>
          <p:nvPr/>
        </p:nvCxnSpPr>
        <p:spPr>
          <a:xfrm>
            <a:off x="1373058" y="3745300"/>
            <a:ext cx="0" cy="14559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85" name="Straight Arrow Connector 84">
            <a:extLst>
              <a:ext uri="{FF2B5EF4-FFF2-40B4-BE49-F238E27FC236}">
                <a16:creationId xmlns:a16="http://schemas.microsoft.com/office/drawing/2014/main" id="{98BFBC0D-8E4D-2361-C7BF-B9874DF71172}"/>
              </a:ext>
            </a:extLst>
          </p:cNvPr>
          <p:cNvCxnSpPr>
            <a:cxnSpLocks/>
            <a:endCxn id="19" idx="0"/>
          </p:cNvCxnSpPr>
          <p:nvPr/>
        </p:nvCxnSpPr>
        <p:spPr>
          <a:xfrm>
            <a:off x="2483464" y="3764528"/>
            <a:ext cx="0" cy="12637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91" name="Straight Connector 90">
            <a:extLst>
              <a:ext uri="{FF2B5EF4-FFF2-40B4-BE49-F238E27FC236}">
                <a16:creationId xmlns:a16="http://schemas.microsoft.com/office/drawing/2014/main" id="{BB8E5965-669F-5EA8-F49F-4E5BCA77B610}"/>
              </a:ext>
            </a:extLst>
          </p:cNvPr>
          <p:cNvCxnSpPr>
            <a:cxnSpLocks/>
          </p:cNvCxnSpPr>
          <p:nvPr/>
        </p:nvCxnSpPr>
        <p:spPr>
          <a:xfrm flipH="1" flipV="1">
            <a:off x="5255103" y="1733500"/>
            <a:ext cx="980003" cy="18104"/>
          </a:xfrm>
          <a:prstGeom prst="line">
            <a:avLst/>
          </a:prstGeom>
        </p:spPr>
        <p:style>
          <a:lnRef idx="1">
            <a:schemeClr val="dk1"/>
          </a:lnRef>
          <a:fillRef idx="0">
            <a:schemeClr val="dk1"/>
          </a:fillRef>
          <a:effectRef idx="0">
            <a:schemeClr val="dk1"/>
          </a:effectRef>
          <a:fontRef idx="minor">
            <a:schemeClr val="tx1"/>
          </a:fontRef>
        </p:style>
      </p:cxnSp>
      <p:cxnSp>
        <p:nvCxnSpPr>
          <p:cNvPr id="92" name="Straight Connector 91">
            <a:extLst>
              <a:ext uri="{FF2B5EF4-FFF2-40B4-BE49-F238E27FC236}">
                <a16:creationId xmlns:a16="http://schemas.microsoft.com/office/drawing/2014/main" id="{29C3DC60-51C0-2FB3-1BD4-42531D9528E6}"/>
              </a:ext>
            </a:extLst>
          </p:cNvPr>
          <p:cNvCxnSpPr>
            <a:cxnSpLocks/>
          </p:cNvCxnSpPr>
          <p:nvPr/>
        </p:nvCxnSpPr>
        <p:spPr>
          <a:xfrm flipH="1" flipV="1">
            <a:off x="6235106" y="1731090"/>
            <a:ext cx="1813" cy="2496961"/>
          </a:xfrm>
          <a:prstGeom prst="line">
            <a:avLst/>
          </a:prstGeom>
        </p:spPr>
        <p:style>
          <a:lnRef idx="1">
            <a:schemeClr val="dk1"/>
          </a:lnRef>
          <a:fillRef idx="0">
            <a:schemeClr val="dk1"/>
          </a:fillRef>
          <a:effectRef idx="0">
            <a:schemeClr val="dk1"/>
          </a:effectRef>
          <a:fontRef idx="minor">
            <a:schemeClr val="tx1"/>
          </a:fontRef>
        </p:style>
      </p:cxnSp>
      <p:cxnSp>
        <p:nvCxnSpPr>
          <p:cNvPr id="96" name="Straight Arrow Connector 95">
            <a:extLst>
              <a:ext uri="{FF2B5EF4-FFF2-40B4-BE49-F238E27FC236}">
                <a16:creationId xmlns:a16="http://schemas.microsoft.com/office/drawing/2014/main" id="{3605E984-994E-6BE9-C62C-D6F551D275D1}"/>
              </a:ext>
            </a:extLst>
          </p:cNvPr>
          <p:cNvCxnSpPr>
            <a:cxnSpLocks/>
          </p:cNvCxnSpPr>
          <p:nvPr/>
        </p:nvCxnSpPr>
        <p:spPr>
          <a:xfrm>
            <a:off x="6256281" y="3376275"/>
            <a:ext cx="218009"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00" name="Straight Arrow Connector 99">
            <a:extLst>
              <a:ext uri="{FF2B5EF4-FFF2-40B4-BE49-F238E27FC236}">
                <a16:creationId xmlns:a16="http://schemas.microsoft.com/office/drawing/2014/main" id="{1A3904E0-E37A-0F53-1781-655A6A774853}"/>
              </a:ext>
            </a:extLst>
          </p:cNvPr>
          <p:cNvCxnSpPr>
            <a:cxnSpLocks/>
          </p:cNvCxnSpPr>
          <p:nvPr/>
        </p:nvCxnSpPr>
        <p:spPr>
          <a:xfrm flipH="1">
            <a:off x="6004303" y="2801058"/>
            <a:ext cx="251978"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03" name="Straight Arrow Connector 102">
            <a:extLst>
              <a:ext uri="{FF2B5EF4-FFF2-40B4-BE49-F238E27FC236}">
                <a16:creationId xmlns:a16="http://schemas.microsoft.com/office/drawing/2014/main" id="{A8B39779-7FBA-A08B-8893-BBC572132C62}"/>
              </a:ext>
            </a:extLst>
          </p:cNvPr>
          <p:cNvCxnSpPr>
            <a:cxnSpLocks/>
          </p:cNvCxnSpPr>
          <p:nvPr/>
        </p:nvCxnSpPr>
        <p:spPr>
          <a:xfrm flipH="1">
            <a:off x="6116136" y="3258747"/>
            <a:ext cx="11342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07" name="Straight Connector 106">
            <a:extLst>
              <a:ext uri="{FF2B5EF4-FFF2-40B4-BE49-F238E27FC236}">
                <a16:creationId xmlns:a16="http://schemas.microsoft.com/office/drawing/2014/main" id="{ED418355-9894-D223-8A25-4BE3B6D06455}"/>
              </a:ext>
            </a:extLst>
          </p:cNvPr>
          <p:cNvCxnSpPr>
            <a:cxnSpLocks/>
          </p:cNvCxnSpPr>
          <p:nvPr/>
        </p:nvCxnSpPr>
        <p:spPr>
          <a:xfrm>
            <a:off x="7036367" y="5452844"/>
            <a:ext cx="0" cy="218697"/>
          </a:xfrm>
          <a:prstGeom prst="line">
            <a:avLst/>
          </a:prstGeom>
        </p:spPr>
        <p:style>
          <a:lnRef idx="1">
            <a:schemeClr val="dk1"/>
          </a:lnRef>
          <a:fillRef idx="0">
            <a:schemeClr val="dk1"/>
          </a:fillRef>
          <a:effectRef idx="0">
            <a:schemeClr val="dk1"/>
          </a:effectRef>
          <a:fontRef idx="minor">
            <a:schemeClr val="tx1"/>
          </a:fontRef>
        </p:style>
      </p:cxnSp>
      <p:cxnSp>
        <p:nvCxnSpPr>
          <p:cNvPr id="110" name="Straight Connector 109">
            <a:extLst>
              <a:ext uri="{FF2B5EF4-FFF2-40B4-BE49-F238E27FC236}">
                <a16:creationId xmlns:a16="http://schemas.microsoft.com/office/drawing/2014/main" id="{13DFEF18-D0C2-8C2E-268B-FAA1C4921274}"/>
              </a:ext>
            </a:extLst>
          </p:cNvPr>
          <p:cNvCxnSpPr>
            <a:cxnSpLocks/>
          </p:cNvCxnSpPr>
          <p:nvPr/>
        </p:nvCxnSpPr>
        <p:spPr>
          <a:xfrm flipH="1" flipV="1">
            <a:off x="5813571" y="5447600"/>
            <a:ext cx="2453779" cy="5244"/>
          </a:xfrm>
          <a:prstGeom prst="line">
            <a:avLst/>
          </a:prstGeom>
        </p:spPr>
        <p:style>
          <a:lnRef idx="1">
            <a:schemeClr val="dk1"/>
          </a:lnRef>
          <a:fillRef idx="0">
            <a:schemeClr val="dk1"/>
          </a:fillRef>
          <a:effectRef idx="0">
            <a:schemeClr val="dk1"/>
          </a:effectRef>
          <a:fontRef idx="minor">
            <a:schemeClr val="tx1"/>
          </a:fontRef>
        </p:style>
      </p:cxnSp>
      <p:cxnSp>
        <p:nvCxnSpPr>
          <p:cNvPr id="113" name="Straight Arrow Connector 112">
            <a:extLst>
              <a:ext uri="{FF2B5EF4-FFF2-40B4-BE49-F238E27FC236}">
                <a16:creationId xmlns:a16="http://schemas.microsoft.com/office/drawing/2014/main" id="{F2910105-9600-6DB3-EEC6-17ECC2662565}"/>
              </a:ext>
            </a:extLst>
          </p:cNvPr>
          <p:cNvCxnSpPr>
            <a:cxnSpLocks/>
          </p:cNvCxnSpPr>
          <p:nvPr/>
        </p:nvCxnSpPr>
        <p:spPr>
          <a:xfrm flipH="1" flipV="1">
            <a:off x="5813571" y="5241762"/>
            <a:ext cx="2881" cy="19609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24" name="Straight Arrow Connector 123">
            <a:extLst>
              <a:ext uri="{FF2B5EF4-FFF2-40B4-BE49-F238E27FC236}">
                <a16:creationId xmlns:a16="http://schemas.microsoft.com/office/drawing/2014/main" id="{F7A11C54-284F-591A-8D76-67B7FF6BDD30}"/>
              </a:ext>
            </a:extLst>
          </p:cNvPr>
          <p:cNvCxnSpPr>
            <a:cxnSpLocks/>
          </p:cNvCxnSpPr>
          <p:nvPr/>
        </p:nvCxnSpPr>
        <p:spPr>
          <a:xfrm flipV="1">
            <a:off x="8274423" y="5210618"/>
            <a:ext cx="0" cy="24632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27" name="Straight Arrow Connector 126">
            <a:extLst>
              <a:ext uri="{FF2B5EF4-FFF2-40B4-BE49-F238E27FC236}">
                <a16:creationId xmlns:a16="http://schemas.microsoft.com/office/drawing/2014/main" id="{DA89D173-B43D-E356-EC1E-053A2A1785C0}"/>
              </a:ext>
            </a:extLst>
          </p:cNvPr>
          <p:cNvCxnSpPr>
            <a:cxnSpLocks/>
          </p:cNvCxnSpPr>
          <p:nvPr/>
        </p:nvCxnSpPr>
        <p:spPr>
          <a:xfrm flipV="1">
            <a:off x="7036367" y="5099304"/>
            <a:ext cx="0" cy="33855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30" name="Straight Arrow Connector 129">
            <a:extLst>
              <a:ext uri="{FF2B5EF4-FFF2-40B4-BE49-F238E27FC236}">
                <a16:creationId xmlns:a16="http://schemas.microsoft.com/office/drawing/2014/main" id="{08B20665-D1B2-7B5E-0758-0E16B795614F}"/>
              </a:ext>
            </a:extLst>
          </p:cNvPr>
          <p:cNvCxnSpPr>
            <a:cxnSpLocks/>
          </p:cNvCxnSpPr>
          <p:nvPr/>
        </p:nvCxnSpPr>
        <p:spPr>
          <a:xfrm flipH="1">
            <a:off x="6014459" y="4228051"/>
            <a:ext cx="215097"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31" name="Straight Arrow Connector 130">
            <a:extLst>
              <a:ext uri="{FF2B5EF4-FFF2-40B4-BE49-F238E27FC236}">
                <a16:creationId xmlns:a16="http://schemas.microsoft.com/office/drawing/2014/main" id="{797DF081-EAA3-2107-5043-5CD47412892E}"/>
              </a:ext>
            </a:extLst>
          </p:cNvPr>
          <p:cNvCxnSpPr>
            <a:cxnSpLocks/>
          </p:cNvCxnSpPr>
          <p:nvPr/>
        </p:nvCxnSpPr>
        <p:spPr>
          <a:xfrm>
            <a:off x="6215048" y="3985304"/>
            <a:ext cx="201504"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36" name="Straight Connector 135">
            <a:extLst>
              <a:ext uri="{FF2B5EF4-FFF2-40B4-BE49-F238E27FC236}">
                <a16:creationId xmlns:a16="http://schemas.microsoft.com/office/drawing/2014/main" id="{2476B891-AE1B-21F1-4357-E0E8721B50FE}"/>
              </a:ext>
            </a:extLst>
          </p:cNvPr>
          <p:cNvCxnSpPr>
            <a:cxnSpLocks/>
          </p:cNvCxnSpPr>
          <p:nvPr/>
        </p:nvCxnSpPr>
        <p:spPr>
          <a:xfrm>
            <a:off x="6247429" y="3768054"/>
            <a:ext cx="3591514" cy="0"/>
          </a:xfrm>
          <a:prstGeom prst="line">
            <a:avLst/>
          </a:prstGeom>
        </p:spPr>
        <p:style>
          <a:lnRef idx="1">
            <a:schemeClr val="dk1"/>
          </a:lnRef>
          <a:fillRef idx="0">
            <a:schemeClr val="dk1"/>
          </a:fillRef>
          <a:effectRef idx="0">
            <a:schemeClr val="dk1"/>
          </a:effectRef>
          <a:fontRef idx="minor">
            <a:schemeClr val="tx1"/>
          </a:fontRef>
        </p:style>
      </p:cxnSp>
      <p:cxnSp>
        <p:nvCxnSpPr>
          <p:cNvPr id="139" name="Straight Arrow Connector 138">
            <a:extLst>
              <a:ext uri="{FF2B5EF4-FFF2-40B4-BE49-F238E27FC236}">
                <a16:creationId xmlns:a16="http://schemas.microsoft.com/office/drawing/2014/main" id="{D44D1D39-1FEE-55F6-FD62-58C19AD13837}"/>
              </a:ext>
            </a:extLst>
          </p:cNvPr>
          <p:cNvCxnSpPr>
            <a:cxnSpLocks/>
          </p:cNvCxnSpPr>
          <p:nvPr/>
        </p:nvCxnSpPr>
        <p:spPr>
          <a:xfrm>
            <a:off x="8382323" y="3775423"/>
            <a:ext cx="0" cy="12637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42" name="Straight Arrow Connector 141">
            <a:extLst>
              <a:ext uri="{FF2B5EF4-FFF2-40B4-BE49-F238E27FC236}">
                <a16:creationId xmlns:a16="http://schemas.microsoft.com/office/drawing/2014/main" id="{4E225C59-C2E4-112F-B722-620DCDE4670A}"/>
              </a:ext>
            </a:extLst>
          </p:cNvPr>
          <p:cNvCxnSpPr>
            <a:cxnSpLocks/>
          </p:cNvCxnSpPr>
          <p:nvPr/>
        </p:nvCxnSpPr>
        <p:spPr>
          <a:xfrm>
            <a:off x="9844858" y="3753456"/>
            <a:ext cx="0" cy="12637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45" name="Straight Connector 144">
            <a:extLst>
              <a:ext uri="{FF2B5EF4-FFF2-40B4-BE49-F238E27FC236}">
                <a16:creationId xmlns:a16="http://schemas.microsoft.com/office/drawing/2014/main" id="{B79947FF-49CE-6464-46C1-65280EAE855C}"/>
              </a:ext>
            </a:extLst>
          </p:cNvPr>
          <p:cNvCxnSpPr>
            <a:cxnSpLocks/>
            <a:endCxn id="26" idx="1"/>
          </p:cNvCxnSpPr>
          <p:nvPr/>
        </p:nvCxnSpPr>
        <p:spPr>
          <a:xfrm>
            <a:off x="5641201" y="723669"/>
            <a:ext cx="2018867" cy="161"/>
          </a:xfrm>
          <a:prstGeom prst="line">
            <a:avLst/>
          </a:prstGeom>
        </p:spPr>
        <p:style>
          <a:lnRef idx="1">
            <a:schemeClr val="dk1"/>
          </a:lnRef>
          <a:fillRef idx="0">
            <a:schemeClr val="dk1"/>
          </a:fillRef>
          <a:effectRef idx="0">
            <a:schemeClr val="dk1"/>
          </a:effectRef>
          <a:fontRef idx="minor">
            <a:schemeClr val="tx1"/>
          </a:fontRef>
        </p:style>
      </p:cxnSp>
      <p:cxnSp>
        <p:nvCxnSpPr>
          <p:cNvPr id="147" name="Straight Connector 146">
            <a:extLst>
              <a:ext uri="{FF2B5EF4-FFF2-40B4-BE49-F238E27FC236}">
                <a16:creationId xmlns:a16="http://schemas.microsoft.com/office/drawing/2014/main" id="{AD4B175C-63F7-381C-950D-552A2E232ECB}"/>
              </a:ext>
            </a:extLst>
          </p:cNvPr>
          <p:cNvCxnSpPr>
            <a:cxnSpLocks/>
          </p:cNvCxnSpPr>
          <p:nvPr/>
        </p:nvCxnSpPr>
        <p:spPr>
          <a:xfrm>
            <a:off x="4346381" y="1358211"/>
            <a:ext cx="0" cy="180753"/>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16927556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271D7C-C62C-D194-C528-44C9DF8132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9B45D5-0BAB-3FC0-E446-FAC00F8457B6}"/>
              </a:ext>
            </a:extLst>
          </p:cNvPr>
          <p:cNvSpPr>
            <a:spLocks noGrp="1"/>
          </p:cNvSpPr>
          <p:nvPr>
            <p:ph type="title"/>
          </p:nvPr>
        </p:nvSpPr>
        <p:spPr/>
        <p:txBody>
          <a:bodyPr>
            <a:normAutofit fontScale="90000"/>
          </a:bodyPr>
          <a:lstStyle/>
          <a:p>
            <a:r>
              <a:rPr lang="en-US" dirty="0" err="1"/>
              <a:t>ePIC</a:t>
            </a:r>
            <a:r>
              <a:rPr lang="en-US" dirty="0"/>
              <a:t> Detector – Cooling Calculation</a:t>
            </a:r>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D799E07E-EBB8-1C94-08EF-4DF76755B174}"/>
                  </a:ext>
                </a:extLst>
              </p:cNvPr>
              <p:cNvSpPr txBox="1"/>
              <p:nvPr/>
            </p:nvSpPr>
            <p:spPr>
              <a:xfrm>
                <a:off x="705076" y="818702"/>
                <a:ext cx="2768021" cy="1924566"/>
              </a:xfrm>
              <a:prstGeom prst="rect">
                <a:avLst/>
              </a:prstGeom>
              <a:noFill/>
            </p:spPr>
            <p:txBody>
              <a:bodyPr wrap="square" lIns="0" tIns="0" rIns="0" bIns="0" rtlCol="0">
                <a:spAutoFit/>
              </a:bodyPr>
              <a:lstStyle/>
              <a:p>
                <a:r>
                  <a:rPr lang="en-US" sz="2000" dirty="0">
                    <a:solidFill>
                      <a:schemeClr val="tx1"/>
                    </a:solidFill>
                    <a:latin typeface="Arial" panose="020B0604020202020204" pitchFamily="34" charset="0"/>
                    <a:cs typeface="Arial" panose="020B0604020202020204" pitchFamily="34" charset="0"/>
                  </a:rPr>
                  <a:t>Heat Transfer </a:t>
                </a:r>
                <a:r>
                  <a:rPr lang="en-US" sz="2000" dirty="0">
                    <a:solidFill>
                      <a:schemeClr val="tx1"/>
                    </a:solidFill>
                    <a:latin typeface="Arial" panose="020B0604020202020204" pitchFamily="34" charset="0"/>
                    <a:ea typeface="Cambria Math" panose="02040503050406030204" pitchFamily="18" charset="0"/>
                    <a:cs typeface="Arial" panose="020B0604020202020204" pitchFamily="34" charset="0"/>
                  </a:rPr>
                  <a:t>Equation</a:t>
                </a:r>
                <a:endParaRPr lang="en-US" sz="2000" dirty="0">
                  <a:solidFill>
                    <a:schemeClr val="tx1"/>
                  </a:solidFill>
                  <a:latin typeface="Arial" panose="020B0604020202020204" pitchFamily="34" charset="0"/>
                  <a:cs typeface="Arial" panose="020B0604020202020204" pitchFamily="34" charset="0"/>
                </a:endParaRPr>
              </a:p>
              <a:p>
                <a:pPr/>
                <a14:m>
                  <m:oMathPara xmlns:m="http://schemas.openxmlformats.org/officeDocument/2006/math">
                    <m:oMathParaPr>
                      <m:jc m:val="centerGroup"/>
                    </m:oMathParaPr>
                    <m:oMath xmlns:m="http://schemas.openxmlformats.org/officeDocument/2006/math">
                      <m:acc>
                        <m:accPr>
                          <m:chr m:val="̇"/>
                          <m:ctrlPr>
                            <a:rPr lang="en-US" sz="2000" i="1" smtClean="0">
                              <a:solidFill>
                                <a:schemeClr val="tx1"/>
                              </a:solidFill>
                              <a:latin typeface="Cambria Math" panose="02040503050406030204" pitchFamily="18" charset="0"/>
                            </a:rPr>
                          </m:ctrlPr>
                        </m:accPr>
                        <m:e>
                          <m:r>
                            <a:rPr lang="en-US" sz="2000" b="0" i="1" smtClean="0">
                              <a:solidFill>
                                <a:schemeClr val="tx1"/>
                              </a:solidFill>
                              <a:latin typeface="Cambria Math" panose="02040503050406030204" pitchFamily="18" charset="0"/>
                            </a:rPr>
                            <m:t>𝑄</m:t>
                          </m:r>
                        </m:e>
                      </m:acc>
                      <m:r>
                        <a:rPr lang="en-US" sz="2000" i="1">
                          <a:solidFill>
                            <a:schemeClr val="tx1"/>
                          </a:solidFill>
                          <a:latin typeface="Cambria Math" panose="02040503050406030204" pitchFamily="18" charset="0"/>
                        </a:rPr>
                        <m:t>=</m:t>
                      </m:r>
                      <m:acc>
                        <m:accPr>
                          <m:chr m:val="̇"/>
                          <m:ctrlPr>
                            <a:rPr lang="en-US" sz="2000" i="1" smtClean="0">
                              <a:solidFill>
                                <a:schemeClr val="tx1"/>
                              </a:solidFill>
                              <a:latin typeface="Cambria Math" panose="02040503050406030204" pitchFamily="18" charset="0"/>
                            </a:rPr>
                          </m:ctrlPr>
                        </m:accPr>
                        <m:e>
                          <m:r>
                            <a:rPr lang="en-US" sz="2000" b="0" i="1" smtClean="0">
                              <a:solidFill>
                                <a:schemeClr val="tx1"/>
                              </a:solidFill>
                              <a:latin typeface="Cambria Math" panose="02040503050406030204" pitchFamily="18" charset="0"/>
                            </a:rPr>
                            <m:t>𝑚</m:t>
                          </m:r>
                        </m:e>
                      </m:acc>
                      <m:sSub>
                        <m:sSubPr>
                          <m:ctrlPr>
                            <a:rPr lang="en-US" sz="2000" i="1">
                              <a:solidFill>
                                <a:schemeClr val="tx1"/>
                              </a:solidFill>
                              <a:latin typeface="Cambria Math" panose="02040503050406030204" pitchFamily="18" charset="0"/>
                            </a:rPr>
                          </m:ctrlPr>
                        </m:sSubPr>
                        <m:e>
                          <m:r>
                            <a:rPr lang="en-US" sz="2000" i="1">
                              <a:solidFill>
                                <a:schemeClr val="tx1"/>
                              </a:solidFill>
                              <a:latin typeface="Cambria Math" panose="02040503050406030204" pitchFamily="18" charset="0"/>
                            </a:rPr>
                            <m:t>𝑐</m:t>
                          </m:r>
                        </m:e>
                        <m:sub>
                          <m:r>
                            <a:rPr lang="en-US" sz="2000" i="1">
                              <a:solidFill>
                                <a:schemeClr val="tx1"/>
                              </a:solidFill>
                              <a:latin typeface="Cambria Math" panose="02040503050406030204" pitchFamily="18" charset="0"/>
                            </a:rPr>
                            <m:t>𝑝</m:t>
                          </m:r>
                        </m:sub>
                      </m:sSub>
                      <m:r>
                        <a:rPr lang="en-US" sz="2000" i="1">
                          <a:solidFill>
                            <a:schemeClr val="tx1"/>
                          </a:solidFill>
                          <a:latin typeface="Cambria Math" panose="02040503050406030204" pitchFamily="18" charset="0"/>
                          <a:ea typeface="Cambria Math" panose="02040503050406030204" pitchFamily="18" charset="0"/>
                        </a:rPr>
                        <m:t>∆</m:t>
                      </m:r>
                      <m:r>
                        <a:rPr lang="en-US" sz="2000" b="0" i="1" smtClean="0">
                          <a:solidFill>
                            <a:schemeClr val="tx1"/>
                          </a:solidFill>
                          <a:latin typeface="Cambria Math" panose="02040503050406030204" pitchFamily="18" charset="0"/>
                          <a:ea typeface="Cambria Math" panose="02040503050406030204" pitchFamily="18" charset="0"/>
                        </a:rPr>
                        <m:t>𝑇</m:t>
                      </m:r>
                    </m:oMath>
                  </m:oMathPara>
                </a14:m>
                <a:endParaRPr lang="en-US" sz="2000" dirty="0">
                  <a:solidFill>
                    <a:schemeClr val="tx1"/>
                  </a:solidFill>
                  <a:latin typeface="Arial" panose="020B0604020202020204" pitchFamily="34" charset="0"/>
                  <a:cs typeface="Arial" panose="020B0604020202020204" pitchFamily="34" charset="0"/>
                </a:endParaRPr>
              </a:p>
              <a:p>
                <a14:m>
                  <m:oMath xmlns:m="http://schemas.openxmlformats.org/officeDocument/2006/math">
                    <m:acc>
                      <m:accPr>
                        <m:chr m:val="̇"/>
                        <m:ctrlPr>
                          <a:rPr lang="en-US" sz="2000" i="1" smtClean="0">
                            <a:solidFill>
                              <a:schemeClr val="tx1"/>
                            </a:solidFill>
                            <a:latin typeface="Cambria Math" panose="02040503050406030204" pitchFamily="18" charset="0"/>
                          </a:rPr>
                        </m:ctrlPr>
                      </m:accPr>
                      <m:e>
                        <m:r>
                          <a:rPr lang="en-US" sz="2000" b="0" i="1" smtClean="0">
                            <a:solidFill>
                              <a:schemeClr val="tx1"/>
                            </a:solidFill>
                            <a:latin typeface="Cambria Math" panose="02040503050406030204" pitchFamily="18" charset="0"/>
                          </a:rPr>
                          <m:t>𝑄</m:t>
                        </m:r>
                      </m:e>
                    </m:acc>
                  </m:oMath>
                </a14:m>
                <a:r>
                  <a:rPr lang="en-US" sz="2000" dirty="0">
                    <a:solidFill>
                      <a:schemeClr val="tx1"/>
                    </a:solidFill>
                    <a:latin typeface="Arial" panose="020B0604020202020204" pitchFamily="34" charset="0"/>
                    <a:cs typeface="Arial" panose="020B0604020202020204" pitchFamily="34" charset="0"/>
                  </a:rPr>
                  <a:t> – Heat Flow</a:t>
                </a:r>
              </a:p>
              <a:p>
                <a14:m>
                  <m:oMath xmlns:m="http://schemas.openxmlformats.org/officeDocument/2006/math">
                    <m:acc>
                      <m:accPr>
                        <m:chr m:val="̇"/>
                        <m:ctrlPr>
                          <a:rPr lang="en-US" sz="2000" i="1" smtClean="0">
                            <a:solidFill>
                              <a:schemeClr val="tx1"/>
                            </a:solidFill>
                            <a:latin typeface="Cambria Math" panose="02040503050406030204" pitchFamily="18" charset="0"/>
                          </a:rPr>
                        </m:ctrlPr>
                      </m:accPr>
                      <m:e>
                        <m:r>
                          <a:rPr lang="en-US" sz="2000" b="0" i="1" smtClean="0">
                            <a:solidFill>
                              <a:schemeClr val="tx1"/>
                            </a:solidFill>
                            <a:latin typeface="Cambria Math" panose="02040503050406030204" pitchFamily="18" charset="0"/>
                          </a:rPr>
                          <m:t>𝑚</m:t>
                        </m:r>
                      </m:e>
                    </m:acc>
                  </m:oMath>
                </a14:m>
                <a:r>
                  <a:rPr lang="en-US" sz="2000" dirty="0">
                    <a:solidFill>
                      <a:schemeClr val="tx1"/>
                    </a:solidFill>
                    <a:latin typeface="Arial" panose="020B0604020202020204" pitchFamily="34" charset="0"/>
                    <a:cs typeface="Arial" panose="020B0604020202020204" pitchFamily="34" charset="0"/>
                  </a:rPr>
                  <a:t> – Mass Flow</a:t>
                </a:r>
              </a:p>
              <a:p>
                <a14:m>
                  <m:oMath xmlns:m="http://schemas.openxmlformats.org/officeDocument/2006/math">
                    <m:sSub>
                      <m:sSubPr>
                        <m:ctrlPr>
                          <a:rPr lang="en-US" sz="2000" i="1" smtClean="0">
                            <a:solidFill>
                              <a:schemeClr val="tx1"/>
                            </a:solidFill>
                            <a:latin typeface="Cambria Math" panose="02040503050406030204" pitchFamily="18" charset="0"/>
                          </a:rPr>
                        </m:ctrlPr>
                      </m:sSubPr>
                      <m:e>
                        <m:r>
                          <a:rPr lang="en-US" sz="2000" i="1">
                            <a:solidFill>
                              <a:schemeClr val="tx1"/>
                            </a:solidFill>
                            <a:latin typeface="Cambria Math" panose="02040503050406030204" pitchFamily="18" charset="0"/>
                          </a:rPr>
                          <m:t>𝑐</m:t>
                        </m:r>
                      </m:e>
                      <m:sub>
                        <m:r>
                          <a:rPr lang="en-US" sz="2000" i="1">
                            <a:solidFill>
                              <a:schemeClr val="tx1"/>
                            </a:solidFill>
                            <a:latin typeface="Cambria Math" panose="02040503050406030204" pitchFamily="18" charset="0"/>
                          </a:rPr>
                          <m:t>𝑝</m:t>
                        </m:r>
                      </m:sub>
                    </m:sSub>
                  </m:oMath>
                </a14:m>
                <a:r>
                  <a:rPr lang="en-US" sz="2000" dirty="0">
                    <a:solidFill>
                      <a:schemeClr val="tx1"/>
                    </a:solidFill>
                    <a:latin typeface="Arial" panose="020B0604020202020204" pitchFamily="34" charset="0"/>
                    <a:cs typeface="Arial" panose="020B0604020202020204" pitchFamily="34" charset="0"/>
                  </a:rPr>
                  <a:t> – Specific Heat</a:t>
                </a:r>
              </a:p>
              <a:p>
                <a14:m>
                  <m:oMath xmlns:m="http://schemas.openxmlformats.org/officeDocument/2006/math">
                    <m:r>
                      <a:rPr lang="en-US" sz="2000" i="1" smtClean="0">
                        <a:solidFill>
                          <a:schemeClr val="tx1"/>
                        </a:solidFill>
                        <a:latin typeface="Cambria Math" panose="02040503050406030204" pitchFamily="18" charset="0"/>
                        <a:ea typeface="Cambria Math" panose="02040503050406030204" pitchFamily="18" charset="0"/>
                      </a:rPr>
                      <m:t>∆</m:t>
                    </m:r>
                    <m:r>
                      <a:rPr lang="en-US" sz="2000" b="0" i="1" smtClean="0">
                        <a:solidFill>
                          <a:schemeClr val="tx1"/>
                        </a:solidFill>
                        <a:latin typeface="Cambria Math" panose="02040503050406030204" pitchFamily="18" charset="0"/>
                        <a:ea typeface="Cambria Math" panose="02040503050406030204" pitchFamily="18" charset="0"/>
                      </a:rPr>
                      <m:t>𝑇</m:t>
                    </m:r>
                  </m:oMath>
                </a14:m>
                <a:r>
                  <a:rPr lang="en-US" sz="2000" dirty="0">
                    <a:solidFill>
                      <a:schemeClr val="tx1"/>
                    </a:solidFill>
                    <a:latin typeface="Arial" panose="020B0604020202020204" pitchFamily="34" charset="0"/>
                    <a:cs typeface="Arial" panose="020B0604020202020204" pitchFamily="34" charset="0"/>
                  </a:rPr>
                  <a:t> – Temp Change</a:t>
                </a:r>
              </a:p>
            </p:txBody>
          </p:sp>
        </mc:Choice>
        <mc:Fallback xmlns="">
          <p:sp>
            <p:nvSpPr>
              <p:cNvPr id="3" name="TextBox 2">
                <a:extLst>
                  <a:ext uri="{FF2B5EF4-FFF2-40B4-BE49-F238E27FC236}">
                    <a16:creationId xmlns:a16="http://schemas.microsoft.com/office/drawing/2014/main" id="{D799E07E-EBB8-1C94-08EF-4DF76755B174}"/>
                  </a:ext>
                </a:extLst>
              </p:cNvPr>
              <p:cNvSpPr txBox="1">
                <a:spLocks noRot="1" noChangeAspect="1" noMove="1" noResize="1" noEditPoints="1" noAdjustHandles="1" noChangeArrowheads="1" noChangeShapeType="1" noTextEdit="1"/>
              </p:cNvSpPr>
              <p:nvPr/>
            </p:nvSpPr>
            <p:spPr>
              <a:xfrm>
                <a:off x="705076" y="818702"/>
                <a:ext cx="2768021" cy="1924566"/>
              </a:xfrm>
              <a:prstGeom prst="rect">
                <a:avLst/>
              </a:prstGeom>
              <a:blipFill>
                <a:blip r:embed="rId2"/>
                <a:stretch>
                  <a:fillRect l="-5727" t="-3797" b="-727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3AE5BACE-B1EC-CB14-E9D4-05BBA8A0C1D3}"/>
                  </a:ext>
                </a:extLst>
              </p:cNvPr>
              <p:cNvSpPr txBox="1"/>
              <p:nvPr/>
            </p:nvSpPr>
            <p:spPr>
              <a:xfrm>
                <a:off x="4138118" y="818702"/>
                <a:ext cx="2519088" cy="2769989"/>
              </a:xfrm>
              <a:prstGeom prst="rect">
                <a:avLst/>
              </a:prstGeom>
              <a:noFill/>
            </p:spPr>
            <p:txBody>
              <a:bodyPr wrap="none" lIns="0" tIns="0" rIns="0" bIns="0" rtlCol="0">
                <a:spAutoFit/>
              </a:bodyPr>
              <a:lstStyle/>
              <a:p>
                <a:r>
                  <a:rPr lang="en-US" sz="2000" dirty="0">
                    <a:solidFill>
                      <a:schemeClr val="tx1"/>
                    </a:solidFill>
                    <a:latin typeface="Cambria Math" panose="02040503050406030204" pitchFamily="18" charset="0"/>
                    <a:ea typeface="Cambria Math" panose="02040503050406030204" pitchFamily="18" charset="0"/>
                  </a:rPr>
                  <a:t>Pressure-loss Equation</a:t>
                </a:r>
              </a:p>
              <a:p>
                <a:pPr/>
                <a14:m>
                  <m:oMathPara xmlns:m="http://schemas.openxmlformats.org/officeDocument/2006/math">
                    <m:oMathParaPr>
                      <m:jc m:val="centerGroup"/>
                    </m:oMathParaPr>
                    <m:oMath xmlns:m="http://schemas.openxmlformats.org/officeDocument/2006/math">
                      <m:r>
                        <a:rPr lang="en-US" sz="2000" i="1" smtClean="0">
                          <a:solidFill>
                            <a:schemeClr val="tx1"/>
                          </a:solidFill>
                          <a:latin typeface="Cambria Math" panose="02040503050406030204" pitchFamily="18" charset="0"/>
                          <a:ea typeface="Cambria Math" panose="02040503050406030204" pitchFamily="18" charset="0"/>
                        </a:rPr>
                        <m:t>∆</m:t>
                      </m:r>
                      <m:r>
                        <a:rPr lang="en-US" sz="2000" i="1" smtClean="0">
                          <a:solidFill>
                            <a:schemeClr val="tx1"/>
                          </a:solidFill>
                          <a:latin typeface="Cambria Math" panose="02040503050406030204" pitchFamily="18" charset="0"/>
                          <a:ea typeface="Cambria Math" panose="02040503050406030204" pitchFamily="18" charset="0"/>
                        </a:rPr>
                        <m:t>𝑝</m:t>
                      </m:r>
                      <m:r>
                        <a:rPr lang="en-US" sz="2000" i="1" smtClean="0">
                          <a:solidFill>
                            <a:schemeClr val="tx1"/>
                          </a:solidFill>
                          <a:latin typeface="Cambria Math" panose="02040503050406030204" pitchFamily="18" charset="0"/>
                          <a:ea typeface="Cambria Math" panose="02040503050406030204" pitchFamily="18" charset="0"/>
                        </a:rPr>
                        <m:t>=</m:t>
                      </m:r>
                      <m:r>
                        <a:rPr lang="en-US" sz="2000" b="0" i="1" smtClean="0">
                          <a:solidFill>
                            <a:schemeClr val="tx1"/>
                          </a:solidFill>
                          <a:latin typeface="Cambria Math" panose="02040503050406030204" pitchFamily="18" charset="0"/>
                          <a:ea typeface="Cambria Math" panose="02040503050406030204" pitchFamily="18" charset="0"/>
                        </a:rPr>
                        <m:t>𝐿</m:t>
                      </m:r>
                      <m:sSub>
                        <m:sSubPr>
                          <m:ctrlPr>
                            <a:rPr lang="en-US" sz="2000" b="0" i="1" smtClean="0">
                              <a:solidFill>
                                <a:schemeClr val="tx1"/>
                              </a:solidFill>
                              <a:latin typeface="Cambria Math" panose="02040503050406030204" pitchFamily="18" charset="0"/>
                              <a:ea typeface="Cambria Math" panose="02040503050406030204" pitchFamily="18" charset="0"/>
                            </a:rPr>
                          </m:ctrlPr>
                        </m:sSubPr>
                        <m:e>
                          <m:r>
                            <a:rPr lang="en-US" sz="2000" b="0" i="1" smtClean="0">
                              <a:solidFill>
                                <a:schemeClr val="tx1"/>
                              </a:solidFill>
                              <a:latin typeface="Cambria Math" panose="02040503050406030204" pitchFamily="18" charset="0"/>
                              <a:ea typeface="Cambria Math" panose="02040503050406030204" pitchFamily="18" charset="0"/>
                            </a:rPr>
                            <m:t>𝑓</m:t>
                          </m:r>
                        </m:e>
                        <m:sub>
                          <m:r>
                            <a:rPr lang="en-US" sz="2000" b="0" i="1" smtClean="0">
                              <a:solidFill>
                                <a:schemeClr val="tx1"/>
                              </a:solidFill>
                              <a:latin typeface="Cambria Math" panose="02040503050406030204" pitchFamily="18" charset="0"/>
                              <a:ea typeface="Cambria Math" panose="02040503050406030204" pitchFamily="18" charset="0"/>
                            </a:rPr>
                            <m:t>𝐷</m:t>
                          </m:r>
                        </m:sub>
                      </m:sSub>
                      <m:f>
                        <m:fPr>
                          <m:ctrlPr>
                            <a:rPr lang="en-US" sz="2000" b="0" i="1" smtClean="0">
                              <a:solidFill>
                                <a:schemeClr val="tx1"/>
                              </a:solidFill>
                              <a:latin typeface="Cambria Math" panose="02040503050406030204" pitchFamily="18" charset="0"/>
                              <a:ea typeface="Cambria Math" panose="02040503050406030204" pitchFamily="18" charset="0"/>
                            </a:rPr>
                          </m:ctrlPr>
                        </m:fPr>
                        <m:num>
                          <m:r>
                            <a:rPr lang="en-US" sz="2000" b="0" i="1" smtClean="0">
                              <a:solidFill>
                                <a:schemeClr val="tx1"/>
                              </a:solidFill>
                              <a:latin typeface="Cambria Math" panose="02040503050406030204" pitchFamily="18" charset="0"/>
                              <a:ea typeface="Cambria Math" panose="02040503050406030204" pitchFamily="18" charset="0"/>
                            </a:rPr>
                            <m:t>𝜌</m:t>
                          </m:r>
                        </m:num>
                        <m:den>
                          <m:r>
                            <a:rPr lang="en-US" sz="2000" b="0" i="1" smtClean="0">
                              <a:solidFill>
                                <a:schemeClr val="tx1"/>
                              </a:solidFill>
                              <a:latin typeface="Cambria Math" panose="02040503050406030204" pitchFamily="18" charset="0"/>
                              <a:ea typeface="Cambria Math" panose="02040503050406030204" pitchFamily="18" charset="0"/>
                            </a:rPr>
                            <m:t>2</m:t>
                          </m:r>
                        </m:den>
                      </m:f>
                      <m:f>
                        <m:fPr>
                          <m:ctrlPr>
                            <a:rPr lang="en-US" sz="2000" b="0" i="1" smtClean="0">
                              <a:solidFill>
                                <a:schemeClr val="tx1"/>
                              </a:solidFill>
                              <a:latin typeface="Cambria Math" panose="02040503050406030204" pitchFamily="18" charset="0"/>
                              <a:ea typeface="Cambria Math" panose="02040503050406030204" pitchFamily="18" charset="0"/>
                            </a:rPr>
                          </m:ctrlPr>
                        </m:fPr>
                        <m:num>
                          <m:sSup>
                            <m:sSupPr>
                              <m:ctrlPr>
                                <a:rPr lang="en-US" sz="2000" b="0" i="1" smtClean="0">
                                  <a:solidFill>
                                    <a:schemeClr val="tx1"/>
                                  </a:solidFill>
                                  <a:latin typeface="Cambria Math" panose="02040503050406030204" pitchFamily="18" charset="0"/>
                                  <a:ea typeface="Cambria Math" panose="02040503050406030204" pitchFamily="18" charset="0"/>
                                </a:rPr>
                              </m:ctrlPr>
                            </m:sSupPr>
                            <m:e>
                              <m:r>
                                <a:rPr lang="en-US" sz="2000" b="0" i="1" smtClean="0">
                                  <a:solidFill>
                                    <a:schemeClr val="tx1"/>
                                  </a:solidFill>
                                  <a:latin typeface="Cambria Math" panose="02040503050406030204" pitchFamily="18" charset="0"/>
                                  <a:ea typeface="Cambria Math" panose="02040503050406030204" pitchFamily="18" charset="0"/>
                                </a:rPr>
                                <m:t>𝑣</m:t>
                              </m:r>
                            </m:e>
                            <m:sup>
                              <m:r>
                                <a:rPr lang="en-US" sz="2000" b="0" i="1" smtClean="0">
                                  <a:solidFill>
                                    <a:schemeClr val="tx1"/>
                                  </a:solidFill>
                                  <a:latin typeface="Cambria Math" panose="02040503050406030204" pitchFamily="18" charset="0"/>
                                  <a:ea typeface="Cambria Math" panose="02040503050406030204" pitchFamily="18" charset="0"/>
                                </a:rPr>
                                <m:t>2</m:t>
                              </m:r>
                            </m:sup>
                          </m:sSup>
                        </m:num>
                        <m:den>
                          <m:r>
                            <a:rPr lang="en-US" sz="2000" b="0" i="1" smtClean="0">
                              <a:solidFill>
                                <a:schemeClr val="tx1"/>
                              </a:solidFill>
                              <a:latin typeface="Cambria Math" panose="02040503050406030204" pitchFamily="18" charset="0"/>
                              <a:ea typeface="Cambria Math" panose="02040503050406030204" pitchFamily="18" charset="0"/>
                            </a:rPr>
                            <m:t>𝐷</m:t>
                          </m:r>
                        </m:den>
                      </m:f>
                    </m:oMath>
                  </m:oMathPara>
                </a14:m>
                <a:endParaRPr lang="en-US" sz="2000" dirty="0">
                  <a:solidFill>
                    <a:schemeClr val="tx1"/>
                  </a:solidFill>
                </a:endParaRPr>
              </a:p>
              <a:p>
                <a14:m>
                  <m:oMath xmlns:m="http://schemas.openxmlformats.org/officeDocument/2006/math">
                    <m:r>
                      <a:rPr lang="en-US" sz="2000" i="1" smtClean="0">
                        <a:solidFill>
                          <a:schemeClr val="tx1"/>
                        </a:solidFill>
                        <a:latin typeface="Cambria Math" panose="02040503050406030204" pitchFamily="18" charset="0"/>
                        <a:ea typeface="Cambria Math" panose="02040503050406030204" pitchFamily="18" charset="0"/>
                      </a:rPr>
                      <m:t>∆</m:t>
                    </m:r>
                    <m:r>
                      <a:rPr lang="en-US" sz="2000" i="1" smtClean="0">
                        <a:solidFill>
                          <a:schemeClr val="tx1"/>
                        </a:solidFill>
                        <a:latin typeface="Cambria Math" panose="02040503050406030204" pitchFamily="18" charset="0"/>
                        <a:ea typeface="Cambria Math" panose="02040503050406030204" pitchFamily="18" charset="0"/>
                      </a:rPr>
                      <m:t>𝑝</m:t>
                    </m:r>
                  </m:oMath>
                </a14:m>
                <a:r>
                  <a:rPr lang="en-US" sz="2000" dirty="0">
                    <a:solidFill>
                      <a:schemeClr val="tx1"/>
                    </a:solidFill>
                  </a:rPr>
                  <a:t> – Pressure Loss</a:t>
                </a:r>
              </a:p>
              <a:p>
                <a14:m>
                  <m:oMath xmlns:m="http://schemas.openxmlformats.org/officeDocument/2006/math">
                    <m:r>
                      <a:rPr lang="en-US" sz="2000" b="0" i="1" smtClean="0">
                        <a:solidFill>
                          <a:schemeClr val="tx1"/>
                        </a:solidFill>
                        <a:latin typeface="Cambria Math" panose="02040503050406030204" pitchFamily="18" charset="0"/>
                        <a:ea typeface="Cambria Math" panose="02040503050406030204" pitchFamily="18" charset="0"/>
                      </a:rPr>
                      <m:t>𝐿</m:t>
                    </m:r>
                  </m:oMath>
                </a14:m>
                <a:r>
                  <a:rPr lang="en-US" sz="2000" dirty="0">
                    <a:solidFill>
                      <a:schemeClr val="tx1"/>
                    </a:solidFill>
                  </a:rPr>
                  <a:t> – Tube Length</a:t>
                </a:r>
              </a:p>
              <a:p>
                <a14:m>
                  <m:oMath xmlns:m="http://schemas.openxmlformats.org/officeDocument/2006/math">
                    <m:sSub>
                      <m:sSubPr>
                        <m:ctrlPr>
                          <a:rPr lang="en-US" sz="2000" b="0" i="1" smtClean="0">
                            <a:solidFill>
                              <a:schemeClr val="tx1"/>
                            </a:solidFill>
                            <a:latin typeface="Cambria Math" panose="02040503050406030204" pitchFamily="18" charset="0"/>
                            <a:ea typeface="Cambria Math" panose="02040503050406030204" pitchFamily="18" charset="0"/>
                          </a:rPr>
                        </m:ctrlPr>
                      </m:sSubPr>
                      <m:e>
                        <m:r>
                          <a:rPr lang="en-US" sz="2000" b="0" i="1" smtClean="0">
                            <a:solidFill>
                              <a:schemeClr val="tx1"/>
                            </a:solidFill>
                            <a:latin typeface="Cambria Math" panose="02040503050406030204" pitchFamily="18" charset="0"/>
                            <a:ea typeface="Cambria Math" panose="02040503050406030204" pitchFamily="18" charset="0"/>
                          </a:rPr>
                          <m:t>𝑓</m:t>
                        </m:r>
                      </m:e>
                      <m:sub>
                        <m:r>
                          <a:rPr lang="en-US" sz="2000" b="0" i="1" smtClean="0">
                            <a:solidFill>
                              <a:schemeClr val="tx1"/>
                            </a:solidFill>
                            <a:latin typeface="Cambria Math" panose="02040503050406030204" pitchFamily="18" charset="0"/>
                            <a:ea typeface="Cambria Math" panose="02040503050406030204" pitchFamily="18" charset="0"/>
                          </a:rPr>
                          <m:t>𝐷</m:t>
                        </m:r>
                      </m:sub>
                    </m:sSub>
                  </m:oMath>
                </a14:m>
                <a:r>
                  <a:rPr lang="en-US" sz="2000" dirty="0">
                    <a:solidFill>
                      <a:schemeClr val="tx1"/>
                    </a:solidFill>
                  </a:rPr>
                  <a:t> – Friction Factor </a:t>
                </a:r>
              </a:p>
              <a:p>
                <a14:m>
                  <m:oMath xmlns:m="http://schemas.openxmlformats.org/officeDocument/2006/math">
                    <m:r>
                      <a:rPr lang="en-US" sz="2000" b="0" i="1" smtClean="0">
                        <a:solidFill>
                          <a:schemeClr val="tx1"/>
                        </a:solidFill>
                        <a:latin typeface="Cambria Math" panose="02040503050406030204" pitchFamily="18" charset="0"/>
                        <a:ea typeface="Cambria Math" panose="02040503050406030204" pitchFamily="18" charset="0"/>
                      </a:rPr>
                      <m:t>𝜌</m:t>
                    </m:r>
                  </m:oMath>
                </a14:m>
                <a:r>
                  <a:rPr lang="en-US" sz="2000" dirty="0">
                    <a:solidFill>
                      <a:schemeClr val="tx1"/>
                    </a:solidFill>
                  </a:rPr>
                  <a:t> – Fluid Density</a:t>
                </a:r>
              </a:p>
              <a:p>
                <a14:m>
                  <m:oMath xmlns:m="http://schemas.openxmlformats.org/officeDocument/2006/math">
                    <m:r>
                      <a:rPr lang="en-US" sz="2000" b="0" i="1" smtClean="0">
                        <a:solidFill>
                          <a:schemeClr val="tx1"/>
                        </a:solidFill>
                        <a:latin typeface="Cambria Math" panose="02040503050406030204" pitchFamily="18" charset="0"/>
                        <a:ea typeface="Cambria Math" panose="02040503050406030204" pitchFamily="18" charset="0"/>
                      </a:rPr>
                      <m:t>𝑣</m:t>
                    </m:r>
                  </m:oMath>
                </a14:m>
                <a:r>
                  <a:rPr lang="en-US" sz="2000" dirty="0">
                    <a:solidFill>
                      <a:schemeClr val="tx1"/>
                    </a:solidFill>
                  </a:rPr>
                  <a:t> – Fluid Velocity</a:t>
                </a:r>
              </a:p>
              <a:p>
                <a14:m>
                  <m:oMath xmlns:m="http://schemas.openxmlformats.org/officeDocument/2006/math">
                    <m:r>
                      <a:rPr lang="en-US" sz="2000" b="0" i="1" smtClean="0">
                        <a:solidFill>
                          <a:schemeClr val="tx1"/>
                        </a:solidFill>
                        <a:latin typeface="Cambria Math" panose="02040503050406030204" pitchFamily="18" charset="0"/>
                        <a:ea typeface="Cambria Math" panose="02040503050406030204" pitchFamily="18" charset="0"/>
                      </a:rPr>
                      <m:t>𝐷</m:t>
                    </m:r>
                  </m:oMath>
                </a14:m>
                <a:r>
                  <a:rPr lang="en-US" sz="2000" dirty="0">
                    <a:solidFill>
                      <a:schemeClr val="tx1"/>
                    </a:solidFill>
                  </a:rPr>
                  <a:t> – Tube Diameter</a:t>
                </a:r>
              </a:p>
            </p:txBody>
          </p:sp>
        </mc:Choice>
        <mc:Fallback xmlns="">
          <p:sp>
            <p:nvSpPr>
              <p:cNvPr id="7" name="TextBox 6">
                <a:extLst>
                  <a:ext uri="{FF2B5EF4-FFF2-40B4-BE49-F238E27FC236}">
                    <a16:creationId xmlns:a16="http://schemas.microsoft.com/office/drawing/2014/main" id="{3AE5BACE-B1EC-CB14-E9D4-05BBA8A0C1D3}"/>
                  </a:ext>
                </a:extLst>
              </p:cNvPr>
              <p:cNvSpPr txBox="1">
                <a:spLocks noRot="1" noChangeAspect="1" noMove="1" noResize="1" noEditPoints="1" noAdjustHandles="1" noChangeArrowheads="1" noChangeShapeType="1" noTextEdit="1"/>
              </p:cNvSpPr>
              <p:nvPr/>
            </p:nvSpPr>
            <p:spPr>
              <a:xfrm>
                <a:off x="4138118" y="818702"/>
                <a:ext cx="2519088" cy="2769989"/>
              </a:xfrm>
              <a:prstGeom prst="rect">
                <a:avLst/>
              </a:prstGeom>
              <a:blipFill>
                <a:blip r:embed="rId3"/>
                <a:stretch>
                  <a:fillRect l="-6295" t="-2857" r="-5569" b="-483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226CD89E-65F7-1648-40F4-912F5EF65A32}"/>
                  </a:ext>
                </a:extLst>
              </p:cNvPr>
              <p:cNvSpPr txBox="1"/>
              <p:nvPr/>
            </p:nvSpPr>
            <p:spPr>
              <a:xfrm>
                <a:off x="7851334" y="818702"/>
                <a:ext cx="3137077" cy="2471061"/>
              </a:xfrm>
              <a:prstGeom prst="rect">
                <a:avLst/>
              </a:prstGeom>
              <a:noFill/>
            </p:spPr>
            <p:txBody>
              <a:bodyPr wrap="none" lIns="0" tIns="0" rIns="0" bIns="0" rtlCol="0">
                <a:spAutoFit/>
              </a:bodyPr>
              <a:lstStyle/>
              <a:p>
                <a:r>
                  <a:rPr lang="en-US" sz="2000" b="0" dirty="0">
                    <a:solidFill>
                      <a:schemeClr val="tx1"/>
                    </a:solidFill>
                    <a:ea typeface="Cambria Math" panose="02040503050406030204" pitchFamily="18" charset="0"/>
                  </a:rPr>
                  <a:t>Reynolds Number</a:t>
                </a:r>
                <a:r>
                  <a:rPr lang="en-US" sz="2000" dirty="0">
                    <a:solidFill>
                      <a:schemeClr val="tx1"/>
                    </a:solidFill>
                    <a:ea typeface="Cambria Math" panose="02040503050406030204" pitchFamily="18" charset="0"/>
                  </a:rPr>
                  <a:t> Equation</a:t>
                </a:r>
                <a:endParaRPr lang="en-US" sz="2000" b="0" dirty="0">
                  <a:solidFill>
                    <a:schemeClr val="tx1"/>
                  </a:solidFill>
                  <a:ea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a:rPr lang="en-US" sz="2000" b="0" i="1" smtClean="0">
                          <a:solidFill>
                            <a:schemeClr val="tx1"/>
                          </a:solidFill>
                          <a:latin typeface="Cambria Math" panose="02040503050406030204" pitchFamily="18" charset="0"/>
                          <a:ea typeface="Cambria Math" panose="02040503050406030204" pitchFamily="18" charset="0"/>
                        </a:rPr>
                        <m:t>𝑅𝑒</m:t>
                      </m:r>
                      <m:r>
                        <a:rPr lang="en-US" sz="2000" b="0" i="1" smtClean="0">
                          <a:solidFill>
                            <a:schemeClr val="tx1"/>
                          </a:solidFill>
                          <a:latin typeface="Cambria Math" panose="02040503050406030204" pitchFamily="18" charset="0"/>
                          <a:ea typeface="Cambria Math" panose="02040503050406030204" pitchFamily="18" charset="0"/>
                        </a:rPr>
                        <m:t>=</m:t>
                      </m:r>
                      <m:f>
                        <m:fPr>
                          <m:ctrlPr>
                            <a:rPr lang="en-US" sz="2000" b="0" i="1" smtClean="0">
                              <a:solidFill>
                                <a:schemeClr val="tx1"/>
                              </a:solidFill>
                              <a:latin typeface="Cambria Math" panose="02040503050406030204" pitchFamily="18" charset="0"/>
                              <a:ea typeface="Cambria Math" panose="02040503050406030204" pitchFamily="18" charset="0"/>
                            </a:rPr>
                          </m:ctrlPr>
                        </m:fPr>
                        <m:num>
                          <m:r>
                            <a:rPr lang="en-US" sz="2000" b="0" i="1" smtClean="0">
                              <a:solidFill>
                                <a:schemeClr val="tx1"/>
                              </a:solidFill>
                              <a:latin typeface="Cambria Math" panose="02040503050406030204" pitchFamily="18" charset="0"/>
                              <a:ea typeface="Cambria Math" panose="02040503050406030204" pitchFamily="18" charset="0"/>
                            </a:rPr>
                            <m:t>𝜌</m:t>
                          </m:r>
                          <m:r>
                            <a:rPr lang="en-US" sz="2000" b="0" i="1" smtClean="0">
                              <a:solidFill>
                                <a:schemeClr val="tx1"/>
                              </a:solidFill>
                              <a:latin typeface="Cambria Math" panose="02040503050406030204" pitchFamily="18" charset="0"/>
                              <a:ea typeface="Cambria Math" panose="02040503050406030204" pitchFamily="18" charset="0"/>
                            </a:rPr>
                            <m:t>𝑣𝐷</m:t>
                          </m:r>
                        </m:num>
                        <m:den>
                          <m:r>
                            <a:rPr lang="en-US" sz="2000" i="1">
                              <a:solidFill>
                                <a:schemeClr val="tx1"/>
                              </a:solidFill>
                              <a:latin typeface="Cambria Math" panose="02040503050406030204" pitchFamily="18" charset="0"/>
                              <a:ea typeface="Cambria Math" panose="02040503050406030204" pitchFamily="18" charset="0"/>
                            </a:rPr>
                            <m:t>𝜇</m:t>
                          </m:r>
                        </m:den>
                      </m:f>
                    </m:oMath>
                  </m:oMathPara>
                </a14:m>
                <a:endParaRPr lang="en-US" sz="2000" dirty="0">
                  <a:solidFill>
                    <a:schemeClr val="tx1"/>
                  </a:solidFill>
                </a:endParaRPr>
              </a:p>
              <a:p>
                <a14:m>
                  <m:oMath xmlns:m="http://schemas.openxmlformats.org/officeDocument/2006/math">
                    <m:r>
                      <a:rPr lang="en-US" sz="2000" b="0" i="1" smtClean="0">
                        <a:solidFill>
                          <a:schemeClr val="tx1"/>
                        </a:solidFill>
                        <a:latin typeface="Cambria Math" panose="02040503050406030204" pitchFamily="18" charset="0"/>
                        <a:ea typeface="Cambria Math" panose="02040503050406030204" pitchFamily="18" charset="0"/>
                      </a:rPr>
                      <m:t>𝑅𝑒</m:t>
                    </m:r>
                  </m:oMath>
                </a14:m>
                <a:r>
                  <a:rPr lang="en-US" sz="2000" dirty="0">
                    <a:solidFill>
                      <a:schemeClr val="tx1"/>
                    </a:solidFill>
                  </a:rPr>
                  <a:t> – Reynolds Number</a:t>
                </a:r>
              </a:p>
              <a:p>
                <a14:m>
                  <m:oMath xmlns:m="http://schemas.openxmlformats.org/officeDocument/2006/math">
                    <m:r>
                      <a:rPr lang="en-US" sz="2000" b="0" i="1" smtClean="0">
                        <a:solidFill>
                          <a:schemeClr val="tx1"/>
                        </a:solidFill>
                        <a:latin typeface="Cambria Math" panose="02040503050406030204" pitchFamily="18" charset="0"/>
                        <a:ea typeface="Cambria Math" panose="02040503050406030204" pitchFamily="18" charset="0"/>
                      </a:rPr>
                      <m:t>𝜌</m:t>
                    </m:r>
                  </m:oMath>
                </a14:m>
                <a:r>
                  <a:rPr lang="en-US" sz="2000" dirty="0">
                    <a:solidFill>
                      <a:schemeClr val="tx1"/>
                    </a:solidFill>
                  </a:rPr>
                  <a:t> – Fluid Density</a:t>
                </a:r>
              </a:p>
              <a:p>
                <a14:m>
                  <m:oMath xmlns:m="http://schemas.openxmlformats.org/officeDocument/2006/math">
                    <m:r>
                      <a:rPr lang="en-US" sz="2000" b="0" i="1" smtClean="0">
                        <a:solidFill>
                          <a:schemeClr val="tx1"/>
                        </a:solidFill>
                        <a:latin typeface="Cambria Math" panose="02040503050406030204" pitchFamily="18" charset="0"/>
                        <a:ea typeface="Cambria Math" panose="02040503050406030204" pitchFamily="18" charset="0"/>
                      </a:rPr>
                      <m:t>𝑣</m:t>
                    </m:r>
                  </m:oMath>
                </a14:m>
                <a:r>
                  <a:rPr lang="en-US" sz="2000" dirty="0">
                    <a:solidFill>
                      <a:schemeClr val="tx1"/>
                    </a:solidFill>
                  </a:rPr>
                  <a:t> – Fluid Velocity </a:t>
                </a:r>
              </a:p>
              <a:p>
                <a14:m>
                  <m:oMath xmlns:m="http://schemas.openxmlformats.org/officeDocument/2006/math">
                    <m:r>
                      <a:rPr lang="en-US" sz="2000" b="0" i="1" smtClean="0">
                        <a:solidFill>
                          <a:schemeClr val="tx1"/>
                        </a:solidFill>
                        <a:latin typeface="Cambria Math" panose="02040503050406030204" pitchFamily="18" charset="0"/>
                        <a:ea typeface="Cambria Math" panose="02040503050406030204" pitchFamily="18" charset="0"/>
                      </a:rPr>
                      <m:t>𝐷</m:t>
                    </m:r>
                  </m:oMath>
                </a14:m>
                <a:r>
                  <a:rPr lang="en-US" sz="2000" dirty="0">
                    <a:solidFill>
                      <a:schemeClr val="tx1"/>
                    </a:solidFill>
                  </a:rPr>
                  <a:t> – Tube Diameter</a:t>
                </a:r>
              </a:p>
              <a:p>
                <a14:m>
                  <m:oMath xmlns:m="http://schemas.openxmlformats.org/officeDocument/2006/math">
                    <m:r>
                      <a:rPr lang="en-US" sz="2000" i="1" smtClean="0">
                        <a:solidFill>
                          <a:schemeClr val="tx1"/>
                        </a:solidFill>
                        <a:latin typeface="Cambria Math" panose="02040503050406030204" pitchFamily="18" charset="0"/>
                        <a:ea typeface="Cambria Math" panose="02040503050406030204" pitchFamily="18" charset="0"/>
                      </a:rPr>
                      <m:t>𝜇</m:t>
                    </m:r>
                    <m:r>
                      <a:rPr lang="en-US" sz="2000" i="1" smtClean="0">
                        <a:solidFill>
                          <a:schemeClr val="tx1"/>
                        </a:solidFill>
                        <a:latin typeface="Cambria Math" panose="02040503050406030204" pitchFamily="18" charset="0"/>
                        <a:ea typeface="Cambria Math" panose="02040503050406030204" pitchFamily="18" charset="0"/>
                      </a:rPr>
                      <m:t> </m:t>
                    </m:r>
                  </m:oMath>
                </a14:m>
                <a:r>
                  <a:rPr lang="en-US" sz="2000" dirty="0">
                    <a:solidFill>
                      <a:schemeClr val="tx1"/>
                    </a:solidFill>
                  </a:rPr>
                  <a:t>– Dynamic Viscosity</a:t>
                </a:r>
              </a:p>
            </p:txBody>
          </p:sp>
        </mc:Choice>
        <mc:Fallback xmlns="">
          <p:sp>
            <p:nvSpPr>
              <p:cNvPr id="8" name="TextBox 7">
                <a:extLst>
                  <a:ext uri="{FF2B5EF4-FFF2-40B4-BE49-F238E27FC236}">
                    <a16:creationId xmlns:a16="http://schemas.microsoft.com/office/drawing/2014/main" id="{226CD89E-65F7-1648-40F4-912F5EF65A32}"/>
                  </a:ext>
                </a:extLst>
              </p:cNvPr>
              <p:cNvSpPr txBox="1">
                <a:spLocks noRot="1" noChangeAspect="1" noMove="1" noResize="1" noEditPoints="1" noAdjustHandles="1" noChangeArrowheads="1" noChangeShapeType="1" noTextEdit="1"/>
              </p:cNvSpPr>
              <p:nvPr/>
            </p:nvSpPr>
            <p:spPr>
              <a:xfrm>
                <a:off x="7851334" y="818702"/>
                <a:ext cx="3137077" cy="2471061"/>
              </a:xfrm>
              <a:prstGeom prst="rect">
                <a:avLst/>
              </a:prstGeom>
              <a:blipFill>
                <a:blip r:embed="rId4"/>
                <a:stretch>
                  <a:fillRect l="-5049" t="-2956" r="-3883" b="-5419"/>
                </a:stretch>
              </a:blipFill>
            </p:spPr>
            <p:txBody>
              <a:bodyPr/>
              <a:lstStyle/>
              <a:p>
                <a:r>
                  <a:rPr lang="en-US">
                    <a:noFill/>
                  </a:rPr>
                  <a:t> </a:t>
                </a:r>
              </a:p>
            </p:txBody>
          </p:sp>
        </mc:Fallback>
      </mc:AlternateContent>
    </p:spTree>
    <p:extLst>
      <p:ext uri="{BB962C8B-B14F-4D97-AF65-F5344CB8AC3E}">
        <p14:creationId xmlns:p14="http://schemas.microsoft.com/office/powerpoint/2010/main" val="241789937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A0FA9A-0E30-1AD3-4EA0-037B06FBC14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83C92E-7AFA-11CD-62A6-B472B80E847B}"/>
              </a:ext>
            </a:extLst>
          </p:cNvPr>
          <p:cNvSpPr>
            <a:spLocks noGrp="1"/>
          </p:cNvSpPr>
          <p:nvPr>
            <p:ph type="title"/>
          </p:nvPr>
        </p:nvSpPr>
        <p:spPr/>
        <p:txBody>
          <a:bodyPr>
            <a:normAutofit fontScale="90000"/>
          </a:bodyPr>
          <a:lstStyle/>
          <a:p>
            <a:r>
              <a:rPr lang="en-US" dirty="0" err="1"/>
              <a:t>ePIC</a:t>
            </a:r>
            <a:r>
              <a:rPr lang="en-US" dirty="0"/>
              <a:t> Detector – Detailed Calculation</a:t>
            </a:r>
          </a:p>
        </p:txBody>
      </p:sp>
      <p:graphicFrame>
        <p:nvGraphicFramePr>
          <p:cNvPr id="6" name="Table 5">
            <a:extLst>
              <a:ext uri="{FF2B5EF4-FFF2-40B4-BE49-F238E27FC236}">
                <a16:creationId xmlns:a16="http://schemas.microsoft.com/office/drawing/2014/main" id="{CC30B017-6C54-A8AD-906B-1C2B198DBE4A}"/>
              </a:ext>
            </a:extLst>
          </p:cNvPr>
          <p:cNvGraphicFramePr>
            <a:graphicFrameLocks noGrp="1"/>
          </p:cNvGraphicFramePr>
          <p:nvPr>
            <p:extLst>
              <p:ext uri="{D42A27DB-BD31-4B8C-83A1-F6EECF244321}">
                <p14:modId xmlns:p14="http://schemas.microsoft.com/office/powerpoint/2010/main" val="1257290311"/>
              </p:ext>
            </p:extLst>
          </p:nvPr>
        </p:nvGraphicFramePr>
        <p:xfrm>
          <a:off x="457200" y="866047"/>
          <a:ext cx="5232400" cy="3683000"/>
        </p:xfrm>
        <a:graphic>
          <a:graphicData uri="http://schemas.openxmlformats.org/drawingml/2006/table">
            <a:tbl>
              <a:tblPr>
                <a:tableStyleId>{5C22544A-7EE6-4342-B048-85BDC9FD1C3A}</a:tableStyleId>
              </a:tblPr>
              <a:tblGrid>
                <a:gridCol w="2819400">
                  <a:extLst>
                    <a:ext uri="{9D8B030D-6E8A-4147-A177-3AD203B41FA5}">
                      <a16:colId xmlns:a16="http://schemas.microsoft.com/office/drawing/2014/main" val="3054406726"/>
                    </a:ext>
                  </a:extLst>
                </a:gridCol>
                <a:gridCol w="1498600">
                  <a:extLst>
                    <a:ext uri="{9D8B030D-6E8A-4147-A177-3AD203B41FA5}">
                      <a16:colId xmlns:a16="http://schemas.microsoft.com/office/drawing/2014/main" val="1712111596"/>
                    </a:ext>
                  </a:extLst>
                </a:gridCol>
                <a:gridCol w="914400">
                  <a:extLst>
                    <a:ext uri="{9D8B030D-6E8A-4147-A177-3AD203B41FA5}">
                      <a16:colId xmlns:a16="http://schemas.microsoft.com/office/drawing/2014/main" val="3443413659"/>
                    </a:ext>
                  </a:extLst>
                </a:gridCol>
              </a:tblGrid>
              <a:tr h="184150">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6350" marR="6350" marT="6350" marB="0" anchor="b"/>
                </a:tc>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6350" marR="6350" marT="6350" marB="0" anchor="b"/>
                </a:tc>
                <a:tc>
                  <a:txBody>
                    <a:bodyPr/>
                    <a:lstStyle/>
                    <a:p>
                      <a:pPr algn="ctr" fontAlgn="b">
                        <a:buNone/>
                      </a:pPr>
                      <a:r>
                        <a:rPr lang="en-US" sz="1100" u="none" strike="noStrike">
                          <a:effectLst/>
                        </a:rPr>
                        <a:t>Units</a:t>
                      </a:r>
                      <a:endParaRPr lang="en-US" sz="1100" b="0" i="0" u="none" strike="noStrike">
                        <a:solidFill>
                          <a:srgbClr val="FF0000"/>
                        </a:solidFill>
                        <a:effectLst/>
                        <a:latin typeface="Aptos Narrow" panose="020B0004020202020204" pitchFamily="34" charset="0"/>
                      </a:endParaRPr>
                    </a:p>
                  </a:txBody>
                  <a:tcPr marL="6350" marR="6350" marT="6350" marB="0" anchor="b"/>
                </a:tc>
                <a:extLst>
                  <a:ext uri="{0D108BD9-81ED-4DB2-BD59-A6C34878D82A}">
                    <a16:rowId xmlns:a16="http://schemas.microsoft.com/office/drawing/2014/main" val="2047128756"/>
                  </a:ext>
                </a:extLst>
              </a:tr>
              <a:tr h="184150">
                <a:tc>
                  <a:txBody>
                    <a:bodyPr/>
                    <a:lstStyle/>
                    <a:p>
                      <a:pPr algn="ctr" fontAlgn="b">
                        <a:buNone/>
                      </a:pPr>
                      <a:r>
                        <a:rPr lang="en-US" sz="1100" u="none" strike="noStrike">
                          <a:effectLst/>
                        </a:rPr>
                        <a:t>Cooling media</a:t>
                      </a:r>
                      <a:endParaRPr lang="en-US" sz="1100" b="1" i="0" u="none" strike="noStrike">
                        <a:solidFill>
                          <a:srgbClr val="000000"/>
                        </a:solidFill>
                        <a:effectLst/>
                        <a:latin typeface="Aptos Narrow" panose="020B0004020202020204" pitchFamily="34" charset="0"/>
                      </a:endParaRPr>
                    </a:p>
                  </a:txBody>
                  <a:tcPr marL="6350" marR="6350" marT="6350" marB="0" anchor="b"/>
                </a:tc>
                <a:tc>
                  <a:txBody>
                    <a:bodyPr/>
                    <a:lstStyle/>
                    <a:p>
                      <a:pPr algn="ctr" fontAlgn="b">
                        <a:buNone/>
                      </a:pPr>
                      <a:r>
                        <a:rPr lang="en-US" sz="1100" u="none" strike="noStrike">
                          <a:effectLst/>
                        </a:rPr>
                        <a:t>Natural Convection</a:t>
                      </a:r>
                      <a:endParaRPr lang="en-US" sz="1100" b="0" i="0" u="none" strike="noStrike">
                        <a:solidFill>
                          <a:srgbClr val="FF0000"/>
                        </a:solidFill>
                        <a:effectLst/>
                        <a:latin typeface="Aptos Narrow" panose="020B0004020202020204" pitchFamily="34" charset="0"/>
                      </a:endParaRPr>
                    </a:p>
                  </a:txBody>
                  <a:tcPr marL="6350" marR="6350" marT="6350" marB="0" anchor="b"/>
                </a:tc>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6350" marR="6350" marT="6350" marB="0" anchor="b"/>
                </a:tc>
                <a:extLst>
                  <a:ext uri="{0D108BD9-81ED-4DB2-BD59-A6C34878D82A}">
                    <a16:rowId xmlns:a16="http://schemas.microsoft.com/office/drawing/2014/main" val="1007393916"/>
                  </a:ext>
                </a:extLst>
              </a:tr>
              <a:tr h="184150">
                <a:tc>
                  <a:txBody>
                    <a:bodyPr/>
                    <a:lstStyle/>
                    <a:p>
                      <a:pPr algn="ctr" fontAlgn="b">
                        <a:buNone/>
                      </a:pPr>
                      <a:r>
                        <a:rPr lang="en-US" sz="1100" u="none" strike="noStrike">
                          <a:effectLst/>
                        </a:rPr>
                        <a:t>Caloroc Board Heat Load</a:t>
                      </a:r>
                      <a:endParaRPr lang="en-US" sz="1100" b="1" i="0" u="none" strike="noStrike">
                        <a:solidFill>
                          <a:srgbClr val="000000"/>
                        </a:solidFill>
                        <a:effectLst/>
                        <a:latin typeface="Aptos Narrow" panose="020B0004020202020204" pitchFamily="34" charset="0"/>
                      </a:endParaRPr>
                    </a:p>
                  </a:txBody>
                  <a:tcPr marL="6350" marR="6350" marT="6350" marB="0" anchor="b"/>
                </a:tc>
                <a:tc>
                  <a:txBody>
                    <a:bodyPr/>
                    <a:lstStyle/>
                    <a:p>
                      <a:pPr algn="ctr" fontAlgn="b">
                        <a:buNone/>
                      </a:pPr>
                      <a:r>
                        <a:rPr lang="en-US" sz="1100" u="none" strike="noStrike">
                          <a:effectLst/>
                        </a:rPr>
                        <a:t>5</a:t>
                      </a:r>
                      <a:endParaRPr lang="en-US" sz="1100" b="0" i="0" u="none" strike="noStrike">
                        <a:solidFill>
                          <a:srgbClr val="FF0000"/>
                        </a:solidFill>
                        <a:effectLst/>
                        <a:latin typeface="Aptos Narrow" panose="020B0004020202020204" pitchFamily="34" charset="0"/>
                      </a:endParaRPr>
                    </a:p>
                  </a:txBody>
                  <a:tcPr marL="6350" marR="6350" marT="6350" marB="0" anchor="b"/>
                </a:tc>
                <a:tc>
                  <a:txBody>
                    <a:bodyPr/>
                    <a:lstStyle/>
                    <a:p>
                      <a:pPr algn="ctr" fontAlgn="b">
                        <a:buNone/>
                      </a:pPr>
                      <a:r>
                        <a:rPr lang="en-US" sz="1100" u="none" strike="noStrike">
                          <a:effectLst/>
                        </a:rPr>
                        <a:t>W</a:t>
                      </a:r>
                      <a:endParaRPr lang="en-US" sz="1100" b="1" i="0" u="none" strike="noStrike">
                        <a:solidFill>
                          <a:srgbClr val="000000"/>
                        </a:solidFill>
                        <a:effectLst/>
                        <a:latin typeface="Aptos Narrow" panose="020B0004020202020204" pitchFamily="34" charset="0"/>
                      </a:endParaRPr>
                    </a:p>
                  </a:txBody>
                  <a:tcPr marL="6350" marR="6350" marT="6350" marB="0" anchor="b"/>
                </a:tc>
                <a:extLst>
                  <a:ext uri="{0D108BD9-81ED-4DB2-BD59-A6C34878D82A}">
                    <a16:rowId xmlns:a16="http://schemas.microsoft.com/office/drawing/2014/main" val="2157744728"/>
                  </a:ext>
                </a:extLst>
              </a:tr>
              <a:tr h="184150">
                <a:tc>
                  <a:txBody>
                    <a:bodyPr/>
                    <a:lstStyle/>
                    <a:p>
                      <a:pPr algn="ctr" fontAlgn="b">
                        <a:buNone/>
                      </a:pPr>
                      <a:r>
                        <a:rPr lang="en-US" sz="1100" u="none" strike="noStrike">
                          <a:effectLst/>
                        </a:rPr>
                        <a:t>Number of Caloroc boards in each sector</a:t>
                      </a:r>
                      <a:endParaRPr lang="en-US" sz="1100" b="1" i="0" u="none" strike="noStrike">
                        <a:solidFill>
                          <a:srgbClr val="000000"/>
                        </a:solidFill>
                        <a:effectLst/>
                        <a:latin typeface="Aptos Narrow" panose="020B0004020202020204" pitchFamily="34" charset="0"/>
                      </a:endParaRPr>
                    </a:p>
                  </a:txBody>
                  <a:tcPr marL="6350" marR="6350" marT="6350" marB="0" anchor="b"/>
                </a:tc>
                <a:tc>
                  <a:txBody>
                    <a:bodyPr/>
                    <a:lstStyle/>
                    <a:p>
                      <a:pPr algn="ctr" fontAlgn="b">
                        <a:buNone/>
                      </a:pPr>
                      <a:r>
                        <a:rPr lang="en-US" sz="1100" u="none" strike="noStrike">
                          <a:effectLst/>
                        </a:rPr>
                        <a:t>8</a:t>
                      </a:r>
                      <a:endParaRPr lang="en-US" sz="1100" b="0" i="0" u="none" strike="noStrike">
                        <a:solidFill>
                          <a:srgbClr val="FF0000"/>
                        </a:solidFill>
                        <a:effectLst/>
                        <a:latin typeface="Aptos Narrow" panose="020B0004020202020204" pitchFamily="34" charset="0"/>
                      </a:endParaRPr>
                    </a:p>
                  </a:txBody>
                  <a:tcPr marL="6350" marR="6350" marT="6350" marB="0" anchor="b"/>
                </a:tc>
                <a:tc>
                  <a:txBody>
                    <a:bodyPr/>
                    <a:lstStyle/>
                    <a:p>
                      <a:pPr algn="ctr" fontAlgn="b">
                        <a:buNone/>
                      </a:pPr>
                      <a:endParaRPr lang="en-US" sz="1100" b="1" i="0" u="none" strike="noStrike">
                        <a:solidFill>
                          <a:srgbClr val="000000"/>
                        </a:solidFill>
                        <a:effectLst/>
                        <a:latin typeface="Aptos Narrow" panose="020B0004020202020204" pitchFamily="34" charset="0"/>
                      </a:endParaRPr>
                    </a:p>
                  </a:txBody>
                  <a:tcPr marL="6350" marR="6350" marT="6350" marB="0" anchor="b"/>
                </a:tc>
                <a:extLst>
                  <a:ext uri="{0D108BD9-81ED-4DB2-BD59-A6C34878D82A}">
                    <a16:rowId xmlns:a16="http://schemas.microsoft.com/office/drawing/2014/main" val="1103067268"/>
                  </a:ext>
                </a:extLst>
              </a:tr>
              <a:tr h="184150">
                <a:tc>
                  <a:txBody>
                    <a:bodyPr/>
                    <a:lstStyle/>
                    <a:p>
                      <a:pPr algn="ctr" fontAlgn="b">
                        <a:buNone/>
                      </a:pPr>
                      <a:r>
                        <a:rPr lang="en-US" sz="1100" u="none" strike="noStrike">
                          <a:effectLst/>
                        </a:rPr>
                        <a:t>Sector Heat Load</a:t>
                      </a:r>
                      <a:endParaRPr lang="en-US" sz="1100" b="1" i="0" u="none" strike="noStrike">
                        <a:solidFill>
                          <a:srgbClr val="000000"/>
                        </a:solidFill>
                        <a:effectLst/>
                        <a:latin typeface="Aptos Narrow" panose="020B0004020202020204" pitchFamily="34" charset="0"/>
                      </a:endParaRPr>
                    </a:p>
                  </a:txBody>
                  <a:tcPr marL="6350" marR="6350" marT="6350" marB="0" anchor="b"/>
                </a:tc>
                <a:tc>
                  <a:txBody>
                    <a:bodyPr/>
                    <a:lstStyle/>
                    <a:p>
                      <a:pPr algn="ctr" fontAlgn="b">
                        <a:buNone/>
                      </a:pPr>
                      <a:r>
                        <a:rPr lang="en-US" sz="1100" u="none" strike="noStrike">
                          <a:effectLst/>
                        </a:rPr>
                        <a:t>40</a:t>
                      </a:r>
                      <a:endParaRPr lang="en-US" sz="1100" b="0" i="0" u="none" strike="noStrike">
                        <a:solidFill>
                          <a:srgbClr val="FF0000"/>
                        </a:solidFill>
                        <a:effectLst/>
                        <a:latin typeface="Aptos Narrow" panose="020B0004020202020204" pitchFamily="34" charset="0"/>
                      </a:endParaRPr>
                    </a:p>
                  </a:txBody>
                  <a:tcPr marL="6350" marR="6350" marT="6350" marB="0" anchor="b"/>
                </a:tc>
                <a:tc>
                  <a:txBody>
                    <a:bodyPr/>
                    <a:lstStyle/>
                    <a:p>
                      <a:pPr algn="ctr" fontAlgn="b">
                        <a:buNone/>
                      </a:pPr>
                      <a:r>
                        <a:rPr lang="en-US" sz="1100" u="none" strike="noStrike">
                          <a:effectLst/>
                        </a:rPr>
                        <a:t>W</a:t>
                      </a:r>
                      <a:endParaRPr lang="en-US" sz="1100" b="1" i="0" u="none" strike="noStrike">
                        <a:solidFill>
                          <a:srgbClr val="000000"/>
                        </a:solidFill>
                        <a:effectLst/>
                        <a:latin typeface="Aptos Narrow" panose="020B0004020202020204" pitchFamily="34" charset="0"/>
                      </a:endParaRPr>
                    </a:p>
                  </a:txBody>
                  <a:tcPr marL="6350" marR="6350" marT="6350" marB="0" anchor="b"/>
                </a:tc>
                <a:extLst>
                  <a:ext uri="{0D108BD9-81ED-4DB2-BD59-A6C34878D82A}">
                    <a16:rowId xmlns:a16="http://schemas.microsoft.com/office/drawing/2014/main" val="749838901"/>
                  </a:ext>
                </a:extLst>
              </a:tr>
              <a:tr h="184150">
                <a:tc>
                  <a:txBody>
                    <a:bodyPr/>
                    <a:lstStyle/>
                    <a:p>
                      <a:pPr algn="ctr" fontAlgn="b">
                        <a:buNone/>
                      </a:pPr>
                      <a:r>
                        <a:rPr lang="en-US" sz="1100" u="none" strike="noStrike">
                          <a:effectLst/>
                        </a:rPr>
                        <a:t>Total Number of Sectors</a:t>
                      </a:r>
                      <a:endParaRPr lang="en-US" sz="1100" b="1" i="0" u="none" strike="noStrike">
                        <a:solidFill>
                          <a:srgbClr val="000000"/>
                        </a:solidFill>
                        <a:effectLst/>
                        <a:latin typeface="Aptos Narrow" panose="020B0004020202020204" pitchFamily="34" charset="0"/>
                      </a:endParaRPr>
                    </a:p>
                  </a:txBody>
                  <a:tcPr marL="6350" marR="6350" marT="6350" marB="0" anchor="b"/>
                </a:tc>
                <a:tc>
                  <a:txBody>
                    <a:bodyPr/>
                    <a:lstStyle/>
                    <a:p>
                      <a:pPr algn="ctr" fontAlgn="b">
                        <a:buNone/>
                      </a:pPr>
                      <a:r>
                        <a:rPr lang="en-US" sz="1100" u="none" strike="noStrike">
                          <a:effectLst/>
                        </a:rPr>
                        <a:t>32</a:t>
                      </a:r>
                      <a:endParaRPr lang="en-US" sz="1100" b="0" i="0" u="none" strike="noStrike">
                        <a:solidFill>
                          <a:srgbClr val="FF0000"/>
                        </a:solidFill>
                        <a:effectLst/>
                        <a:latin typeface="Aptos Narrow" panose="020B0004020202020204" pitchFamily="34" charset="0"/>
                      </a:endParaRPr>
                    </a:p>
                  </a:txBody>
                  <a:tcPr marL="6350" marR="6350" marT="6350" marB="0" anchor="b"/>
                </a:tc>
                <a:tc>
                  <a:txBody>
                    <a:bodyPr/>
                    <a:lstStyle/>
                    <a:p>
                      <a:pPr algn="ctr" fontAlgn="b">
                        <a:buNone/>
                      </a:pPr>
                      <a:endParaRPr lang="en-US" sz="1100" b="1" i="0" u="none" strike="noStrike">
                        <a:solidFill>
                          <a:srgbClr val="000000"/>
                        </a:solidFill>
                        <a:effectLst/>
                        <a:latin typeface="Aptos Narrow" panose="020B0004020202020204" pitchFamily="34" charset="0"/>
                      </a:endParaRPr>
                    </a:p>
                  </a:txBody>
                  <a:tcPr marL="6350" marR="6350" marT="6350" marB="0" anchor="b"/>
                </a:tc>
                <a:extLst>
                  <a:ext uri="{0D108BD9-81ED-4DB2-BD59-A6C34878D82A}">
                    <a16:rowId xmlns:a16="http://schemas.microsoft.com/office/drawing/2014/main" val="2281879135"/>
                  </a:ext>
                </a:extLst>
              </a:tr>
              <a:tr h="184150">
                <a:tc>
                  <a:txBody>
                    <a:bodyPr/>
                    <a:lstStyle/>
                    <a:p>
                      <a:pPr algn="ctr" fontAlgn="b">
                        <a:buNone/>
                      </a:pPr>
                      <a:r>
                        <a:rPr lang="en-US" sz="1100" u="none" strike="noStrike">
                          <a:effectLst/>
                        </a:rPr>
                        <a:t>Total Heat Load</a:t>
                      </a:r>
                      <a:endParaRPr lang="en-US" sz="1100" b="1" i="0" u="none" strike="noStrike">
                        <a:solidFill>
                          <a:srgbClr val="000000"/>
                        </a:solidFill>
                        <a:effectLst/>
                        <a:latin typeface="Aptos Narrow" panose="020B0004020202020204" pitchFamily="34" charset="0"/>
                      </a:endParaRPr>
                    </a:p>
                  </a:txBody>
                  <a:tcPr marL="6350" marR="6350" marT="6350" marB="0" anchor="b"/>
                </a:tc>
                <a:tc>
                  <a:txBody>
                    <a:bodyPr/>
                    <a:lstStyle/>
                    <a:p>
                      <a:pPr algn="ctr" fontAlgn="b">
                        <a:buNone/>
                      </a:pPr>
                      <a:r>
                        <a:rPr lang="en-US" sz="1100" u="none" strike="noStrike">
                          <a:effectLst/>
                        </a:rPr>
                        <a:t>1280</a:t>
                      </a:r>
                      <a:endParaRPr lang="en-US" sz="1100" b="0" i="0" u="none" strike="noStrike">
                        <a:solidFill>
                          <a:srgbClr val="FF0000"/>
                        </a:solidFill>
                        <a:effectLst/>
                        <a:latin typeface="Aptos Narrow" panose="020B0004020202020204" pitchFamily="34" charset="0"/>
                      </a:endParaRPr>
                    </a:p>
                  </a:txBody>
                  <a:tcPr marL="6350" marR="6350" marT="6350" marB="0" anchor="b"/>
                </a:tc>
                <a:tc>
                  <a:txBody>
                    <a:bodyPr/>
                    <a:lstStyle/>
                    <a:p>
                      <a:pPr algn="ctr" fontAlgn="b">
                        <a:buNone/>
                      </a:pPr>
                      <a:r>
                        <a:rPr lang="en-US" sz="1100" u="none" strike="noStrike">
                          <a:effectLst/>
                        </a:rPr>
                        <a:t>W</a:t>
                      </a:r>
                      <a:endParaRPr lang="en-US" sz="1100" b="1" i="0" u="none" strike="noStrike">
                        <a:solidFill>
                          <a:srgbClr val="000000"/>
                        </a:solidFill>
                        <a:effectLst/>
                        <a:latin typeface="Aptos Narrow" panose="020B0004020202020204" pitchFamily="34" charset="0"/>
                      </a:endParaRPr>
                    </a:p>
                  </a:txBody>
                  <a:tcPr marL="6350" marR="6350" marT="6350" marB="0" anchor="b"/>
                </a:tc>
                <a:extLst>
                  <a:ext uri="{0D108BD9-81ED-4DB2-BD59-A6C34878D82A}">
                    <a16:rowId xmlns:a16="http://schemas.microsoft.com/office/drawing/2014/main" val="2080921257"/>
                  </a:ext>
                </a:extLst>
              </a:tr>
              <a:tr h="184150">
                <a:tc>
                  <a:txBody>
                    <a:bodyPr/>
                    <a:lstStyle/>
                    <a:p>
                      <a:pPr algn="ctr" fontAlgn="b">
                        <a:buNone/>
                      </a:pPr>
                      <a:r>
                        <a:rPr lang="en-US" sz="1100" u="none" strike="noStrike">
                          <a:effectLst/>
                        </a:rPr>
                        <a:t>Density</a:t>
                      </a:r>
                      <a:endParaRPr lang="en-US" sz="1100" b="1" i="0" u="none" strike="noStrike">
                        <a:solidFill>
                          <a:srgbClr val="000000"/>
                        </a:solidFill>
                        <a:effectLst/>
                        <a:latin typeface="Aptos Narrow" panose="020B0004020202020204" pitchFamily="34" charset="0"/>
                      </a:endParaRPr>
                    </a:p>
                  </a:txBody>
                  <a:tcPr marL="6350" marR="6350" marT="6350" marB="0" anchor="b"/>
                </a:tc>
                <a:tc>
                  <a:txBody>
                    <a:bodyPr/>
                    <a:lstStyle/>
                    <a:p>
                      <a:pPr algn="ctr" fontAlgn="b">
                        <a:buNone/>
                      </a:pPr>
                      <a:r>
                        <a:rPr lang="en-US" sz="1100" u="none" strike="noStrike">
                          <a:effectLst/>
                        </a:rPr>
                        <a:t>1.2</a:t>
                      </a:r>
                      <a:endParaRPr lang="en-US" sz="1100" b="0" i="0" u="none" strike="noStrike">
                        <a:solidFill>
                          <a:srgbClr val="FF0000"/>
                        </a:solidFill>
                        <a:effectLst/>
                        <a:latin typeface="Aptos Narrow" panose="020B0004020202020204" pitchFamily="34" charset="0"/>
                      </a:endParaRPr>
                    </a:p>
                  </a:txBody>
                  <a:tcPr marL="6350" marR="6350" marT="6350" marB="0" anchor="b"/>
                </a:tc>
                <a:tc>
                  <a:txBody>
                    <a:bodyPr/>
                    <a:lstStyle/>
                    <a:p>
                      <a:pPr algn="ctr" fontAlgn="b">
                        <a:buNone/>
                      </a:pPr>
                      <a:r>
                        <a:rPr lang="en-US" sz="1100" u="none" strike="noStrike">
                          <a:effectLst/>
                        </a:rPr>
                        <a:t>kg/m^3</a:t>
                      </a:r>
                      <a:endParaRPr lang="en-US" sz="1100" b="1" i="0" u="none" strike="noStrike">
                        <a:solidFill>
                          <a:srgbClr val="000000"/>
                        </a:solidFill>
                        <a:effectLst/>
                        <a:latin typeface="Aptos Narrow" panose="020B0004020202020204" pitchFamily="34" charset="0"/>
                      </a:endParaRPr>
                    </a:p>
                  </a:txBody>
                  <a:tcPr marL="6350" marR="6350" marT="6350" marB="0" anchor="b"/>
                </a:tc>
                <a:extLst>
                  <a:ext uri="{0D108BD9-81ED-4DB2-BD59-A6C34878D82A}">
                    <a16:rowId xmlns:a16="http://schemas.microsoft.com/office/drawing/2014/main" val="3580318157"/>
                  </a:ext>
                </a:extLst>
              </a:tr>
              <a:tr h="184150">
                <a:tc>
                  <a:txBody>
                    <a:bodyPr/>
                    <a:lstStyle/>
                    <a:p>
                      <a:pPr algn="ctr" fontAlgn="b">
                        <a:buNone/>
                      </a:pPr>
                      <a:r>
                        <a:rPr lang="en-US" sz="1100" u="none" strike="noStrike">
                          <a:effectLst/>
                        </a:rPr>
                        <a:t>Specific Heat</a:t>
                      </a:r>
                      <a:endParaRPr lang="en-US" sz="1100" b="1" i="0" u="none" strike="noStrike">
                        <a:solidFill>
                          <a:srgbClr val="000000"/>
                        </a:solidFill>
                        <a:effectLst/>
                        <a:latin typeface="Aptos Narrow" panose="020B0004020202020204" pitchFamily="34" charset="0"/>
                      </a:endParaRPr>
                    </a:p>
                  </a:txBody>
                  <a:tcPr marL="6350" marR="6350" marT="6350" marB="0" anchor="b"/>
                </a:tc>
                <a:tc>
                  <a:txBody>
                    <a:bodyPr/>
                    <a:lstStyle/>
                    <a:p>
                      <a:pPr algn="ctr" fontAlgn="b">
                        <a:buNone/>
                      </a:pPr>
                      <a:r>
                        <a:rPr lang="en-US" sz="1100" u="none" strike="noStrike">
                          <a:effectLst/>
                        </a:rPr>
                        <a:t>1005</a:t>
                      </a:r>
                      <a:endParaRPr lang="en-US" sz="1100" b="0" i="0" u="none" strike="noStrike">
                        <a:solidFill>
                          <a:srgbClr val="FF0000"/>
                        </a:solidFill>
                        <a:effectLst/>
                        <a:latin typeface="Aptos Narrow" panose="020B0004020202020204" pitchFamily="34" charset="0"/>
                      </a:endParaRPr>
                    </a:p>
                  </a:txBody>
                  <a:tcPr marL="6350" marR="6350" marT="6350" marB="0" anchor="b"/>
                </a:tc>
                <a:tc>
                  <a:txBody>
                    <a:bodyPr/>
                    <a:lstStyle/>
                    <a:p>
                      <a:pPr algn="ctr" fontAlgn="b">
                        <a:buNone/>
                      </a:pPr>
                      <a:r>
                        <a:rPr lang="en-US" sz="1100" u="none" strike="noStrike">
                          <a:effectLst/>
                        </a:rPr>
                        <a:t>J/kg C</a:t>
                      </a:r>
                      <a:endParaRPr lang="en-US" sz="1100" b="1" i="0" u="none" strike="noStrike">
                        <a:solidFill>
                          <a:srgbClr val="000000"/>
                        </a:solidFill>
                        <a:effectLst/>
                        <a:latin typeface="Aptos Narrow" panose="020B0004020202020204" pitchFamily="34" charset="0"/>
                      </a:endParaRPr>
                    </a:p>
                  </a:txBody>
                  <a:tcPr marL="6350" marR="6350" marT="6350" marB="0" anchor="b"/>
                </a:tc>
                <a:extLst>
                  <a:ext uri="{0D108BD9-81ED-4DB2-BD59-A6C34878D82A}">
                    <a16:rowId xmlns:a16="http://schemas.microsoft.com/office/drawing/2014/main" val="3329510377"/>
                  </a:ext>
                </a:extLst>
              </a:tr>
              <a:tr h="184150">
                <a:tc>
                  <a:txBody>
                    <a:bodyPr/>
                    <a:lstStyle/>
                    <a:p>
                      <a:pPr algn="ctr" fontAlgn="b">
                        <a:buNone/>
                      </a:pPr>
                      <a:r>
                        <a:rPr lang="en-US" sz="1100" u="none" strike="noStrike">
                          <a:effectLst/>
                        </a:rPr>
                        <a:t>Temperature rise</a:t>
                      </a:r>
                      <a:endParaRPr lang="en-US" sz="1100" b="1" i="0" u="none" strike="noStrike">
                        <a:solidFill>
                          <a:srgbClr val="000000"/>
                        </a:solidFill>
                        <a:effectLst/>
                        <a:latin typeface="Aptos Narrow" panose="020B0004020202020204" pitchFamily="34" charset="0"/>
                      </a:endParaRPr>
                    </a:p>
                  </a:txBody>
                  <a:tcPr marL="6350" marR="6350" marT="6350" marB="0" anchor="b"/>
                </a:tc>
                <a:tc>
                  <a:txBody>
                    <a:bodyPr/>
                    <a:lstStyle/>
                    <a:p>
                      <a:pPr algn="ctr" fontAlgn="b">
                        <a:buNone/>
                      </a:pPr>
                      <a:r>
                        <a:rPr lang="en-US" sz="1100" u="none" strike="noStrike">
                          <a:effectLst/>
                        </a:rPr>
                        <a:t>22</a:t>
                      </a:r>
                      <a:endParaRPr lang="en-US" sz="1100" b="0" i="0" u="none" strike="noStrike">
                        <a:solidFill>
                          <a:srgbClr val="FF0000"/>
                        </a:solidFill>
                        <a:effectLst/>
                        <a:latin typeface="Aptos Narrow" panose="020B0004020202020204" pitchFamily="34" charset="0"/>
                      </a:endParaRPr>
                    </a:p>
                  </a:txBody>
                  <a:tcPr marL="6350" marR="6350" marT="6350" marB="0" anchor="b"/>
                </a:tc>
                <a:tc>
                  <a:txBody>
                    <a:bodyPr/>
                    <a:lstStyle/>
                    <a:p>
                      <a:pPr algn="ctr" fontAlgn="b">
                        <a:buNone/>
                      </a:pPr>
                      <a:r>
                        <a:rPr lang="en-US" sz="1100" u="none" strike="noStrike">
                          <a:effectLst/>
                        </a:rPr>
                        <a:t>C</a:t>
                      </a:r>
                      <a:endParaRPr lang="en-US" sz="1100" b="1" i="0" u="none" strike="noStrike">
                        <a:solidFill>
                          <a:srgbClr val="000000"/>
                        </a:solidFill>
                        <a:effectLst/>
                        <a:latin typeface="Aptos Narrow" panose="020B0004020202020204" pitchFamily="34" charset="0"/>
                      </a:endParaRPr>
                    </a:p>
                  </a:txBody>
                  <a:tcPr marL="6350" marR="6350" marT="6350" marB="0" anchor="b"/>
                </a:tc>
                <a:extLst>
                  <a:ext uri="{0D108BD9-81ED-4DB2-BD59-A6C34878D82A}">
                    <a16:rowId xmlns:a16="http://schemas.microsoft.com/office/drawing/2014/main" val="3859635318"/>
                  </a:ext>
                </a:extLst>
              </a:tr>
              <a:tr h="184150">
                <a:tc>
                  <a:txBody>
                    <a:bodyPr/>
                    <a:lstStyle/>
                    <a:p>
                      <a:pPr algn="ctr" fontAlgn="b">
                        <a:buNone/>
                      </a:pPr>
                      <a:r>
                        <a:rPr lang="en-US" sz="1100" u="none" strike="noStrike">
                          <a:effectLst/>
                        </a:rPr>
                        <a:t>Flow Rate</a:t>
                      </a:r>
                      <a:endParaRPr lang="en-US" sz="1100" b="1" i="0" u="none" strike="noStrike">
                        <a:solidFill>
                          <a:srgbClr val="000000"/>
                        </a:solidFill>
                        <a:effectLst/>
                        <a:latin typeface="Aptos Narrow" panose="020B0004020202020204" pitchFamily="34" charset="0"/>
                      </a:endParaRPr>
                    </a:p>
                  </a:txBody>
                  <a:tcPr marL="6350" marR="6350" marT="6350" marB="0" anchor="b"/>
                </a:tc>
                <a:tc>
                  <a:txBody>
                    <a:bodyPr/>
                    <a:lstStyle/>
                    <a:p>
                      <a:pPr algn="ctr" fontAlgn="b">
                        <a:buNone/>
                      </a:pPr>
                      <a:r>
                        <a:rPr lang="en-US" sz="1100" u="none" strike="noStrike">
                          <a:effectLst/>
                        </a:rPr>
                        <a:t>0.0482</a:t>
                      </a:r>
                      <a:endParaRPr lang="en-US" sz="1100" b="0" i="0" u="none" strike="noStrike">
                        <a:solidFill>
                          <a:srgbClr val="FF0000"/>
                        </a:solidFill>
                        <a:effectLst/>
                        <a:latin typeface="Aptos Narrow" panose="020B0004020202020204" pitchFamily="34" charset="0"/>
                      </a:endParaRPr>
                    </a:p>
                  </a:txBody>
                  <a:tcPr marL="6350" marR="6350" marT="6350" marB="0" anchor="b"/>
                </a:tc>
                <a:tc>
                  <a:txBody>
                    <a:bodyPr/>
                    <a:lstStyle/>
                    <a:p>
                      <a:pPr algn="ctr" fontAlgn="b">
                        <a:buNone/>
                      </a:pPr>
                      <a:r>
                        <a:rPr lang="en-US" sz="1100" u="none" strike="noStrike">
                          <a:effectLst/>
                        </a:rPr>
                        <a:t>m^3/s</a:t>
                      </a:r>
                      <a:endParaRPr lang="en-US" sz="1100" b="1" i="0" u="none" strike="noStrike">
                        <a:solidFill>
                          <a:srgbClr val="000000"/>
                        </a:solidFill>
                        <a:effectLst/>
                        <a:latin typeface="Aptos Narrow" panose="020B0004020202020204" pitchFamily="34" charset="0"/>
                      </a:endParaRPr>
                    </a:p>
                  </a:txBody>
                  <a:tcPr marL="6350" marR="6350" marT="6350" marB="0" anchor="b"/>
                </a:tc>
                <a:extLst>
                  <a:ext uri="{0D108BD9-81ED-4DB2-BD59-A6C34878D82A}">
                    <a16:rowId xmlns:a16="http://schemas.microsoft.com/office/drawing/2014/main" val="1695332920"/>
                  </a:ext>
                </a:extLst>
              </a:tr>
              <a:tr h="184150">
                <a:tc>
                  <a:txBody>
                    <a:bodyPr/>
                    <a:lstStyle/>
                    <a:p>
                      <a:pPr algn="ctr" fontAlgn="b">
                        <a:buNone/>
                      </a:pPr>
                      <a:r>
                        <a:rPr lang="en-US" sz="1100" u="none" strike="noStrike">
                          <a:effectLst/>
                        </a:rPr>
                        <a:t>Flow Rate</a:t>
                      </a:r>
                      <a:endParaRPr lang="en-US" sz="1100" b="1" i="0" u="none" strike="noStrike">
                        <a:solidFill>
                          <a:srgbClr val="000000"/>
                        </a:solidFill>
                        <a:effectLst/>
                        <a:latin typeface="Aptos Narrow" panose="020B0004020202020204" pitchFamily="34" charset="0"/>
                      </a:endParaRPr>
                    </a:p>
                  </a:txBody>
                  <a:tcPr marL="6350" marR="6350" marT="6350" marB="0" anchor="b"/>
                </a:tc>
                <a:tc>
                  <a:txBody>
                    <a:bodyPr/>
                    <a:lstStyle/>
                    <a:p>
                      <a:pPr algn="ctr" fontAlgn="b">
                        <a:buNone/>
                      </a:pPr>
                      <a:r>
                        <a:rPr lang="en-US" sz="1100" u="none" strike="noStrike">
                          <a:effectLst/>
                        </a:rPr>
                        <a:t>102.22</a:t>
                      </a:r>
                      <a:endParaRPr lang="en-US" sz="1100" b="0" i="0" u="none" strike="noStrike">
                        <a:solidFill>
                          <a:srgbClr val="FF0000"/>
                        </a:solidFill>
                        <a:effectLst/>
                        <a:latin typeface="Aptos Narrow" panose="020B0004020202020204" pitchFamily="34" charset="0"/>
                      </a:endParaRPr>
                    </a:p>
                  </a:txBody>
                  <a:tcPr marL="6350" marR="6350" marT="6350" marB="0" anchor="b"/>
                </a:tc>
                <a:tc>
                  <a:txBody>
                    <a:bodyPr/>
                    <a:lstStyle/>
                    <a:p>
                      <a:pPr algn="ctr" fontAlgn="b">
                        <a:buNone/>
                      </a:pPr>
                      <a:r>
                        <a:rPr lang="en-US" sz="1100" u="none" strike="noStrike">
                          <a:effectLst/>
                        </a:rPr>
                        <a:t>cfm</a:t>
                      </a:r>
                      <a:endParaRPr lang="en-US" sz="1100" b="1" i="0" u="none" strike="noStrike">
                        <a:solidFill>
                          <a:srgbClr val="000000"/>
                        </a:solidFill>
                        <a:effectLst/>
                        <a:latin typeface="Aptos Narrow" panose="020B0004020202020204" pitchFamily="34" charset="0"/>
                      </a:endParaRPr>
                    </a:p>
                  </a:txBody>
                  <a:tcPr marL="6350" marR="6350" marT="6350" marB="0" anchor="b"/>
                </a:tc>
                <a:extLst>
                  <a:ext uri="{0D108BD9-81ED-4DB2-BD59-A6C34878D82A}">
                    <a16:rowId xmlns:a16="http://schemas.microsoft.com/office/drawing/2014/main" val="2397108921"/>
                  </a:ext>
                </a:extLst>
              </a:tr>
              <a:tr h="184150">
                <a:tc>
                  <a:txBody>
                    <a:bodyPr/>
                    <a:lstStyle/>
                    <a:p>
                      <a:pPr algn="ctr" fontAlgn="b">
                        <a:buNone/>
                      </a:pPr>
                      <a:r>
                        <a:rPr lang="en-US" sz="1100" u="none" strike="noStrike">
                          <a:effectLst/>
                        </a:rPr>
                        <a:t>Heat transfer coefficient required</a:t>
                      </a:r>
                      <a:endParaRPr lang="en-US" sz="1100" b="1" i="0" u="none" strike="noStrike">
                        <a:solidFill>
                          <a:srgbClr val="000000"/>
                        </a:solidFill>
                        <a:effectLst/>
                        <a:latin typeface="Aptos Narrow" panose="020B0004020202020204" pitchFamily="34" charset="0"/>
                      </a:endParaRPr>
                    </a:p>
                  </a:txBody>
                  <a:tcPr marL="6350" marR="6350" marT="6350" marB="0" anchor="b"/>
                </a:tc>
                <a:tc>
                  <a:txBody>
                    <a:bodyPr/>
                    <a:lstStyle/>
                    <a:p>
                      <a:pPr algn="ctr" fontAlgn="b">
                        <a:buNone/>
                      </a:pPr>
                      <a:r>
                        <a:rPr lang="en-US" sz="1100" u="none" strike="noStrike">
                          <a:effectLst/>
                        </a:rPr>
                        <a:t>5.87</a:t>
                      </a:r>
                      <a:endParaRPr lang="en-US" sz="1100" b="0" i="0" u="none" strike="noStrike">
                        <a:solidFill>
                          <a:srgbClr val="FF0000"/>
                        </a:solidFill>
                        <a:effectLst/>
                        <a:latin typeface="Aptos Narrow" panose="020B0004020202020204" pitchFamily="34" charset="0"/>
                      </a:endParaRPr>
                    </a:p>
                  </a:txBody>
                  <a:tcPr marL="6350" marR="6350" marT="6350" marB="0" anchor="b"/>
                </a:tc>
                <a:tc>
                  <a:txBody>
                    <a:bodyPr/>
                    <a:lstStyle/>
                    <a:p>
                      <a:pPr algn="ctr" fontAlgn="b">
                        <a:buNone/>
                      </a:pPr>
                      <a:r>
                        <a:rPr lang="en-US" sz="1100" u="none" strike="noStrike">
                          <a:effectLst/>
                        </a:rPr>
                        <a:t>W/m^2- C</a:t>
                      </a:r>
                      <a:endParaRPr lang="en-US" sz="1100" b="1" i="0" u="none" strike="noStrike">
                        <a:solidFill>
                          <a:srgbClr val="000000"/>
                        </a:solidFill>
                        <a:effectLst/>
                        <a:latin typeface="Aptos Narrow" panose="020B0004020202020204" pitchFamily="34" charset="0"/>
                      </a:endParaRPr>
                    </a:p>
                  </a:txBody>
                  <a:tcPr marL="6350" marR="6350" marT="6350" marB="0" anchor="b"/>
                </a:tc>
                <a:extLst>
                  <a:ext uri="{0D108BD9-81ED-4DB2-BD59-A6C34878D82A}">
                    <a16:rowId xmlns:a16="http://schemas.microsoft.com/office/drawing/2014/main" val="1474816125"/>
                  </a:ext>
                </a:extLst>
              </a:tr>
              <a:tr h="184150">
                <a:tc>
                  <a:txBody>
                    <a:bodyPr/>
                    <a:lstStyle/>
                    <a:p>
                      <a:pPr algn="ctr" fontAlgn="b">
                        <a:buNone/>
                      </a:pPr>
                      <a:r>
                        <a:rPr lang="en-US" sz="1100" u="none" strike="noStrike">
                          <a:effectLst/>
                        </a:rPr>
                        <a:t>Read out box width</a:t>
                      </a:r>
                      <a:endParaRPr lang="en-US" sz="1100" b="1" i="0" u="none" strike="noStrike">
                        <a:solidFill>
                          <a:srgbClr val="000000"/>
                        </a:solidFill>
                        <a:effectLst/>
                        <a:latin typeface="Aptos Narrow" panose="020B0004020202020204" pitchFamily="34" charset="0"/>
                      </a:endParaRPr>
                    </a:p>
                  </a:txBody>
                  <a:tcPr marL="6350" marR="6350" marT="6350" marB="0" anchor="b"/>
                </a:tc>
                <a:tc>
                  <a:txBody>
                    <a:bodyPr/>
                    <a:lstStyle/>
                    <a:p>
                      <a:pPr algn="ctr" fontAlgn="b">
                        <a:buNone/>
                      </a:pPr>
                      <a:r>
                        <a:rPr lang="en-US" sz="1100" u="none" strike="noStrike">
                          <a:effectLst/>
                        </a:rPr>
                        <a:t>0.2</a:t>
                      </a:r>
                      <a:endParaRPr lang="en-US" sz="1100" b="0" i="0" u="none" strike="noStrike">
                        <a:solidFill>
                          <a:srgbClr val="FF0000"/>
                        </a:solidFill>
                        <a:effectLst/>
                        <a:latin typeface="Aptos Narrow" panose="020B0004020202020204" pitchFamily="34" charset="0"/>
                      </a:endParaRPr>
                    </a:p>
                  </a:txBody>
                  <a:tcPr marL="6350" marR="6350" marT="6350" marB="0" anchor="b"/>
                </a:tc>
                <a:tc>
                  <a:txBody>
                    <a:bodyPr/>
                    <a:lstStyle/>
                    <a:p>
                      <a:pPr algn="ctr" fontAlgn="b">
                        <a:buNone/>
                      </a:pPr>
                      <a:r>
                        <a:rPr lang="en-US" sz="1100" u="none" strike="noStrike">
                          <a:effectLst/>
                        </a:rPr>
                        <a:t>m</a:t>
                      </a:r>
                      <a:endParaRPr lang="en-US" sz="1100" b="1" i="0" u="none" strike="noStrike">
                        <a:solidFill>
                          <a:srgbClr val="000000"/>
                        </a:solidFill>
                        <a:effectLst/>
                        <a:latin typeface="Aptos Narrow" panose="020B0004020202020204" pitchFamily="34" charset="0"/>
                      </a:endParaRPr>
                    </a:p>
                  </a:txBody>
                  <a:tcPr marL="6350" marR="6350" marT="6350" marB="0" anchor="b"/>
                </a:tc>
                <a:extLst>
                  <a:ext uri="{0D108BD9-81ED-4DB2-BD59-A6C34878D82A}">
                    <a16:rowId xmlns:a16="http://schemas.microsoft.com/office/drawing/2014/main" val="2058515232"/>
                  </a:ext>
                </a:extLst>
              </a:tr>
              <a:tr h="184150">
                <a:tc>
                  <a:txBody>
                    <a:bodyPr/>
                    <a:lstStyle/>
                    <a:p>
                      <a:pPr algn="ctr" fontAlgn="b">
                        <a:buNone/>
                      </a:pPr>
                      <a:r>
                        <a:rPr lang="en-US" sz="1100" u="none" strike="noStrike">
                          <a:effectLst/>
                        </a:rPr>
                        <a:t>Read out box length</a:t>
                      </a:r>
                      <a:endParaRPr lang="en-US" sz="1100" b="1" i="0" u="none" strike="noStrike">
                        <a:solidFill>
                          <a:srgbClr val="000000"/>
                        </a:solidFill>
                        <a:effectLst/>
                        <a:latin typeface="Aptos Narrow" panose="020B0004020202020204" pitchFamily="34" charset="0"/>
                      </a:endParaRPr>
                    </a:p>
                  </a:txBody>
                  <a:tcPr marL="6350" marR="6350" marT="6350" marB="0" anchor="b"/>
                </a:tc>
                <a:tc>
                  <a:txBody>
                    <a:bodyPr/>
                    <a:lstStyle/>
                    <a:p>
                      <a:pPr algn="ctr" fontAlgn="b">
                        <a:buNone/>
                      </a:pPr>
                      <a:r>
                        <a:rPr lang="en-US" sz="1100" u="none" strike="noStrike">
                          <a:effectLst/>
                        </a:rPr>
                        <a:t>0.4</a:t>
                      </a:r>
                      <a:endParaRPr lang="en-US" sz="1100" b="0" i="0" u="none" strike="noStrike">
                        <a:solidFill>
                          <a:srgbClr val="FF0000"/>
                        </a:solidFill>
                        <a:effectLst/>
                        <a:latin typeface="Aptos Narrow" panose="020B0004020202020204" pitchFamily="34" charset="0"/>
                      </a:endParaRPr>
                    </a:p>
                  </a:txBody>
                  <a:tcPr marL="6350" marR="6350" marT="6350" marB="0" anchor="b"/>
                </a:tc>
                <a:tc>
                  <a:txBody>
                    <a:bodyPr/>
                    <a:lstStyle/>
                    <a:p>
                      <a:pPr algn="ctr" fontAlgn="b">
                        <a:buNone/>
                      </a:pPr>
                      <a:r>
                        <a:rPr lang="en-US" sz="1100" u="none" strike="noStrike">
                          <a:effectLst/>
                        </a:rPr>
                        <a:t>m</a:t>
                      </a:r>
                      <a:endParaRPr lang="en-US" sz="1100" b="1" i="0" u="none" strike="noStrike">
                        <a:solidFill>
                          <a:srgbClr val="000000"/>
                        </a:solidFill>
                        <a:effectLst/>
                        <a:latin typeface="Aptos Narrow" panose="020B0004020202020204" pitchFamily="34" charset="0"/>
                      </a:endParaRPr>
                    </a:p>
                  </a:txBody>
                  <a:tcPr marL="6350" marR="6350" marT="6350" marB="0" anchor="b"/>
                </a:tc>
                <a:extLst>
                  <a:ext uri="{0D108BD9-81ED-4DB2-BD59-A6C34878D82A}">
                    <a16:rowId xmlns:a16="http://schemas.microsoft.com/office/drawing/2014/main" val="1375507995"/>
                  </a:ext>
                </a:extLst>
              </a:tr>
              <a:tr h="184150">
                <a:tc>
                  <a:txBody>
                    <a:bodyPr/>
                    <a:lstStyle/>
                    <a:p>
                      <a:pPr algn="ctr" fontAlgn="b">
                        <a:buNone/>
                      </a:pPr>
                      <a:r>
                        <a:rPr lang="en-US" sz="1100" u="none" strike="noStrike">
                          <a:effectLst/>
                        </a:rPr>
                        <a:t>Read out box area</a:t>
                      </a:r>
                      <a:endParaRPr lang="en-US" sz="1100" b="1" i="0" u="none" strike="noStrike">
                        <a:solidFill>
                          <a:srgbClr val="000000"/>
                        </a:solidFill>
                        <a:effectLst/>
                        <a:latin typeface="Aptos Narrow" panose="020B0004020202020204" pitchFamily="34" charset="0"/>
                      </a:endParaRPr>
                    </a:p>
                  </a:txBody>
                  <a:tcPr marL="6350" marR="6350" marT="6350" marB="0" anchor="b"/>
                </a:tc>
                <a:tc>
                  <a:txBody>
                    <a:bodyPr/>
                    <a:lstStyle/>
                    <a:p>
                      <a:pPr algn="ctr" fontAlgn="b">
                        <a:buNone/>
                      </a:pPr>
                      <a:r>
                        <a:rPr lang="en-US" sz="1100" u="none" strike="noStrike">
                          <a:effectLst/>
                        </a:rPr>
                        <a:t>0.08</a:t>
                      </a:r>
                      <a:endParaRPr lang="en-US" sz="1100" b="0" i="0" u="none" strike="noStrike">
                        <a:solidFill>
                          <a:srgbClr val="FF0000"/>
                        </a:solidFill>
                        <a:effectLst/>
                        <a:latin typeface="Aptos Narrow" panose="020B0004020202020204" pitchFamily="34" charset="0"/>
                      </a:endParaRPr>
                    </a:p>
                  </a:txBody>
                  <a:tcPr marL="6350" marR="6350" marT="6350" marB="0" anchor="b"/>
                </a:tc>
                <a:tc>
                  <a:txBody>
                    <a:bodyPr/>
                    <a:lstStyle/>
                    <a:p>
                      <a:pPr algn="ctr" fontAlgn="b">
                        <a:buNone/>
                      </a:pPr>
                      <a:r>
                        <a:rPr lang="en-US" sz="1100" u="none" strike="noStrike">
                          <a:effectLst/>
                        </a:rPr>
                        <a:t>m^2</a:t>
                      </a:r>
                      <a:endParaRPr lang="en-US" sz="1100" b="1" i="0" u="none" strike="noStrike">
                        <a:solidFill>
                          <a:srgbClr val="000000"/>
                        </a:solidFill>
                        <a:effectLst/>
                        <a:latin typeface="Aptos Narrow" panose="020B0004020202020204" pitchFamily="34" charset="0"/>
                      </a:endParaRPr>
                    </a:p>
                  </a:txBody>
                  <a:tcPr marL="6350" marR="6350" marT="6350" marB="0" anchor="b"/>
                </a:tc>
                <a:extLst>
                  <a:ext uri="{0D108BD9-81ED-4DB2-BD59-A6C34878D82A}">
                    <a16:rowId xmlns:a16="http://schemas.microsoft.com/office/drawing/2014/main" val="2737302269"/>
                  </a:ext>
                </a:extLst>
              </a:tr>
              <a:tr h="184150">
                <a:tc>
                  <a:txBody>
                    <a:bodyPr/>
                    <a:lstStyle/>
                    <a:p>
                      <a:pPr algn="ctr" fontAlgn="b">
                        <a:buNone/>
                      </a:pPr>
                      <a:r>
                        <a:rPr lang="en-US" sz="1100" u="none" strike="noStrike">
                          <a:effectLst/>
                        </a:rPr>
                        <a:t>Number of electornics read out boxes</a:t>
                      </a:r>
                      <a:endParaRPr lang="en-US" sz="1100" b="1" i="0" u="none" strike="noStrike">
                        <a:solidFill>
                          <a:srgbClr val="000000"/>
                        </a:solidFill>
                        <a:effectLst/>
                        <a:latin typeface="Aptos Narrow" panose="020B0004020202020204" pitchFamily="34" charset="0"/>
                      </a:endParaRPr>
                    </a:p>
                  </a:txBody>
                  <a:tcPr marL="6350" marR="6350" marT="6350" marB="0" anchor="b"/>
                </a:tc>
                <a:tc>
                  <a:txBody>
                    <a:bodyPr/>
                    <a:lstStyle/>
                    <a:p>
                      <a:pPr algn="ctr" fontAlgn="b">
                        <a:buNone/>
                      </a:pPr>
                      <a:r>
                        <a:rPr lang="en-US" sz="1100" u="none" strike="noStrike">
                          <a:effectLst/>
                        </a:rPr>
                        <a:t>8</a:t>
                      </a:r>
                      <a:endParaRPr lang="en-US" sz="1100" b="0" i="0" u="none" strike="noStrike">
                        <a:solidFill>
                          <a:srgbClr val="FF0000"/>
                        </a:solidFill>
                        <a:effectLst/>
                        <a:latin typeface="Aptos Narrow" panose="020B0004020202020204" pitchFamily="34" charset="0"/>
                      </a:endParaRPr>
                    </a:p>
                  </a:txBody>
                  <a:tcPr marL="6350" marR="6350" marT="6350" marB="0" anchor="b"/>
                </a:tc>
                <a:tc>
                  <a:txBody>
                    <a:bodyPr/>
                    <a:lstStyle/>
                    <a:p>
                      <a:pPr algn="ctr" fontAlgn="b">
                        <a:buNone/>
                      </a:pPr>
                      <a:endParaRPr lang="en-US" sz="1100" b="1" i="0" u="none" strike="noStrike">
                        <a:solidFill>
                          <a:srgbClr val="000000"/>
                        </a:solidFill>
                        <a:effectLst/>
                        <a:latin typeface="Aptos Narrow" panose="020B0004020202020204" pitchFamily="34" charset="0"/>
                      </a:endParaRPr>
                    </a:p>
                  </a:txBody>
                  <a:tcPr marL="6350" marR="6350" marT="6350" marB="0" anchor="b"/>
                </a:tc>
                <a:extLst>
                  <a:ext uri="{0D108BD9-81ED-4DB2-BD59-A6C34878D82A}">
                    <a16:rowId xmlns:a16="http://schemas.microsoft.com/office/drawing/2014/main" val="2279359737"/>
                  </a:ext>
                </a:extLst>
              </a:tr>
              <a:tr h="184150">
                <a:tc>
                  <a:txBody>
                    <a:bodyPr/>
                    <a:lstStyle/>
                    <a:p>
                      <a:pPr algn="ctr" fontAlgn="b">
                        <a:buNone/>
                      </a:pPr>
                      <a:r>
                        <a:rPr lang="en-US" sz="1100" u="none" strike="noStrike">
                          <a:effectLst/>
                        </a:rPr>
                        <a:t>Total Surface Area</a:t>
                      </a:r>
                      <a:endParaRPr lang="en-US" sz="1100" b="1" i="0" u="none" strike="noStrike">
                        <a:solidFill>
                          <a:srgbClr val="000000"/>
                        </a:solidFill>
                        <a:effectLst/>
                        <a:latin typeface="Aptos Narrow" panose="020B0004020202020204" pitchFamily="34" charset="0"/>
                      </a:endParaRPr>
                    </a:p>
                  </a:txBody>
                  <a:tcPr marL="6350" marR="6350" marT="6350" marB="0" anchor="b"/>
                </a:tc>
                <a:tc>
                  <a:txBody>
                    <a:bodyPr/>
                    <a:lstStyle/>
                    <a:p>
                      <a:pPr algn="ctr" fontAlgn="b">
                        <a:buNone/>
                      </a:pPr>
                      <a:r>
                        <a:rPr lang="en-US" sz="1100" u="none" strike="noStrike">
                          <a:effectLst/>
                        </a:rPr>
                        <a:t>9.92</a:t>
                      </a:r>
                      <a:endParaRPr lang="en-US" sz="1100" b="0" i="0" u="none" strike="noStrike">
                        <a:solidFill>
                          <a:srgbClr val="FF0000"/>
                        </a:solidFill>
                        <a:effectLst/>
                        <a:latin typeface="Aptos Narrow" panose="020B0004020202020204" pitchFamily="34" charset="0"/>
                      </a:endParaRPr>
                    </a:p>
                  </a:txBody>
                  <a:tcPr marL="6350" marR="6350" marT="6350" marB="0" anchor="b"/>
                </a:tc>
                <a:tc>
                  <a:txBody>
                    <a:bodyPr/>
                    <a:lstStyle/>
                    <a:p>
                      <a:pPr algn="ctr" fontAlgn="b">
                        <a:buNone/>
                      </a:pPr>
                      <a:r>
                        <a:rPr lang="en-US" sz="1100" u="none" strike="noStrike">
                          <a:effectLst/>
                        </a:rPr>
                        <a:t>m^2</a:t>
                      </a:r>
                      <a:endParaRPr lang="en-US" sz="1100" b="1" i="0" u="none" strike="noStrike">
                        <a:solidFill>
                          <a:srgbClr val="000000"/>
                        </a:solidFill>
                        <a:effectLst/>
                        <a:latin typeface="Aptos Narrow" panose="020B0004020202020204" pitchFamily="34" charset="0"/>
                      </a:endParaRPr>
                    </a:p>
                  </a:txBody>
                  <a:tcPr marL="6350" marR="6350" marT="6350" marB="0" anchor="b"/>
                </a:tc>
                <a:extLst>
                  <a:ext uri="{0D108BD9-81ED-4DB2-BD59-A6C34878D82A}">
                    <a16:rowId xmlns:a16="http://schemas.microsoft.com/office/drawing/2014/main" val="1008917521"/>
                  </a:ext>
                </a:extLst>
              </a:tr>
              <a:tr h="184150">
                <a:tc>
                  <a:txBody>
                    <a:bodyPr/>
                    <a:lstStyle/>
                    <a:p>
                      <a:pPr algn="ctr" fontAlgn="b">
                        <a:buNone/>
                      </a:pPr>
                      <a:r>
                        <a:rPr lang="en-US" sz="1100" u="none" strike="noStrike">
                          <a:effectLst/>
                        </a:rPr>
                        <a:t>Total Length</a:t>
                      </a:r>
                      <a:endParaRPr lang="en-US" sz="1100" b="1" i="0" u="none" strike="noStrike">
                        <a:solidFill>
                          <a:srgbClr val="000000"/>
                        </a:solidFill>
                        <a:effectLst/>
                        <a:latin typeface="Aptos Narrow" panose="020B0004020202020204" pitchFamily="34" charset="0"/>
                      </a:endParaRPr>
                    </a:p>
                  </a:txBody>
                  <a:tcPr marL="6350" marR="6350" marT="6350" marB="0" anchor="b"/>
                </a:tc>
                <a:tc>
                  <a:txBody>
                    <a:bodyPr/>
                    <a:lstStyle/>
                    <a:p>
                      <a:pPr algn="ctr" fontAlgn="b">
                        <a:buNone/>
                      </a:pPr>
                      <a:r>
                        <a:rPr lang="en-US" sz="1100" u="none" strike="noStrike">
                          <a:effectLst/>
                        </a:rPr>
                        <a:t>6.2</a:t>
                      </a:r>
                      <a:endParaRPr lang="en-US" sz="1100" b="0" i="0" u="none" strike="noStrike">
                        <a:solidFill>
                          <a:srgbClr val="FF0000"/>
                        </a:solidFill>
                        <a:effectLst/>
                        <a:latin typeface="Aptos Narrow" panose="020B0004020202020204" pitchFamily="34" charset="0"/>
                      </a:endParaRPr>
                    </a:p>
                  </a:txBody>
                  <a:tcPr marL="6350" marR="6350" marT="6350" marB="0" anchor="b"/>
                </a:tc>
                <a:tc>
                  <a:txBody>
                    <a:bodyPr/>
                    <a:lstStyle/>
                    <a:p>
                      <a:pPr algn="ctr" fontAlgn="b">
                        <a:buNone/>
                      </a:pPr>
                      <a:r>
                        <a:rPr lang="en-US" sz="1100" u="none" strike="noStrike">
                          <a:effectLst/>
                        </a:rPr>
                        <a:t>m</a:t>
                      </a:r>
                      <a:endParaRPr lang="en-US" sz="1100" b="1" i="0" u="none" strike="noStrike">
                        <a:solidFill>
                          <a:srgbClr val="000000"/>
                        </a:solidFill>
                        <a:effectLst/>
                        <a:latin typeface="Aptos Narrow" panose="020B0004020202020204" pitchFamily="34" charset="0"/>
                      </a:endParaRPr>
                    </a:p>
                  </a:txBody>
                  <a:tcPr marL="6350" marR="6350" marT="6350" marB="0" anchor="b"/>
                </a:tc>
                <a:extLst>
                  <a:ext uri="{0D108BD9-81ED-4DB2-BD59-A6C34878D82A}">
                    <a16:rowId xmlns:a16="http://schemas.microsoft.com/office/drawing/2014/main" val="78262130"/>
                  </a:ext>
                </a:extLst>
              </a:tr>
              <a:tr h="184150">
                <a:tc>
                  <a:txBody>
                    <a:bodyPr/>
                    <a:lstStyle/>
                    <a:p>
                      <a:pPr algn="ctr" fontAlgn="b">
                        <a:buNone/>
                      </a:pPr>
                      <a:r>
                        <a:rPr lang="en-US" sz="1100" u="none" strike="noStrike">
                          <a:effectLst/>
                        </a:rPr>
                        <a:t>Total Width</a:t>
                      </a:r>
                      <a:endParaRPr lang="en-US" sz="1100" b="1" i="0" u="none" strike="noStrike">
                        <a:solidFill>
                          <a:srgbClr val="000000"/>
                        </a:solidFill>
                        <a:effectLst/>
                        <a:latin typeface="Aptos Narrow" panose="020B0004020202020204" pitchFamily="34" charset="0"/>
                      </a:endParaRPr>
                    </a:p>
                  </a:txBody>
                  <a:tcPr marL="6350" marR="6350" marT="6350" marB="0" anchor="b"/>
                </a:tc>
                <a:tc>
                  <a:txBody>
                    <a:bodyPr/>
                    <a:lstStyle/>
                    <a:p>
                      <a:pPr algn="ctr" fontAlgn="b">
                        <a:buNone/>
                      </a:pPr>
                      <a:r>
                        <a:rPr lang="en-US" sz="1100" u="none" strike="noStrike">
                          <a:effectLst/>
                        </a:rPr>
                        <a:t>1.6</a:t>
                      </a:r>
                      <a:endParaRPr lang="en-US" sz="1100" b="0" i="0" u="none" strike="noStrike">
                        <a:solidFill>
                          <a:srgbClr val="FF0000"/>
                        </a:solidFill>
                        <a:effectLst/>
                        <a:latin typeface="Aptos Narrow" panose="020B0004020202020204" pitchFamily="34" charset="0"/>
                      </a:endParaRPr>
                    </a:p>
                  </a:txBody>
                  <a:tcPr marL="6350" marR="6350" marT="6350" marB="0" anchor="b"/>
                </a:tc>
                <a:tc>
                  <a:txBody>
                    <a:bodyPr/>
                    <a:lstStyle/>
                    <a:p>
                      <a:pPr algn="ctr" fontAlgn="b">
                        <a:buNone/>
                      </a:pPr>
                      <a:r>
                        <a:rPr lang="en-US" sz="1100" u="none" strike="noStrike" dirty="0">
                          <a:effectLst/>
                        </a:rPr>
                        <a:t>m</a:t>
                      </a:r>
                      <a:endParaRPr lang="en-US" sz="1100" b="1" i="0" u="none" strike="noStrike" dirty="0">
                        <a:solidFill>
                          <a:srgbClr val="000000"/>
                        </a:solidFill>
                        <a:effectLst/>
                        <a:latin typeface="Aptos Narrow" panose="020B0004020202020204" pitchFamily="34" charset="0"/>
                      </a:endParaRPr>
                    </a:p>
                  </a:txBody>
                  <a:tcPr marL="6350" marR="6350" marT="6350" marB="0" anchor="b"/>
                </a:tc>
                <a:extLst>
                  <a:ext uri="{0D108BD9-81ED-4DB2-BD59-A6C34878D82A}">
                    <a16:rowId xmlns:a16="http://schemas.microsoft.com/office/drawing/2014/main" val="3570514419"/>
                  </a:ext>
                </a:extLst>
              </a:tr>
            </a:tbl>
          </a:graphicData>
        </a:graphic>
      </p:graphicFrame>
      <p:graphicFrame>
        <p:nvGraphicFramePr>
          <p:cNvPr id="8" name="Table 7">
            <a:extLst>
              <a:ext uri="{FF2B5EF4-FFF2-40B4-BE49-F238E27FC236}">
                <a16:creationId xmlns:a16="http://schemas.microsoft.com/office/drawing/2014/main" id="{DD605DA3-EA88-7DA8-9662-22C156E66623}"/>
              </a:ext>
            </a:extLst>
          </p:cNvPr>
          <p:cNvGraphicFramePr>
            <a:graphicFrameLocks noGrp="1"/>
          </p:cNvGraphicFramePr>
          <p:nvPr>
            <p:extLst>
              <p:ext uri="{D42A27DB-BD31-4B8C-83A1-F6EECF244321}">
                <p14:modId xmlns:p14="http://schemas.microsoft.com/office/powerpoint/2010/main" val="3169278795"/>
              </p:ext>
            </p:extLst>
          </p:nvPr>
        </p:nvGraphicFramePr>
        <p:xfrm>
          <a:off x="5743417" y="749016"/>
          <a:ext cx="6114986" cy="5486411"/>
        </p:xfrm>
        <a:graphic>
          <a:graphicData uri="http://schemas.openxmlformats.org/drawingml/2006/table">
            <a:tbl>
              <a:tblPr>
                <a:tableStyleId>{5C22544A-7EE6-4342-B048-85BDC9FD1C3A}</a:tableStyleId>
              </a:tblPr>
              <a:tblGrid>
                <a:gridCol w="2746251">
                  <a:extLst>
                    <a:ext uri="{9D8B030D-6E8A-4147-A177-3AD203B41FA5}">
                      <a16:colId xmlns:a16="http://schemas.microsoft.com/office/drawing/2014/main" val="3935360117"/>
                    </a:ext>
                  </a:extLst>
                </a:gridCol>
                <a:gridCol w="1696573">
                  <a:extLst>
                    <a:ext uri="{9D8B030D-6E8A-4147-A177-3AD203B41FA5}">
                      <a16:colId xmlns:a16="http://schemas.microsoft.com/office/drawing/2014/main" val="4039108407"/>
                    </a:ext>
                  </a:extLst>
                </a:gridCol>
                <a:gridCol w="1672162">
                  <a:extLst>
                    <a:ext uri="{9D8B030D-6E8A-4147-A177-3AD203B41FA5}">
                      <a16:colId xmlns:a16="http://schemas.microsoft.com/office/drawing/2014/main" val="1849459996"/>
                    </a:ext>
                  </a:extLst>
                </a:gridCol>
              </a:tblGrid>
              <a:tr h="176981">
                <a:tc>
                  <a:txBody>
                    <a:bodyPr/>
                    <a:lstStyle/>
                    <a:p>
                      <a:pPr algn="ctr" fontAlgn="b">
                        <a:buNone/>
                      </a:pPr>
                      <a:endParaRPr lang="en-US" sz="1100" b="0" i="0" u="none" strike="noStrike">
                        <a:solidFill>
                          <a:srgbClr val="000000"/>
                        </a:solidFill>
                        <a:effectLst/>
                        <a:latin typeface="Aptos Narrow" panose="020B0004020202020204" pitchFamily="34" charset="0"/>
                      </a:endParaRPr>
                    </a:p>
                  </a:txBody>
                  <a:tcPr marL="6103" marR="6103" marT="6103" marB="0" anchor="b"/>
                </a:tc>
                <a:tc>
                  <a:txBody>
                    <a:bodyPr/>
                    <a:lstStyle/>
                    <a:p>
                      <a:pPr algn="ctr" fontAlgn="b">
                        <a:buNone/>
                      </a:pPr>
                      <a:endParaRPr lang="en-US" sz="1100" b="0" i="0" u="none" strike="noStrike">
                        <a:solidFill>
                          <a:srgbClr val="000000"/>
                        </a:solidFill>
                        <a:effectLst/>
                        <a:latin typeface="Aptos Narrow" panose="020B0004020202020204" pitchFamily="34" charset="0"/>
                      </a:endParaRPr>
                    </a:p>
                  </a:txBody>
                  <a:tcPr marL="6103" marR="6103" marT="6103" marB="0" anchor="b"/>
                </a:tc>
                <a:tc>
                  <a:txBody>
                    <a:bodyPr/>
                    <a:lstStyle/>
                    <a:p>
                      <a:pPr algn="ctr" fontAlgn="b">
                        <a:buNone/>
                      </a:pPr>
                      <a:r>
                        <a:rPr lang="en-US" sz="1100" u="none" strike="noStrike">
                          <a:effectLst/>
                        </a:rPr>
                        <a:t>Units</a:t>
                      </a:r>
                      <a:endParaRPr lang="en-US" sz="1100" b="0" i="0" u="none" strike="noStrike">
                        <a:solidFill>
                          <a:srgbClr val="FF0000"/>
                        </a:solidFill>
                        <a:effectLst/>
                        <a:latin typeface="Aptos Narrow" panose="020B0004020202020204" pitchFamily="34" charset="0"/>
                      </a:endParaRPr>
                    </a:p>
                  </a:txBody>
                  <a:tcPr marL="6103" marR="6103" marT="6103" marB="0" anchor="b"/>
                </a:tc>
                <a:extLst>
                  <a:ext uri="{0D108BD9-81ED-4DB2-BD59-A6C34878D82A}">
                    <a16:rowId xmlns:a16="http://schemas.microsoft.com/office/drawing/2014/main" val="1015842044"/>
                  </a:ext>
                </a:extLst>
              </a:tr>
              <a:tr h="176981">
                <a:tc>
                  <a:txBody>
                    <a:bodyPr/>
                    <a:lstStyle/>
                    <a:p>
                      <a:pPr algn="ctr" fontAlgn="b">
                        <a:buNone/>
                      </a:pPr>
                      <a:r>
                        <a:rPr lang="en-US" sz="1100" u="none" strike="noStrike">
                          <a:effectLst/>
                        </a:rPr>
                        <a:t>Cooling media</a:t>
                      </a:r>
                      <a:endParaRPr lang="en-US" sz="1100" b="1" i="0" u="none" strike="noStrike">
                        <a:solidFill>
                          <a:srgbClr val="000000"/>
                        </a:solidFill>
                        <a:effectLst/>
                        <a:latin typeface="Aptos Narrow" panose="020B0004020202020204" pitchFamily="34" charset="0"/>
                      </a:endParaRPr>
                    </a:p>
                  </a:txBody>
                  <a:tcPr marL="6103" marR="6103" marT="6103" marB="0" anchor="b"/>
                </a:tc>
                <a:tc>
                  <a:txBody>
                    <a:bodyPr/>
                    <a:lstStyle/>
                    <a:p>
                      <a:pPr algn="ctr" fontAlgn="b">
                        <a:buNone/>
                      </a:pPr>
                      <a:r>
                        <a:rPr lang="en-US" sz="1100" u="none" strike="noStrike" dirty="0">
                          <a:effectLst/>
                        </a:rPr>
                        <a:t>Water</a:t>
                      </a:r>
                      <a:endParaRPr lang="en-US" sz="1100" b="0" i="0" u="none" strike="noStrike" dirty="0">
                        <a:solidFill>
                          <a:srgbClr val="FF0000"/>
                        </a:solidFill>
                        <a:effectLst/>
                        <a:latin typeface="Aptos Narrow" panose="020B0004020202020204" pitchFamily="34" charset="0"/>
                      </a:endParaRPr>
                    </a:p>
                  </a:txBody>
                  <a:tcPr marL="6103" marR="6103" marT="6103" marB="0" anchor="b"/>
                </a:tc>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6103" marR="6103" marT="6103" marB="0" anchor="b"/>
                </a:tc>
                <a:extLst>
                  <a:ext uri="{0D108BD9-81ED-4DB2-BD59-A6C34878D82A}">
                    <a16:rowId xmlns:a16="http://schemas.microsoft.com/office/drawing/2014/main" val="35926733"/>
                  </a:ext>
                </a:extLst>
              </a:tr>
              <a:tr h="176981">
                <a:tc>
                  <a:txBody>
                    <a:bodyPr/>
                    <a:lstStyle/>
                    <a:p>
                      <a:pPr algn="ctr" fontAlgn="b">
                        <a:buNone/>
                      </a:pPr>
                      <a:r>
                        <a:rPr lang="en-US" sz="1100" u="none" strike="noStrike">
                          <a:effectLst/>
                        </a:rPr>
                        <a:t>Chiller flow rate</a:t>
                      </a:r>
                      <a:endParaRPr lang="en-US" sz="1100" b="1" i="0" u="none" strike="noStrike">
                        <a:solidFill>
                          <a:srgbClr val="000000"/>
                        </a:solidFill>
                        <a:effectLst/>
                        <a:latin typeface="Aptos Narrow" panose="020B0004020202020204" pitchFamily="34" charset="0"/>
                      </a:endParaRPr>
                    </a:p>
                  </a:txBody>
                  <a:tcPr marL="6103" marR="6103" marT="6103" marB="0" anchor="b"/>
                </a:tc>
                <a:tc>
                  <a:txBody>
                    <a:bodyPr/>
                    <a:lstStyle/>
                    <a:p>
                      <a:pPr algn="ctr" fontAlgn="b">
                        <a:buNone/>
                      </a:pPr>
                      <a:r>
                        <a:rPr lang="en-US" sz="1100" u="none" strike="noStrike">
                          <a:effectLst/>
                        </a:rPr>
                        <a:t>400</a:t>
                      </a:r>
                      <a:endParaRPr lang="en-US" sz="1100" b="0" i="0" u="none" strike="noStrike">
                        <a:solidFill>
                          <a:srgbClr val="FF0000"/>
                        </a:solidFill>
                        <a:effectLst/>
                        <a:latin typeface="Aptos Narrow" panose="020B0004020202020204" pitchFamily="34" charset="0"/>
                      </a:endParaRPr>
                    </a:p>
                  </a:txBody>
                  <a:tcPr marL="6103" marR="6103" marT="6103" marB="0" anchor="b"/>
                </a:tc>
                <a:tc>
                  <a:txBody>
                    <a:bodyPr/>
                    <a:lstStyle/>
                    <a:p>
                      <a:pPr algn="ctr" fontAlgn="b">
                        <a:buNone/>
                      </a:pPr>
                      <a:r>
                        <a:rPr lang="en-US" sz="1100" u="none" strike="noStrike" dirty="0">
                          <a:effectLst/>
                        </a:rPr>
                        <a:t>gpm</a:t>
                      </a:r>
                      <a:endParaRPr lang="en-US" sz="1100" b="1" i="0" u="none" strike="noStrike" dirty="0">
                        <a:solidFill>
                          <a:srgbClr val="000000"/>
                        </a:solidFill>
                        <a:effectLst/>
                        <a:latin typeface="Aptos Narrow" panose="020B0004020202020204" pitchFamily="34" charset="0"/>
                      </a:endParaRPr>
                    </a:p>
                  </a:txBody>
                  <a:tcPr marL="6103" marR="6103" marT="6103" marB="0" anchor="b"/>
                </a:tc>
                <a:extLst>
                  <a:ext uri="{0D108BD9-81ED-4DB2-BD59-A6C34878D82A}">
                    <a16:rowId xmlns:a16="http://schemas.microsoft.com/office/drawing/2014/main" val="349129330"/>
                  </a:ext>
                </a:extLst>
              </a:tr>
              <a:tr h="176981">
                <a:tc>
                  <a:txBody>
                    <a:bodyPr/>
                    <a:lstStyle/>
                    <a:p>
                      <a:pPr algn="ctr" fontAlgn="b">
                        <a:buNone/>
                      </a:pPr>
                      <a:r>
                        <a:rPr lang="en-US" sz="1100" u="none" strike="noStrike">
                          <a:effectLst/>
                        </a:rPr>
                        <a:t>Chiller flow rate</a:t>
                      </a:r>
                      <a:endParaRPr lang="en-US" sz="1100" b="1" i="0" u="none" strike="noStrike">
                        <a:solidFill>
                          <a:srgbClr val="000000"/>
                        </a:solidFill>
                        <a:effectLst/>
                        <a:latin typeface="Aptos Narrow" panose="020B0004020202020204" pitchFamily="34" charset="0"/>
                      </a:endParaRPr>
                    </a:p>
                  </a:txBody>
                  <a:tcPr marL="6103" marR="6103" marT="6103" marB="0" anchor="b"/>
                </a:tc>
                <a:tc>
                  <a:txBody>
                    <a:bodyPr/>
                    <a:lstStyle/>
                    <a:p>
                      <a:pPr algn="ctr" fontAlgn="b">
                        <a:buNone/>
                      </a:pPr>
                      <a:r>
                        <a:rPr lang="en-US" sz="1100" u="none" strike="noStrike">
                          <a:effectLst/>
                        </a:rPr>
                        <a:t>1514</a:t>
                      </a:r>
                      <a:endParaRPr lang="en-US" sz="1100" b="0" i="0" u="none" strike="noStrike">
                        <a:solidFill>
                          <a:srgbClr val="FF0000"/>
                        </a:solidFill>
                        <a:effectLst/>
                        <a:latin typeface="Aptos Narrow" panose="020B0004020202020204" pitchFamily="34" charset="0"/>
                      </a:endParaRPr>
                    </a:p>
                  </a:txBody>
                  <a:tcPr marL="6103" marR="6103" marT="6103" marB="0" anchor="b"/>
                </a:tc>
                <a:tc>
                  <a:txBody>
                    <a:bodyPr/>
                    <a:lstStyle/>
                    <a:p>
                      <a:pPr algn="ctr" fontAlgn="b">
                        <a:buNone/>
                      </a:pPr>
                      <a:r>
                        <a:rPr lang="en-US" sz="1100" u="none" strike="noStrike">
                          <a:effectLst/>
                        </a:rPr>
                        <a:t>lpm</a:t>
                      </a:r>
                      <a:endParaRPr lang="en-US" sz="1100" b="1" i="0" u="none" strike="noStrike">
                        <a:solidFill>
                          <a:srgbClr val="000000"/>
                        </a:solidFill>
                        <a:effectLst/>
                        <a:latin typeface="Aptos Narrow" panose="020B0004020202020204" pitchFamily="34" charset="0"/>
                      </a:endParaRPr>
                    </a:p>
                  </a:txBody>
                  <a:tcPr marL="6103" marR="6103" marT="6103" marB="0" anchor="b"/>
                </a:tc>
                <a:extLst>
                  <a:ext uri="{0D108BD9-81ED-4DB2-BD59-A6C34878D82A}">
                    <a16:rowId xmlns:a16="http://schemas.microsoft.com/office/drawing/2014/main" val="2884540375"/>
                  </a:ext>
                </a:extLst>
              </a:tr>
              <a:tr h="176981">
                <a:tc>
                  <a:txBody>
                    <a:bodyPr/>
                    <a:lstStyle/>
                    <a:p>
                      <a:pPr algn="ctr" fontAlgn="b">
                        <a:buNone/>
                      </a:pPr>
                      <a:r>
                        <a:rPr lang="en-US" sz="1100" u="none" strike="noStrike">
                          <a:effectLst/>
                        </a:rPr>
                        <a:t>Chiller flow rate</a:t>
                      </a:r>
                      <a:endParaRPr lang="en-US" sz="1100" b="1" i="0" u="none" strike="noStrike">
                        <a:solidFill>
                          <a:srgbClr val="000000"/>
                        </a:solidFill>
                        <a:effectLst/>
                        <a:latin typeface="Aptos Narrow" panose="020B0004020202020204" pitchFamily="34" charset="0"/>
                      </a:endParaRPr>
                    </a:p>
                  </a:txBody>
                  <a:tcPr marL="6103" marR="6103" marT="6103" marB="0" anchor="b"/>
                </a:tc>
                <a:tc>
                  <a:txBody>
                    <a:bodyPr/>
                    <a:lstStyle/>
                    <a:p>
                      <a:pPr algn="ctr" fontAlgn="b">
                        <a:buNone/>
                      </a:pPr>
                      <a:r>
                        <a:rPr lang="en-US" sz="1100" u="none" strike="noStrike">
                          <a:effectLst/>
                        </a:rPr>
                        <a:t>0.02523</a:t>
                      </a:r>
                      <a:endParaRPr lang="en-US" sz="1100" b="0" i="0" u="none" strike="noStrike">
                        <a:solidFill>
                          <a:srgbClr val="FF0000"/>
                        </a:solidFill>
                        <a:effectLst/>
                        <a:latin typeface="Aptos Narrow" panose="020B0004020202020204" pitchFamily="34" charset="0"/>
                      </a:endParaRPr>
                    </a:p>
                  </a:txBody>
                  <a:tcPr marL="6103" marR="6103" marT="6103" marB="0" anchor="b"/>
                </a:tc>
                <a:tc>
                  <a:txBody>
                    <a:bodyPr/>
                    <a:lstStyle/>
                    <a:p>
                      <a:pPr algn="ctr" fontAlgn="b">
                        <a:buNone/>
                      </a:pPr>
                      <a:r>
                        <a:rPr lang="en-US" sz="1100" u="none" strike="noStrike">
                          <a:effectLst/>
                        </a:rPr>
                        <a:t>m^3/s</a:t>
                      </a:r>
                      <a:endParaRPr lang="en-US" sz="1100" b="1" i="0" u="none" strike="noStrike">
                        <a:solidFill>
                          <a:srgbClr val="000000"/>
                        </a:solidFill>
                        <a:effectLst/>
                        <a:latin typeface="Aptos Narrow" panose="020B0004020202020204" pitchFamily="34" charset="0"/>
                      </a:endParaRPr>
                    </a:p>
                  </a:txBody>
                  <a:tcPr marL="6103" marR="6103" marT="6103" marB="0" anchor="b"/>
                </a:tc>
                <a:extLst>
                  <a:ext uri="{0D108BD9-81ED-4DB2-BD59-A6C34878D82A}">
                    <a16:rowId xmlns:a16="http://schemas.microsoft.com/office/drawing/2014/main" val="2947293977"/>
                  </a:ext>
                </a:extLst>
              </a:tr>
              <a:tr h="176981">
                <a:tc>
                  <a:txBody>
                    <a:bodyPr/>
                    <a:lstStyle/>
                    <a:p>
                      <a:pPr algn="ctr" fontAlgn="b">
                        <a:buNone/>
                      </a:pPr>
                      <a:r>
                        <a:rPr lang="en-US" sz="1100" u="none" strike="noStrike">
                          <a:effectLst/>
                        </a:rPr>
                        <a:t>Chiller flow rate</a:t>
                      </a:r>
                      <a:endParaRPr lang="en-US" sz="1100" b="1" i="0" u="none" strike="noStrike">
                        <a:solidFill>
                          <a:srgbClr val="000000"/>
                        </a:solidFill>
                        <a:effectLst/>
                        <a:latin typeface="Aptos Narrow" panose="020B0004020202020204" pitchFamily="34" charset="0"/>
                      </a:endParaRPr>
                    </a:p>
                  </a:txBody>
                  <a:tcPr marL="6103" marR="6103" marT="6103" marB="0" anchor="b"/>
                </a:tc>
                <a:tc>
                  <a:txBody>
                    <a:bodyPr/>
                    <a:lstStyle/>
                    <a:p>
                      <a:pPr algn="ctr" fontAlgn="b">
                        <a:buNone/>
                      </a:pPr>
                      <a:r>
                        <a:rPr lang="en-US" sz="1100" u="none" strike="noStrike">
                          <a:effectLst/>
                        </a:rPr>
                        <a:t>25.23</a:t>
                      </a:r>
                      <a:endParaRPr lang="en-US" sz="1100" b="0" i="0" u="none" strike="noStrike">
                        <a:solidFill>
                          <a:srgbClr val="FF0000"/>
                        </a:solidFill>
                        <a:effectLst/>
                        <a:latin typeface="Aptos Narrow" panose="020B0004020202020204" pitchFamily="34" charset="0"/>
                      </a:endParaRPr>
                    </a:p>
                  </a:txBody>
                  <a:tcPr marL="6103" marR="6103" marT="6103" marB="0" anchor="b"/>
                </a:tc>
                <a:tc>
                  <a:txBody>
                    <a:bodyPr/>
                    <a:lstStyle/>
                    <a:p>
                      <a:pPr algn="ctr" fontAlgn="b">
                        <a:buNone/>
                      </a:pPr>
                      <a:r>
                        <a:rPr lang="en-US" sz="1100" u="none" strike="noStrike">
                          <a:effectLst/>
                        </a:rPr>
                        <a:t>kg/s</a:t>
                      </a:r>
                      <a:endParaRPr lang="en-US" sz="1100" b="1" i="0" u="none" strike="noStrike">
                        <a:solidFill>
                          <a:srgbClr val="000000"/>
                        </a:solidFill>
                        <a:effectLst/>
                        <a:latin typeface="Aptos Narrow" panose="020B0004020202020204" pitchFamily="34" charset="0"/>
                      </a:endParaRPr>
                    </a:p>
                  </a:txBody>
                  <a:tcPr marL="6103" marR="6103" marT="6103" marB="0" anchor="b"/>
                </a:tc>
                <a:extLst>
                  <a:ext uri="{0D108BD9-81ED-4DB2-BD59-A6C34878D82A}">
                    <a16:rowId xmlns:a16="http://schemas.microsoft.com/office/drawing/2014/main" val="3048191891"/>
                  </a:ext>
                </a:extLst>
              </a:tr>
              <a:tr h="176981">
                <a:tc>
                  <a:txBody>
                    <a:bodyPr/>
                    <a:lstStyle/>
                    <a:p>
                      <a:pPr algn="ctr" fontAlgn="b">
                        <a:buNone/>
                      </a:pPr>
                      <a:r>
                        <a:rPr lang="en-US" sz="1100" u="none" strike="noStrike">
                          <a:effectLst/>
                        </a:rPr>
                        <a:t>density</a:t>
                      </a:r>
                      <a:endParaRPr lang="en-US" sz="1100" b="1" i="0" u="none" strike="noStrike">
                        <a:solidFill>
                          <a:srgbClr val="000000"/>
                        </a:solidFill>
                        <a:effectLst/>
                        <a:latin typeface="Aptos Narrow" panose="020B0004020202020204" pitchFamily="34" charset="0"/>
                      </a:endParaRPr>
                    </a:p>
                  </a:txBody>
                  <a:tcPr marL="6103" marR="6103" marT="6103" marB="0" anchor="b"/>
                </a:tc>
                <a:tc>
                  <a:txBody>
                    <a:bodyPr/>
                    <a:lstStyle/>
                    <a:p>
                      <a:pPr algn="ctr" fontAlgn="b">
                        <a:buNone/>
                      </a:pPr>
                      <a:r>
                        <a:rPr lang="en-US" sz="1100" u="none" strike="noStrike">
                          <a:effectLst/>
                        </a:rPr>
                        <a:t>1000</a:t>
                      </a:r>
                      <a:endParaRPr lang="en-US" sz="1100" b="0" i="0" u="none" strike="noStrike">
                        <a:solidFill>
                          <a:srgbClr val="FF0000"/>
                        </a:solidFill>
                        <a:effectLst/>
                        <a:latin typeface="Aptos Narrow" panose="020B0004020202020204" pitchFamily="34" charset="0"/>
                      </a:endParaRPr>
                    </a:p>
                  </a:txBody>
                  <a:tcPr marL="6103" marR="6103" marT="6103" marB="0" anchor="b"/>
                </a:tc>
                <a:tc>
                  <a:txBody>
                    <a:bodyPr/>
                    <a:lstStyle/>
                    <a:p>
                      <a:pPr algn="ctr" fontAlgn="b">
                        <a:buNone/>
                      </a:pPr>
                      <a:r>
                        <a:rPr lang="en-US" sz="1100" u="none" strike="noStrike">
                          <a:effectLst/>
                        </a:rPr>
                        <a:t>kg/m^3</a:t>
                      </a:r>
                      <a:endParaRPr lang="en-US" sz="1100" b="1" i="0" u="none" strike="noStrike">
                        <a:solidFill>
                          <a:srgbClr val="000000"/>
                        </a:solidFill>
                        <a:effectLst/>
                        <a:latin typeface="Aptos Narrow" panose="020B0004020202020204" pitchFamily="34" charset="0"/>
                      </a:endParaRPr>
                    </a:p>
                  </a:txBody>
                  <a:tcPr marL="6103" marR="6103" marT="6103" marB="0" anchor="b"/>
                </a:tc>
                <a:extLst>
                  <a:ext uri="{0D108BD9-81ED-4DB2-BD59-A6C34878D82A}">
                    <a16:rowId xmlns:a16="http://schemas.microsoft.com/office/drawing/2014/main" val="1406775478"/>
                  </a:ext>
                </a:extLst>
              </a:tr>
              <a:tr h="176981">
                <a:tc>
                  <a:txBody>
                    <a:bodyPr/>
                    <a:lstStyle/>
                    <a:p>
                      <a:pPr algn="ctr" fontAlgn="b">
                        <a:buNone/>
                      </a:pPr>
                      <a:r>
                        <a:rPr lang="en-US" sz="1100" u="none" strike="noStrike">
                          <a:effectLst/>
                        </a:rPr>
                        <a:t>Specific Heat</a:t>
                      </a:r>
                      <a:endParaRPr lang="en-US" sz="1100" b="1" i="0" u="none" strike="noStrike">
                        <a:solidFill>
                          <a:srgbClr val="000000"/>
                        </a:solidFill>
                        <a:effectLst/>
                        <a:latin typeface="Aptos Narrow" panose="020B0004020202020204" pitchFamily="34" charset="0"/>
                      </a:endParaRPr>
                    </a:p>
                  </a:txBody>
                  <a:tcPr marL="6103" marR="6103" marT="6103" marB="0" anchor="b"/>
                </a:tc>
                <a:tc>
                  <a:txBody>
                    <a:bodyPr/>
                    <a:lstStyle/>
                    <a:p>
                      <a:pPr algn="ctr" fontAlgn="b">
                        <a:buNone/>
                      </a:pPr>
                      <a:r>
                        <a:rPr lang="en-US" sz="1100" u="none" strike="noStrike">
                          <a:effectLst/>
                        </a:rPr>
                        <a:t>4186</a:t>
                      </a:r>
                      <a:endParaRPr lang="en-US" sz="1100" b="0" i="0" u="none" strike="noStrike">
                        <a:solidFill>
                          <a:srgbClr val="FF0000"/>
                        </a:solidFill>
                        <a:effectLst/>
                        <a:latin typeface="Aptos Narrow" panose="020B0004020202020204" pitchFamily="34" charset="0"/>
                      </a:endParaRPr>
                    </a:p>
                  </a:txBody>
                  <a:tcPr marL="6103" marR="6103" marT="6103" marB="0" anchor="b"/>
                </a:tc>
                <a:tc>
                  <a:txBody>
                    <a:bodyPr/>
                    <a:lstStyle/>
                    <a:p>
                      <a:pPr algn="ctr" fontAlgn="b">
                        <a:buNone/>
                      </a:pPr>
                      <a:r>
                        <a:rPr lang="en-US" sz="1100" u="none" strike="noStrike">
                          <a:effectLst/>
                        </a:rPr>
                        <a:t>J/kg C</a:t>
                      </a:r>
                      <a:endParaRPr lang="en-US" sz="1100" b="1" i="0" u="none" strike="noStrike">
                        <a:solidFill>
                          <a:srgbClr val="000000"/>
                        </a:solidFill>
                        <a:effectLst/>
                        <a:latin typeface="Aptos Narrow" panose="020B0004020202020204" pitchFamily="34" charset="0"/>
                      </a:endParaRPr>
                    </a:p>
                  </a:txBody>
                  <a:tcPr marL="6103" marR="6103" marT="6103" marB="0" anchor="b"/>
                </a:tc>
                <a:extLst>
                  <a:ext uri="{0D108BD9-81ED-4DB2-BD59-A6C34878D82A}">
                    <a16:rowId xmlns:a16="http://schemas.microsoft.com/office/drawing/2014/main" val="3302258976"/>
                  </a:ext>
                </a:extLst>
              </a:tr>
              <a:tr h="176981">
                <a:tc>
                  <a:txBody>
                    <a:bodyPr/>
                    <a:lstStyle/>
                    <a:p>
                      <a:pPr algn="ctr" fontAlgn="b">
                        <a:buNone/>
                      </a:pPr>
                      <a:r>
                        <a:rPr lang="en-US" sz="1100" u="none" strike="noStrike">
                          <a:effectLst/>
                        </a:rPr>
                        <a:t>RH</a:t>
                      </a:r>
                      <a:endParaRPr lang="en-US" sz="1100" b="1" i="0" u="none" strike="noStrike">
                        <a:solidFill>
                          <a:srgbClr val="000000"/>
                        </a:solidFill>
                        <a:effectLst/>
                        <a:latin typeface="Aptos Narrow" panose="020B0004020202020204" pitchFamily="34" charset="0"/>
                      </a:endParaRPr>
                    </a:p>
                  </a:txBody>
                  <a:tcPr marL="6103" marR="6103" marT="6103" marB="0" anchor="b"/>
                </a:tc>
                <a:tc>
                  <a:txBody>
                    <a:bodyPr/>
                    <a:lstStyle/>
                    <a:p>
                      <a:pPr algn="ctr" fontAlgn="b">
                        <a:buNone/>
                      </a:pPr>
                      <a:r>
                        <a:rPr lang="en-US" sz="1100" u="none" strike="noStrike" dirty="0">
                          <a:effectLst/>
                        </a:rPr>
                        <a:t>65</a:t>
                      </a:r>
                      <a:endParaRPr lang="en-US" sz="1100" b="0" i="0" u="none" strike="noStrike" dirty="0">
                        <a:solidFill>
                          <a:srgbClr val="FF0000"/>
                        </a:solidFill>
                        <a:effectLst/>
                        <a:latin typeface="Aptos Narrow" panose="020B0004020202020204" pitchFamily="34" charset="0"/>
                      </a:endParaRPr>
                    </a:p>
                  </a:txBody>
                  <a:tcPr marL="6103" marR="6103" marT="6103" marB="0" anchor="b"/>
                </a:tc>
                <a:tc>
                  <a:txBody>
                    <a:bodyPr/>
                    <a:lstStyle/>
                    <a:p>
                      <a:pPr algn="ctr" fontAlgn="b">
                        <a:buNone/>
                      </a:pPr>
                      <a:r>
                        <a:rPr lang="en-US" sz="1100" u="none" strike="noStrike">
                          <a:effectLst/>
                        </a:rPr>
                        <a:t>%</a:t>
                      </a:r>
                      <a:endParaRPr lang="en-US" sz="1100" b="1" i="0" u="none" strike="noStrike">
                        <a:solidFill>
                          <a:srgbClr val="000000"/>
                        </a:solidFill>
                        <a:effectLst/>
                        <a:latin typeface="Aptos Narrow" panose="020B0004020202020204" pitchFamily="34" charset="0"/>
                      </a:endParaRPr>
                    </a:p>
                  </a:txBody>
                  <a:tcPr marL="6103" marR="6103" marT="6103" marB="0" anchor="b"/>
                </a:tc>
                <a:extLst>
                  <a:ext uri="{0D108BD9-81ED-4DB2-BD59-A6C34878D82A}">
                    <a16:rowId xmlns:a16="http://schemas.microsoft.com/office/drawing/2014/main" val="3127095600"/>
                  </a:ext>
                </a:extLst>
              </a:tr>
              <a:tr h="176981">
                <a:tc>
                  <a:txBody>
                    <a:bodyPr/>
                    <a:lstStyle/>
                    <a:p>
                      <a:pPr algn="ctr" fontAlgn="b">
                        <a:buNone/>
                      </a:pPr>
                      <a:r>
                        <a:rPr lang="en-US" sz="1100" u="none" strike="noStrike">
                          <a:effectLst/>
                        </a:rPr>
                        <a:t>Ambient Temp</a:t>
                      </a:r>
                      <a:endParaRPr lang="en-US" sz="1100" b="1" i="0" u="none" strike="noStrike">
                        <a:solidFill>
                          <a:srgbClr val="000000"/>
                        </a:solidFill>
                        <a:effectLst/>
                        <a:latin typeface="Aptos Narrow" panose="020B0004020202020204" pitchFamily="34" charset="0"/>
                      </a:endParaRPr>
                    </a:p>
                  </a:txBody>
                  <a:tcPr marL="6103" marR="6103" marT="6103" marB="0" anchor="b"/>
                </a:tc>
                <a:tc>
                  <a:txBody>
                    <a:bodyPr/>
                    <a:lstStyle/>
                    <a:p>
                      <a:pPr algn="ctr" fontAlgn="b">
                        <a:buNone/>
                      </a:pPr>
                      <a:r>
                        <a:rPr lang="en-US" sz="1100" u="none" strike="noStrike" dirty="0">
                          <a:effectLst/>
                        </a:rPr>
                        <a:t>72</a:t>
                      </a:r>
                      <a:endParaRPr lang="en-US" sz="1100" b="0" i="0" u="none" strike="noStrike" dirty="0">
                        <a:solidFill>
                          <a:srgbClr val="FF0000"/>
                        </a:solidFill>
                        <a:effectLst/>
                        <a:latin typeface="Aptos Narrow" panose="020B0004020202020204" pitchFamily="34" charset="0"/>
                      </a:endParaRPr>
                    </a:p>
                  </a:txBody>
                  <a:tcPr marL="6103" marR="6103" marT="6103" marB="0" anchor="b"/>
                </a:tc>
                <a:tc>
                  <a:txBody>
                    <a:bodyPr/>
                    <a:lstStyle/>
                    <a:p>
                      <a:pPr algn="ctr" fontAlgn="b">
                        <a:buNone/>
                      </a:pPr>
                      <a:r>
                        <a:rPr lang="en-US" sz="1100" u="none" strike="noStrike">
                          <a:effectLst/>
                        </a:rPr>
                        <a:t>F</a:t>
                      </a:r>
                      <a:endParaRPr lang="en-US" sz="1100" b="1" i="0" u="none" strike="noStrike">
                        <a:solidFill>
                          <a:srgbClr val="000000"/>
                        </a:solidFill>
                        <a:effectLst/>
                        <a:latin typeface="Aptos Narrow" panose="020B0004020202020204" pitchFamily="34" charset="0"/>
                      </a:endParaRPr>
                    </a:p>
                  </a:txBody>
                  <a:tcPr marL="6103" marR="6103" marT="6103" marB="0" anchor="b"/>
                </a:tc>
                <a:extLst>
                  <a:ext uri="{0D108BD9-81ED-4DB2-BD59-A6C34878D82A}">
                    <a16:rowId xmlns:a16="http://schemas.microsoft.com/office/drawing/2014/main" val="1753856957"/>
                  </a:ext>
                </a:extLst>
              </a:tr>
              <a:tr h="176981">
                <a:tc>
                  <a:txBody>
                    <a:bodyPr/>
                    <a:lstStyle/>
                    <a:p>
                      <a:pPr algn="ctr" fontAlgn="b">
                        <a:buNone/>
                      </a:pPr>
                      <a:r>
                        <a:rPr lang="en-US" sz="1100" u="none" strike="noStrike">
                          <a:effectLst/>
                        </a:rPr>
                        <a:t>Ambient Temp</a:t>
                      </a:r>
                      <a:endParaRPr lang="en-US" sz="1100" b="1" i="0" u="none" strike="noStrike">
                        <a:solidFill>
                          <a:srgbClr val="000000"/>
                        </a:solidFill>
                        <a:effectLst/>
                        <a:latin typeface="Aptos Narrow" panose="020B0004020202020204" pitchFamily="34" charset="0"/>
                      </a:endParaRPr>
                    </a:p>
                  </a:txBody>
                  <a:tcPr marL="6103" marR="6103" marT="6103" marB="0" anchor="b"/>
                </a:tc>
                <a:tc>
                  <a:txBody>
                    <a:bodyPr/>
                    <a:lstStyle/>
                    <a:p>
                      <a:pPr algn="ctr" fontAlgn="b">
                        <a:buNone/>
                      </a:pPr>
                      <a:r>
                        <a:rPr lang="en-US" sz="1100" u="none" strike="noStrike" dirty="0">
                          <a:effectLst/>
                        </a:rPr>
                        <a:t>22.2</a:t>
                      </a:r>
                      <a:endParaRPr lang="en-US" sz="1100" b="0" i="0" u="none" strike="noStrike" dirty="0">
                        <a:solidFill>
                          <a:srgbClr val="FF0000"/>
                        </a:solidFill>
                        <a:effectLst/>
                        <a:latin typeface="Aptos Narrow" panose="020B0004020202020204" pitchFamily="34" charset="0"/>
                      </a:endParaRPr>
                    </a:p>
                  </a:txBody>
                  <a:tcPr marL="6103" marR="6103" marT="6103" marB="0" anchor="b"/>
                </a:tc>
                <a:tc>
                  <a:txBody>
                    <a:bodyPr/>
                    <a:lstStyle/>
                    <a:p>
                      <a:pPr algn="ctr" fontAlgn="b">
                        <a:buNone/>
                      </a:pPr>
                      <a:r>
                        <a:rPr lang="en-US" sz="1100" u="none" strike="noStrike">
                          <a:effectLst/>
                        </a:rPr>
                        <a:t>C</a:t>
                      </a:r>
                      <a:endParaRPr lang="en-US" sz="1100" b="1" i="0" u="none" strike="noStrike">
                        <a:solidFill>
                          <a:srgbClr val="000000"/>
                        </a:solidFill>
                        <a:effectLst/>
                        <a:latin typeface="Aptos Narrow" panose="020B0004020202020204" pitchFamily="34" charset="0"/>
                      </a:endParaRPr>
                    </a:p>
                  </a:txBody>
                  <a:tcPr marL="6103" marR="6103" marT="6103" marB="0" anchor="b"/>
                </a:tc>
                <a:extLst>
                  <a:ext uri="{0D108BD9-81ED-4DB2-BD59-A6C34878D82A}">
                    <a16:rowId xmlns:a16="http://schemas.microsoft.com/office/drawing/2014/main" val="3450274989"/>
                  </a:ext>
                </a:extLst>
              </a:tr>
              <a:tr h="176981">
                <a:tc>
                  <a:txBody>
                    <a:bodyPr/>
                    <a:lstStyle/>
                    <a:p>
                      <a:pPr algn="ctr" fontAlgn="b">
                        <a:buNone/>
                      </a:pPr>
                      <a:r>
                        <a:rPr lang="en-US" sz="1100" u="none" strike="noStrike">
                          <a:effectLst/>
                        </a:rPr>
                        <a:t>Dew Point Temp</a:t>
                      </a:r>
                      <a:endParaRPr lang="en-US" sz="1100" b="1" i="0" u="none" strike="noStrike">
                        <a:solidFill>
                          <a:srgbClr val="000000"/>
                        </a:solidFill>
                        <a:effectLst/>
                        <a:latin typeface="Aptos Narrow" panose="020B0004020202020204" pitchFamily="34" charset="0"/>
                      </a:endParaRPr>
                    </a:p>
                  </a:txBody>
                  <a:tcPr marL="6103" marR="6103" marT="6103" marB="0" anchor="b"/>
                </a:tc>
                <a:tc>
                  <a:txBody>
                    <a:bodyPr/>
                    <a:lstStyle/>
                    <a:p>
                      <a:pPr algn="ctr" fontAlgn="b">
                        <a:buNone/>
                      </a:pPr>
                      <a:r>
                        <a:rPr lang="en-US" sz="1100" u="none" strike="noStrike">
                          <a:effectLst/>
                        </a:rPr>
                        <a:t>60</a:t>
                      </a:r>
                      <a:endParaRPr lang="en-US" sz="1100" b="0" i="0" u="none" strike="noStrike">
                        <a:solidFill>
                          <a:srgbClr val="FF0000"/>
                        </a:solidFill>
                        <a:effectLst/>
                        <a:latin typeface="Aptos Narrow" panose="020B0004020202020204" pitchFamily="34" charset="0"/>
                      </a:endParaRPr>
                    </a:p>
                  </a:txBody>
                  <a:tcPr marL="6103" marR="6103" marT="6103" marB="0" anchor="b"/>
                </a:tc>
                <a:tc>
                  <a:txBody>
                    <a:bodyPr/>
                    <a:lstStyle/>
                    <a:p>
                      <a:pPr algn="ctr" fontAlgn="b">
                        <a:buNone/>
                      </a:pPr>
                      <a:r>
                        <a:rPr lang="en-US" sz="1100" u="none" strike="noStrike">
                          <a:effectLst/>
                        </a:rPr>
                        <a:t>F</a:t>
                      </a:r>
                      <a:endParaRPr lang="en-US" sz="1100" b="1" i="0" u="none" strike="noStrike">
                        <a:solidFill>
                          <a:srgbClr val="000000"/>
                        </a:solidFill>
                        <a:effectLst/>
                        <a:latin typeface="Aptos Narrow" panose="020B0004020202020204" pitchFamily="34" charset="0"/>
                      </a:endParaRPr>
                    </a:p>
                  </a:txBody>
                  <a:tcPr marL="6103" marR="6103" marT="6103" marB="0" anchor="b"/>
                </a:tc>
                <a:extLst>
                  <a:ext uri="{0D108BD9-81ED-4DB2-BD59-A6C34878D82A}">
                    <a16:rowId xmlns:a16="http://schemas.microsoft.com/office/drawing/2014/main" val="1374525227"/>
                  </a:ext>
                </a:extLst>
              </a:tr>
              <a:tr h="176981">
                <a:tc>
                  <a:txBody>
                    <a:bodyPr/>
                    <a:lstStyle/>
                    <a:p>
                      <a:pPr algn="ctr" fontAlgn="b">
                        <a:buNone/>
                      </a:pPr>
                      <a:r>
                        <a:rPr lang="en-US" sz="1100" u="none" strike="noStrike">
                          <a:effectLst/>
                        </a:rPr>
                        <a:t>Dew Point Temp</a:t>
                      </a:r>
                      <a:endParaRPr lang="en-US" sz="1100" b="1" i="0" u="none" strike="noStrike">
                        <a:solidFill>
                          <a:srgbClr val="000000"/>
                        </a:solidFill>
                        <a:effectLst/>
                        <a:latin typeface="Aptos Narrow" panose="020B0004020202020204" pitchFamily="34" charset="0"/>
                      </a:endParaRPr>
                    </a:p>
                  </a:txBody>
                  <a:tcPr marL="6103" marR="6103" marT="6103" marB="0" anchor="b"/>
                </a:tc>
                <a:tc>
                  <a:txBody>
                    <a:bodyPr/>
                    <a:lstStyle/>
                    <a:p>
                      <a:pPr algn="ctr" fontAlgn="b">
                        <a:buNone/>
                      </a:pPr>
                      <a:r>
                        <a:rPr lang="en-US" sz="1100" u="none" strike="noStrike" dirty="0">
                          <a:effectLst/>
                        </a:rPr>
                        <a:t>15.3</a:t>
                      </a:r>
                      <a:endParaRPr lang="en-US" sz="1100" b="0" i="0" u="none" strike="noStrike" dirty="0">
                        <a:solidFill>
                          <a:srgbClr val="FF0000"/>
                        </a:solidFill>
                        <a:effectLst/>
                        <a:latin typeface="Aptos Narrow" panose="020B0004020202020204" pitchFamily="34" charset="0"/>
                      </a:endParaRPr>
                    </a:p>
                  </a:txBody>
                  <a:tcPr marL="6103" marR="6103" marT="6103" marB="0" anchor="b"/>
                </a:tc>
                <a:tc>
                  <a:txBody>
                    <a:bodyPr/>
                    <a:lstStyle/>
                    <a:p>
                      <a:pPr algn="ctr" fontAlgn="b">
                        <a:buNone/>
                      </a:pPr>
                      <a:r>
                        <a:rPr lang="en-US" sz="1100" u="none" strike="noStrike">
                          <a:effectLst/>
                        </a:rPr>
                        <a:t>C</a:t>
                      </a:r>
                      <a:endParaRPr lang="en-US" sz="1100" b="1" i="0" u="none" strike="noStrike">
                        <a:solidFill>
                          <a:srgbClr val="000000"/>
                        </a:solidFill>
                        <a:effectLst/>
                        <a:latin typeface="Aptos Narrow" panose="020B0004020202020204" pitchFamily="34" charset="0"/>
                      </a:endParaRPr>
                    </a:p>
                  </a:txBody>
                  <a:tcPr marL="6103" marR="6103" marT="6103" marB="0" anchor="b"/>
                </a:tc>
                <a:extLst>
                  <a:ext uri="{0D108BD9-81ED-4DB2-BD59-A6C34878D82A}">
                    <a16:rowId xmlns:a16="http://schemas.microsoft.com/office/drawing/2014/main" val="719314128"/>
                  </a:ext>
                </a:extLst>
              </a:tr>
              <a:tr h="176981">
                <a:tc>
                  <a:txBody>
                    <a:bodyPr/>
                    <a:lstStyle/>
                    <a:p>
                      <a:pPr algn="ctr" fontAlgn="b">
                        <a:buNone/>
                      </a:pPr>
                      <a:r>
                        <a:rPr lang="en-US" sz="1100" u="none" strike="noStrike">
                          <a:effectLst/>
                        </a:rPr>
                        <a:t>Inlet Temp</a:t>
                      </a:r>
                      <a:endParaRPr lang="en-US" sz="1100" b="1" i="0" u="none" strike="noStrike">
                        <a:solidFill>
                          <a:srgbClr val="000000"/>
                        </a:solidFill>
                        <a:effectLst/>
                        <a:latin typeface="Aptos Narrow" panose="020B0004020202020204" pitchFamily="34" charset="0"/>
                      </a:endParaRPr>
                    </a:p>
                  </a:txBody>
                  <a:tcPr marL="6103" marR="6103" marT="6103" marB="0" anchor="b"/>
                </a:tc>
                <a:tc>
                  <a:txBody>
                    <a:bodyPr/>
                    <a:lstStyle/>
                    <a:p>
                      <a:pPr algn="ctr" fontAlgn="b">
                        <a:buNone/>
                      </a:pPr>
                      <a:r>
                        <a:rPr lang="en-US" sz="1100" u="none" strike="noStrike">
                          <a:effectLst/>
                        </a:rPr>
                        <a:t>64.4</a:t>
                      </a:r>
                      <a:endParaRPr lang="en-US" sz="1100" b="0" i="0" u="none" strike="noStrike">
                        <a:solidFill>
                          <a:srgbClr val="FF0000"/>
                        </a:solidFill>
                        <a:effectLst/>
                        <a:latin typeface="Aptos Narrow" panose="020B0004020202020204" pitchFamily="34" charset="0"/>
                      </a:endParaRPr>
                    </a:p>
                  </a:txBody>
                  <a:tcPr marL="6103" marR="6103" marT="6103" marB="0" anchor="b"/>
                </a:tc>
                <a:tc>
                  <a:txBody>
                    <a:bodyPr/>
                    <a:lstStyle/>
                    <a:p>
                      <a:pPr algn="ctr" fontAlgn="b">
                        <a:buNone/>
                      </a:pPr>
                      <a:r>
                        <a:rPr lang="en-US" sz="1100" u="none" strike="noStrike">
                          <a:effectLst/>
                        </a:rPr>
                        <a:t>F</a:t>
                      </a:r>
                      <a:endParaRPr lang="en-US" sz="1100" b="1" i="0" u="none" strike="noStrike">
                        <a:solidFill>
                          <a:srgbClr val="000000"/>
                        </a:solidFill>
                        <a:effectLst/>
                        <a:latin typeface="Aptos Narrow" panose="020B0004020202020204" pitchFamily="34" charset="0"/>
                      </a:endParaRPr>
                    </a:p>
                  </a:txBody>
                  <a:tcPr marL="6103" marR="6103" marT="6103" marB="0" anchor="b"/>
                </a:tc>
                <a:extLst>
                  <a:ext uri="{0D108BD9-81ED-4DB2-BD59-A6C34878D82A}">
                    <a16:rowId xmlns:a16="http://schemas.microsoft.com/office/drawing/2014/main" val="1062621328"/>
                  </a:ext>
                </a:extLst>
              </a:tr>
              <a:tr h="176981">
                <a:tc>
                  <a:txBody>
                    <a:bodyPr/>
                    <a:lstStyle/>
                    <a:p>
                      <a:pPr algn="ctr" fontAlgn="b">
                        <a:buNone/>
                      </a:pPr>
                      <a:r>
                        <a:rPr lang="en-US" sz="1100" u="none" strike="noStrike">
                          <a:effectLst/>
                        </a:rPr>
                        <a:t>Inlet Temp</a:t>
                      </a:r>
                      <a:endParaRPr lang="en-US" sz="1100" b="1" i="0" u="none" strike="noStrike">
                        <a:solidFill>
                          <a:srgbClr val="000000"/>
                        </a:solidFill>
                        <a:effectLst/>
                        <a:latin typeface="Aptos Narrow" panose="020B0004020202020204" pitchFamily="34" charset="0"/>
                      </a:endParaRPr>
                    </a:p>
                  </a:txBody>
                  <a:tcPr marL="6103" marR="6103" marT="6103" marB="0" anchor="b"/>
                </a:tc>
                <a:tc>
                  <a:txBody>
                    <a:bodyPr/>
                    <a:lstStyle/>
                    <a:p>
                      <a:pPr algn="ctr" fontAlgn="b">
                        <a:buNone/>
                      </a:pPr>
                      <a:r>
                        <a:rPr lang="en-US" sz="1100" u="none" strike="noStrike">
                          <a:effectLst/>
                        </a:rPr>
                        <a:t>18.0</a:t>
                      </a:r>
                      <a:endParaRPr lang="en-US" sz="1100" b="0" i="0" u="none" strike="noStrike">
                        <a:solidFill>
                          <a:srgbClr val="FF0000"/>
                        </a:solidFill>
                        <a:effectLst/>
                        <a:latin typeface="Aptos Narrow" panose="020B0004020202020204" pitchFamily="34" charset="0"/>
                      </a:endParaRPr>
                    </a:p>
                  </a:txBody>
                  <a:tcPr marL="6103" marR="6103" marT="6103" marB="0" anchor="b"/>
                </a:tc>
                <a:tc>
                  <a:txBody>
                    <a:bodyPr/>
                    <a:lstStyle/>
                    <a:p>
                      <a:pPr algn="ctr" fontAlgn="b">
                        <a:buNone/>
                      </a:pPr>
                      <a:r>
                        <a:rPr lang="en-US" sz="1100" u="none" strike="noStrike">
                          <a:effectLst/>
                        </a:rPr>
                        <a:t>C</a:t>
                      </a:r>
                      <a:endParaRPr lang="en-US" sz="1100" b="1" i="0" u="none" strike="noStrike">
                        <a:solidFill>
                          <a:srgbClr val="000000"/>
                        </a:solidFill>
                        <a:effectLst/>
                        <a:latin typeface="Aptos Narrow" panose="020B0004020202020204" pitchFamily="34" charset="0"/>
                      </a:endParaRPr>
                    </a:p>
                  </a:txBody>
                  <a:tcPr marL="6103" marR="6103" marT="6103" marB="0" anchor="b"/>
                </a:tc>
                <a:extLst>
                  <a:ext uri="{0D108BD9-81ED-4DB2-BD59-A6C34878D82A}">
                    <a16:rowId xmlns:a16="http://schemas.microsoft.com/office/drawing/2014/main" val="2953746669"/>
                  </a:ext>
                </a:extLst>
              </a:tr>
              <a:tr h="176981">
                <a:tc>
                  <a:txBody>
                    <a:bodyPr/>
                    <a:lstStyle/>
                    <a:p>
                      <a:pPr algn="ctr" fontAlgn="b">
                        <a:buNone/>
                      </a:pPr>
                      <a:r>
                        <a:rPr lang="en-US" sz="1100" u="none" strike="noStrike">
                          <a:effectLst/>
                        </a:rPr>
                        <a:t>Temperature rise </a:t>
                      </a:r>
                      <a:r>
                        <a:rPr lang="el-GR" sz="1100" u="none" strike="noStrike">
                          <a:effectLst/>
                        </a:rPr>
                        <a:t>Δ</a:t>
                      </a:r>
                      <a:r>
                        <a:rPr lang="en-US" sz="1100" u="none" strike="noStrike">
                          <a:effectLst/>
                        </a:rPr>
                        <a:t>T</a:t>
                      </a:r>
                      <a:endParaRPr lang="en-US" sz="1100" b="1" i="0" u="none" strike="noStrike">
                        <a:solidFill>
                          <a:srgbClr val="000000"/>
                        </a:solidFill>
                        <a:effectLst/>
                        <a:latin typeface="Aptos Narrow" panose="020B0004020202020204" pitchFamily="34" charset="0"/>
                      </a:endParaRPr>
                    </a:p>
                  </a:txBody>
                  <a:tcPr marL="6103" marR="6103" marT="6103" marB="0" anchor="b"/>
                </a:tc>
                <a:tc>
                  <a:txBody>
                    <a:bodyPr/>
                    <a:lstStyle/>
                    <a:p>
                      <a:pPr algn="ctr" fontAlgn="b">
                        <a:buNone/>
                      </a:pPr>
                      <a:r>
                        <a:rPr lang="en-US" sz="1100" u="none" strike="noStrike">
                          <a:effectLst/>
                        </a:rPr>
                        <a:t>0.029</a:t>
                      </a:r>
                      <a:endParaRPr lang="en-US" sz="1100" b="0" i="0" u="none" strike="noStrike">
                        <a:solidFill>
                          <a:srgbClr val="FF0000"/>
                        </a:solidFill>
                        <a:effectLst/>
                        <a:latin typeface="Aptos Narrow" panose="020B0004020202020204" pitchFamily="34" charset="0"/>
                      </a:endParaRPr>
                    </a:p>
                  </a:txBody>
                  <a:tcPr marL="6103" marR="6103" marT="6103" marB="0" anchor="b"/>
                </a:tc>
                <a:tc>
                  <a:txBody>
                    <a:bodyPr/>
                    <a:lstStyle/>
                    <a:p>
                      <a:pPr algn="ctr" fontAlgn="b">
                        <a:buNone/>
                      </a:pPr>
                      <a:r>
                        <a:rPr lang="en-US" sz="1100" u="none" strike="noStrike">
                          <a:effectLst/>
                        </a:rPr>
                        <a:t>C</a:t>
                      </a:r>
                      <a:endParaRPr lang="en-US" sz="1100" b="1" i="0" u="none" strike="noStrike">
                        <a:solidFill>
                          <a:srgbClr val="000000"/>
                        </a:solidFill>
                        <a:effectLst/>
                        <a:latin typeface="Aptos Narrow" panose="020B0004020202020204" pitchFamily="34" charset="0"/>
                      </a:endParaRPr>
                    </a:p>
                  </a:txBody>
                  <a:tcPr marL="6103" marR="6103" marT="6103" marB="0" anchor="b"/>
                </a:tc>
                <a:extLst>
                  <a:ext uri="{0D108BD9-81ED-4DB2-BD59-A6C34878D82A}">
                    <a16:rowId xmlns:a16="http://schemas.microsoft.com/office/drawing/2014/main" val="1328206689"/>
                  </a:ext>
                </a:extLst>
              </a:tr>
              <a:tr h="176981">
                <a:tc>
                  <a:txBody>
                    <a:bodyPr/>
                    <a:lstStyle/>
                    <a:p>
                      <a:pPr algn="ctr" fontAlgn="b">
                        <a:buNone/>
                      </a:pPr>
                      <a:r>
                        <a:rPr lang="en-US" sz="1100" u="none" strike="noStrike">
                          <a:effectLst/>
                        </a:rPr>
                        <a:t>Outlet Temp</a:t>
                      </a:r>
                      <a:endParaRPr lang="en-US" sz="1100" b="1" i="0" u="none" strike="noStrike">
                        <a:solidFill>
                          <a:srgbClr val="000000"/>
                        </a:solidFill>
                        <a:effectLst/>
                        <a:latin typeface="Aptos Narrow" panose="020B0004020202020204" pitchFamily="34" charset="0"/>
                      </a:endParaRPr>
                    </a:p>
                  </a:txBody>
                  <a:tcPr marL="6103" marR="6103" marT="6103" marB="0" anchor="b"/>
                </a:tc>
                <a:tc>
                  <a:txBody>
                    <a:bodyPr/>
                    <a:lstStyle/>
                    <a:p>
                      <a:pPr algn="ctr" fontAlgn="b">
                        <a:buNone/>
                      </a:pPr>
                      <a:r>
                        <a:rPr lang="en-US" sz="1100" u="none" strike="noStrike">
                          <a:effectLst/>
                        </a:rPr>
                        <a:t>18.029</a:t>
                      </a:r>
                      <a:endParaRPr lang="en-US" sz="1100" b="0" i="0" u="none" strike="noStrike">
                        <a:solidFill>
                          <a:srgbClr val="FF0000"/>
                        </a:solidFill>
                        <a:effectLst/>
                        <a:latin typeface="Aptos Narrow" panose="020B0004020202020204" pitchFamily="34" charset="0"/>
                      </a:endParaRPr>
                    </a:p>
                  </a:txBody>
                  <a:tcPr marL="6103" marR="6103" marT="6103" marB="0" anchor="b"/>
                </a:tc>
                <a:tc>
                  <a:txBody>
                    <a:bodyPr/>
                    <a:lstStyle/>
                    <a:p>
                      <a:pPr algn="ctr" fontAlgn="b">
                        <a:buNone/>
                      </a:pPr>
                      <a:r>
                        <a:rPr lang="en-US" sz="1100" u="none" strike="noStrike">
                          <a:effectLst/>
                        </a:rPr>
                        <a:t>C</a:t>
                      </a:r>
                      <a:endParaRPr lang="en-US" sz="1100" b="1" i="0" u="none" strike="noStrike">
                        <a:solidFill>
                          <a:srgbClr val="000000"/>
                        </a:solidFill>
                        <a:effectLst/>
                        <a:latin typeface="Aptos Narrow" panose="020B0004020202020204" pitchFamily="34" charset="0"/>
                      </a:endParaRPr>
                    </a:p>
                  </a:txBody>
                  <a:tcPr marL="6103" marR="6103" marT="6103" marB="0" anchor="b"/>
                </a:tc>
                <a:extLst>
                  <a:ext uri="{0D108BD9-81ED-4DB2-BD59-A6C34878D82A}">
                    <a16:rowId xmlns:a16="http://schemas.microsoft.com/office/drawing/2014/main" val="374532183"/>
                  </a:ext>
                </a:extLst>
              </a:tr>
              <a:tr h="176981">
                <a:tc>
                  <a:txBody>
                    <a:bodyPr/>
                    <a:lstStyle/>
                    <a:p>
                      <a:pPr algn="ctr" fontAlgn="b">
                        <a:buNone/>
                      </a:pPr>
                      <a:r>
                        <a:rPr lang="en-US" sz="1100" u="none" strike="noStrike">
                          <a:effectLst/>
                        </a:rPr>
                        <a:t>Astropix Chip</a:t>
                      </a:r>
                      <a:endParaRPr lang="en-US" sz="1100" b="1" i="0" u="none" strike="noStrike">
                        <a:solidFill>
                          <a:srgbClr val="000000"/>
                        </a:solidFill>
                        <a:effectLst/>
                        <a:latin typeface="Aptos Narrow" panose="020B0004020202020204" pitchFamily="34" charset="0"/>
                      </a:endParaRPr>
                    </a:p>
                  </a:txBody>
                  <a:tcPr marL="6103" marR="6103" marT="6103" marB="0" anchor="b"/>
                </a:tc>
                <a:tc>
                  <a:txBody>
                    <a:bodyPr/>
                    <a:lstStyle/>
                    <a:p>
                      <a:pPr algn="ctr" fontAlgn="b">
                        <a:buNone/>
                      </a:pPr>
                      <a:r>
                        <a:rPr lang="en-US" sz="1100" u="none" strike="noStrike">
                          <a:effectLst/>
                        </a:rPr>
                        <a:t>43.5</a:t>
                      </a:r>
                      <a:endParaRPr lang="en-US" sz="1100" b="0" i="0" u="none" strike="noStrike">
                        <a:solidFill>
                          <a:srgbClr val="FF0000"/>
                        </a:solidFill>
                        <a:effectLst/>
                        <a:latin typeface="Aptos Narrow" panose="020B0004020202020204" pitchFamily="34" charset="0"/>
                      </a:endParaRPr>
                    </a:p>
                  </a:txBody>
                  <a:tcPr marL="6103" marR="6103" marT="6103" marB="0" anchor="b"/>
                </a:tc>
                <a:tc>
                  <a:txBody>
                    <a:bodyPr/>
                    <a:lstStyle/>
                    <a:p>
                      <a:pPr algn="ctr" fontAlgn="b">
                        <a:buNone/>
                      </a:pPr>
                      <a:r>
                        <a:rPr lang="en-US" sz="1100" u="none" strike="noStrike">
                          <a:effectLst/>
                        </a:rPr>
                        <a:t>W</a:t>
                      </a:r>
                      <a:endParaRPr lang="en-US" sz="1100" b="1" i="0" u="none" strike="noStrike">
                        <a:solidFill>
                          <a:srgbClr val="000000"/>
                        </a:solidFill>
                        <a:effectLst/>
                        <a:latin typeface="Aptos Narrow" panose="020B0004020202020204" pitchFamily="34" charset="0"/>
                      </a:endParaRPr>
                    </a:p>
                  </a:txBody>
                  <a:tcPr marL="6103" marR="6103" marT="6103" marB="0" anchor="b"/>
                </a:tc>
                <a:extLst>
                  <a:ext uri="{0D108BD9-81ED-4DB2-BD59-A6C34878D82A}">
                    <a16:rowId xmlns:a16="http://schemas.microsoft.com/office/drawing/2014/main" val="3164898439"/>
                  </a:ext>
                </a:extLst>
              </a:tr>
              <a:tr h="176981">
                <a:tc>
                  <a:txBody>
                    <a:bodyPr/>
                    <a:lstStyle/>
                    <a:p>
                      <a:pPr algn="ctr" fontAlgn="b">
                        <a:buNone/>
                      </a:pPr>
                      <a:r>
                        <a:rPr lang="en-US" sz="1100" u="none" strike="noStrike">
                          <a:effectLst/>
                        </a:rPr>
                        <a:t>End of Tray Card</a:t>
                      </a:r>
                      <a:endParaRPr lang="en-US" sz="1100" b="1" i="0" u="none" strike="noStrike">
                        <a:solidFill>
                          <a:srgbClr val="000000"/>
                        </a:solidFill>
                        <a:effectLst/>
                        <a:latin typeface="Aptos Narrow" panose="020B0004020202020204" pitchFamily="34" charset="0"/>
                      </a:endParaRPr>
                    </a:p>
                  </a:txBody>
                  <a:tcPr marL="6103" marR="6103" marT="6103" marB="0" anchor="b"/>
                </a:tc>
                <a:tc>
                  <a:txBody>
                    <a:bodyPr/>
                    <a:lstStyle/>
                    <a:p>
                      <a:pPr algn="ctr" fontAlgn="b">
                        <a:buNone/>
                      </a:pPr>
                      <a:r>
                        <a:rPr lang="en-US" sz="1100" u="none" strike="noStrike">
                          <a:effectLst/>
                        </a:rPr>
                        <a:t>7.2</a:t>
                      </a:r>
                      <a:endParaRPr lang="en-US" sz="1100" b="0" i="0" u="none" strike="noStrike">
                        <a:solidFill>
                          <a:srgbClr val="FF0000"/>
                        </a:solidFill>
                        <a:effectLst/>
                        <a:latin typeface="Aptos Narrow" panose="020B0004020202020204" pitchFamily="34" charset="0"/>
                      </a:endParaRPr>
                    </a:p>
                  </a:txBody>
                  <a:tcPr marL="6103" marR="6103" marT="6103" marB="0" anchor="b"/>
                </a:tc>
                <a:tc>
                  <a:txBody>
                    <a:bodyPr/>
                    <a:lstStyle/>
                    <a:p>
                      <a:pPr algn="ctr" fontAlgn="b">
                        <a:buNone/>
                      </a:pPr>
                      <a:r>
                        <a:rPr lang="en-US" sz="1100" u="none" strike="noStrike">
                          <a:effectLst/>
                        </a:rPr>
                        <a:t>W</a:t>
                      </a:r>
                      <a:endParaRPr lang="en-US" sz="1100" b="1" i="0" u="none" strike="noStrike">
                        <a:solidFill>
                          <a:srgbClr val="000000"/>
                        </a:solidFill>
                        <a:effectLst/>
                        <a:latin typeface="Aptos Narrow" panose="020B0004020202020204" pitchFamily="34" charset="0"/>
                      </a:endParaRPr>
                    </a:p>
                  </a:txBody>
                  <a:tcPr marL="6103" marR="6103" marT="6103" marB="0" anchor="b"/>
                </a:tc>
                <a:extLst>
                  <a:ext uri="{0D108BD9-81ED-4DB2-BD59-A6C34878D82A}">
                    <a16:rowId xmlns:a16="http://schemas.microsoft.com/office/drawing/2014/main" val="2614212113"/>
                  </a:ext>
                </a:extLst>
              </a:tr>
              <a:tr h="176981">
                <a:tc>
                  <a:txBody>
                    <a:bodyPr/>
                    <a:lstStyle/>
                    <a:p>
                      <a:pPr algn="ctr" fontAlgn="b">
                        <a:buNone/>
                      </a:pPr>
                      <a:r>
                        <a:rPr lang="en-US" sz="1100" u="none" strike="noStrike">
                          <a:effectLst/>
                        </a:rPr>
                        <a:t>Astropix Module PCB</a:t>
                      </a:r>
                      <a:endParaRPr lang="en-US" sz="1100" b="1" i="0" u="none" strike="noStrike">
                        <a:solidFill>
                          <a:srgbClr val="000000"/>
                        </a:solidFill>
                        <a:effectLst/>
                        <a:latin typeface="Aptos Narrow" panose="020B0004020202020204" pitchFamily="34" charset="0"/>
                      </a:endParaRPr>
                    </a:p>
                  </a:txBody>
                  <a:tcPr marL="6103" marR="6103" marT="6103" marB="0" anchor="b"/>
                </a:tc>
                <a:tc>
                  <a:txBody>
                    <a:bodyPr/>
                    <a:lstStyle/>
                    <a:p>
                      <a:pPr algn="ctr" fontAlgn="b">
                        <a:buNone/>
                      </a:pPr>
                      <a:r>
                        <a:rPr lang="en-US" sz="1100" u="none" strike="noStrike">
                          <a:effectLst/>
                        </a:rPr>
                        <a:t>10.9</a:t>
                      </a:r>
                      <a:endParaRPr lang="en-US" sz="1100" b="0" i="0" u="none" strike="noStrike">
                        <a:solidFill>
                          <a:srgbClr val="FF0000"/>
                        </a:solidFill>
                        <a:effectLst/>
                        <a:latin typeface="Aptos Narrow" panose="020B0004020202020204" pitchFamily="34" charset="0"/>
                      </a:endParaRPr>
                    </a:p>
                  </a:txBody>
                  <a:tcPr marL="6103" marR="6103" marT="6103" marB="0" anchor="b"/>
                </a:tc>
                <a:tc>
                  <a:txBody>
                    <a:bodyPr/>
                    <a:lstStyle/>
                    <a:p>
                      <a:pPr algn="ctr" fontAlgn="b">
                        <a:buNone/>
                      </a:pPr>
                      <a:r>
                        <a:rPr lang="en-US" sz="1100" u="none" strike="noStrike">
                          <a:effectLst/>
                        </a:rPr>
                        <a:t>W</a:t>
                      </a:r>
                      <a:endParaRPr lang="en-US" sz="1100" b="1" i="0" u="none" strike="noStrike">
                        <a:solidFill>
                          <a:srgbClr val="000000"/>
                        </a:solidFill>
                        <a:effectLst/>
                        <a:latin typeface="Aptos Narrow" panose="020B0004020202020204" pitchFamily="34" charset="0"/>
                      </a:endParaRPr>
                    </a:p>
                  </a:txBody>
                  <a:tcPr marL="6103" marR="6103" marT="6103" marB="0" anchor="b"/>
                </a:tc>
                <a:extLst>
                  <a:ext uri="{0D108BD9-81ED-4DB2-BD59-A6C34878D82A}">
                    <a16:rowId xmlns:a16="http://schemas.microsoft.com/office/drawing/2014/main" val="2843117931"/>
                  </a:ext>
                </a:extLst>
              </a:tr>
              <a:tr h="176981">
                <a:tc>
                  <a:txBody>
                    <a:bodyPr/>
                    <a:lstStyle/>
                    <a:p>
                      <a:pPr algn="ctr" fontAlgn="b">
                        <a:buNone/>
                      </a:pPr>
                      <a:r>
                        <a:rPr lang="en-US" sz="1100" u="none" strike="noStrike">
                          <a:effectLst/>
                        </a:rPr>
                        <a:t>FEB </a:t>
                      </a:r>
                      <a:endParaRPr lang="en-US" sz="1100" b="1" i="0" u="none" strike="noStrike">
                        <a:solidFill>
                          <a:srgbClr val="000000"/>
                        </a:solidFill>
                        <a:effectLst/>
                        <a:latin typeface="Aptos Narrow" panose="020B0004020202020204" pitchFamily="34" charset="0"/>
                      </a:endParaRPr>
                    </a:p>
                  </a:txBody>
                  <a:tcPr marL="6103" marR="6103" marT="6103" marB="0" anchor="b"/>
                </a:tc>
                <a:tc>
                  <a:txBody>
                    <a:bodyPr/>
                    <a:lstStyle/>
                    <a:p>
                      <a:pPr algn="ctr" fontAlgn="b">
                        <a:buNone/>
                      </a:pPr>
                      <a:r>
                        <a:rPr lang="en-US" sz="1100" u="none" strike="noStrike">
                          <a:effectLst/>
                        </a:rPr>
                        <a:t>3</a:t>
                      </a:r>
                      <a:endParaRPr lang="en-US" sz="1100" b="0" i="0" u="none" strike="noStrike">
                        <a:solidFill>
                          <a:srgbClr val="FF0000"/>
                        </a:solidFill>
                        <a:effectLst/>
                        <a:latin typeface="Aptos Narrow" panose="020B0004020202020204" pitchFamily="34" charset="0"/>
                      </a:endParaRPr>
                    </a:p>
                  </a:txBody>
                  <a:tcPr marL="6103" marR="6103" marT="6103" marB="0" anchor="b"/>
                </a:tc>
                <a:tc>
                  <a:txBody>
                    <a:bodyPr/>
                    <a:lstStyle/>
                    <a:p>
                      <a:pPr algn="ctr" fontAlgn="b">
                        <a:buNone/>
                      </a:pPr>
                      <a:r>
                        <a:rPr lang="en-US" sz="1100" u="none" strike="noStrike">
                          <a:effectLst/>
                        </a:rPr>
                        <a:t>W</a:t>
                      </a:r>
                      <a:endParaRPr lang="en-US" sz="1100" b="1" i="0" u="none" strike="noStrike">
                        <a:solidFill>
                          <a:srgbClr val="000000"/>
                        </a:solidFill>
                        <a:effectLst/>
                        <a:latin typeface="Aptos Narrow" panose="020B0004020202020204" pitchFamily="34" charset="0"/>
                      </a:endParaRPr>
                    </a:p>
                  </a:txBody>
                  <a:tcPr marL="6103" marR="6103" marT="6103" marB="0" anchor="b"/>
                </a:tc>
                <a:extLst>
                  <a:ext uri="{0D108BD9-81ED-4DB2-BD59-A6C34878D82A}">
                    <a16:rowId xmlns:a16="http://schemas.microsoft.com/office/drawing/2014/main" val="2904854969"/>
                  </a:ext>
                </a:extLst>
              </a:tr>
              <a:tr h="176981">
                <a:tc>
                  <a:txBody>
                    <a:bodyPr/>
                    <a:lstStyle/>
                    <a:p>
                      <a:pPr algn="ctr" fontAlgn="b">
                        <a:buNone/>
                      </a:pPr>
                      <a:r>
                        <a:rPr lang="en-US" sz="1100" u="none" strike="noStrike">
                          <a:effectLst/>
                        </a:rPr>
                        <a:t>ESB Sector Heat load</a:t>
                      </a:r>
                      <a:endParaRPr lang="en-US" sz="1100" b="1" i="0" u="none" strike="noStrike">
                        <a:solidFill>
                          <a:srgbClr val="000000"/>
                        </a:solidFill>
                        <a:effectLst/>
                        <a:latin typeface="Aptos Narrow" panose="020B0004020202020204" pitchFamily="34" charset="0"/>
                      </a:endParaRPr>
                    </a:p>
                  </a:txBody>
                  <a:tcPr marL="6103" marR="6103" marT="6103" marB="0" anchor="b"/>
                </a:tc>
                <a:tc>
                  <a:txBody>
                    <a:bodyPr/>
                    <a:lstStyle/>
                    <a:p>
                      <a:pPr algn="ctr" fontAlgn="b">
                        <a:buNone/>
                      </a:pPr>
                      <a:r>
                        <a:rPr lang="en-US" sz="1100" u="none" strike="noStrike">
                          <a:effectLst/>
                        </a:rPr>
                        <a:t>64.6</a:t>
                      </a:r>
                      <a:endParaRPr lang="en-US" sz="1100" b="0" i="0" u="none" strike="noStrike">
                        <a:solidFill>
                          <a:srgbClr val="FF0000"/>
                        </a:solidFill>
                        <a:effectLst/>
                        <a:latin typeface="Aptos Narrow" panose="020B0004020202020204" pitchFamily="34" charset="0"/>
                      </a:endParaRPr>
                    </a:p>
                  </a:txBody>
                  <a:tcPr marL="6103" marR="6103" marT="6103" marB="0" anchor="b"/>
                </a:tc>
                <a:tc>
                  <a:txBody>
                    <a:bodyPr/>
                    <a:lstStyle/>
                    <a:p>
                      <a:pPr algn="ctr" fontAlgn="b">
                        <a:buNone/>
                      </a:pPr>
                      <a:r>
                        <a:rPr lang="en-US" sz="1100" u="none" strike="noStrike">
                          <a:effectLst/>
                        </a:rPr>
                        <a:t>W</a:t>
                      </a:r>
                      <a:endParaRPr lang="en-US" sz="1100" b="1" i="0" u="none" strike="noStrike">
                        <a:solidFill>
                          <a:srgbClr val="000000"/>
                        </a:solidFill>
                        <a:effectLst/>
                        <a:latin typeface="Aptos Narrow" panose="020B0004020202020204" pitchFamily="34" charset="0"/>
                      </a:endParaRPr>
                    </a:p>
                  </a:txBody>
                  <a:tcPr marL="6103" marR="6103" marT="6103" marB="0" anchor="b"/>
                </a:tc>
                <a:extLst>
                  <a:ext uri="{0D108BD9-81ED-4DB2-BD59-A6C34878D82A}">
                    <a16:rowId xmlns:a16="http://schemas.microsoft.com/office/drawing/2014/main" val="1350178727"/>
                  </a:ext>
                </a:extLst>
              </a:tr>
              <a:tr h="176981">
                <a:tc>
                  <a:txBody>
                    <a:bodyPr/>
                    <a:lstStyle/>
                    <a:p>
                      <a:pPr algn="ctr" fontAlgn="b">
                        <a:buNone/>
                      </a:pPr>
                      <a:r>
                        <a:rPr lang="en-US" sz="1100" u="none" strike="noStrike">
                          <a:effectLst/>
                        </a:rPr>
                        <a:t>Number of sectors</a:t>
                      </a:r>
                      <a:endParaRPr lang="en-US" sz="1100" b="1" i="0" u="none" strike="noStrike">
                        <a:solidFill>
                          <a:srgbClr val="000000"/>
                        </a:solidFill>
                        <a:effectLst/>
                        <a:latin typeface="Aptos Narrow" panose="020B0004020202020204" pitchFamily="34" charset="0"/>
                      </a:endParaRPr>
                    </a:p>
                  </a:txBody>
                  <a:tcPr marL="6103" marR="6103" marT="6103" marB="0" anchor="b"/>
                </a:tc>
                <a:tc>
                  <a:txBody>
                    <a:bodyPr/>
                    <a:lstStyle/>
                    <a:p>
                      <a:pPr algn="ctr" fontAlgn="b">
                        <a:buNone/>
                      </a:pPr>
                      <a:r>
                        <a:rPr lang="en-US" sz="1100" u="none" strike="noStrike">
                          <a:effectLst/>
                        </a:rPr>
                        <a:t>48</a:t>
                      </a:r>
                      <a:endParaRPr lang="en-US" sz="1100" b="0" i="0" u="none" strike="noStrike">
                        <a:solidFill>
                          <a:srgbClr val="FF0000"/>
                        </a:solidFill>
                        <a:effectLst/>
                        <a:latin typeface="Aptos Narrow" panose="020B0004020202020204" pitchFamily="34" charset="0"/>
                      </a:endParaRPr>
                    </a:p>
                  </a:txBody>
                  <a:tcPr marL="6103" marR="6103" marT="6103" marB="0" anchor="b"/>
                </a:tc>
                <a:tc>
                  <a:txBody>
                    <a:bodyPr/>
                    <a:lstStyle/>
                    <a:p>
                      <a:pPr algn="ctr" fontAlgn="b">
                        <a:buNone/>
                      </a:pPr>
                      <a:r>
                        <a:rPr lang="en-US" sz="1100" u="none" strike="noStrike">
                          <a:effectLst/>
                        </a:rPr>
                        <a:t>W</a:t>
                      </a:r>
                      <a:endParaRPr lang="en-US" sz="1100" b="1" i="0" u="none" strike="noStrike">
                        <a:solidFill>
                          <a:srgbClr val="000000"/>
                        </a:solidFill>
                        <a:effectLst/>
                        <a:latin typeface="Aptos Narrow" panose="020B0004020202020204" pitchFamily="34" charset="0"/>
                      </a:endParaRPr>
                    </a:p>
                  </a:txBody>
                  <a:tcPr marL="6103" marR="6103" marT="6103" marB="0" anchor="b"/>
                </a:tc>
                <a:extLst>
                  <a:ext uri="{0D108BD9-81ED-4DB2-BD59-A6C34878D82A}">
                    <a16:rowId xmlns:a16="http://schemas.microsoft.com/office/drawing/2014/main" val="1213543199"/>
                  </a:ext>
                </a:extLst>
              </a:tr>
              <a:tr h="176981">
                <a:tc>
                  <a:txBody>
                    <a:bodyPr/>
                    <a:lstStyle/>
                    <a:p>
                      <a:pPr algn="ctr" fontAlgn="b">
                        <a:buNone/>
                      </a:pPr>
                      <a:r>
                        <a:rPr lang="en-US" sz="1100" u="none" strike="noStrike">
                          <a:effectLst/>
                        </a:rPr>
                        <a:t>Total Heat Load</a:t>
                      </a:r>
                      <a:endParaRPr lang="en-US" sz="1100" b="1" i="0" u="none" strike="noStrike">
                        <a:solidFill>
                          <a:srgbClr val="000000"/>
                        </a:solidFill>
                        <a:effectLst/>
                        <a:latin typeface="Aptos Narrow" panose="020B0004020202020204" pitchFamily="34" charset="0"/>
                      </a:endParaRPr>
                    </a:p>
                  </a:txBody>
                  <a:tcPr marL="6103" marR="6103" marT="6103" marB="0" anchor="b"/>
                </a:tc>
                <a:tc>
                  <a:txBody>
                    <a:bodyPr/>
                    <a:lstStyle/>
                    <a:p>
                      <a:pPr algn="ctr" fontAlgn="b">
                        <a:buNone/>
                      </a:pPr>
                      <a:r>
                        <a:rPr lang="en-US" sz="1100" u="none" strike="noStrike">
                          <a:effectLst/>
                        </a:rPr>
                        <a:t>3100.8</a:t>
                      </a:r>
                      <a:endParaRPr lang="en-US" sz="1100" b="0" i="0" u="none" strike="noStrike">
                        <a:solidFill>
                          <a:srgbClr val="FF0000"/>
                        </a:solidFill>
                        <a:effectLst/>
                        <a:latin typeface="Aptos Narrow" panose="020B0004020202020204" pitchFamily="34" charset="0"/>
                      </a:endParaRPr>
                    </a:p>
                  </a:txBody>
                  <a:tcPr marL="6103" marR="6103" marT="6103" marB="0" anchor="b"/>
                </a:tc>
                <a:tc>
                  <a:txBody>
                    <a:bodyPr/>
                    <a:lstStyle/>
                    <a:p>
                      <a:pPr algn="ctr" fontAlgn="b">
                        <a:buNone/>
                      </a:pPr>
                      <a:r>
                        <a:rPr lang="en-US" sz="1100" u="none" strike="noStrike">
                          <a:effectLst/>
                        </a:rPr>
                        <a:t>W</a:t>
                      </a:r>
                      <a:endParaRPr lang="en-US" sz="1100" b="1" i="0" u="none" strike="noStrike">
                        <a:solidFill>
                          <a:srgbClr val="000000"/>
                        </a:solidFill>
                        <a:effectLst/>
                        <a:latin typeface="Aptos Narrow" panose="020B0004020202020204" pitchFamily="34" charset="0"/>
                      </a:endParaRPr>
                    </a:p>
                  </a:txBody>
                  <a:tcPr marL="6103" marR="6103" marT="6103" marB="0" anchor="b"/>
                </a:tc>
                <a:extLst>
                  <a:ext uri="{0D108BD9-81ED-4DB2-BD59-A6C34878D82A}">
                    <a16:rowId xmlns:a16="http://schemas.microsoft.com/office/drawing/2014/main" val="256440435"/>
                  </a:ext>
                </a:extLst>
              </a:tr>
              <a:tr h="176981">
                <a:tc>
                  <a:txBody>
                    <a:bodyPr/>
                    <a:lstStyle/>
                    <a:p>
                      <a:pPr algn="ctr" fontAlgn="b">
                        <a:buNone/>
                      </a:pPr>
                      <a:endParaRPr lang="en-US" sz="1100" b="1" i="0" u="none" strike="noStrike">
                        <a:solidFill>
                          <a:srgbClr val="000000"/>
                        </a:solidFill>
                        <a:effectLst/>
                        <a:latin typeface="Aptos Narrow" panose="020B0004020202020204" pitchFamily="34" charset="0"/>
                      </a:endParaRPr>
                    </a:p>
                  </a:txBody>
                  <a:tcPr marL="6103" marR="6103" marT="6103" marB="0" anchor="b"/>
                </a:tc>
                <a:tc>
                  <a:txBody>
                    <a:bodyPr/>
                    <a:lstStyle/>
                    <a:p>
                      <a:pPr algn="ctr" fontAlgn="b">
                        <a:buNone/>
                      </a:pPr>
                      <a:endParaRPr lang="en-US" sz="1100" b="0" i="0" u="none" strike="noStrike">
                        <a:solidFill>
                          <a:srgbClr val="FF0000"/>
                        </a:solidFill>
                        <a:effectLst/>
                        <a:latin typeface="Aptos Narrow" panose="020B0004020202020204" pitchFamily="34" charset="0"/>
                      </a:endParaRPr>
                    </a:p>
                  </a:txBody>
                  <a:tcPr marL="6103" marR="6103" marT="6103" marB="0" anchor="b"/>
                </a:tc>
                <a:tc>
                  <a:txBody>
                    <a:bodyPr/>
                    <a:lstStyle/>
                    <a:p>
                      <a:pPr algn="ctr" fontAlgn="b">
                        <a:buNone/>
                      </a:pPr>
                      <a:endParaRPr lang="en-US" sz="1100" b="1" i="0" u="none" strike="noStrike">
                        <a:solidFill>
                          <a:srgbClr val="000000"/>
                        </a:solidFill>
                        <a:effectLst/>
                        <a:latin typeface="Aptos Narrow" panose="020B0004020202020204" pitchFamily="34" charset="0"/>
                      </a:endParaRPr>
                    </a:p>
                  </a:txBody>
                  <a:tcPr marL="6103" marR="6103" marT="6103" marB="0" anchor="b"/>
                </a:tc>
                <a:extLst>
                  <a:ext uri="{0D108BD9-81ED-4DB2-BD59-A6C34878D82A}">
                    <a16:rowId xmlns:a16="http://schemas.microsoft.com/office/drawing/2014/main" val="1687596930"/>
                  </a:ext>
                </a:extLst>
              </a:tr>
              <a:tr h="176981">
                <a:tc>
                  <a:txBody>
                    <a:bodyPr/>
                    <a:lstStyle/>
                    <a:p>
                      <a:pPr algn="ctr" fontAlgn="b">
                        <a:buNone/>
                      </a:pPr>
                      <a:r>
                        <a:rPr lang="en-US" sz="1100" u="none" strike="noStrike">
                          <a:effectLst/>
                        </a:rPr>
                        <a:t>Temperature rise </a:t>
                      </a:r>
                      <a:r>
                        <a:rPr lang="el-GR" sz="1100" u="none" strike="noStrike">
                          <a:effectLst/>
                        </a:rPr>
                        <a:t>Δ</a:t>
                      </a:r>
                      <a:r>
                        <a:rPr lang="en-US" sz="1100" u="none" strike="noStrike">
                          <a:effectLst/>
                        </a:rPr>
                        <a:t>T</a:t>
                      </a:r>
                      <a:endParaRPr lang="en-US" sz="1100" b="1" i="0" u="none" strike="noStrike">
                        <a:solidFill>
                          <a:srgbClr val="000000"/>
                        </a:solidFill>
                        <a:effectLst/>
                        <a:latin typeface="Aptos Narrow" panose="020B0004020202020204" pitchFamily="34" charset="0"/>
                      </a:endParaRPr>
                    </a:p>
                  </a:txBody>
                  <a:tcPr marL="6103" marR="6103" marT="6103" marB="0" anchor="b"/>
                </a:tc>
                <a:tc>
                  <a:txBody>
                    <a:bodyPr/>
                    <a:lstStyle/>
                    <a:p>
                      <a:pPr algn="ctr" fontAlgn="b">
                        <a:buNone/>
                      </a:pPr>
                      <a:r>
                        <a:rPr lang="en-US" sz="1100" u="none" strike="noStrike">
                          <a:effectLst/>
                        </a:rPr>
                        <a:t>2</a:t>
                      </a:r>
                      <a:endParaRPr lang="en-US" sz="1100" b="0" i="0" u="none" strike="noStrike">
                        <a:solidFill>
                          <a:srgbClr val="FF0000"/>
                        </a:solidFill>
                        <a:effectLst/>
                        <a:latin typeface="Aptos Narrow" panose="020B0004020202020204" pitchFamily="34" charset="0"/>
                      </a:endParaRPr>
                    </a:p>
                  </a:txBody>
                  <a:tcPr marL="6103" marR="6103" marT="6103" marB="0" anchor="b"/>
                </a:tc>
                <a:tc>
                  <a:txBody>
                    <a:bodyPr/>
                    <a:lstStyle/>
                    <a:p>
                      <a:pPr algn="ctr" fontAlgn="b">
                        <a:buNone/>
                      </a:pPr>
                      <a:r>
                        <a:rPr lang="en-US" sz="1100" u="none" strike="noStrike">
                          <a:effectLst/>
                        </a:rPr>
                        <a:t>C</a:t>
                      </a:r>
                      <a:endParaRPr lang="en-US" sz="1100" b="1" i="0" u="none" strike="noStrike">
                        <a:solidFill>
                          <a:srgbClr val="000000"/>
                        </a:solidFill>
                        <a:effectLst/>
                        <a:latin typeface="Aptos Narrow" panose="020B0004020202020204" pitchFamily="34" charset="0"/>
                      </a:endParaRPr>
                    </a:p>
                  </a:txBody>
                  <a:tcPr marL="6103" marR="6103" marT="6103" marB="0" anchor="b"/>
                </a:tc>
                <a:extLst>
                  <a:ext uri="{0D108BD9-81ED-4DB2-BD59-A6C34878D82A}">
                    <a16:rowId xmlns:a16="http://schemas.microsoft.com/office/drawing/2014/main" val="3319175265"/>
                  </a:ext>
                </a:extLst>
              </a:tr>
              <a:tr h="176981">
                <a:tc>
                  <a:txBody>
                    <a:bodyPr/>
                    <a:lstStyle/>
                    <a:p>
                      <a:pPr algn="ctr" fontAlgn="b">
                        <a:buNone/>
                      </a:pPr>
                      <a:r>
                        <a:rPr lang="en-US" sz="1100" u="none" strike="noStrike">
                          <a:effectLst/>
                        </a:rPr>
                        <a:t>Required flow rate</a:t>
                      </a:r>
                      <a:endParaRPr lang="en-US" sz="1100" b="1" i="0" u="none" strike="noStrike">
                        <a:solidFill>
                          <a:srgbClr val="000000"/>
                        </a:solidFill>
                        <a:effectLst/>
                        <a:latin typeface="Aptos Narrow" panose="020B0004020202020204" pitchFamily="34" charset="0"/>
                      </a:endParaRPr>
                    </a:p>
                  </a:txBody>
                  <a:tcPr marL="6103" marR="6103" marT="6103" marB="0" anchor="b"/>
                </a:tc>
                <a:tc>
                  <a:txBody>
                    <a:bodyPr/>
                    <a:lstStyle/>
                    <a:p>
                      <a:pPr algn="ctr" fontAlgn="b">
                        <a:buNone/>
                      </a:pPr>
                      <a:r>
                        <a:rPr lang="en-US" sz="1100" u="none" strike="noStrike" dirty="0">
                          <a:effectLst/>
                        </a:rPr>
                        <a:t>0.370</a:t>
                      </a:r>
                      <a:endParaRPr lang="en-US" sz="1100" b="0" i="0" u="none" strike="noStrike" dirty="0">
                        <a:solidFill>
                          <a:srgbClr val="FF0000"/>
                        </a:solidFill>
                        <a:effectLst/>
                        <a:latin typeface="Aptos Narrow" panose="020B0004020202020204" pitchFamily="34" charset="0"/>
                      </a:endParaRPr>
                    </a:p>
                  </a:txBody>
                  <a:tcPr marL="6103" marR="6103" marT="6103" marB="0" anchor="b"/>
                </a:tc>
                <a:tc>
                  <a:txBody>
                    <a:bodyPr/>
                    <a:lstStyle/>
                    <a:p>
                      <a:pPr algn="ctr" fontAlgn="b">
                        <a:buNone/>
                      </a:pPr>
                      <a:r>
                        <a:rPr lang="en-US" sz="1100" u="none" strike="noStrike">
                          <a:effectLst/>
                        </a:rPr>
                        <a:t>kg/s</a:t>
                      </a:r>
                      <a:endParaRPr lang="en-US" sz="1100" b="1" i="0" u="none" strike="noStrike">
                        <a:solidFill>
                          <a:srgbClr val="000000"/>
                        </a:solidFill>
                        <a:effectLst/>
                        <a:latin typeface="Aptos Narrow" panose="020B0004020202020204" pitchFamily="34" charset="0"/>
                      </a:endParaRPr>
                    </a:p>
                  </a:txBody>
                  <a:tcPr marL="6103" marR="6103" marT="6103" marB="0" anchor="b"/>
                </a:tc>
                <a:extLst>
                  <a:ext uri="{0D108BD9-81ED-4DB2-BD59-A6C34878D82A}">
                    <a16:rowId xmlns:a16="http://schemas.microsoft.com/office/drawing/2014/main" val="3311107719"/>
                  </a:ext>
                </a:extLst>
              </a:tr>
              <a:tr h="176981">
                <a:tc>
                  <a:txBody>
                    <a:bodyPr/>
                    <a:lstStyle/>
                    <a:p>
                      <a:pPr algn="ctr" fontAlgn="b">
                        <a:buNone/>
                      </a:pPr>
                      <a:r>
                        <a:rPr lang="en-US" sz="1100" u="none" strike="noStrike">
                          <a:effectLst/>
                        </a:rPr>
                        <a:t>Required flow rate</a:t>
                      </a:r>
                      <a:endParaRPr lang="en-US" sz="1100" b="1" i="0" u="none" strike="noStrike">
                        <a:solidFill>
                          <a:srgbClr val="000000"/>
                        </a:solidFill>
                        <a:effectLst/>
                        <a:latin typeface="Aptos Narrow" panose="020B0004020202020204" pitchFamily="34" charset="0"/>
                      </a:endParaRPr>
                    </a:p>
                  </a:txBody>
                  <a:tcPr marL="6103" marR="6103" marT="6103" marB="0" anchor="b"/>
                </a:tc>
                <a:tc>
                  <a:txBody>
                    <a:bodyPr/>
                    <a:lstStyle/>
                    <a:p>
                      <a:pPr algn="ctr" fontAlgn="b">
                        <a:buNone/>
                      </a:pPr>
                      <a:r>
                        <a:rPr lang="en-US" sz="1100" u="none" strike="noStrike">
                          <a:effectLst/>
                        </a:rPr>
                        <a:t>0.000370</a:t>
                      </a:r>
                      <a:endParaRPr lang="en-US" sz="1100" b="0" i="0" u="none" strike="noStrike">
                        <a:solidFill>
                          <a:srgbClr val="FF0000"/>
                        </a:solidFill>
                        <a:effectLst/>
                        <a:latin typeface="Aptos Narrow" panose="020B0004020202020204" pitchFamily="34" charset="0"/>
                      </a:endParaRPr>
                    </a:p>
                  </a:txBody>
                  <a:tcPr marL="6103" marR="6103" marT="6103" marB="0" anchor="b"/>
                </a:tc>
                <a:tc>
                  <a:txBody>
                    <a:bodyPr/>
                    <a:lstStyle/>
                    <a:p>
                      <a:pPr algn="ctr" fontAlgn="b">
                        <a:buNone/>
                      </a:pPr>
                      <a:r>
                        <a:rPr lang="en-US" sz="1100" u="none" strike="noStrike">
                          <a:effectLst/>
                        </a:rPr>
                        <a:t>m^3/s</a:t>
                      </a:r>
                      <a:endParaRPr lang="en-US" sz="1100" b="1" i="0" u="none" strike="noStrike">
                        <a:solidFill>
                          <a:srgbClr val="000000"/>
                        </a:solidFill>
                        <a:effectLst/>
                        <a:latin typeface="Aptos Narrow" panose="020B0004020202020204" pitchFamily="34" charset="0"/>
                      </a:endParaRPr>
                    </a:p>
                  </a:txBody>
                  <a:tcPr marL="6103" marR="6103" marT="6103" marB="0" anchor="b"/>
                </a:tc>
                <a:extLst>
                  <a:ext uri="{0D108BD9-81ED-4DB2-BD59-A6C34878D82A}">
                    <a16:rowId xmlns:a16="http://schemas.microsoft.com/office/drawing/2014/main" val="2584601088"/>
                  </a:ext>
                </a:extLst>
              </a:tr>
              <a:tr h="176981">
                <a:tc>
                  <a:txBody>
                    <a:bodyPr/>
                    <a:lstStyle/>
                    <a:p>
                      <a:pPr algn="ctr" fontAlgn="b">
                        <a:buNone/>
                      </a:pPr>
                      <a:r>
                        <a:rPr lang="en-US" sz="1100" u="none" strike="noStrike">
                          <a:effectLst/>
                        </a:rPr>
                        <a:t>Required flow rate</a:t>
                      </a:r>
                      <a:endParaRPr lang="en-US" sz="1100" b="1" i="0" u="none" strike="noStrike">
                        <a:solidFill>
                          <a:srgbClr val="000000"/>
                        </a:solidFill>
                        <a:effectLst/>
                        <a:latin typeface="Aptos Narrow" panose="020B0004020202020204" pitchFamily="34" charset="0"/>
                      </a:endParaRPr>
                    </a:p>
                  </a:txBody>
                  <a:tcPr marL="6103" marR="6103" marT="6103" marB="0" anchor="b"/>
                </a:tc>
                <a:tc>
                  <a:txBody>
                    <a:bodyPr/>
                    <a:lstStyle/>
                    <a:p>
                      <a:pPr algn="ctr" fontAlgn="b">
                        <a:buNone/>
                      </a:pPr>
                      <a:r>
                        <a:rPr lang="en-US" sz="1100" u="none" strike="noStrike">
                          <a:effectLst/>
                        </a:rPr>
                        <a:t>22</a:t>
                      </a:r>
                      <a:endParaRPr lang="en-US" sz="1100" b="0" i="0" u="none" strike="noStrike">
                        <a:solidFill>
                          <a:srgbClr val="FF0000"/>
                        </a:solidFill>
                        <a:effectLst/>
                        <a:latin typeface="Aptos Narrow" panose="020B0004020202020204" pitchFamily="34" charset="0"/>
                      </a:endParaRPr>
                    </a:p>
                  </a:txBody>
                  <a:tcPr marL="6103" marR="6103" marT="6103" marB="0" anchor="b"/>
                </a:tc>
                <a:tc>
                  <a:txBody>
                    <a:bodyPr/>
                    <a:lstStyle/>
                    <a:p>
                      <a:pPr algn="ctr" fontAlgn="b">
                        <a:buNone/>
                      </a:pPr>
                      <a:r>
                        <a:rPr lang="en-US" sz="1100" u="none" strike="noStrike">
                          <a:effectLst/>
                        </a:rPr>
                        <a:t>lpm</a:t>
                      </a:r>
                      <a:endParaRPr lang="en-US" sz="1100" b="1" i="0" u="none" strike="noStrike">
                        <a:solidFill>
                          <a:srgbClr val="000000"/>
                        </a:solidFill>
                        <a:effectLst/>
                        <a:latin typeface="Aptos Narrow" panose="020B0004020202020204" pitchFamily="34" charset="0"/>
                      </a:endParaRPr>
                    </a:p>
                  </a:txBody>
                  <a:tcPr marL="6103" marR="6103" marT="6103" marB="0" anchor="b"/>
                </a:tc>
                <a:extLst>
                  <a:ext uri="{0D108BD9-81ED-4DB2-BD59-A6C34878D82A}">
                    <a16:rowId xmlns:a16="http://schemas.microsoft.com/office/drawing/2014/main" val="2358708949"/>
                  </a:ext>
                </a:extLst>
              </a:tr>
              <a:tr h="176981">
                <a:tc>
                  <a:txBody>
                    <a:bodyPr/>
                    <a:lstStyle/>
                    <a:p>
                      <a:pPr algn="ctr" fontAlgn="b">
                        <a:buNone/>
                      </a:pPr>
                      <a:r>
                        <a:rPr lang="en-US" sz="1100" u="none" strike="noStrike">
                          <a:effectLst/>
                        </a:rPr>
                        <a:t>Dynamic Viscosity</a:t>
                      </a:r>
                      <a:endParaRPr lang="en-US" sz="1100" b="1" i="0" u="none" strike="noStrike">
                        <a:solidFill>
                          <a:srgbClr val="000000"/>
                        </a:solidFill>
                        <a:effectLst/>
                        <a:latin typeface="Aptos Narrow" panose="020B0004020202020204" pitchFamily="34" charset="0"/>
                      </a:endParaRPr>
                    </a:p>
                  </a:txBody>
                  <a:tcPr marL="6103" marR="6103" marT="6103" marB="0" anchor="b"/>
                </a:tc>
                <a:tc>
                  <a:txBody>
                    <a:bodyPr/>
                    <a:lstStyle/>
                    <a:p>
                      <a:pPr algn="ctr" fontAlgn="b">
                        <a:buNone/>
                      </a:pPr>
                      <a:r>
                        <a:rPr lang="en-US" sz="1100" u="none" strike="noStrike">
                          <a:effectLst/>
                        </a:rPr>
                        <a:t>0.001</a:t>
                      </a:r>
                      <a:endParaRPr lang="en-US" sz="1100" b="0" i="0" u="none" strike="noStrike">
                        <a:solidFill>
                          <a:srgbClr val="FF0000"/>
                        </a:solidFill>
                        <a:effectLst/>
                        <a:latin typeface="Aptos Narrow" panose="020B0004020202020204" pitchFamily="34" charset="0"/>
                      </a:endParaRPr>
                    </a:p>
                  </a:txBody>
                  <a:tcPr marL="6103" marR="6103" marT="6103" marB="0" anchor="b"/>
                </a:tc>
                <a:tc>
                  <a:txBody>
                    <a:bodyPr/>
                    <a:lstStyle/>
                    <a:p>
                      <a:pPr algn="ctr" fontAlgn="b">
                        <a:buNone/>
                      </a:pPr>
                      <a:r>
                        <a:rPr lang="en-US" sz="1100" u="none" strike="noStrike">
                          <a:effectLst/>
                        </a:rPr>
                        <a:t>Ns/m^2</a:t>
                      </a:r>
                      <a:endParaRPr lang="en-US" sz="1100" b="1" i="0" u="none" strike="noStrike">
                        <a:solidFill>
                          <a:srgbClr val="000000"/>
                        </a:solidFill>
                        <a:effectLst/>
                        <a:latin typeface="Aptos Narrow" panose="020B0004020202020204" pitchFamily="34" charset="0"/>
                      </a:endParaRPr>
                    </a:p>
                  </a:txBody>
                  <a:tcPr marL="6103" marR="6103" marT="6103" marB="0" anchor="b"/>
                </a:tc>
                <a:extLst>
                  <a:ext uri="{0D108BD9-81ED-4DB2-BD59-A6C34878D82A}">
                    <a16:rowId xmlns:a16="http://schemas.microsoft.com/office/drawing/2014/main" val="3843216760"/>
                  </a:ext>
                </a:extLst>
              </a:tr>
              <a:tr h="176981">
                <a:tc>
                  <a:txBody>
                    <a:bodyPr/>
                    <a:lstStyle/>
                    <a:p>
                      <a:pPr algn="ctr" fontAlgn="b">
                        <a:buNone/>
                      </a:pPr>
                      <a:r>
                        <a:rPr lang="en-US" sz="1100" u="none" strike="noStrike">
                          <a:effectLst/>
                        </a:rPr>
                        <a:t>Length</a:t>
                      </a:r>
                      <a:endParaRPr lang="en-US" sz="1100" b="1" i="0" u="none" strike="noStrike">
                        <a:solidFill>
                          <a:srgbClr val="000000"/>
                        </a:solidFill>
                        <a:effectLst/>
                        <a:latin typeface="Aptos Narrow" panose="020B0004020202020204" pitchFamily="34" charset="0"/>
                      </a:endParaRPr>
                    </a:p>
                  </a:txBody>
                  <a:tcPr marL="6103" marR="6103" marT="6103" marB="0" anchor="b"/>
                </a:tc>
                <a:tc>
                  <a:txBody>
                    <a:bodyPr/>
                    <a:lstStyle/>
                    <a:p>
                      <a:pPr algn="ctr" fontAlgn="b">
                        <a:buNone/>
                      </a:pPr>
                      <a:r>
                        <a:rPr lang="en-US" sz="1100" u="none" strike="noStrike">
                          <a:effectLst/>
                        </a:rPr>
                        <a:t>5</a:t>
                      </a:r>
                      <a:endParaRPr lang="en-US" sz="1100" b="0" i="0" u="none" strike="noStrike">
                        <a:solidFill>
                          <a:srgbClr val="FF0000"/>
                        </a:solidFill>
                        <a:effectLst/>
                        <a:latin typeface="Aptos Narrow" panose="020B0004020202020204" pitchFamily="34" charset="0"/>
                      </a:endParaRPr>
                    </a:p>
                  </a:txBody>
                  <a:tcPr marL="6103" marR="6103" marT="6103" marB="0" anchor="b"/>
                </a:tc>
                <a:tc>
                  <a:txBody>
                    <a:bodyPr/>
                    <a:lstStyle/>
                    <a:p>
                      <a:pPr algn="ctr" fontAlgn="b">
                        <a:buNone/>
                      </a:pPr>
                      <a:r>
                        <a:rPr lang="en-US" sz="1100" u="none" strike="noStrike" dirty="0">
                          <a:effectLst/>
                        </a:rPr>
                        <a:t>m</a:t>
                      </a:r>
                      <a:endParaRPr lang="en-US" sz="1100" b="1" i="0" u="none" strike="noStrike" dirty="0">
                        <a:solidFill>
                          <a:srgbClr val="000000"/>
                        </a:solidFill>
                        <a:effectLst/>
                        <a:latin typeface="Aptos Narrow" panose="020B0004020202020204" pitchFamily="34" charset="0"/>
                      </a:endParaRPr>
                    </a:p>
                  </a:txBody>
                  <a:tcPr marL="6103" marR="6103" marT="6103" marB="0" anchor="b"/>
                </a:tc>
                <a:extLst>
                  <a:ext uri="{0D108BD9-81ED-4DB2-BD59-A6C34878D82A}">
                    <a16:rowId xmlns:a16="http://schemas.microsoft.com/office/drawing/2014/main" val="1427604887"/>
                  </a:ext>
                </a:extLst>
              </a:tr>
            </a:tbl>
          </a:graphicData>
        </a:graphic>
      </p:graphicFrame>
      <p:sp>
        <p:nvSpPr>
          <p:cNvPr id="9" name="TextBox 8">
            <a:extLst>
              <a:ext uri="{FF2B5EF4-FFF2-40B4-BE49-F238E27FC236}">
                <a16:creationId xmlns:a16="http://schemas.microsoft.com/office/drawing/2014/main" id="{11EECEC7-ED66-14F6-BFA1-BB27D0CD9BD1}"/>
              </a:ext>
            </a:extLst>
          </p:cNvPr>
          <p:cNvSpPr txBox="1"/>
          <p:nvPr/>
        </p:nvSpPr>
        <p:spPr>
          <a:xfrm>
            <a:off x="742101" y="564350"/>
            <a:ext cx="2752313" cy="369332"/>
          </a:xfrm>
          <a:prstGeom prst="rect">
            <a:avLst/>
          </a:prstGeom>
          <a:noFill/>
        </p:spPr>
        <p:txBody>
          <a:bodyPr wrap="square">
            <a:spAutoFit/>
          </a:bodyPr>
          <a:lstStyle/>
          <a:p>
            <a:r>
              <a:rPr lang="en-US" sz="1800" b="1" dirty="0"/>
              <a:t>Barrel HCAL </a:t>
            </a:r>
            <a:endParaRPr lang="en-US" b="1" dirty="0"/>
          </a:p>
        </p:txBody>
      </p:sp>
      <p:sp>
        <p:nvSpPr>
          <p:cNvPr id="10" name="TextBox 9">
            <a:extLst>
              <a:ext uri="{FF2B5EF4-FFF2-40B4-BE49-F238E27FC236}">
                <a16:creationId xmlns:a16="http://schemas.microsoft.com/office/drawing/2014/main" id="{ADA9FCCB-3AFD-B5E1-0A5D-2A276EDFDAD9}"/>
              </a:ext>
            </a:extLst>
          </p:cNvPr>
          <p:cNvSpPr txBox="1"/>
          <p:nvPr/>
        </p:nvSpPr>
        <p:spPr>
          <a:xfrm>
            <a:off x="7458887" y="418442"/>
            <a:ext cx="2752313" cy="369332"/>
          </a:xfrm>
          <a:prstGeom prst="rect">
            <a:avLst/>
          </a:prstGeom>
          <a:noFill/>
        </p:spPr>
        <p:txBody>
          <a:bodyPr wrap="square">
            <a:spAutoFit/>
          </a:bodyPr>
          <a:lstStyle/>
          <a:p>
            <a:r>
              <a:rPr lang="en-US" sz="1800" b="1" dirty="0"/>
              <a:t>Barrel EMCAL </a:t>
            </a:r>
            <a:endParaRPr lang="en-US" b="1" dirty="0"/>
          </a:p>
        </p:txBody>
      </p:sp>
    </p:spTree>
    <p:extLst>
      <p:ext uri="{BB962C8B-B14F-4D97-AF65-F5344CB8AC3E}">
        <p14:creationId xmlns:p14="http://schemas.microsoft.com/office/powerpoint/2010/main" val="9316551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54FEC3-F70F-80ED-2266-8CB027B899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86920B-9602-9C9E-6DB1-FA03E4EF9298}"/>
              </a:ext>
            </a:extLst>
          </p:cNvPr>
          <p:cNvSpPr>
            <a:spLocks noGrp="1"/>
          </p:cNvSpPr>
          <p:nvPr>
            <p:ph type="title"/>
          </p:nvPr>
        </p:nvSpPr>
        <p:spPr/>
        <p:txBody>
          <a:bodyPr>
            <a:normAutofit fontScale="90000"/>
          </a:bodyPr>
          <a:lstStyle/>
          <a:p>
            <a:r>
              <a:rPr lang="en-US" dirty="0"/>
              <a:t>Layout – </a:t>
            </a:r>
            <a:r>
              <a:rPr lang="en-US" dirty="0" err="1"/>
              <a:t>ePIC</a:t>
            </a:r>
            <a:r>
              <a:rPr lang="en-US" dirty="0"/>
              <a:t> Detector Liquid Cooling</a:t>
            </a:r>
          </a:p>
        </p:txBody>
      </p:sp>
      <p:sp>
        <p:nvSpPr>
          <p:cNvPr id="20" name="Rectangle 19">
            <a:extLst>
              <a:ext uri="{FF2B5EF4-FFF2-40B4-BE49-F238E27FC236}">
                <a16:creationId xmlns:a16="http://schemas.microsoft.com/office/drawing/2014/main" id="{B5881A73-D0DE-B356-7E49-F3D0194271BC}"/>
              </a:ext>
            </a:extLst>
          </p:cNvPr>
          <p:cNvSpPr/>
          <p:nvPr/>
        </p:nvSpPr>
        <p:spPr>
          <a:xfrm>
            <a:off x="2273709" y="618207"/>
            <a:ext cx="2748116" cy="77674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b="1" dirty="0"/>
              <a:t>Detectors Liquid Cooling</a:t>
            </a:r>
          </a:p>
          <a:p>
            <a:pPr algn="ctr"/>
            <a:r>
              <a:rPr lang="en-US" sz="1600" b="1" dirty="0"/>
              <a:t>Total Heat - 46436 W</a:t>
            </a:r>
          </a:p>
        </p:txBody>
      </p:sp>
      <p:sp>
        <p:nvSpPr>
          <p:cNvPr id="3" name="Rectangle 2">
            <a:extLst>
              <a:ext uri="{FF2B5EF4-FFF2-40B4-BE49-F238E27FC236}">
                <a16:creationId xmlns:a16="http://schemas.microsoft.com/office/drawing/2014/main" id="{FC49C77B-6A62-EFAE-F41B-26D0BCA7A14A}"/>
              </a:ext>
            </a:extLst>
          </p:cNvPr>
          <p:cNvSpPr/>
          <p:nvPr/>
        </p:nvSpPr>
        <p:spPr>
          <a:xfrm>
            <a:off x="8854363" y="1531374"/>
            <a:ext cx="1378974" cy="87191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dirty="0"/>
              <a:t>Forward </a:t>
            </a:r>
            <a:r>
              <a:rPr lang="en-US" sz="1400" dirty="0" err="1"/>
              <a:t>Emcal</a:t>
            </a:r>
            <a:endParaRPr lang="en-US" sz="1400" dirty="0"/>
          </a:p>
          <a:p>
            <a:pPr algn="ctr"/>
            <a:r>
              <a:rPr lang="en-US" sz="1400" dirty="0"/>
              <a:t>Heat - 2633 W </a:t>
            </a:r>
          </a:p>
          <a:p>
            <a:pPr algn="ctr"/>
            <a:r>
              <a:rPr lang="en-US" sz="1400" dirty="0"/>
              <a:t>Source – FEB</a:t>
            </a:r>
          </a:p>
          <a:p>
            <a:pPr algn="ctr"/>
            <a:r>
              <a:rPr lang="en-US" sz="1400" dirty="0"/>
              <a:t>Temp – ±2C  </a:t>
            </a:r>
          </a:p>
        </p:txBody>
      </p:sp>
      <p:sp>
        <p:nvSpPr>
          <p:cNvPr id="4" name="Rectangle 3">
            <a:extLst>
              <a:ext uri="{FF2B5EF4-FFF2-40B4-BE49-F238E27FC236}">
                <a16:creationId xmlns:a16="http://schemas.microsoft.com/office/drawing/2014/main" id="{B45ADB9C-849D-6C4A-5959-FAE225170B15}"/>
              </a:ext>
            </a:extLst>
          </p:cNvPr>
          <p:cNvSpPr/>
          <p:nvPr/>
        </p:nvSpPr>
        <p:spPr>
          <a:xfrm>
            <a:off x="548691" y="3898356"/>
            <a:ext cx="1473623" cy="93482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dirty="0"/>
              <a:t>EEEMCAL</a:t>
            </a:r>
          </a:p>
          <a:p>
            <a:pPr algn="ctr"/>
            <a:r>
              <a:rPr lang="en-US" sz="1400" dirty="0"/>
              <a:t>Heat - 1000 W</a:t>
            </a:r>
          </a:p>
          <a:p>
            <a:pPr algn="ctr"/>
            <a:r>
              <a:rPr lang="en-US" sz="1400" dirty="0"/>
              <a:t>Source – FEB</a:t>
            </a:r>
          </a:p>
          <a:p>
            <a:pPr algn="ctr"/>
            <a:r>
              <a:rPr lang="en-US" sz="1400" dirty="0"/>
              <a:t>Temp – ±2C</a:t>
            </a:r>
          </a:p>
        </p:txBody>
      </p:sp>
      <p:sp>
        <p:nvSpPr>
          <p:cNvPr id="5" name="Rectangle 4">
            <a:extLst>
              <a:ext uri="{FF2B5EF4-FFF2-40B4-BE49-F238E27FC236}">
                <a16:creationId xmlns:a16="http://schemas.microsoft.com/office/drawing/2014/main" id="{C56FF81F-12B6-8785-FEC1-0512EB3C809E}"/>
              </a:ext>
            </a:extLst>
          </p:cNvPr>
          <p:cNvSpPr/>
          <p:nvPr/>
        </p:nvSpPr>
        <p:spPr>
          <a:xfrm>
            <a:off x="4289048" y="3669050"/>
            <a:ext cx="1751631" cy="90276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dirty="0"/>
              <a:t>Cymbal</a:t>
            </a:r>
          </a:p>
          <a:p>
            <a:pPr algn="ctr"/>
            <a:r>
              <a:rPr lang="en-US" sz="1400" dirty="0"/>
              <a:t>Heat - 2300 W</a:t>
            </a:r>
          </a:p>
          <a:p>
            <a:pPr algn="ctr"/>
            <a:r>
              <a:rPr lang="en-US" sz="1400" dirty="0"/>
              <a:t>Source – FEB</a:t>
            </a:r>
          </a:p>
          <a:p>
            <a:pPr algn="ctr"/>
            <a:r>
              <a:rPr lang="en-US" sz="1400" dirty="0"/>
              <a:t>Temp - ±2C </a:t>
            </a:r>
          </a:p>
        </p:txBody>
      </p:sp>
      <p:sp>
        <p:nvSpPr>
          <p:cNvPr id="7" name="Rectangle 6">
            <a:extLst>
              <a:ext uri="{FF2B5EF4-FFF2-40B4-BE49-F238E27FC236}">
                <a16:creationId xmlns:a16="http://schemas.microsoft.com/office/drawing/2014/main" id="{5FDB48E0-35AB-A060-B192-7527F222385C}"/>
              </a:ext>
            </a:extLst>
          </p:cNvPr>
          <p:cNvSpPr/>
          <p:nvPr/>
        </p:nvSpPr>
        <p:spPr>
          <a:xfrm>
            <a:off x="1981830" y="4966613"/>
            <a:ext cx="1516795" cy="126063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dirty="0"/>
              <a:t>MPGD Endcap Disks</a:t>
            </a:r>
          </a:p>
          <a:p>
            <a:pPr algn="ctr"/>
            <a:r>
              <a:rPr lang="en-US" sz="1400" dirty="0"/>
              <a:t>Heat -1280 W</a:t>
            </a:r>
          </a:p>
          <a:p>
            <a:pPr algn="ctr"/>
            <a:r>
              <a:rPr lang="en-US" sz="1400" dirty="0"/>
              <a:t>Source – FEB</a:t>
            </a:r>
          </a:p>
          <a:p>
            <a:pPr algn="ctr"/>
            <a:r>
              <a:rPr lang="en-US" sz="1400" dirty="0"/>
              <a:t>Temp - ±2C </a:t>
            </a:r>
          </a:p>
        </p:txBody>
      </p:sp>
      <p:sp>
        <p:nvSpPr>
          <p:cNvPr id="8" name="Rectangle 7">
            <a:extLst>
              <a:ext uri="{FF2B5EF4-FFF2-40B4-BE49-F238E27FC236}">
                <a16:creationId xmlns:a16="http://schemas.microsoft.com/office/drawing/2014/main" id="{B3245CFE-4B73-B60D-7CA5-F4A6E779FBAA}"/>
              </a:ext>
            </a:extLst>
          </p:cNvPr>
          <p:cNvSpPr/>
          <p:nvPr/>
        </p:nvSpPr>
        <p:spPr>
          <a:xfrm>
            <a:off x="5773873" y="5112146"/>
            <a:ext cx="1939751" cy="97123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dirty="0"/>
              <a:t>SVT Outer</a:t>
            </a:r>
          </a:p>
          <a:p>
            <a:pPr algn="ctr"/>
            <a:r>
              <a:rPr lang="en-US" sz="1400" dirty="0"/>
              <a:t>Heat - 301 W</a:t>
            </a:r>
          </a:p>
          <a:p>
            <a:pPr algn="ctr"/>
            <a:r>
              <a:rPr lang="en-US" sz="1400" dirty="0"/>
              <a:t>Source – FIB,FPC CB</a:t>
            </a:r>
          </a:p>
          <a:p>
            <a:pPr algn="ctr"/>
            <a:r>
              <a:rPr lang="en-US" sz="1400" dirty="0"/>
              <a:t>Temp - ±5C </a:t>
            </a:r>
          </a:p>
        </p:txBody>
      </p:sp>
      <p:sp>
        <p:nvSpPr>
          <p:cNvPr id="9" name="Rectangle 8">
            <a:extLst>
              <a:ext uri="{FF2B5EF4-FFF2-40B4-BE49-F238E27FC236}">
                <a16:creationId xmlns:a16="http://schemas.microsoft.com/office/drawing/2014/main" id="{50C141D4-3D23-B7B5-A3FA-913407B2FDB7}"/>
              </a:ext>
            </a:extLst>
          </p:cNvPr>
          <p:cNvSpPr/>
          <p:nvPr/>
        </p:nvSpPr>
        <p:spPr>
          <a:xfrm>
            <a:off x="7829927" y="5060102"/>
            <a:ext cx="2133873" cy="108234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dirty="0"/>
              <a:t>SVT Inner</a:t>
            </a:r>
          </a:p>
          <a:p>
            <a:pPr algn="ctr"/>
            <a:r>
              <a:rPr lang="en-US" sz="1400" dirty="0"/>
              <a:t>Heat - 412 W</a:t>
            </a:r>
          </a:p>
          <a:p>
            <a:pPr algn="ctr"/>
            <a:r>
              <a:rPr lang="en-US" sz="1400" dirty="0"/>
              <a:t>Source – SIB,SCB,DPB </a:t>
            </a:r>
          </a:p>
          <a:p>
            <a:pPr algn="ctr"/>
            <a:r>
              <a:rPr lang="en-US" sz="1400" dirty="0"/>
              <a:t>Temp - ±5C </a:t>
            </a:r>
          </a:p>
        </p:txBody>
      </p:sp>
      <p:sp>
        <p:nvSpPr>
          <p:cNvPr id="10" name="Rectangle 9">
            <a:extLst>
              <a:ext uri="{FF2B5EF4-FFF2-40B4-BE49-F238E27FC236}">
                <a16:creationId xmlns:a16="http://schemas.microsoft.com/office/drawing/2014/main" id="{FB47352F-6016-D0D0-750F-869305C1DABA}"/>
              </a:ext>
            </a:extLst>
          </p:cNvPr>
          <p:cNvSpPr/>
          <p:nvPr/>
        </p:nvSpPr>
        <p:spPr>
          <a:xfrm>
            <a:off x="3647767" y="5095863"/>
            <a:ext cx="1976964" cy="100380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dirty="0"/>
              <a:t>SVT Disks</a:t>
            </a:r>
          </a:p>
          <a:p>
            <a:pPr algn="ctr"/>
            <a:r>
              <a:rPr lang="en-US" sz="1400" dirty="0"/>
              <a:t>Heat - 655 W</a:t>
            </a:r>
          </a:p>
          <a:p>
            <a:pPr algn="ctr"/>
            <a:r>
              <a:rPr lang="en-US" sz="1400" dirty="0"/>
              <a:t>Source – FIB, FPC CB </a:t>
            </a:r>
          </a:p>
          <a:p>
            <a:pPr algn="ctr"/>
            <a:r>
              <a:rPr lang="en-US" sz="1400" dirty="0"/>
              <a:t>Temp - ±5C </a:t>
            </a:r>
          </a:p>
        </p:txBody>
      </p:sp>
      <p:sp>
        <p:nvSpPr>
          <p:cNvPr id="11" name="Rectangle 10">
            <a:extLst>
              <a:ext uri="{FF2B5EF4-FFF2-40B4-BE49-F238E27FC236}">
                <a16:creationId xmlns:a16="http://schemas.microsoft.com/office/drawing/2014/main" id="{13AB28A4-3E03-C473-022E-FF301314BEAB}"/>
              </a:ext>
            </a:extLst>
          </p:cNvPr>
          <p:cNvSpPr/>
          <p:nvPr/>
        </p:nvSpPr>
        <p:spPr>
          <a:xfrm>
            <a:off x="8398753" y="3776765"/>
            <a:ext cx="1763947" cy="93482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dirty="0"/>
              <a:t>Barrel TOF</a:t>
            </a:r>
          </a:p>
          <a:p>
            <a:pPr algn="ctr"/>
            <a:r>
              <a:rPr lang="en-US" sz="1400" dirty="0"/>
              <a:t>Heat -21614 W</a:t>
            </a:r>
          </a:p>
          <a:p>
            <a:pPr algn="ctr"/>
            <a:r>
              <a:rPr lang="en-US" sz="1400" dirty="0"/>
              <a:t>Source – ASIC, PB </a:t>
            </a:r>
          </a:p>
        </p:txBody>
      </p:sp>
      <p:sp>
        <p:nvSpPr>
          <p:cNvPr id="13" name="Rectangle 12">
            <a:extLst>
              <a:ext uri="{FF2B5EF4-FFF2-40B4-BE49-F238E27FC236}">
                <a16:creationId xmlns:a16="http://schemas.microsoft.com/office/drawing/2014/main" id="{57103369-10EA-7489-873E-574243326C11}"/>
              </a:ext>
            </a:extLst>
          </p:cNvPr>
          <p:cNvSpPr/>
          <p:nvPr/>
        </p:nvSpPr>
        <p:spPr>
          <a:xfrm>
            <a:off x="10196405" y="5221291"/>
            <a:ext cx="1763947" cy="87108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dirty="0"/>
              <a:t>Forward TOF</a:t>
            </a:r>
          </a:p>
          <a:p>
            <a:pPr algn="ctr"/>
            <a:r>
              <a:rPr lang="en-US" sz="1400" dirty="0"/>
              <a:t>Heat - 7105 W</a:t>
            </a:r>
          </a:p>
          <a:p>
            <a:pPr algn="ctr"/>
            <a:r>
              <a:rPr lang="en-US" sz="1400" dirty="0"/>
              <a:t>Source – ASIC, PB</a:t>
            </a:r>
          </a:p>
        </p:txBody>
      </p:sp>
      <p:sp>
        <p:nvSpPr>
          <p:cNvPr id="14" name="Rectangle 13">
            <a:extLst>
              <a:ext uri="{FF2B5EF4-FFF2-40B4-BE49-F238E27FC236}">
                <a16:creationId xmlns:a16="http://schemas.microsoft.com/office/drawing/2014/main" id="{E0CA578E-FB44-913A-66F5-CC892619D7E0}"/>
              </a:ext>
            </a:extLst>
          </p:cNvPr>
          <p:cNvSpPr/>
          <p:nvPr/>
        </p:nvSpPr>
        <p:spPr>
          <a:xfrm>
            <a:off x="2446699" y="2895809"/>
            <a:ext cx="1682810" cy="87191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dirty="0"/>
              <a:t>Outer MPGD</a:t>
            </a:r>
          </a:p>
          <a:p>
            <a:pPr algn="ctr"/>
            <a:r>
              <a:rPr lang="en-US" sz="1400" dirty="0"/>
              <a:t>Heat - 5380 W</a:t>
            </a:r>
          </a:p>
          <a:p>
            <a:pPr algn="ctr"/>
            <a:r>
              <a:rPr lang="en-US" sz="1400" dirty="0"/>
              <a:t>Source – FEB</a:t>
            </a:r>
          </a:p>
          <a:p>
            <a:pPr algn="ctr"/>
            <a:r>
              <a:rPr lang="en-US" sz="1400" dirty="0"/>
              <a:t>Temp – ±2C</a:t>
            </a:r>
          </a:p>
        </p:txBody>
      </p:sp>
      <p:sp>
        <p:nvSpPr>
          <p:cNvPr id="18" name="Rectangle 17">
            <a:extLst>
              <a:ext uri="{FF2B5EF4-FFF2-40B4-BE49-F238E27FC236}">
                <a16:creationId xmlns:a16="http://schemas.microsoft.com/office/drawing/2014/main" id="{F3071A04-B8B7-2506-FDAE-9105F3CF93E8}"/>
              </a:ext>
            </a:extLst>
          </p:cNvPr>
          <p:cNvSpPr/>
          <p:nvPr/>
        </p:nvSpPr>
        <p:spPr>
          <a:xfrm>
            <a:off x="4290109" y="2620333"/>
            <a:ext cx="1805891" cy="71820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dirty="0" err="1"/>
              <a:t>hpDIRC</a:t>
            </a:r>
            <a:endParaRPr lang="en-US" sz="1400" dirty="0"/>
          </a:p>
          <a:p>
            <a:pPr algn="ctr"/>
            <a:r>
              <a:rPr lang="en-US" sz="1400" dirty="0"/>
              <a:t>Heat - 749 W</a:t>
            </a:r>
          </a:p>
          <a:p>
            <a:pPr algn="ctr"/>
            <a:r>
              <a:rPr lang="en-US" sz="1400" dirty="0"/>
              <a:t>Source - Sensors</a:t>
            </a:r>
          </a:p>
        </p:txBody>
      </p:sp>
      <p:sp>
        <p:nvSpPr>
          <p:cNvPr id="19" name="Rectangle 18">
            <a:extLst>
              <a:ext uri="{FF2B5EF4-FFF2-40B4-BE49-F238E27FC236}">
                <a16:creationId xmlns:a16="http://schemas.microsoft.com/office/drawing/2014/main" id="{D7DAB972-8B04-7CA0-3192-46084FCD8824}"/>
              </a:ext>
            </a:extLst>
          </p:cNvPr>
          <p:cNvSpPr/>
          <p:nvPr/>
        </p:nvSpPr>
        <p:spPr>
          <a:xfrm>
            <a:off x="2273709" y="4027234"/>
            <a:ext cx="1763944" cy="67707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dirty="0" err="1"/>
              <a:t>pfRICH</a:t>
            </a:r>
            <a:endParaRPr lang="en-US" sz="1400" dirty="0"/>
          </a:p>
          <a:p>
            <a:pPr algn="ctr"/>
            <a:r>
              <a:rPr lang="en-US" sz="1400" dirty="0"/>
              <a:t>Heat - 707 W</a:t>
            </a:r>
          </a:p>
          <a:p>
            <a:pPr algn="ctr"/>
            <a:r>
              <a:rPr lang="en-US" sz="1400" dirty="0"/>
              <a:t>Source - Sensors</a:t>
            </a:r>
          </a:p>
        </p:txBody>
      </p:sp>
      <p:sp>
        <p:nvSpPr>
          <p:cNvPr id="23" name="Rectangle 22">
            <a:extLst>
              <a:ext uri="{FF2B5EF4-FFF2-40B4-BE49-F238E27FC236}">
                <a16:creationId xmlns:a16="http://schemas.microsoft.com/office/drawing/2014/main" id="{C1441424-6546-67A0-5EBB-58F4CE3E4C16}"/>
              </a:ext>
            </a:extLst>
          </p:cNvPr>
          <p:cNvSpPr/>
          <p:nvPr/>
        </p:nvSpPr>
        <p:spPr>
          <a:xfrm>
            <a:off x="2583203" y="1814328"/>
            <a:ext cx="1409802" cy="93482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dirty="0"/>
              <a:t>Barrel </a:t>
            </a:r>
            <a:r>
              <a:rPr lang="en-US" sz="1400" dirty="0" err="1"/>
              <a:t>Emcal</a:t>
            </a:r>
            <a:endParaRPr lang="en-US" sz="1400" dirty="0"/>
          </a:p>
          <a:p>
            <a:pPr algn="ctr"/>
            <a:r>
              <a:rPr lang="en-US" sz="1400" dirty="0"/>
              <a:t>Heat - 2300 W </a:t>
            </a:r>
          </a:p>
          <a:p>
            <a:pPr algn="ctr"/>
            <a:r>
              <a:rPr lang="en-US" sz="1400" dirty="0"/>
              <a:t>Source – </a:t>
            </a:r>
            <a:r>
              <a:rPr lang="en-US" sz="1400" dirty="0" err="1"/>
              <a:t>SiPM</a:t>
            </a:r>
            <a:endParaRPr lang="en-US" sz="1400" dirty="0"/>
          </a:p>
          <a:p>
            <a:pPr algn="ctr"/>
            <a:r>
              <a:rPr lang="en-US" sz="1400" dirty="0"/>
              <a:t>Temp – ±2C</a:t>
            </a:r>
          </a:p>
        </p:txBody>
      </p:sp>
      <p:sp>
        <p:nvSpPr>
          <p:cNvPr id="6" name="Rectangle 5">
            <a:extLst>
              <a:ext uri="{FF2B5EF4-FFF2-40B4-BE49-F238E27FC236}">
                <a16:creationId xmlns:a16="http://schemas.microsoft.com/office/drawing/2014/main" id="{98FF4DBB-A25F-0514-469E-A50A9A1DE03A}"/>
              </a:ext>
            </a:extLst>
          </p:cNvPr>
          <p:cNvSpPr/>
          <p:nvPr/>
        </p:nvSpPr>
        <p:spPr>
          <a:xfrm>
            <a:off x="5463308" y="618206"/>
            <a:ext cx="2748116" cy="77674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b="1" dirty="0"/>
              <a:t>Cooling Distribution Unit</a:t>
            </a:r>
          </a:p>
          <a:p>
            <a:pPr algn="ctr"/>
            <a:r>
              <a:rPr lang="en-US" sz="1600" b="1" dirty="0"/>
              <a:t>CDU</a:t>
            </a:r>
          </a:p>
        </p:txBody>
      </p:sp>
      <p:cxnSp>
        <p:nvCxnSpPr>
          <p:cNvPr id="12" name="Straight Arrow Connector 11">
            <a:extLst>
              <a:ext uri="{FF2B5EF4-FFF2-40B4-BE49-F238E27FC236}">
                <a16:creationId xmlns:a16="http://schemas.microsoft.com/office/drawing/2014/main" id="{794088FA-921D-02BD-4134-88691C774D34}"/>
              </a:ext>
            </a:extLst>
          </p:cNvPr>
          <p:cNvCxnSpPr>
            <a:cxnSpLocks/>
            <a:stCxn id="20" idx="3"/>
            <a:endCxn id="6" idx="1"/>
          </p:cNvCxnSpPr>
          <p:nvPr/>
        </p:nvCxnSpPr>
        <p:spPr>
          <a:xfrm flipV="1">
            <a:off x="5021825" y="1006581"/>
            <a:ext cx="441483" cy="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5" name="Straight Connector 14">
            <a:extLst>
              <a:ext uri="{FF2B5EF4-FFF2-40B4-BE49-F238E27FC236}">
                <a16:creationId xmlns:a16="http://schemas.microsoft.com/office/drawing/2014/main" id="{004C6174-E057-9214-51B4-D9ACC2FDF634}"/>
              </a:ext>
            </a:extLst>
          </p:cNvPr>
          <p:cNvCxnSpPr>
            <a:cxnSpLocks/>
          </p:cNvCxnSpPr>
          <p:nvPr/>
        </p:nvCxnSpPr>
        <p:spPr>
          <a:xfrm>
            <a:off x="6708596" y="1394955"/>
            <a:ext cx="35152" cy="3429830"/>
          </a:xfrm>
          <a:prstGeom prst="line">
            <a:avLst/>
          </a:prstGeom>
        </p:spPr>
        <p:style>
          <a:lnRef idx="1">
            <a:schemeClr val="dk1"/>
          </a:lnRef>
          <a:fillRef idx="0">
            <a:schemeClr val="dk1"/>
          </a:fillRef>
          <a:effectRef idx="0">
            <a:schemeClr val="dk1"/>
          </a:effectRef>
          <a:fontRef idx="minor">
            <a:schemeClr val="tx1"/>
          </a:fontRef>
        </p:style>
      </p:cxnSp>
      <p:cxnSp>
        <p:nvCxnSpPr>
          <p:cNvPr id="17" name="Straight Connector 16">
            <a:extLst>
              <a:ext uri="{FF2B5EF4-FFF2-40B4-BE49-F238E27FC236}">
                <a16:creationId xmlns:a16="http://schemas.microsoft.com/office/drawing/2014/main" id="{8A82C098-75B9-B89D-B16A-7E7B2BAAA575}"/>
              </a:ext>
            </a:extLst>
          </p:cNvPr>
          <p:cNvCxnSpPr>
            <a:cxnSpLocks/>
          </p:cNvCxnSpPr>
          <p:nvPr/>
        </p:nvCxnSpPr>
        <p:spPr>
          <a:xfrm flipH="1">
            <a:off x="3036815" y="4824785"/>
            <a:ext cx="3706933" cy="0"/>
          </a:xfrm>
          <a:prstGeom prst="line">
            <a:avLst/>
          </a:prstGeom>
        </p:spPr>
        <p:style>
          <a:lnRef idx="1">
            <a:schemeClr val="dk1"/>
          </a:lnRef>
          <a:fillRef idx="0">
            <a:schemeClr val="dk1"/>
          </a:fillRef>
          <a:effectRef idx="0">
            <a:schemeClr val="dk1"/>
          </a:effectRef>
          <a:fontRef idx="minor">
            <a:schemeClr val="tx1"/>
          </a:fontRef>
        </p:style>
      </p:cxnSp>
      <p:cxnSp>
        <p:nvCxnSpPr>
          <p:cNvPr id="27" name="Straight Arrow Connector 26">
            <a:extLst>
              <a:ext uri="{FF2B5EF4-FFF2-40B4-BE49-F238E27FC236}">
                <a16:creationId xmlns:a16="http://schemas.microsoft.com/office/drawing/2014/main" id="{2E83EABE-37C0-9275-E055-4CF84609EE49}"/>
              </a:ext>
            </a:extLst>
          </p:cNvPr>
          <p:cNvCxnSpPr>
            <a:cxnSpLocks/>
          </p:cNvCxnSpPr>
          <p:nvPr/>
        </p:nvCxnSpPr>
        <p:spPr>
          <a:xfrm>
            <a:off x="3036815" y="4824785"/>
            <a:ext cx="0" cy="19703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9" name="Straight Arrow Connector 28">
            <a:extLst>
              <a:ext uri="{FF2B5EF4-FFF2-40B4-BE49-F238E27FC236}">
                <a16:creationId xmlns:a16="http://schemas.microsoft.com/office/drawing/2014/main" id="{D3DDE820-A2B6-A733-4145-8F29A8733CA1}"/>
              </a:ext>
            </a:extLst>
          </p:cNvPr>
          <p:cNvCxnSpPr>
            <a:cxnSpLocks/>
          </p:cNvCxnSpPr>
          <p:nvPr/>
        </p:nvCxnSpPr>
        <p:spPr>
          <a:xfrm>
            <a:off x="4871600" y="4833184"/>
            <a:ext cx="0" cy="26267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1" name="Straight Arrow Connector 30">
            <a:extLst>
              <a:ext uri="{FF2B5EF4-FFF2-40B4-BE49-F238E27FC236}">
                <a16:creationId xmlns:a16="http://schemas.microsoft.com/office/drawing/2014/main" id="{18B9132D-4A0C-44B4-0D45-B89B812587E3}"/>
              </a:ext>
            </a:extLst>
          </p:cNvPr>
          <p:cNvCxnSpPr>
            <a:cxnSpLocks/>
          </p:cNvCxnSpPr>
          <p:nvPr/>
        </p:nvCxnSpPr>
        <p:spPr>
          <a:xfrm>
            <a:off x="6742747" y="4801382"/>
            <a:ext cx="0" cy="33046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3" name="Straight Connector 32">
            <a:extLst>
              <a:ext uri="{FF2B5EF4-FFF2-40B4-BE49-F238E27FC236}">
                <a16:creationId xmlns:a16="http://schemas.microsoft.com/office/drawing/2014/main" id="{040ECA53-203F-639F-B432-50BCF331C645}"/>
              </a:ext>
            </a:extLst>
          </p:cNvPr>
          <p:cNvCxnSpPr>
            <a:cxnSpLocks/>
          </p:cNvCxnSpPr>
          <p:nvPr/>
        </p:nvCxnSpPr>
        <p:spPr>
          <a:xfrm flipH="1">
            <a:off x="6742747" y="4821726"/>
            <a:ext cx="3860937" cy="0"/>
          </a:xfrm>
          <a:prstGeom prst="line">
            <a:avLst/>
          </a:prstGeom>
        </p:spPr>
        <p:style>
          <a:lnRef idx="1">
            <a:schemeClr val="dk1"/>
          </a:lnRef>
          <a:fillRef idx="0">
            <a:schemeClr val="dk1"/>
          </a:fillRef>
          <a:effectRef idx="0">
            <a:schemeClr val="dk1"/>
          </a:effectRef>
          <a:fontRef idx="minor">
            <a:schemeClr val="tx1"/>
          </a:fontRef>
        </p:style>
      </p:cxnSp>
      <p:cxnSp>
        <p:nvCxnSpPr>
          <p:cNvPr id="35" name="Straight Arrow Connector 34">
            <a:extLst>
              <a:ext uri="{FF2B5EF4-FFF2-40B4-BE49-F238E27FC236}">
                <a16:creationId xmlns:a16="http://schemas.microsoft.com/office/drawing/2014/main" id="{92EA17CA-1E6F-B3CB-F5EB-6E702CCFCEBA}"/>
              </a:ext>
            </a:extLst>
          </p:cNvPr>
          <p:cNvCxnSpPr>
            <a:cxnSpLocks/>
          </p:cNvCxnSpPr>
          <p:nvPr/>
        </p:nvCxnSpPr>
        <p:spPr>
          <a:xfrm>
            <a:off x="8731934" y="4820239"/>
            <a:ext cx="0" cy="26267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6" name="Straight Arrow Connector 35">
            <a:extLst>
              <a:ext uri="{FF2B5EF4-FFF2-40B4-BE49-F238E27FC236}">
                <a16:creationId xmlns:a16="http://schemas.microsoft.com/office/drawing/2014/main" id="{7CF40422-04FF-710A-A4EF-7EC1203BF7EB}"/>
              </a:ext>
            </a:extLst>
          </p:cNvPr>
          <p:cNvCxnSpPr>
            <a:cxnSpLocks/>
          </p:cNvCxnSpPr>
          <p:nvPr/>
        </p:nvCxnSpPr>
        <p:spPr>
          <a:xfrm>
            <a:off x="10603684" y="4818668"/>
            <a:ext cx="8389" cy="40262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9" name="Straight Arrow Connector 38">
            <a:extLst>
              <a:ext uri="{FF2B5EF4-FFF2-40B4-BE49-F238E27FC236}">
                <a16:creationId xmlns:a16="http://schemas.microsoft.com/office/drawing/2014/main" id="{53949285-7ED5-0E01-4DEE-88D39488F317}"/>
              </a:ext>
            </a:extLst>
          </p:cNvPr>
          <p:cNvCxnSpPr>
            <a:cxnSpLocks/>
          </p:cNvCxnSpPr>
          <p:nvPr/>
        </p:nvCxnSpPr>
        <p:spPr>
          <a:xfrm flipH="1">
            <a:off x="6040679" y="4244179"/>
            <a:ext cx="685493"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3" name="Straight Arrow Connector 42">
            <a:extLst>
              <a:ext uri="{FF2B5EF4-FFF2-40B4-BE49-F238E27FC236}">
                <a16:creationId xmlns:a16="http://schemas.microsoft.com/office/drawing/2014/main" id="{6CAC60DA-3F13-A3E5-A7F6-72C5B18664B5}"/>
              </a:ext>
            </a:extLst>
          </p:cNvPr>
          <p:cNvCxnSpPr>
            <a:cxnSpLocks/>
          </p:cNvCxnSpPr>
          <p:nvPr/>
        </p:nvCxnSpPr>
        <p:spPr>
          <a:xfrm flipH="1">
            <a:off x="6096000" y="2947092"/>
            <a:ext cx="612596"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6" name="Straight Arrow Connector 45">
            <a:extLst>
              <a:ext uri="{FF2B5EF4-FFF2-40B4-BE49-F238E27FC236}">
                <a16:creationId xmlns:a16="http://schemas.microsoft.com/office/drawing/2014/main" id="{68C9756B-092C-D17B-CE60-941B4DD1A267}"/>
              </a:ext>
            </a:extLst>
          </p:cNvPr>
          <p:cNvCxnSpPr>
            <a:cxnSpLocks/>
          </p:cNvCxnSpPr>
          <p:nvPr/>
        </p:nvCxnSpPr>
        <p:spPr>
          <a:xfrm>
            <a:off x="6742747" y="4051609"/>
            <a:ext cx="1649243"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50" name="Straight Connector 49">
            <a:extLst>
              <a:ext uri="{FF2B5EF4-FFF2-40B4-BE49-F238E27FC236}">
                <a16:creationId xmlns:a16="http://schemas.microsoft.com/office/drawing/2014/main" id="{5E32A902-7223-CB8B-1BEC-87A8C00BDE50}"/>
              </a:ext>
            </a:extLst>
          </p:cNvPr>
          <p:cNvCxnSpPr>
            <a:cxnSpLocks/>
          </p:cNvCxnSpPr>
          <p:nvPr/>
        </p:nvCxnSpPr>
        <p:spPr>
          <a:xfrm flipH="1">
            <a:off x="2176943" y="1592227"/>
            <a:ext cx="4531653" cy="375"/>
          </a:xfrm>
          <a:prstGeom prst="line">
            <a:avLst/>
          </a:prstGeom>
        </p:spPr>
        <p:style>
          <a:lnRef idx="1">
            <a:schemeClr val="dk1"/>
          </a:lnRef>
          <a:fillRef idx="0">
            <a:schemeClr val="dk1"/>
          </a:fillRef>
          <a:effectRef idx="0">
            <a:schemeClr val="dk1"/>
          </a:effectRef>
          <a:fontRef idx="minor">
            <a:schemeClr val="tx1"/>
          </a:fontRef>
        </p:style>
      </p:cxnSp>
      <p:cxnSp>
        <p:nvCxnSpPr>
          <p:cNvPr id="54" name="Straight Connector 53">
            <a:extLst>
              <a:ext uri="{FF2B5EF4-FFF2-40B4-BE49-F238E27FC236}">
                <a16:creationId xmlns:a16="http://schemas.microsoft.com/office/drawing/2014/main" id="{992BCAD5-5029-8723-A16A-7F9A6332F1CC}"/>
              </a:ext>
            </a:extLst>
          </p:cNvPr>
          <p:cNvCxnSpPr>
            <a:cxnSpLocks/>
          </p:cNvCxnSpPr>
          <p:nvPr/>
        </p:nvCxnSpPr>
        <p:spPr>
          <a:xfrm flipV="1">
            <a:off x="2174155" y="1592602"/>
            <a:ext cx="2788" cy="2979210"/>
          </a:xfrm>
          <a:prstGeom prst="line">
            <a:avLst/>
          </a:prstGeom>
        </p:spPr>
        <p:style>
          <a:lnRef idx="1">
            <a:schemeClr val="dk1"/>
          </a:lnRef>
          <a:fillRef idx="0">
            <a:schemeClr val="dk1"/>
          </a:fillRef>
          <a:effectRef idx="0">
            <a:schemeClr val="dk1"/>
          </a:effectRef>
          <a:fontRef idx="minor">
            <a:schemeClr val="tx1"/>
          </a:fontRef>
        </p:style>
      </p:cxnSp>
      <p:cxnSp>
        <p:nvCxnSpPr>
          <p:cNvPr id="59" name="Straight Arrow Connector 58">
            <a:extLst>
              <a:ext uri="{FF2B5EF4-FFF2-40B4-BE49-F238E27FC236}">
                <a16:creationId xmlns:a16="http://schemas.microsoft.com/office/drawing/2014/main" id="{B27A3535-0B7F-A459-9FA4-E5A6DFE9A10C}"/>
              </a:ext>
            </a:extLst>
          </p:cNvPr>
          <p:cNvCxnSpPr>
            <a:cxnSpLocks/>
          </p:cNvCxnSpPr>
          <p:nvPr/>
        </p:nvCxnSpPr>
        <p:spPr>
          <a:xfrm flipH="1">
            <a:off x="1981830" y="4311942"/>
            <a:ext cx="192325"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64" name="Straight Arrow Connector 63">
            <a:extLst>
              <a:ext uri="{FF2B5EF4-FFF2-40B4-BE49-F238E27FC236}">
                <a16:creationId xmlns:a16="http://schemas.microsoft.com/office/drawing/2014/main" id="{0DA11AFB-AA23-8BE6-37DB-96486ED266A7}"/>
              </a:ext>
            </a:extLst>
          </p:cNvPr>
          <p:cNvCxnSpPr>
            <a:cxnSpLocks/>
          </p:cNvCxnSpPr>
          <p:nvPr/>
        </p:nvCxnSpPr>
        <p:spPr>
          <a:xfrm>
            <a:off x="2187409" y="3162409"/>
            <a:ext cx="25929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68" name="Straight Arrow Connector 67">
            <a:extLst>
              <a:ext uri="{FF2B5EF4-FFF2-40B4-BE49-F238E27FC236}">
                <a16:creationId xmlns:a16="http://schemas.microsoft.com/office/drawing/2014/main" id="{6F0ACBF7-18D8-E550-0DA3-D3FBE26CBC43}"/>
              </a:ext>
            </a:extLst>
          </p:cNvPr>
          <p:cNvCxnSpPr>
            <a:cxnSpLocks/>
          </p:cNvCxnSpPr>
          <p:nvPr/>
        </p:nvCxnSpPr>
        <p:spPr>
          <a:xfrm>
            <a:off x="2187409" y="2350075"/>
            <a:ext cx="395794"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71" name="Straight Arrow Connector 70">
            <a:extLst>
              <a:ext uri="{FF2B5EF4-FFF2-40B4-BE49-F238E27FC236}">
                <a16:creationId xmlns:a16="http://schemas.microsoft.com/office/drawing/2014/main" id="{0E57FA44-581D-9B92-D593-A9BA2F93B06B}"/>
              </a:ext>
            </a:extLst>
          </p:cNvPr>
          <p:cNvCxnSpPr>
            <a:cxnSpLocks/>
          </p:cNvCxnSpPr>
          <p:nvPr/>
        </p:nvCxnSpPr>
        <p:spPr>
          <a:xfrm>
            <a:off x="6726172" y="1967331"/>
            <a:ext cx="2128191"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73" name="Straight Arrow Connector 72">
            <a:extLst>
              <a:ext uri="{FF2B5EF4-FFF2-40B4-BE49-F238E27FC236}">
                <a16:creationId xmlns:a16="http://schemas.microsoft.com/office/drawing/2014/main" id="{0370FA35-1C4B-086B-2CDA-4306CCA6CA0E}"/>
              </a:ext>
            </a:extLst>
          </p:cNvPr>
          <p:cNvCxnSpPr>
            <a:cxnSpLocks/>
          </p:cNvCxnSpPr>
          <p:nvPr/>
        </p:nvCxnSpPr>
        <p:spPr>
          <a:xfrm>
            <a:off x="2181853" y="4564993"/>
            <a:ext cx="135201"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7010247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80451A-F9FE-C75E-DC56-3AD9FEC4FA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66FA26-B535-7D8C-DBB0-02FE513CD68F}"/>
              </a:ext>
            </a:extLst>
          </p:cNvPr>
          <p:cNvSpPr>
            <a:spLocks noGrp="1"/>
          </p:cNvSpPr>
          <p:nvPr>
            <p:ph type="title"/>
          </p:nvPr>
        </p:nvSpPr>
        <p:spPr/>
        <p:txBody>
          <a:bodyPr>
            <a:normAutofit fontScale="90000"/>
          </a:bodyPr>
          <a:lstStyle/>
          <a:p>
            <a:r>
              <a:rPr lang="en-US" dirty="0"/>
              <a:t>Layout – </a:t>
            </a:r>
            <a:r>
              <a:rPr lang="en-US" dirty="0" err="1"/>
              <a:t>ePIC</a:t>
            </a:r>
            <a:r>
              <a:rPr lang="en-US" dirty="0"/>
              <a:t> Detector Air Cooling</a:t>
            </a:r>
          </a:p>
        </p:txBody>
      </p:sp>
      <p:sp>
        <p:nvSpPr>
          <p:cNvPr id="20" name="Rectangle 19">
            <a:extLst>
              <a:ext uri="{FF2B5EF4-FFF2-40B4-BE49-F238E27FC236}">
                <a16:creationId xmlns:a16="http://schemas.microsoft.com/office/drawing/2014/main" id="{62013BAB-B12B-8425-96F7-621F00DBD9A3}"/>
              </a:ext>
            </a:extLst>
          </p:cNvPr>
          <p:cNvSpPr/>
          <p:nvPr/>
        </p:nvSpPr>
        <p:spPr>
          <a:xfrm>
            <a:off x="4269363" y="706693"/>
            <a:ext cx="2748116" cy="77674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b="1" dirty="0"/>
              <a:t>Detectors Air Cooling</a:t>
            </a:r>
          </a:p>
          <a:p>
            <a:pPr algn="ctr"/>
            <a:r>
              <a:rPr lang="en-US" sz="1600" b="1" dirty="0"/>
              <a:t>Total Heat - 15240 W</a:t>
            </a:r>
          </a:p>
        </p:txBody>
      </p:sp>
      <p:sp>
        <p:nvSpPr>
          <p:cNvPr id="3" name="Rectangle 2">
            <a:extLst>
              <a:ext uri="{FF2B5EF4-FFF2-40B4-BE49-F238E27FC236}">
                <a16:creationId xmlns:a16="http://schemas.microsoft.com/office/drawing/2014/main" id="{24493B88-B340-00A0-B87D-3215BFF0003C}"/>
              </a:ext>
            </a:extLst>
          </p:cNvPr>
          <p:cNvSpPr/>
          <p:nvPr/>
        </p:nvSpPr>
        <p:spPr>
          <a:xfrm>
            <a:off x="7120614" y="4870743"/>
            <a:ext cx="1454182" cy="87610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dirty="0"/>
              <a:t>Forward </a:t>
            </a:r>
            <a:r>
              <a:rPr lang="en-US" sz="1400" dirty="0" err="1"/>
              <a:t>Emcal</a:t>
            </a:r>
            <a:endParaRPr lang="en-US" sz="1400" dirty="0"/>
          </a:p>
          <a:p>
            <a:pPr algn="ctr"/>
            <a:r>
              <a:rPr lang="en-US" sz="1400" dirty="0"/>
              <a:t>Heat – 796 W</a:t>
            </a:r>
          </a:p>
          <a:p>
            <a:pPr algn="ctr"/>
            <a:r>
              <a:rPr lang="en-US" sz="1400" dirty="0"/>
              <a:t>Source – </a:t>
            </a:r>
            <a:r>
              <a:rPr lang="en-US" sz="1400" dirty="0" err="1"/>
              <a:t>SiPM</a:t>
            </a:r>
            <a:endParaRPr lang="en-US" sz="1400" dirty="0"/>
          </a:p>
          <a:p>
            <a:pPr algn="ctr"/>
            <a:r>
              <a:rPr lang="en-US" sz="1400" dirty="0"/>
              <a:t>Temp – ±2C </a:t>
            </a:r>
          </a:p>
        </p:txBody>
      </p:sp>
      <p:sp>
        <p:nvSpPr>
          <p:cNvPr id="8" name="Rectangle 7">
            <a:extLst>
              <a:ext uri="{FF2B5EF4-FFF2-40B4-BE49-F238E27FC236}">
                <a16:creationId xmlns:a16="http://schemas.microsoft.com/office/drawing/2014/main" id="{84A8C2E1-1DC5-63B7-D00C-3A759BB13CFE}"/>
              </a:ext>
            </a:extLst>
          </p:cNvPr>
          <p:cNvSpPr/>
          <p:nvPr/>
        </p:nvSpPr>
        <p:spPr>
          <a:xfrm>
            <a:off x="3610170" y="2913813"/>
            <a:ext cx="2024635" cy="84026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dirty="0"/>
              <a:t>SVT Outer</a:t>
            </a:r>
          </a:p>
          <a:p>
            <a:pPr algn="ctr"/>
            <a:r>
              <a:rPr lang="en-US" sz="1400" dirty="0"/>
              <a:t>Heat - 3218 W</a:t>
            </a:r>
          </a:p>
          <a:p>
            <a:pPr algn="ctr"/>
            <a:r>
              <a:rPr lang="en-US" sz="1400" dirty="0"/>
              <a:t>Source – L3, L4 staves</a:t>
            </a:r>
          </a:p>
          <a:p>
            <a:pPr algn="ctr"/>
            <a:r>
              <a:rPr lang="en-US" sz="1400" dirty="0"/>
              <a:t>Temp - ±1 C </a:t>
            </a:r>
          </a:p>
        </p:txBody>
      </p:sp>
      <p:sp>
        <p:nvSpPr>
          <p:cNvPr id="9" name="Rectangle 8">
            <a:extLst>
              <a:ext uri="{FF2B5EF4-FFF2-40B4-BE49-F238E27FC236}">
                <a16:creationId xmlns:a16="http://schemas.microsoft.com/office/drawing/2014/main" id="{F657874F-96E3-9636-BD54-B8DBC8EC1AD7}"/>
              </a:ext>
            </a:extLst>
          </p:cNvPr>
          <p:cNvSpPr/>
          <p:nvPr/>
        </p:nvSpPr>
        <p:spPr>
          <a:xfrm>
            <a:off x="2323452" y="4129345"/>
            <a:ext cx="2299035" cy="93323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dirty="0"/>
              <a:t>SVT Inner</a:t>
            </a:r>
          </a:p>
          <a:p>
            <a:pPr algn="ctr"/>
            <a:r>
              <a:rPr lang="en-US" sz="1400" dirty="0"/>
              <a:t>Heat - 211 W</a:t>
            </a:r>
          </a:p>
          <a:p>
            <a:pPr algn="ctr"/>
            <a:r>
              <a:rPr lang="en-US" sz="1400" dirty="0"/>
              <a:t>Source – L0, L1, L2 staves</a:t>
            </a:r>
          </a:p>
          <a:p>
            <a:pPr algn="ctr"/>
            <a:r>
              <a:rPr lang="en-US" sz="1400" dirty="0"/>
              <a:t>Temp -  ± 5C  </a:t>
            </a:r>
          </a:p>
        </p:txBody>
      </p:sp>
      <p:sp>
        <p:nvSpPr>
          <p:cNvPr id="10" name="Rectangle 9">
            <a:extLst>
              <a:ext uri="{FF2B5EF4-FFF2-40B4-BE49-F238E27FC236}">
                <a16:creationId xmlns:a16="http://schemas.microsoft.com/office/drawing/2014/main" id="{25DBB649-EFF7-E205-D53A-0A79952937E7}"/>
              </a:ext>
            </a:extLst>
          </p:cNvPr>
          <p:cNvSpPr/>
          <p:nvPr/>
        </p:nvSpPr>
        <p:spPr>
          <a:xfrm>
            <a:off x="855065" y="2913813"/>
            <a:ext cx="1925886" cy="84026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dirty="0"/>
              <a:t>SVT Disks</a:t>
            </a:r>
          </a:p>
          <a:p>
            <a:pPr algn="ctr"/>
            <a:r>
              <a:rPr lang="en-US" sz="1400" dirty="0"/>
              <a:t>Heat - 5819 W</a:t>
            </a:r>
          </a:p>
          <a:p>
            <a:pPr algn="ctr"/>
            <a:r>
              <a:rPr lang="en-US" sz="1400" dirty="0"/>
              <a:t>Source – ED,HD disk</a:t>
            </a:r>
          </a:p>
          <a:p>
            <a:pPr algn="ctr"/>
            <a:r>
              <a:rPr lang="en-US" sz="1400" dirty="0"/>
              <a:t>Temp - ± 5C  </a:t>
            </a:r>
          </a:p>
        </p:txBody>
      </p:sp>
      <p:sp>
        <p:nvSpPr>
          <p:cNvPr id="11" name="Rectangle 10">
            <a:extLst>
              <a:ext uri="{FF2B5EF4-FFF2-40B4-BE49-F238E27FC236}">
                <a16:creationId xmlns:a16="http://schemas.microsoft.com/office/drawing/2014/main" id="{652C89DC-2DE4-20BB-3FF9-CA5213C18B34}"/>
              </a:ext>
            </a:extLst>
          </p:cNvPr>
          <p:cNvSpPr/>
          <p:nvPr/>
        </p:nvSpPr>
        <p:spPr>
          <a:xfrm>
            <a:off x="7120614" y="2913813"/>
            <a:ext cx="1463140" cy="77674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dirty="0"/>
              <a:t>Barrel HCAL</a:t>
            </a:r>
          </a:p>
          <a:p>
            <a:pPr algn="ctr"/>
            <a:r>
              <a:rPr lang="en-US" sz="1400" dirty="0"/>
              <a:t>Heat - 1280 W</a:t>
            </a:r>
          </a:p>
          <a:p>
            <a:pPr algn="ctr"/>
            <a:r>
              <a:rPr lang="en-US" sz="1400" dirty="0"/>
              <a:t>Source – </a:t>
            </a:r>
            <a:r>
              <a:rPr lang="en-US" sz="1400" dirty="0" err="1"/>
              <a:t>SiPM</a:t>
            </a:r>
            <a:r>
              <a:rPr lang="en-US" sz="1400" dirty="0"/>
              <a:t> </a:t>
            </a:r>
          </a:p>
        </p:txBody>
      </p:sp>
      <p:sp>
        <p:nvSpPr>
          <p:cNvPr id="13" name="Rectangle 12">
            <a:extLst>
              <a:ext uri="{FF2B5EF4-FFF2-40B4-BE49-F238E27FC236}">
                <a16:creationId xmlns:a16="http://schemas.microsoft.com/office/drawing/2014/main" id="{CCDA4080-96EC-ED0D-0354-081B3A32A7CA}"/>
              </a:ext>
            </a:extLst>
          </p:cNvPr>
          <p:cNvSpPr/>
          <p:nvPr/>
        </p:nvSpPr>
        <p:spPr>
          <a:xfrm>
            <a:off x="9554536" y="4815319"/>
            <a:ext cx="1806162" cy="93153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dirty="0"/>
              <a:t>Forward HCAL</a:t>
            </a:r>
          </a:p>
          <a:p>
            <a:pPr algn="ctr"/>
            <a:r>
              <a:rPr lang="en-US" sz="1400" dirty="0"/>
              <a:t>Heat - 1656 W</a:t>
            </a:r>
          </a:p>
          <a:p>
            <a:pPr algn="ctr"/>
            <a:r>
              <a:rPr lang="en-US" sz="1400" dirty="0"/>
              <a:t>Source – PCB Insert</a:t>
            </a:r>
          </a:p>
        </p:txBody>
      </p:sp>
      <p:sp>
        <p:nvSpPr>
          <p:cNvPr id="23" name="Rectangle 22">
            <a:extLst>
              <a:ext uri="{FF2B5EF4-FFF2-40B4-BE49-F238E27FC236}">
                <a16:creationId xmlns:a16="http://schemas.microsoft.com/office/drawing/2014/main" id="{432B220A-60EA-4AFD-FFE2-289AE78DBC00}"/>
              </a:ext>
            </a:extLst>
          </p:cNvPr>
          <p:cNvSpPr/>
          <p:nvPr/>
        </p:nvSpPr>
        <p:spPr>
          <a:xfrm>
            <a:off x="9363317" y="3333943"/>
            <a:ext cx="2299035" cy="98936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dirty="0"/>
              <a:t>Barrel </a:t>
            </a:r>
            <a:r>
              <a:rPr lang="en-US" sz="1400" dirty="0" err="1"/>
              <a:t>Emcal</a:t>
            </a:r>
            <a:endParaRPr lang="en-US" sz="1400" dirty="0"/>
          </a:p>
          <a:p>
            <a:pPr algn="ctr"/>
            <a:r>
              <a:rPr lang="en-US" sz="1400" dirty="0"/>
              <a:t>Heat - 2260 W </a:t>
            </a:r>
          </a:p>
          <a:p>
            <a:pPr algn="ctr"/>
            <a:r>
              <a:rPr lang="en-US" sz="1400" dirty="0"/>
              <a:t>Source – </a:t>
            </a:r>
            <a:r>
              <a:rPr lang="en-US" sz="1400" dirty="0" err="1"/>
              <a:t>Astropix</a:t>
            </a:r>
            <a:r>
              <a:rPr lang="en-US" sz="1400" dirty="0"/>
              <a:t> Sensors</a:t>
            </a:r>
          </a:p>
          <a:p>
            <a:pPr algn="ctr"/>
            <a:r>
              <a:rPr lang="en-US" sz="1400" dirty="0"/>
              <a:t>Temp – ±3 C </a:t>
            </a:r>
          </a:p>
        </p:txBody>
      </p:sp>
      <p:sp>
        <p:nvSpPr>
          <p:cNvPr id="4" name="Rectangle 3">
            <a:extLst>
              <a:ext uri="{FF2B5EF4-FFF2-40B4-BE49-F238E27FC236}">
                <a16:creationId xmlns:a16="http://schemas.microsoft.com/office/drawing/2014/main" id="{0FDA2C94-AFA5-8C22-C15F-5EE67E0A54C0}"/>
              </a:ext>
            </a:extLst>
          </p:cNvPr>
          <p:cNvSpPr/>
          <p:nvPr/>
        </p:nvSpPr>
        <p:spPr>
          <a:xfrm>
            <a:off x="7480908" y="1913506"/>
            <a:ext cx="2087939" cy="51988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dirty="0"/>
              <a:t>Passive Air Cooling</a:t>
            </a:r>
          </a:p>
          <a:p>
            <a:pPr algn="ctr"/>
            <a:r>
              <a:rPr lang="en-US" sz="1400" dirty="0"/>
              <a:t>Heat – 5992 W</a:t>
            </a:r>
          </a:p>
        </p:txBody>
      </p:sp>
      <p:sp>
        <p:nvSpPr>
          <p:cNvPr id="5" name="Rectangle 4">
            <a:extLst>
              <a:ext uri="{FF2B5EF4-FFF2-40B4-BE49-F238E27FC236}">
                <a16:creationId xmlns:a16="http://schemas.microsoft.com/office/drawing/2014/main" id="{51A0762A-9F9B-765A-354C-9774547DFE9D}"/>
              </a:ext>
            </a:extLst>
          </p:cNvPr>
          <p:cNvSpPr/>
          <p:nvPr/>
        </p:nvSpPr>
        <p:spPr>
          <a:xfrm>
            <a:off x="2445488" y="1887571"/>
            <a:ext cx="1823875" cy="41047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dirty="0"/>
              <a:t>Active Air Cooling</a:t>
            </a:r>
          </a:p>
          <a:p>
            <a:pPr algn="ctr"/>
            <a:r>
              <a:rPr lang="en-US" sz="1400" dirty="0"/>
              <a:t>Heat – 9248 W</a:t>
            </a:r>
          </a:p>
        </p:txBody>
      </p:sp>
      <p:cxnSp>
        <p:nvCxnSpPr>
          <p:cNvPr id="6" name="Straight Connector 5">
            <a:extLst>
              <a:ext uri="{FF2B5EF4-FFF2-40B4-BE49-F238E27FC236}">
                <a16:creationId xmlns:a16="http://schemas.microsoft.com/office/drawing/2014/main" id="{BF622F24-31A7-1847-336D-AD43D545CCFD}"/>
              </a:ext>
            </a:extLst>
          </p:cNvPr>
          <p:cNvCxnSpPr>
            <a:cxnSpLocks/>
          </p:cNvCxnSpPr>
          <p:nvPr/>
        </p:nvCxnSpPr>
        <p:spPr>
          <a:xfrm>
            <a:off x="5634805" y="1493708"/>
            <a:ext cx="0" cy="226035"/>
          </a:xfrm>
          <a:prstGeom prst="line">
            <a:avLst/>
          </a:prstGeom>
        </p:spPr>
        <p:style>
          <a:lnRef idx="1">
            <a:schemeClr val="dk1"/>
          </a:lnRef>
          <a:fillRef idx="0">
            <a:schemeClr val="dk1"/>
          </a:fillRef>
          <a:effectRef idx="0">
            <a:schemeClr val="dk1"/>
          </a:effectRef>
          <a:fontRef idx="minor">
            <a:schemeClr val="tx1"/>
          </a:fontRef>
        </p:style>
      </p:cxnSp>
      <p:cxnSp>
        <p:nvCxnSpPr>
          <p:cNvPr id="17" name="Straight Connector 16">
            <a:extLst>
              <a:ext uri="{FF2B5EF4-FFF2-40B4-BE49-F238E27FC236}">
                <a16:creationId xmlns:a16="http://schemas.microsoft.com/office/drawing/2014/main" id="{56739536-E8BE-15DE-D4F8-24286353312B}"/>
              </a:ext>
            </a:extLst>
          </p:cNvPr>
          <p:cNvCxnSpPr>
            <a:cxnSpLocks/>
          </p:cNvCxnSpPr>
          <p:nvPr/>
        </p:nvCxnSpPr>
        <p:spPr>
          <a:xfrm flipH="1">
            <a:off x="3728906" y="1719743"/>
            <a:ext cx="1905899" cy="0"/>
          </a:xfrm>
          <a:prstGeom prst="line">
            <a:avLst/>
          </a:prstGeom>
        </p:spPr>
        <p:style>
          <a:lnRef idx="1">
            <a:schemeClr val="dk1"/>
          </a:lnRef>
          <a:fillRef idx="0">
            <a:schemeClr val="dk1"/>
          </a:fillRef>
          <a:effectRef idx="0">
            <a:schemeClr val="dk1"/>
          </a:effectRef>
          <a:fontRef idx="minor">
            <a:schemeClr val="tx1"/>
          </a:fontRef>
        </p:style>
      </p:cxnSp>
      <p:cxnSp>
        <p:nvCxnSpPr>
          <p:cNvPr id="26" name="Straight Connector 25">
            <a:extLst>
              <a:ext uri="{FF2B5EF4-FFF2-40B4-BE49-F238E27FC236}">
                <a16:creationId xmlns:a16="http://schemas.microsoft.com/office/drawing/2014/main" id="{EE8D56E7-3903-B17E-0401-02E6930A63C4}"/>
              </a:ext>
            </a:extLst>
          </p:cNvPr>
          <p:cNvCxnSpPr>
            <a:cxnSpLocks/>
          </p:cNvCxnSpPr>
          <p:nvPr/>
        </p:nvCxnSpPr>
        <p:spPr>
          <a:xfrm flipH="1">
            <a:off x="5643421" y="1719743"/>
            <a:ext cx="2334509" cy="0"/>
          </a:xfrm>
          <a:prstGeom prst="line">
            <a:avLst/>
          </a:prstGeom>
        </p:spPr>
        <p:style>
          <a:lnRef idx="1">
            <a:schemeClr val="dk1"/>
          </a:lnRef>
          <a:fillRef idx="0">
            <a:schemeClr val="dk1"/>
          </a:fillRef>
          <a:effectRef idx="0">
            <a:schemeClr val="dk1"/>
          </a:effectRef>
          <a:fontRef idx="minor">
            <a:schemeClr val="tx1"/>
          </a:fontRef>
        </p:style>
      </p:cxnSp>
      <p:cxnSp>
        <p:nvCxnSpPr>
          <p:cNvPr id="29" name="Straight Arrow Connector 28">
            <a:extLst>
              <a:ext uri="{FF2B5EF4-FFF2-40B4-BE49-F238E27FC236}">
                <a16:creationId xmlns:a16="http://schemas.microsoft.com/office/drawing/2014/main" id="{549891C3-6900-D195-3702-3F8717E86927}"/>
              </a:ext>
            </a:extLst>
          </p:cNvPr>
          <p:cNvCxnSpPr>
            <a:cxnSpLocks/>
          </p:cNvCxnSpPr>
          <p:nvPr/>
        </p:nvCxnSpPr>
        <p:spPr>
          <a:xfrm>
            <a:off x="3728906" y="1719743"/>
            <a:ext cx="0" cy="16782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1" name="Straight Arrow Connector 30">
            <a:extLst>
              <a:ext uri="{FF2B5EF4-FFF2-40B4-BE49-F238E27FC236}">
                <a16:creationId xmlns:a16="http://schemas.microsoft.com/office/drawing/2014/main" id="{A294F385-38DA-925A-A527-922569010EF8}"/>
              </a:ext>
            </a:extLst>
          </p:cNvPr>
          <p:cNvCxnSpPr>
            <a:cxnSpLocks/>
          </p:cNvCxnSpPr>
          <p:nvPr/>
        </p:nvCxnSpPr>
        <p:spPr>
          <a:xfrm>
            <a:off x="7977930" y="1729554"/>
            <a:ext cx="0" cy="16782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2" name="Straight Connector 31">
            <a:extLst>
              <a:ext uri="{FF2B5EF4-FFF2-40B4-BE49-F238E27FC236}">
                <a16:creationId xmlns:a16="http://schemas.microsoft.com/office/drawing/2014/main" id="{245A3AF3-267E-355A-2FC9-38FCDD0E7CEA}"/>
              </a:ext>
            </a:extLst>
          </p:cNvPr>
          <p:cNvCxnSpPr>
            <a:cxnSpLocks/>
          </p:cNvCxnSpPr>
          <p:nvPr/>
        </p:nvCxnSpPr>
        <p:spPr>
          <a:xfrm>
            <a:off x="3249535" y="2298048"/>
            <a:ext cx="0" cy="226035"/>
          </a:xfrm>
          <a:prstGeom prst="line">
            <a:avLst/>
          </a:prstGeom>
        </p:spPr>
        <p:style>
          <a:lnRef idx="1">
            <a:schemeClr val="dk1"/>
          </a:lnRef>
          <a:fillRef idx="0">
            <a:schemeClr val="dk1"/>
          </a:fillRef>
          <a:effectRef idx="0">
            <a:schemeClr val="dk1"/>
          </a:effectRef>
          <a:fontRef idx="minor">
            <a:schemeClr val="tx1"/>
          </a:fontRef>
        </p:style>
      </p:cxnSp>
      <p:cxnSp>
        <p:nvCxnSpPr>
          <p:cNvPr id="33" name="Straight Connector 32">
            <a:extLst>
              <a:ext uri="{FF2B5EF4-FFF2-40B4-BE49-F238E27FC236}">
                <a16:creationId xmlns:a16="http://schemas.microsoft.com/office/drawing/2014/main" id="{16FC9674-AEE2-CCDE-0498-96A6532CF0C2}"/>
              </a:ext>
            </a:extLst>
          </p:cNvPr>
          <p:cNvCxnSpPr>
            <a:cxnSpLocks/>
          </p:cNvCxnSpPr>
          <p:nvPr/>
        </p:nvCxnSpPr>
        <p:spPr>
          <a:xfrm flipH="1">
            <a:off x="3249535" y="2524083"/>
            <a:ext cx="1343437" cy="0"/>
          </a:xfrm>
          <a:prstGeom prst="line">
            <a:avLst/>
          </a:prstGeom>
        </p:spPr>
        <p:style>
          <a:lnRef idx="1">
            <a:schemeClr val="dk1"/>
          </a:lnRef>
          <a:fillRef idx="0">
            <a:schemeClr val="dk1"/>
          </a:fillRef>
          <a:effectRef idx="0">
            <a:schemeClr val="dk1"/>
          </a:effectRef>
          <a:fontRef idx="minor">
            <a:schemeClr val="tx1"/>
          </a:fontRef>
        </p:style>
      </p:cxnSp>
      <p:cxnSp>
        <p:nvCxnSpPr>
          <p:cNvPr id="35" name="Straight Connector 34">
            <a:extLst>
              <a:ext uri="{FF2B5EF4-FFF2-40B4-BE49-F238E27FC236}">
                <a16:creationId xmlns:a16="http://schemas.microsoft.com/office/drawing/2014/main" id="{31583F5F-1216-ECB8-34B4-81AB4DCB539F}"/>
              </a:ext>
            </a:extLst>
          </p:cNvPr>
          <p:cNvCxnSpPr>
            <a:cxnSpLocks/>
          </p:cNvCxnSpPr>
          <p:nvPr/>
        </p:nvCxnSpPr>
        <p:spPr>
          <a:xfrm flipH="1">
            <a:off x="1818008" y="2525481"/>
            <a:ext cx="1431527" cy="0"/>
          </a:xfrm>
          <a:prstGeom prst="line">
            <a:avLst/>
          </a:prstGeom>
        </p:spPr>
        <p:style>
          <a:lnRef idx="1">
            <a:schemeClr val="dk1"/>
          </a:lnRef>
          <a:fillRef idx="0">
            <a:schemeClr val="dk1"/>
          </a:fillRef>
          <a:effectRef idx="0">
            <a:schemeClr val="dk1"/>
          </a:effectRef>
          <a:fontRef idx="minor">
            <a:schemeClr val="tx1"/>
          </a:fontRef>
        </p:style>
      </p:cxnSp>
      <p:cxnSp>
        <p:nvCxnSpPr>
          <p:cNvPr id="39" name="Straight Arrow Connector 38">
            <a:extLst>
              <a:ext uri="{FF2B5EF4-FFF2-40B4-BE49-F238E27FC236}">
                <a16:creationId xmlns:a16="http://schemas.microsoft.com/office/drawing/2014/main" id="{D827F030-C0BD-DF39-1223-32FAFD6FC99D}"/>
              </a:ext>
            </a:extLst>
          </p:cNvPr>
          <p:cNvCxnSpPr>
            <a:cxnSpLocks/>
          </p:cNvCxnSpPr>
          <p:nvPr/>
        </p:nvCxnSpPr>
        <p:spPr>
          <a:xfrm>
            <a:off x="3249535" y="2538541"/>
            <a:ext cx="0" cy="158940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1" name="Straight Arrow Connector 40">
            <a:extLst>
              <a:ext uri="{FF2B5EF4-FFF2-40B4-BE49-F238E27FC236}">
                <a16:creationId xmlns:a16="http://schemas.microsoft.com/office/drawing/2014/main" id="{36C43A8E-A054-0D56-C89B-9AC1343F190A}"/>
              </a:ext>
            </a:extLst>
          </p:cNvPr>
          <p:cNvCxnSpPr>
            <a:cxnSpLocks/>
          </p:cNvCxnSpPr>
          <p:nvPr/>
        </p:nvCxnSpPr>
        <p:spPr>
          <a:xfrm>
            <a:off x="1818008" y="2524083"/>
            <a:ext cx="0" cy="39406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6" name="Straight Arrow Connector 45">
            <a:extLst>
              <a:ext uri="{FF2B5EF4-FFF2-40B4-BE49-F238E27FC236}">
                <a16:creationId xmlns:a16="http://schemas.microsoft.com/office/drawing/2014/main" id="{01D11CF7-91E8-7CB3-0BA6-77AE1BA079C5}"/>
              </a:ext>
            </a:extLst>
          </p:cNvPr>
          <p:cNvCxnSpPr>
            <a:cxnSpLocks/>
          </p:cNvCxnSpPr>
          <p:nvPr/>
        </p:nvCxnSpPr>
        <p:spPr>
          <a:xfrm>
            <a:off x="4592972" y="2524083"/>
            <a:ext cx="0" cy="39406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7" name="Straight Connector 46">
            <a:extLst>
              <a:ext uri="{FF2B5EF4-FFF2-40B4-BE49-F238E27FC236}">
                <a16:creationId xmlns:a16="http://schemas.microsoft.com/office/drawing/2014/main" id="{A59F4F3E-10B2-E522-CE4A-A43D8052B187}"/>
              </a:ext>
            </a:extLst>
          </p:cNvPr>
          <p:cNvCxnSpPr>
            <a:cxnSpLocks/>
          </p:cNvCxnSpPr>
          <p:nvPr/>
        </p:nvCxnSpPr>
        <p:spPr>
          <a:xfrm>
            <a:off x="9067300" y="2433387"/>
            <a:ext cx="0" cy="226035"/>
          </a:xfrm>
          <a:prstGeom prst="line">
            <a:avLst/>
          </a:prstGeom>
        </p:spPr>
        <p:style>
          <a:lnRef idx="1">
            <a:schemeClr val="dk1"/>
          </a:lnRef>
          <a:fillRef idx="0">
            <a:schemeClr val="dk1"/>
          </a:fillRef>
          <a:effectRef idx="0">
            <a:schemeClr val="dk1"/>
          </a:effectRef>
          <a:fontRef idx="minor">
            <a:schemeClr val="tx1"/>
          </a:fontRef>
        </p:style>
      </p:cxnSp>
      <p:cxnSp>
        <p:nvCxnSpPr>
          <p:cNvPr id="48" name="Straight Connector 47">
            <a:extLst>
              <a:ext uri="{FF2B5EF4-FFF2-40B4-BE49-F238E27FC236}">
                <a16:creationId xmlns:a16="http://schemas.microsoft.com/office/drawing/2014/main" id="{7779CDCB-F37E-C995-5804-A96D035515FF}"/>
              </a:ext>
            </a:extLst>
          </p:cNvPr>
          <p:cNvCxnSpPr>
            <a:cxnSpLocks/>
          </p:cNvCxnSpPr>
          <p:nvPr/>
        </p:nvCxnSpPr>
        <p:spPr>
          <a:xfrm flipH="1">
            <a:off x="8124738" y="2659422"/>
            <a:ext cx="942562" cy="0"/>
          </a:xfrm>
          <a:prstGeom prst="line">
            <a:avLst/>
          </a:prstGeom>
        </p:spPr>
        <p:style>
          <a:lnRef idx="1">
            <a:schemeClr val="dk1"/>
          </a:lnRef>
          <a:fillRef idx="0">
            <a:schemeClr val="dk1"/>
          </a:fillRef>
          <a:effectRef idx="0">
            <a:schemeClr val="dk1"/>
          </a:effectRef>
          <a:fontRef idx="minor">
            <a:schemeClr val="tx1"/>
          </a:fontRef>
        </p:style>
      </p:cxnSp>
      <p:cxnSp>
        <p:nvCxnSpPr>
          <p:cNvPr id="50" name="Straight Connector 49">
            <a:extLst>
              <a:ext uri="{FF2B5EF4-FFF2-40B4-BE49-F238E27FC236}">
                <a16:creationId xmlns:a16="http://schemas.microsoft.com/office/drawing/2014/main" id="{0D542B74-8185-18C7-9AB3-1FDC1A5F23BE}"/>
              </a:ext>
            </a:extLst>
          </p:cNvPr>
          <p:cNvCxnSpPr>
            <a:cxnSpLocks/>
          </p:cNvCxnSpPr>
          <p:nvPr/>
        </p:nvCxnSpPr>
        <p:spPr>
          <a:xfrm flipH="1">
            <a:off x="9067300" y="2656738"/>
            <a:ext cx="942562" cy="0"/>
          </a:xfrm>
          <a:prstGeom prst="line">
            <a:avLst/>
          </a:prstGeom>
        </p:spPr>
        <p:style>
          <a:lnRef idx="1">
            <a:schemeClr val="dk1"/>
          </a:lnRef>
          <a:fillRef idx="0">
            <a:schemeClr val="dk1"/>
          </a:fillRef>
          <a:effectRef idx="0">
            <a:schemeClr val="dk1"/>
          </a:effectRef>
          <a:fontRef idx="minor">
            <a:schemeClr val="tx1"/>
          </a:fontRef>
        </p:style>
      </p:cxnSp>
      <p:cxnSp>
        <p:nvCxnSpPr>
          <p:cNvPr id="51" name="Straight Arrow Connector 50">
            <a:extLst>
              <a:ext uri="{FF2B5EF4-FFF2-40B4-BE49-F238E27FC236}">
                <a16:creationId xmlns:a16="http://schemas.microsoft.com/office/drawing/2014/main" id="{6C8EB666-524C-B7A2-7F76-29DFE82F07D5}"/>
              </a:ext>
            </a:extLst>
          </p:cNvPr>
          <p:cNvCxnSpPr>
            <a:cxnSpLocks/>
          </p:cNvCxnSpPr>
          <p:nvPr/>
        </p:nvCxnSpPr>
        <p:spPr>
          <a:xfrm>
            <a:off x="8138720" y="2656738"/>
            <a:ext cx="0" cy="26440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54" name="Straight Arrow Connector 53">
            <a:extLst>
              <a:ext uri="{FF2B5EF4-FFF2-40B4-BE49-F238E27FC236}">
                <a16:creationId xmlns:a16="http://schemas.microsoft.com/office/drawing/2014/main" id="{F7840BC7-ADA3-D375-0C66-A2990D92CCCC}"/>
              </a:ext>
            </a:extLst>
          </p:cNvPr>
          <p:cNvCxnSpPr>
            <a:cxnSpLocks/>
          </p:cNvCxnSpPr>
          <p:nvPr/>
        </p:nvCxnSpPr>
        <p:spPr>
          <a:xfrm>
            <a:off x="10009862" y="2656738"/>
            <a:ext cx="16978" cy="67720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57" name="Straight Connector 56">
            <a:extLst>
              <a:ext uri="{FF2B5EF4-FFF2-40B4-BE49-F238E27FC236}">
                <a16:creationId xmlns:a16="http://schemas.microsoft.com/office/drawing/2014/main" id="{15263C30-56A1-FCF9-4C7A-494695BBCBC8}"/>
              </a:ext>
            </a:extLst>
          </p:cNvPr>
          <p:cNvCxnSpPr>
            <a:cxnSpLocks/>
          </p:cNvCxnSpPr>
          <p:nvPr/>
        </p:nvCxnSpPr>
        <p:spPr>
          <a:xfrm>
            <a:off x="9067300" y="2656738"/>
            <a:ext cx="0" cy="2678660"/>
          </a:xfrm>
          <a:prstGeom prst="line">
            <a:avLst/>
          </a:prstGeom>
        </p:spPr>
        <p:style>
          <a:lnRef idx="1">
            <a:schemeClr val="dk1"/>
          </a:lnRef>
          <a:fillRef idx="0">
            <a:schemeClr val="dk1"/>
          </a:fillRef>
          <a:effectRef idx="0">
            <a:schemeClr val="dk1"/>
          </a:effectRef>
          <a:fontRef idx="minor">
            <a:schemeClr val="tx1"/>
          </a:fontRef>
        </p:style>
      </p:cxnSp>
      <p:cxnSp>
        <p:nvCxnSpPr>
          <p:cNvPr id="59" name="Straight Arrow Connector 58">
            <a:extLst>
              <a:ext uri="{FF2B5EF4-FFF2-40B4-BE49-F238E27FC236}">
                <a16:creationId xmlns:a16="http://schemas.microsoft.com/office/drawing/2014/main" id="{F8308214-A2C0-40E5-DB7F-E3D32A6A4568}"/>
              </a:ext>
            </a:extLst>
          </p:cNvPr>
          <p:cNvCxnSpPr>
            <a:cxnSpLocks/>
          </p:cNvCxnSpPr>
          <p:nvPr/>
        </p:nvCxnSpPr>
        <p:spPr>
          <a:xfrm>
            <a:off x="9067300" y="5335398"/>
            <a:ext cx="487236"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62" name="Straight Arrow Connector 61">
            <a:extLst>
              <a:ext uri="{FF2B5EF4-FFF2-40B4-BE49-F238E27FC236}">
                <a16:creationId xmlns:a16="http://schemas.microsoft.com/office/drawing/2014/main" id="{BD4224F1-3A74-EF58-98D2-1ADB024417D2}"/>
              </a:ext>
            </a:extLst>
          </p:cNvPr>
          <p:cNvCxnSpPr>
            <a:cxnSpLocks/>
          </p:cNvCxnSpPr>
          <p:nvPr/>
        </p:nvCxnSpPr>
        <p:spPr>
          <a:xfrm flipH="1">
            <a:off x="8583754" y="5062580"/>
            <a:ext cx="483546"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2" name="TextBox 11">
            <a:extLst>
              <a:ext uri="{FF2B5EF4-FFF2-40B4-BE49-F238E27FC236}">
                <a16:creationId xmlns:a16="http://schemas.microsoft.com/office/drawing/2014/main" id="{A45BD829-54DB-080F-CBDB-F0ED3039DADF}"/>
              </a:ext>
            </a:extLst>
          </p:cNvPr>
          <p:cNvSpPr txBox="1"/>
          <p:nvPr/>
        </p:nvSpPr>
        <p:spPr>
          <a:xfrm>
            <a:off x="802276" y="5357936"/>
            <a:ext cx="5585492" cy="630942"/>
          </a:xfrm>
          <a:prstGeom prst="rect">
            <a:avLst/>
          </a:prstGeom>
          <a:noFill/>
        </p:spPr>
        <p:txBody>
          <a:bodyPr wrap="square">
            <a:spAutoFit/>
          </a:bodyPr>
          <a:lstStyle/>
          <a:p>
            <a:pPr marL="0" marR="0" indent="0" algn="l" rtl="0" fontAlgn="base">
              <a:lnSpc>
                <a:spcPts val="1425"/>
              </a:lnSpc>
              <a:buNone/>
            </a:pPr>
            <a:r>
              <a:rPr lang="en-US" sz="1176" b="0" i="0" u="none" strike="noStrike" spc="0" dirty="0">
                <a:solidFill>
                  <a:srgbClr val="D57800"/>
                </a:solidFill>
                <a:effectLst/>
                <a:latin typeface="Arial" panose="020B0604020202020204" pitchFamily="34" charset="0"/>
              </a:rPr>
              <a:t>SVT Air Options requires an after cooler to bring the air to desired temperature.</a:t>
            </a:r>
            <a:r>
              <a:rPr lang="en-US" sz="1176" b="0" i="0" dirty="0">
                <a:solidFill>
                  <a:srgbClr val="00303C"/>
                </a:solidFill>
                <a:effectLst/>
                <a:latin typeface="Arial" panose="020B0604020202020204" pitchFamily="34" charset="0"/>
              </a:rPr>
              <a:t>​</a:t>
            </a:r>
            <a:endParaRPr lang="en-US" sz="900" b="0" i="0" dirty="0">
              <a:solidFill>
                <a:srgbClr val="00303C"/>
              </a:solidFill>
              <a:effectLst/>
              <a:latin typeface="Segoe UI" panose="020B0502040204020203" pitchFamily="34" charset="0"/>
            </a:endParaRPr>
          </a:p>
          <a:p>
            <a:pPr marL="0" marR="0" indent="0" algn="l" rtl="0" fontAlgn="base">
              <a:lnSpc>
                <a:spcPts val="1425"/>
              </a:lnSpc>
              <a:buNone/>
            </a:pPr>
            <a:r>
              <a:rPr lang="en-US" sz="1176" b="0" i="0" u="none" strike="noStrike" spc="0" dirty="0">
                <a:solidFill>
                  <a:srgbClr val="D57800"/>
                </a:solidFill>
                <a:effectLst/>
                <a:latin typeface="Arial" panose="020B0604020202020204" pitchFamily="34" charset="0"/>
              </a:rPr>
              <a:t>The after cooler itself requires cooling, on the order of 30-40 kW, probably by facility water. </a:t>
            </a:r>
            <a:r>
              <a:rPr lang="en-US" sz="1176" b="0" i="0" dirty="0">
                <a:solidFill>
                  <a:srgbClr val="00303C"/>
                </a:solidFill>
                <a:effectLst/>
                <a:latin typeface="Arial" panose="020B0604020202020204" pitchFamily="34" charset="0"/>
              </a:rPr>
              <a:t>​From SVT slides</a:t>
            </a:r>
            <a:endParaRPr lang="en-US" sz="900" b="0" i="0" dirty="0">
              <a:solidFill>
                <a:srgbClr val="00303C"/>
              </a:solidFill>
              <a:effectLst/>
              <a:latin typeface="Segoe UI" panose="020B0502040204020203" pitchFamily="34" charset="0"/>
            </a:endParaRPr>
          </a:p>
        </p:txBody>
      </p:sp>
    </p:spTree>
    <p:extLst>
      <p:ext uri="{BB962C8B-B14F-4D97-AF65-F5344CB8AC3E}">
        <p14:creationId xmlns:p14="http://schemas.microsoft.com/office/powerpoint/2010/main" val="33575707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B7C10D-1194-F3AC-00EA-4DD2AD9C79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430BEC9-EAC5-CEDF-F7F4-D32BD84862E6}"/>
              </a:ext>
            </a:extLst>
          </p:cNvPr>
          <p:cNvSpPr>
            <a:spLocks noGrp="1"/>
          </p:cNvSpPr>
          <p:nvPr>
            <p:ph type="title"/>
          </p:nvPr>
        </p:nvSpPr>
        <p:spPr/>
        <p:txBody>
          <a:bodyPr>
            <a:normAutofit fontScale="90000"/>
          </a:bodyPr>
          <a:lstStyle/>
          <a:p>
            <a:r>
              <a:rPr lang="en-US" dirty="0"/>
              <a:t>Layout – </a:t>
            </a:r>
            <a:r>
              <a:rPr lang="en-US" dirty="0" err="1"/>
              <a:t>ePIC</a:t>
            </a:r>
            <a:r>
              <a:rPr lang="en-US" dirty="0"/>
              <a:t> Detector Special Cooling</a:t>
            </a:r>
          </a:p>
        </p:txBody>
      </p:sp>
      <p:sp>
        <p:nvSpPr>
          <p:cNvPr id="20" name="Rectangle 19">
            <a:extLst>
              <a:ext uri="{FF2B5EF4-FFF2-40B4-BE49-F238E27FC236}">
                <a16:creationId xmlns:a16="http://schemas.microsoft.com/office/drawing/2014/main" id="{2BC95A66-B6CE-D119-E8E8-7064DD0EC2D7}"/>
              </a:ext>
            </a:extLst>
          </p:cNvPr>
          <p:cNvSpPr/>
          <p:nvPr/>
        </p:nvSpPr>
        <p:spPr>
          <a:xfrm>
            <a:off x="4269362" y="706694"/>
            <a:ext cx="2924197" cy="77396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b="1" dirty="0"/>
              <a:t>Detectors Special Cooling</a:t>
            </a:r>
          </a:p>
          <a:p>
            <a:pPr algn="ctr"/>
            <a:r>
              <a:rPr lang="en-US" sz="1600" b="1" dirty="0"/>
              <a:t>Total Heat - 20068 W</a:t>
            </a:r>
          </a:p>
        </p:txBody>
      </p:sp>
      <p:sp>
        <p:nvSpPr>
          <p:cNvPr id="8" name="Rectangle 7">
            <a:extLst>
              <a:ext uri="{FF2B5EF4-FFF2-40B4-BE49-F238E27FC236}">
                <a16:creationId xmlns:a16="http://schemas.microsoft.com/office/drawing/2014/main" id="{B0BD7E1C-9427-9A41-3391-E70A4042A724}"/>
              </a:ext>
            </a:extLst>
          </p:cNvPr>
          <p:cNvSpPr/>
          <p:nvPr/>
        </p:nvSpPr>
        <p:spPr>
          <a:xfrm>
            <a:off x="1289014" y="1844736"/>
            <a:ext cx="3681462" cy="158698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dirty="0" err="1"/>
              <a:t>dRICH</a:t>
            </a:r>
            <a:endParaRPr lang="en-US" sz="1400" dirty="0"/>
          </a:p>
          <a:p>
            <a:pPr algn="ctr"/>
            <a:r>
              <a:rPr lang="en-US" sz="1400" dirty="0"/>
              <a:t>Heat - 19968 W</a:t>
            </a:r>
          </a:p>
          <a:p>
            <a:pPr algn="ctr"/>
            <a:r>
              <a:rPr lang="en-US" sz="1400" dirty="0"/>
              <a:t>Source – Photon Detection Unit</a:t>
            </a:r>
          </a:p>
          <a:p>
            <a:pPr algn="ctr"/>
            <a:r>
              <a:rPr lang="en-US" sz="1400" dirty="0"/>
              <a:t>Temp – Cooling : -60C</a:t>
            </a:r>
          </a:p>
          <a:p>
            <a:pPr algn="ctr"/>
            <a:r>
              <a:rPr lang="en-US" sz="1400" dirty="0"/>
              <a:t>              Heating : 110C</a:t>
            </a:r>
          </a:p>
          <a:p>
            <a:pPr algn="ctr"/>
            <a:endParaRPr lang="en-US" sz="1400" dirty="0"/>
          </a:p>
        </p:txBody>
      </p:sp>
      <p:sp>
        <p:nvSpPr>
          <p:cNvPr id="6" name="Rectangle 5">
            <a:extLst>
              <a:ext uri="{FF2B5EF4-FFF2-40B4-BE49-F238E27FC236}">
                <a16:creationId xmlns:a16="http://schemas.microsoft.com/office/drawing/2014/main" id="{47E879F8-EF5B-406D-BBC2-25E94948E801}"/>
              </a:ext>
            </a:extLst>
          </p:cNvPr>
          <p:cNvSpPr/>
          <p:nvPr/>
        </p:nvSpPr>
        <p:spPr>
          <a:xfrm>
            <a:off x="6498936" y="1881271"/>
            <a:ext cx="2963846" cy="109199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dirty="0"/>
              <a:t>EEEMCAL</a:t>
            </a:r>
          </a:p>
          <a:p>
            <a:pPr algn="ctr"/>
            <a:r>
              <a:rPr lang="en-US" sz="1400" dirty="0"/>
              <a:t>Heat - 100 W</a:t>
            </a:r>
          </a:p>
          <a:p>
            <a:pPr algn="ctr"/>
            <a:r>
              <a:rPr lang="en-US" sz="1400" dirty="0"/>
              <a:t>Source – </a:t>
            </a:r>
            <a:r>
              <a:rPr lang="en-US" sz="1400" dirty="0" err="1"/>
              <a:t>SiPM</a:t>
            </a:r>
            <a:r>
              <a:rPr lang="en-US" sz="1400" dirty="0"/>
              <a:t> Crystals</a:t>
            </a:r>
          </a:p>
          <a:p>
            <a:pPr algn="ctr"/>
            <a:r>
              <a:rPr lang="en-US" sz="1400" dirty="0"/>
              <a:t>Temp – ±0.1 C </a:t>
            </a:r>
          </a:p>
        </p:txBody>
      </p:sp>
      <p:cxnSp>
        <p:nvCxnSpPr>
          <p:cNvPr id="3" name="Straight Connector 2">
            <a:extLst>
              <a:ext uri="{FF2B5EF4-FFF2-40B4-BE49-F238E27FC236}">
                <a16:creationId xmlns:a16="http://schemas.microsoft.com/office/drawing/2014/main" id="{F5FD806E-7FD0-0CAE-4ED4-BDD631CF8A17}"/>
              </a:ext>
            </a:extLst>
          </p:cNvPr>
          <p:cNvCxnSpPr>
            <a:cxnSpLocks/>
          </p:cNvCxnSpPr>
          <p:nvPr/>
        </p:nvCxnSpPr>
        <p:spPr>
          <a:xfrm>
            <a:off x="5634805" y="1493708"/>
            <a:ext cx="0" cy="226035"/>
          </a:xfrm>
          <a:prstGeom prst="line">
            <a:avLst/>
          </a:prstGeom>
        </p:spPr>
        <p:style>
          <a:lnRef idx="1">
            <a:schemeClr val="dk1"/>
          </a:lnRef>
          <a:fillRef idx="0">
            <a:schemeClr val="dk1"/>
          </a:fillRef>
          <a:effectRef idx="0">
            <a:schemeClr val="dk1"/>
          </a:effectRef>
          <a:fontRef idx="minor">
            <a:schemeClr val="tx1"/>
          </a:fontRef>
        </p:style>
      </p:cxnSp>
      <p:cxnSp>
        <p:nvCxnSpPr>
          <p:cNvPr id="4" name="Straight Connector 3">
            <a:extLst>
              <a:ext uri="{FF2B5EF4-FFF2-40B4-BE49-F238E27FC236}">
                <a16:creationId xmlns:a16="http://schemas.microsoft.com/office/drawing/2014/main" id="{7D9759A2-3E16-3436-F023-A0EA1BD2A376}"/>
              </a:ext>
            </a:extLst>
          </p:cNvPr>
          <p:cNvCxnSpPr>
            <a:cxnSpLocks/>
          </p:cNvCxnSpPr>
          <p:nvPr/>
        </p:nvCxnSpPr>
        <p:spPr>
          <a:xfrm flipH="1">
            <a:off x="3728906" y="1719743"/>
            <a:ext cx="1905899" cy="0"/>
          </a:xfrm>
          <a:prstGeom prst="line">
            <a:avLst/>
          </a:prstGeom>
        </p:spPr>
        <p:style>
          <a:lnRef idx="1">
            <a:schemeClr val="dk1"/>
          </a:lnRef>
          <a:fillRef idx="0">
            <a:schemeClr val="dk1"/>
          </a:fillRef>
          <a:effectRef idx="0">
            <a:schemeClr val="dk1"/>
          </a:effectRef>
          <a:fontRef idx="minor">
            <a:schemeClr val="tx1"/>
          </a:fontRef>
        </p:style>
      </p:cxnSp>
      <p:cxnSp>
        <p:nvCxnSpPr>
          <p:cNvPr id="5" name="Straight Connector 4">
            <a:extLst>
              <a:ext uri="{FF2B5EF4-FFF2-40B4-BE49-F238E27FC236}">
                <a16:creationId xmlns:a16="http://schemas.microsoft.com/office/drawing/2014/main" id="{DCA1A88F-E237-2BF1-1906-C2F4ED5E37B2}"/>
              </a:ext>
            </a:extLst>
          </p:cNvPr>
          <p:cNvCxnSpPr>
            <a:cxnSpLocks/>
          </p:cNvCxnSpPr>
          <p:nvPr/>
        </p:nvCxnSpPr>
        <p:spPr>
          <a:xfrm flipH="1">
            <a:off x="5643421" y="1719743"/>
            <a:ext cx="2334509" cy="0"/>
          </a:xfrm>
          <a:prstGeom prst="line">
            <a:avLst/>
          </a:prstGeom>
        </p:spPr>
        <p:style>
          <a:lnRef idx="1">
            <a:schemeClr val="dk1"/>
          </a:lnRef>
          <a:fillRef idx="0">
            <a:schemeClr val="dk1"/>
          </a:fillRef>
          <a:effectRef idx="0">
            <a:schemeClr val="dk1"/>
          </a:effectRef>
          <a:fontRef idx="minor">
            <a:schemeClr val="tx1"/>
          </a:fontRef>
        </p:style>
      </p:cxnSp>
      <p:cxnSp>
        <p:nvCxnSpPr>
          <p:cNvPr id="7" name="Straight Arrow Connector 6">
            <a:extLst>
              <a:ext uri="{FF2B5EF4-FFF2-40B4-BE49-F238E27FC236}">
                <a16:creationId xmlns:a16="http://schemas.microsoft.com/office/drawing/2014/main" id="{9CBB1A74-89D6-0992-0DB6-4888C9B1CF56}"/>
              </a:ext>
            </a:extLst>
          </p:cNvPr>
          <p:cNvCxnSpPr>
            <a:cxnSpLocks/>
          </p:cNvCxnSpPr>
          <p:nvPr/>
        </p:nvCxnSpPr>
        <p:spPr>
          <a:xfrm>
            <a:off x="3728906" y="1719743"/>
            <a:ext cx="0" cy="12499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0" name="Straight Arrow Connector 9">
            <a:extLst>
              <a:ext uri="{FF2B5EF4-FFF2-40B4-BE49-F238E27FC236}">
                <a16:creationId xmlns:a16="http://schemas.microsoft.com/office/drawing/2014/main" id="{A0386B24-FDD1-4773-2EE6-0E2A06429B91}"/>
              </a:ext>
            </a:extLst>
          </p:cNvPr>
          <p:cNvCxnSpPr>
            <a:cxnSpLocks/>
          </p:cNvCxnSpPr>
          <p:nvPr/>
        </p:nvCxnSpPr>
        <p:spPr>
          <a:xfrm>
            <a:off x="7973735" y="1713443"/>
            <a:ext cx="0" cy="16782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8507659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156CBC-DA70-7741-BB3F-BCDBBE052F88}"/>
              </a:ext>
            </a:extLst>
          </p:cNvPr>
          <p:cNvSpPr>
            <a:spLocks noGrp="1"/>
          </p:cNvSpPr>
          <p:nvPr>
            <p:ph type="ctrTitle"/>
          </p:nvPr>
        </p:nvSpPr>
        <p:spPr>
          <a:xfrm>
            <a:off x="598485" y="1573242"/>
            <a:ext cx="10334625" cy="1054254"/>
          </a:xfrm>
        </p:spPr>
        <p:txBody>
          <a:bodyPr>
            <a:normAutofit fontScale="90000"/>
          </a:bodyPr>
          <a:lstStyle/>
          <a:p>
            <a:r>
              <a:rPr lang="en-US" sz="4000" dirty="0"/>
              <a:t>Status of developing a global thermal model and cooling of </a:t>
            </a:r>
            <a:r>
              <a:rPr lang="en-US" sz="4000" dirty="0" err="1"/>
              <a:t>ePIC</a:t>
            </a:r>
            <a:endParaRPr lang="en-US" sz="3100" dirty="0"/>
          </a:p>
        </p:txBody>
      </p:sp>
      <p:sp>
        <p:nvSpPr>
          <p:cNvPr id="15" name="Text Placeholder 37">
            <a:extLst>
              <a:ext uri="{FF2B5EF4-FFF2-40B4-BE49-F238E27FC236}">
                <a16:creationId xmlns:a16="http://schemas.microsoft.com/office/drawing/2014/main" id="{C1B2002E-00D6-4CAD-A65D-64D3BAA92F63}"/>
              </a:ext>
            </a:extLst>
          </p:cNvPr>
          <p:cNvSpPr txBox="1">
            <a:spLocks/>
          </p:cNvSpPr>
          <p:nvPr/>
        </p:nvSpPr>
        <p:spPr>
          <a:xfrm>
            <a:off x="571500" y="3031158"/>
            <a:ext cx="5282825" cy="50165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800" b="1" dirty="0">
                <a:solidFill>
                  <a:schemeClr val="bg1"/>
                </a:solidFill>
              </a:rPr>
              <a:t>Girish Gowda</a:t>
            </a:r>
          </a:p>
        </p:txBody>
      </p:sp>
      <p:sp>
        <p:nvSpPr>
          <p:cNvPr id="16" name="Text Placeholder 37">
            <a:extLst>
              <a:ext uri="{FF2B5EF4-FFF2-40B4-BE49-F238E27FC236}">
                <a16:creationId xmlns:a16="http://schemas.microsoft.com/office/drawing/2014/main" id="{089BC854-B888-4A23-A414-786CF2F4989B}"/>
              </a:ext>
            </a:extLst>
          </p:cNvPr>
          <p:cNvSpPr txBox="1">
            <a:spLocks/>
          </p:cNvSpPr>
          <p:nvPr/>
        </p:nvSpPr>
        <p:spPr>
          <a:xfrm>
            <a:off x="482972" y="3532808"/>
            <a:ext cx="8640055" cy="50165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800" dirty="0">
                <a:solidFill>
                  <a:schemeClr val="bg1"/>
                </a:solidFill>
              </a:rPr>
              <a:t> Mechanical Engineer</a:t>
            </a:r>
          </a:p>
          <a:p>
            <a:pPr marL="0" indent="0">
              <a:buNone/>
            </a:pPr>
            <a:r>
              <a:rPr lang="en-US" sz="2800" dirty="0">
                <a:solidFill>
                  <a:schemeClr val="bg1"/>
                </a:solidFill>
              </a:rPr>
              <a:t> Integration, Installation and Infrastructure</a:t>
            </a:r>
          </a:p>
          <a:p>
            <a:pPr marL="0" indent="0">
              <a:buNone/>
            </a:pPr>
            <a:endParaRPr lang="en-US" sz="2800" dirty="0">
              <a:solidFill>
                <a:schemeClr val="bg1"/>
              </a:solidFill>
            </a:endParaRPr>
          </a:p>
        </p:txBody>
      </p:sp>
      <p:sp>
        <p:nvSpPr>
          <p:cNvPr id="18" name="Text Placeholder 37">
            <a:extLst>
              <a:ext uri="{FF2B5EF4-FFF2-40B4-BE49-F238E27FC236}">
                <a16:creationId xmlns:a16="http://schemas.microsoft.com/office/drawing/2014/main" id="{86BF940C-484A-47DD-A144-785578E150B7}"/>
              </a:ext>
            </a:extLst>
          </p:cNvPr>
          <p:cNvSpPr txBox="1">
            <a:spLocks/>
          </p:cNvSpPr>
          <p:nvPr/>
        </p:nvSpPr>
        <p:spPr>
          <a:xfrm>
            <a:off x="482972" y="4851569"/>
            <a:ext cx="11547446" cy="866377"/>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solidFill>
                  <a:schemeClr val="bg1"/>
                </a:solidFill>
              </a:rPr>
              <a:t> July 31</a:t>
            </a:r>
            <a:r>
              <a:rPr lang="en-US" sz="2000" baseline="30000" dirty="0">
                <a:solidFill>
                  <a:schemeClr val="bg1"/>
                </a:solidFill>
              </a:rPr>
              <a:t>st</a:t>
            </a:r>
            <a:r>
              <a:rPr lang="en-US" sz="2000" dirty="0">
                <a:solidFill>
                  <a:schemeClr val="bg1"/>
                </a:solidFill>
              </a:rPr>
              <a:t>, 2026</a:t>
            </a:r>
          </a:p>
        </p:txBody>
      </p:sp>
    </p:spTree>
    <p:extLst>
      <p:ext uri="{BB962C8B-B14F-4D97-AF65-F5344CB8AC3E}">
        <p14:creationId xmlns:p14="http://schemas.microsoft.com/office/powerpoint/2010/main" val="22467559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C47AC7-3680-D768-5AC2-C2BFBD73AF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947ED5-B31A-4C39-D41F-EE864601A39D}"/>
              </a:ext>
            </a:extLst>
          </p:cNvPr>
          <p:cNvSpPr>
            <a:spLocks noGrp="1"/>
          </p:cNvSpPr>
          <p:nvPr>
            <p:ph type="title"/>
          </p:nvPr>
        </p:nvSpPr>
        <p:spPr/>
        <p:txBody>
          <a:bodyPr>
            <a:normAutofit fontScale="90000"/>
          </a:bodyPr>
          <a:lstStyle/>
          <a:p>
            <a:r>
              <a:rPr lang="en-US" dirty="0"/>
              <a:t>Outline</a:t>
            </a:r>
          </a:p>
        </p:txBody>
      </p:sp>
      <p:sp>
        <p:nvSpPr>
          <p:cNvPr id="5" name="Content Placeholder 2">
            <a:extLst>
              <a:ext uri="{FF2B5EF4-FFF2-40B4-BE49-F238E27FC236}">
                <a16:creationId xmlns:a16="http://schemas.microsoft.com/office/drawing/2014/main" id="{30A2A326-0669-9A80-1626-0E90DDA4B8A5}"/>
              </a:ext>
            </a:extLst>
          </p:cNvPr>
          <p:cNvSpPr>
            <a:spLocks noGrp="1"/>
          </p:cNvSpPr>
          <p:nvPr>
            <p:ph idx="1"/>
          </p:nvPr>
        </p:nvSpPr>
        <p:spPr>
          <a:xfrm>
            <a:off x="457200" y="685800"/>
            <a:ext cx="11503025" cy="5486400"/>
          </a:xfrm>
        </p:spPr>
        <p:txBody>
          <a:bodyPr>
            <a:normAutofit/>
          </a:bodyPr>
          <a:lstStyle/>
          <a:p>
            <a:pPr>
              <a:lnSpc>
                <a:spcPct val="120000"/>
              </a:lnSpc>
            </a:pPr>
            <a:r>
              <a:rPr lang="en-US" sz="2000" dirty="0"/>
              <a:t>Detector Cooling Scope of Work</a:t>
            </a:r>
          </a:p>
          <a:p>
            <a:pPr>
              <a:lnSpc>
                <a:spcPct val="120000"/>
              </a:lnSpc>
            </a:pPr>
            <a:r>
              <a:rPr lang="en-US" sz="2000" dirty="0"/>
              <a:t>Detector Cooling Overview</a:t>
            </a:r>
          </a:p>
          <a:p>
            <a:pPr>
              <a:lnSpc>
                <a:spcPct val="120000"/>
              </a:lnSpc>
            </a:pPr>
            <a:r>
              <a:rPr lang="en-US" dirty="0"/>
              <a:t>Detector Cooling </a:t>
            </a:r>
            <a:r>
              <a:rPr lang="en-US" sz="2000" dirty="0"/>
              <a:t>Water Treatment</a:t>
            </a:r>
          </a:p>
          <a:p>
            <a:pPr>
              <a:lnSpc>
                <a:spcPct val="120000"/>
              </a:lnSpc>
            </a:pPr>
            <a:r>
              <a:rPr lang="en-US" dirty="0"/>
              <a:t>Detector Cooling Plan and Guidelines</a:t>
            </a:r>
            <a:endParaRPr lang="en-US" sz="2000" dirty="0"/>
          </a:p>
          <a:p>
            <a:pPr>
              <a:lnSpc>
                <a:spcPct val="120000"/>
              </a:lnSpc>
            </a:pPr>
            <a:r>
              <a:rPr lang="en-US" sz="2000" dirty="0"/>
              <a:t>Detector Heat Load</a:t>
            </a:r>
          </a:p>
          <a:p>
            <a:pPr>
              <a:lnSpc>
                <a:spcPct val="120000"/>
              </a:lnSpc>
            </a:pPr>
            <a:r>
              <a:rPr lang="en-US" dirty="0"/>
              <a:t>Cooling Circulator – Negative Pressure Water</a:t>
            </a:r>
          </a:p>
          <a:p>
            <a:pPr>
              <a:lnSpc>
                <a:spcPct val="120000"/>
              </a:lnSpc>
            </a:pPr>
            <a:r>
              <a:rPr lang="en-US" sz="2000" dirty="0"/>
              <a:t>Detector Global Thermal Model</a:t>
            </a:r>
          </a:p>
          <a:p>
            <a:pPr>
              <a:lnSpc>
                <a:spcPct val="120000"/>
              </a:lnSpc>
            </a:pPr>
            <a:r>
              <a:rPr lang="en-US" sz="2000" dirty="0"/>
              <a:t>Detector Cooling Systems </a:t>
            </a:r>
          </a:p>
          <a:p>
            <a:pPr>
              <a:lnSpc>
                <a:spcPct val="120000"/>
              </a:lnSpc>
            </a:pPr>
            <a:r>
              <a:rPr lang="en-US" sz="2000" dirty="0"/>
              <a:t>Summary / Next Steps</a:t>
            </a:r>
          </a:p>
        </p:txBody>
      </p:sp>
    </p:spTree>
    <p:extLst>
      <p:ext uri="{BB962C8B-B14F-4D97-AF65-F5344CB8AC3E}">
        <p14:creationId xmlns:p14="http://schemas.microsoft.com/office/powerpoint/2010/main" val="3545202261"/>
      </p:ext>
    </p:extLst>
  </p:cSld>
  <p:clrMapOvr>
    <a:masterClrMapping/>
  </p:clrMapOvr>
</p:sld>
</file>

<file path=ppt/theme/theme1.xml><?xml version="1.0" encoding="utf-8"?>
<a:theme xmlns:a="http://schemas.openxmlformats.org/drawingml/2006/main" name="BNL">
  <a:themeElements>
    <a:clrScheme name="BNL_NSLS-II">
      <a:dk1>
        <a:srgbClr val="000000"/>
      </a:dk1>
      <a:lt1>
        <a:srgbClr val="FFFFFF"/>
      </a:lt1>
      <a:dk2>
        <a:srgbClr val="105B78"/>
      </a:dk2>
      <a:lt2>
        <a:srgbClr val="00ACDB"/>
      </a:lt2>
      <a:accent1>
        <a:srgbClr val="B2D33A"/>
      </a:accent1>
      <a:accent2>
        <a:srgbClr val="F68A1F"/>
      </a:accent2>
      <a:accent3>
        <a:srgbClr val="B62466"/>
      </a:accent3>
      <a:accent4>
        <a:srgbClr val="FFCC33"/>
      </a:accent4>
      <a:accent5>
        <a:srgbClr val="DA3525"/>
      </a:accent5>
      <a:accent6>
        <a:srgbClr val="50489D"/>
      </a:accent6>
      <a:hlink>
        <a:srgbClr val="4881C3"/>
      </a:hlink>
      <a:folHlink>
        <a:srgbClr val="24B574"/>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IC_PPT_Template_Widescreen_0923" id="{B3C6C6E8-A343-9F46-9C14-8D262507CB52}" vid="{B0F72776-BFD3-D14D-97CB-9DB1BA4DAEE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efb3f601-682b-4b24-a3a0-e0b0d0b660f8"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9AF11560A9A3D42A6D720F5CE9EB9B4" ma:contentTypeVersion="16" ma:contentTypeDescription="Create a new document." ma:contentTypeScope="" ma:versionID="46de738f4571a7ef4174789f49d2c97b">
  <xsd:schema xmlns:xsd="http://www.w3.org/2001/XMLSchema" xmlns:xs="http://www.w3.org/2001/XMLSchema" xmlns:p="http://schemas.microsoft.com/office/2006/metadata/properties" xmlns:ns3="efb3f601-682b-4b24-a3a0-e0b0d0b660f8" xmlns:ns4="cfa4c34f-4b31-43aa-aa45-0eba64f30d0d" targetNamespace="http://schemas.microsoft.com/office/2006/metadata/properties" ma:root="true" ma:fieldsID="246ae7470b9fb0e5e79e83aa8d0d7751" ns3:_="" ns4:_="">
    <xsd:import namespace="efb3f601-682b-4b24-a3a0-e0b0d0b660f8"/>
    <xsd:import namespace="cfa4c34f-4b31-43aa-aa45-0eba64f30d0d"/>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DateTaken" minOccurs="0"/>
                <xsd:element ref="ns3:MediaServiceAutoTags" minOccurs="0"/>
                <xsd:element ref="ns3:MediaServiceGenerationTime" minOccurs="0"/>
                <xsd:element ref="ns3:MediaServiceEventHashCode" minOccurs="0"/>
                <xsd:element ref="ns3:_activity" minOccurs="0"/>
                <xsd:element ref="ns3:MediaServiceOCR" minOccurs="0"/>
                <xsd:element ref="ns3:MediaLengthInSeconds" minOccurs="0"/>
                <xsd:element ref="ns3:MediaServiceObjectDetectorVersions" minOccurs="0"/>
                <xsd:element ref="ns3:MediaServiceSystemTags" minOccurs="0"/>
                <xsd:element ref="ns3:MediaServiceSearchProperties"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fb3f601-682b-4b24-a3a0-e0b0d0b660f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_activity" ma:index="17" nillable="true" ma:displayName="_activity" ma:hidden="true" ma:internalName="_activity">
      <xsd:simpleType>
        <xsd:restriction base="dms:Note"/>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element name="MediaServiceObjectDetectorVersions" ma:index="20" nillable="true" ma:displayName="MediaServiceObjectDetectorVersions" ma:description="" ma:hidden="true" ma:indexed="true" ma:internalName="MediaServiceObjectDetectorVersions" ma:readOnly="true">
      <xsd:simpleType>
        <xsd:restriction base="dms:Text"/>
      </xsd:simpleType>
    </xsd:element>
    <xsd:element name="MediaServiceSystemTags" ma:index="21" nillable="true" ma:displayName="MediaServiceSystemTags" ma:hidden="true" ma:internalName="MediaServiceSystemTags" ma:readOnly="true">
      <xsd:simpleType>
        <xsd:restriction base="dms:Note"/>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Location" ma:index="23"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fa4c34f-4b31-43aa-aa45-0eba64f30d0d"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65637A3-DEB1-4C7D-9F81-D2184D65C3B4}">
  <ds:schemaRefs>
    <ds:schemaRef ds:uri="http://schemas.microsoft.com/office/2006/documentManagement/types"/>
    <ds:schemaRef ds:uri="http://schemas.microsoft.com/office/infopath/2007/PartnerControls"/>
    <ds:schemaRef ds:uri="cfa4c34f-4b31-43aa-aa45-0eba64f30d0d"/>
    <ds:schemaRef ds:uri="http://purl.org/dc/elements/1.1/"/>
    <ds:schemaRef ds:uri="http://schemas.microsoft.com/office/2006/metadata/properties"/>
    <ds:schemaRef ds:uri="efb3f601-682b-4b24-a3a0-e0b0d0b660f8"/>
    <ds:schemaRef ds:uri="http://purl.org/dc/terms/"/>
    <ds:schemaRef ds:uri="http://schemas.openxmlformats.org/package/2006/metadata/core-properties"/>
    <ds:schemaRef ds:uri="http://www.w3.org/XML/1998/namespace"/>
    <ds:schemaRef ds:uri="http://purl.org/dc/dcmitype/"/>
  </ds:schemaRefs>
</ds:datastoreItem>
</file>

<file path=customXml/itemProps2.xml><?xml version="1.0" encoding="utf-8"?>
<ds:datastoreItem xmlns:ds="http://schemas.openxmlformats.org/officeDocument/2006/customXml" ds:itemID="{9C655108-977B-4FB8-92A7-B22D9D4848D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fb3f601-682b-4b24-a3a0-e0b0d0b660f8"/>
    <ds:schemaRef ds:uri="cfa4c34f-4b31-43aa-aa45-0eba64f30d0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F209D19-ECD3-440E-A44C-BD3D2F26689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EIC Long Lead Procurement Widescreen PPT Template</Template>
  <TotalTime>42661</TotalTime>
  <Words>6092</Words>
  <Application>Microsoft Office PowerPoint</Application>
  <PresentationFormat>Widescreen</PresentationFormat>
  <Paragraphs>1939</Paragraphs>
  <Slides>41</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41</vt:i4>
      </vt:variant>
    </vt:vector>
  </HeadingPairs>
  <TitlesOfParts>
    <vt:vector size="47" baseType="lpstr">
      <vt:lpstr>Aptos Narrow</vt:lpstr>
      <vt:lpstr>Segoe UI</vt:lpstr>
      <vt:lpstr>Arial</vt:lpstr>
      <vt:lpstr>Calibri</vt:lpstr>
      <vt:lpstr>Cambria Math</vt:lpstr>
      <vt:lpstr>BNL</vt:lpstr>
      <vt:lpstr>Block DIagrams</vt:lpstr>
      <vt:lpstr>Layout – ePIC Infrastructure</vt:lpstr>
      <vt:lpstr>Layout – ePIC Infrastructure</vt:lpstr>
      <vt:lpstr>Layout – ePIC Detector Cooling</vt:lpstr>
      <vt:lpstr>Layout – ePIC Detector Liquid Cooling</vt:lpstr>
      <vt:lpstr>Layout – ePIC Detector Air Cooling</vt:lpstr>
      <vt:lpstr>Layout – ePIC Detector Special Cooling</vt:lpstr>
      <vt:lpstr>Status of developing a global thermal model and cooling of ePIC</vt:lpstr>
      <vt:lpstr>Outline</vt:lpstr>
      <vt:lpstr>ePIC Detector – Cooling Scope of Work </vt:lpstr>
      <vt:lpstr>Detector Cooling Overview</vt:lpstr>
      <vt:lpstr>Detector Cooling – Water Treatment</vt:lpstr>
      <vt:lpstr>ePIC Detector – Cooling Requirements </vt:lpstr>
      <vt:lpstr>ePIC Detector – Cooling Plan </vt:lpstr>
      <vt:lpstr>PowerPoint Presentation</vt:lpstr>
      <vt:lpstr>ePIC Detector – Cooling Guidelines</vt:lpstr>
      <vt:lpstr>ePIC Detector – Heat Load</vt:lpstr>
      <vt:lpstr>Negative Pressure Water – Cooling Circulator</vt:lpstr>
      <vt:lpstr>ePIC Detector – Cooling Distribution Unit - CDU</vt:lpstr>
      <vt:lpstr>Layout – ePIC Detector Cooling</vt:lpstr>
      <vt:lpstr>Layout – ePIC Inner Detectors Cooling</vt:lpstr>
      <vt:lpstr>Layout – ePIC Outer Detectors Cooling</vt:lpstr>
      <vt:lpstr>ePIC Detector – Heat Load for AC Sizing</vt:lpstr>
      <vt:lpstr>Special Cooling System – Detector</vt:lpstr>
      <vt:lpstr>Liquid Cooling – Detectors</vt:lpstr>
      <vt:lpstr>Air Cooling – Detectors</vt:lpstr>
      <vt:lpstr>Summary &amp; Next Steps</vt:lpstr>
      <vt:lpstr>QUESTIONS?</vt:lpstr>
      <vt:lpstr>Backup Slides</vt:lpstr>
      <vt:lpstr>ePIC Detector – MPGD Endcap Disks </vt:lpstr>
      <vt:lpstr>ePIC Detector – MPGD Endcap Disks </vt:lpstr>
      <vt:lpstr>ePIC Detector – MPGD Endcap Disks </vt:lpstr>
      <vt:lpstr>ePIC Detector – Outer MPGD </vt:lpstr>
      <vt:lpstr>ePIC Detector – Outer MPGD  </vt:lpstr>
      <vt:lpstr>ePIC Detector – Forward EMCAL </vt:lpstr>
      <vt:lpstr>ePIC Detector – Global Thermal Model</vt:lpstr>
      <vt:lpstr>Liquid Cooling – Detectors</vt:lpstr>
      <vt:lpstr>Air Cooling – Detectors</vt:lpstr>
      <vt:lpstr>ePIC Detector – Cooling Distribution Unit - CDU</vt:lpstr>
      <vt:lpstr>ePIC Detector – Cooling Calculation</vt:lpstr>
      <vt:lpstr>ePIC Detector – Detailed Calculation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I^3 PDR</dc:title>
  <dc:subject/>
  <dc:creator>rsharma@bnl.gov</dc:creator>
  <cp:keywords>I^3 PDR</cp:keywords>
  <dc:description/>
  <cp:lastModifiedBy>Pisani, Robert</cp:lastModifiedBy>
  <cp:revision>156</cp:revision>
  <cp:lastPrinted>2024-05-01T13:40:29Z</cp:lastPrinted>
  <dcterms:created xsi:type="dcterms:W3CDTF">2023-09-12T20:43:32Z</dcterms:created>
  <dcterms:modified xsi:type="dcterms:W3CDTF">2026-08-05T17:31:07Z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0x01010009AF11560A9A3D42A6D720F5CE9EB9B4</vt:lpwstr>
  </property>
  <property fmtid="{D5CDD505-2E9C-101B-9397-08002B2CF9AE}" pid="3" name="MediaServiceImageTags">
    <vt:lpwstr/>
  </property>
</Properties>
</file>