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1"/>
  </p:notesMasterIdLst>
  <p:sldIdLst>
    <p:sldId id="256" r:id="rId3"/>
    <p:sldId id="346" r:id="rId4"/>
    <p:sldId id="325" r:id="rId5"/>
    <p:sldId id="334" r:id="rId6"/>
    <p:sldId id="330" r:id="rId7"/>
    <p:sldId id="347" r:id="rId8"/>
    <p:sldId id="348" r:id="rId9"/>
    <p:sldId id="349" r:id="rId10"/>
    <p:sldId id="309" r:id="rId11"/>
    <p:sldId id="5875" r:id="rId12"/>
    <p:sldId id="308" r:id="rId13"/>
    <p:sldId id="310" r:id="rId14"/>
    <p:sldId id="315" r:id="rId15"/>
    <p:sldId id="5876" r:id="rId16"/>
    <p:sldId id="5877" r:id="rId17"/>
    <p:sldId id="5878" r:id="rId18"/>
    <p:sldId id="5879" r:id="rId19"/>
    <p:sldId id="588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8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8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nelli, Donald" userId="aeb6d9b7-9a1d-486f-ad12-09813c18d060" providerId="ADAL" clId="{BE0C35D1-559D-4130-8A6F-376DB67B531E}"/>
    <pc:docChg chg="modSld">
      <pc:chgData name="Pinelli, Donald" userId="aeb6d9b7-9a1d-486f-ad12-09813c18d060" providerId="ADAL" clId="{BE0C35D1-559D-4130-8A6F-376DB67B531E}" dt="2026-04-22T19:19:22.170" v="0" actId="27309"/>
      <pc:docMkLst>
        <pc:docMk/>
      </pc:docMkLst>
      <pc:sldChg chg="addSp modSp mod">
        <pc:chgData name="Pinelli, Donald" userId="aeb6d9b7-9a1d-486f-ad12-09813c18d060" providerId="ADAL" clId="{BE0C35D1-559D-4130-8A6F-376DB67B531E}" dt="2026-04-22T19:19:22.170" v="0" actId="27309"/>
        <pc:sldMkLst>
          <pc:docMk/>
          <pc:sldMk cId="1068319977" sldId="334"/>
        </pc:sldMkLst>
        <pc:graphicFrameChg chg="add modGraphic">
          <ac:chgData name="Pinelli, Donald" userId="aeb6d9b7-9a1d-486f-ad12-09813c18d060" providerId="ADAL" clId="{BE0C35D1-559D-4130-8A6F-376DB67B531E}" dt="2026-04-22T19:19:22.170" v="0" actId="27309"/>
          <ac:graphicFrameMkLst>
            <pc:docMk/>
            <pc:sldMk cId="1068319977" sldId="334"/>
            <ac:graphicFrameMk id="3" creationId="{1C04B638-4992-741A-20D5-48019B2560C4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43C1F-CDEC-4627-95CB-71C4B5AFDD91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697D3-B4A1-4142-BDAE-59B67C896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919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846CE-C8C8-679B-76D0-26054B033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E708FA-4446-3CD3-48BC-7DFA5492DA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AAA4DE-FE31-3038-22EB-F977E98407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Slicer: Orienting the print on the bed, Adjusting supports, Layer height/thickness, Infill pattern and density, Bed adhesion settings, Printing speed, Extrusion amount</a:t>
            </a:r>
          </a:p>
          <a:p>
            <a:pPr lvl="1"/>
            <a:r>
              <a:rPr lang="en-US" dirty="0"/>
              <a:t>.</a:t>
            </a:r>
            <a:r>
              <a:rPr lang="en-US" dirty="0" err="1"/>
              <a:t>gcode</a:t>
            </a:r>
            <a:r>
              <a:rPr lang="en-US" dirty="0"/>
              <a:t>: legible to the printer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5CF724-07F8-B6B3-AECF-C4780AFF17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BE9E3-8240-4AED-8D71-115EF865CF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491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Slicer: Orienting the print on the bed, Adjusting supports, Layer height/thickness, Infill pattern and density, Bed adhesion settings, Printing speed, Extrusion amount</a:t>
            </a:r>
          </a:p>
          <a:p>
            <a:pPr lvl="1"/>
            <a:r>
              <a:rPr lang="en-US" dirty="0"/>
              <a:t>.</a:t>
            </a:r>
            <a:r>
              <a:rPr lang="en-US" dirty="0" err="1"/>
              <a:t>gcode</a:t>
            </a:r>
            <a:r>
              <a:rPr lang="en-US" dirty="0"/>
              <a:t>: legible to the printer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BE9E3-8240-4AED-8D71-115EF865CF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30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C91FB-2392-382A-FEA7-FDA86987F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3D27EC-4888-2220-5BD6-CE5446B723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5559FA-A32A-9034-F73B-F1DF72473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101A-34F1-4BDC-B7D1-DDA6BE7783D2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A71F4-BA4F-8922-720D-D20C1B4E9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C1961-595E-DAE8-17E8-6A5A09BB9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F7F7-9B16-4D54-964E-5E38C853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986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6856C-069A-7758-A0C6-69CF8BC4C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0D1C71-262C-33FC-1A2D-AD9B1DF48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FF153-6850-AE47-38DF-FF06B4A8A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101A-34F1-4BDC-B7D1-DDA6BE7783D2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8515DC-0534-CF8B-01C1-251F666BB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89171-8779-4C9B-A641-3491C88AF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F7F7-9B16-4D54-964E-5E38C853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226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5E47D-E98A-0E7B-1EEF-4FB4F4FD8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207DE7-645B-E6CD-9E9A-8D33022A3A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3CE62-9A82-2106-398A-AB0A2671A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101A-34F1-4BDC-B7D1-DDA6BE7783D2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74189-2962-C891-D01B-B97E80655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9AF7F-6BB6-D2E6-E46A-BD8873C91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F7F7-9B16-4D54-964E-5E38C853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447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26A3-B154-C14C-BFED-E141D3C8B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2579" y="975360"/>
            <a:ext cx="5524500" cy="489111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C922-34CF-D846-A402-06F51B189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4923" y="975360"/>
            <a:ext cx="5755084" cy="489111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F058090-69E1-4C76-B04E-24949BD11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1FF1396E-1F3B-4ABD-B5C7-1B671E5C1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266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4712963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441178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83308" y="450531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5554" y="457965"/>
            <a:ext cx="1825604" cy="457200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C982CCA-1B74-BF6E-B229-11EF11E8D2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4996" y="480267"/>
            <a:ext cx="2309706" cy="4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289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>
          <p15:clr>
            <a:srgbClr val="FBAE40"/>
          </p15:clr>
        </p15:guide>
        <p15:guide id="8" pos="3840">
          <p15:clr>
            <a:srgbClr val="FBAE40"/>
          </p15:clr>
        </p15:guide>
        <p15:guide id="9" orient="horz" pos="3888">
          <p15:clr>
            <a:srgbClr val="FBAE40"/>
          </p15:clr>
        </p15:guide>
        <p15:guide id="10" pos="360">
          <p15:clr>
            <a:srgbClr val="FBAE40"/>
          </p15:clr>
        </p15:guide>
        <p15:guide id="11" pos="7320">
          <p15:clr>
            <a:srgbClr val="FBAE40"/>
          </p15:clr>
        </p15:guide>
        <p15:guide id="12" orient="horz" pos="398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018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fld id="{1FF1396E-1F3B-4ABD-B5C7-1B671E5C1B6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3A592-2C2C-1149-FE30-72A494F27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85192" y="6316595"/>
            <a:ext cx="2659380" cy="365125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Title of Meeting/Review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0C71E18-8584-A0E2-3682-9547339B30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4220" y="6316595"/>
            <a:ext cx="2659380" cy="365125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Name of Presenter</a:t>
            </a:r>
          </a:p>
        </p:txBody>
      </p:sp>
    </p:spTree>
    <p:extLst>
      <p:ext uri="{BB962C8B-B14F-4D97-AF65-F5344CB8AC3E}">
        <p14:creationId xmlns:p14="http://schemas.microsoft.com/office/powerpoint/2010/main" val="1715743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26A3-B154-C14C-BFED-E141D3C8B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2579" y="975360"/>
            <a:ext cx="5524500" cy="489111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C922-34CF-D846-A402-06F51B189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4923" y="975360"/>
            <a:ext cx="5755084" cy="489111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68AE-308B-D548-82A1-318656FC5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27522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fld id="{1FF1396E-1F3B-4ABD-B5C7-1B671E5C1B6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CFA25C5-6468-E921-5CC9-27F4A33A76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85192" y="6316595"/>
            <a:ext cx="2659380" cy="365125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Title of Meeting/Review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395F968-4504-BF25-C965-31E73F6616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4220" y="6316595"/>
            <a:ext cx="2659380" cy="365125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Name of Presenter</a:t>
            </a:r>
          </a:p>
        </p:txBody>
      </p:sp>
    </p:spTree>
    <p:extLst>
      <p:ext uri="{BB962C8B-B14F-4D97-AF65-F5344CB8AC3E}">
        <p14:creationId xmlns:p14="http://schemas.microsoft.com/office/powerpoint/2010/main" val="1667263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D9BCDB3-24E9-1B4D-0A74-4298674A9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27522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fld id="{1FF1396E-1F3B-4ABD-B5C7-1B671E5C1B6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DB6E2-DDA3-22B8-7251-F0B132B676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85192" y="6316595"/>
            <a:ext cx="2659380" cy="365125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Title of Meeting/Review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439522C-42D3-98C9-C46E-2F2D03D435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4220" y="6316595"/>
            <a:ext cx="2659380" cy="365125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Name of Presenter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45B976-F9BD-96F9-4119-FEAF693C373D}"/>
              </a:ext>
            </a:extLst>
          </p:cNvPr>
          <p:cNvCxnSpPr/>
          <p:nvPr/>
        </p:nvCxnSpPr>
        <p:spPr>
          <a:xfrm>
            <a:off x="462579" y="611124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77686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1FF1396E-1F3B-4ABD-B5C7-1B671E5C1B6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96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F058090-69E1-4C76-B04E-24949BD11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1FF1396E-1F3B-4ABD-B5C7-1B671E5C1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3366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45B976-F9BD-96F9-4119-FEAF693C373D}"/>
              </a:ext>
            </a:extLst>
          </p:cNvPr>
          <p:cNvCxnSpPr/>
          <p:nvPr/>
        </p:nvCxnSpPr>
        <p:spPr>
          <a:xfrm>
            <a:off x="462579" y="611124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69E67-D399-4DBB-BAA8-0F33523D2B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1FF1396E-1F3B-4ABD-B5C7-1B671E5C1B6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F935DA5-BD30-FC6B-B4B7-6C9F901A5F14}"/>
              </a:ext>
            </a:extLst>
          </p:cNvPr>
          <p:cNvSpPr txBox="1">
            <a:spLocks/>
          </p:cNvSpPr>
          <p:nvPr/>
        </p:nvSpPr>
        <p:spPr>
          <a:xfrm>
            <a:off x="351422" y="6534374"/>
            <a:ext cx="8453532" cy="2940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olidFill>
                  <a:schemeClr val="tx1"/>
                </a:solidFill>
              </a:rPr>
              <a:t>Director's Review of the EIC Detector Subproject to Assess Baseline Readiness, </a:t>
            </a:r>
            <a:r>
              <a:rPr lang="en-US" sz="1400"/>
              <a:t>February 3</a:t>
            </a:r>
            <a:r>
              <a:rPr lang="en-US" sz="1400" baseline="30000"/>
              <a:t>rd</a:t>
            </a:r>
            <a:r>
              <a:rPr lang="en-US" sz="1400"/>
              <a:t> – 5</a:t>
            </a:r>
            <a:r>
              <a:rPr lang="en-US" sz="1400" baseline="30000"/>
              <a:t>th</a:t>
            </a:r>
            <a:r>
              <a:rPr lang="en-US" sz="1400"/>
              <a:t>, 2026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8D9CC-061A-BCD6-1F35-B7BABBBD5AFB}"/>
              </a:ext>
            </a:extLst>
          </p:cNvPr>
          <p:cNvSpPr txBox="1">
            <a:spLocks/>
          </p:cNvSpPr>
          <p:nvPr/>
        </p:nvSpPr>
        <p:spPr>
          <a:xfrm>
            <a:off x="9040986" y="6533723"/>
            <a:ext cx="2410664" cy="2940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784490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E4CA3-7406-38EA-14AC-9CEB2894D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98806-8AFD-AC7F-84DD-252CF3EA26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C6D76-7CF0-3B21-5316-27A1233D5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101A-34F1-4BDC-B7D1-DDA6BE7783D2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C1B16D-2FA4-161B-4695-00C5994F8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72114-5E0B-C547-BE27-E3B2B42B3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F7F7-9B16-4D54-964E-5E38C853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7115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26A3-B154-C14C-BFED-E141D3C8B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2579" y="975360"/>
            <a:ext cx="5524500" cy="489111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C922-34CF-D846-A402-06F51B189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4923" y="975360"/>
            <a:ext cx="5755084" cy="489111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F058090-69E1-4C76-B04E-24949BD11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1FF1396E-1F3B-4ABD-B5C7-1B671E5C1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621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400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892" y="966055"/>
            <a:ext cx="6976787" cy="5381694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Font typeface="PingFangSC-Regular" charset="-122"/>
              <a:buChar char="－"/>
              <a:defRPr sz="2000" baseline="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buFont typeface="Arial" charset="0"/>
              <a:buChar char="•"/>
              <a:defRPr sz="1800" baseline="0">
                <a:solidFill>
                  <a:schemeClr val="tx1"/>
                </a:solidFill>
                <a:latin typeface="Arial" charset="0"/>
              </a:defRPr>
            </a:lvl3pPr>
            <a:lvl4pPr marL="1657350" indent="-285750">
              <a:buFont typeface="PingFangSC-Regular" charset="-122"/>
              <a:buChar char="－"/>
              <a:defRPr sz="1600" baseline="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buFont typeface="Arial" charset="0"/>
              <a:buChar char="•"/>
              <a:defRPr sz="1400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3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 dirty="0"/>
              <a:t>Talk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3" y="6467336"/>
            <a:ext cx="714877" cy="303364"/>
          </a:xfrm>
        </p:spPr>
        <p:txBody>
          <a:bodyPr/>
          <a:lstStyle>
            <a:lvl1pPr algn="ctr">
              <a:defRPr sz="1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16475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2310" y="6387401"/>
            <a:ext cx="1428001" cy="46243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7666264" y="966055"/>
            <a:ext cx="4032023" cy="2584125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7666264" y="3763624"/>
            <a:ext cx="4032023" cy="2584125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88511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5B9B8-25AB-C99D-5D3E-8E0B546FD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8F140D-A5F5-C171-AC30-7D3C85B56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C5182-8F9B-BB13-BADA-A5696F9C1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101A-34F1-4BDC-B7D1-DDA6BE7783D2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A40DF-84FB-CC96-E761-5DCAD5549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599F2-152E-0C80-D96D-0A389594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F7F7-9B16-4D54-964E-5E38C853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15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3B88D-01FB-41D3-F43E-0A7D32689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DFBEF-35E7-3487-5A37-8A8AA2D701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6A1034-39A4-1C0F-85A0-CB65B4CB0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61CB98-815C-AFE4-AD2D-AD752FA72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101A-34F1-4BDC-B7D1-DDA6BE7783D2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1B2FF3-EE0B-F7BF-2231-BFF2BFBBC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AD5DC-E698-D36C-B258-EC9F254B3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F7F7-9B16-4D54-964E-5E38C853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029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2FA4A-A5DA-DF47-D963-67E9868B4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A2FB44-9616-59BC-3A8E-0E3FBE460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831E62-E517-3573-0DA7-6F23B4DEAF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C814C-7327-52A3-F759-507FE1589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672D86-4F92-16BF-B550-96B1563DC1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199113-6057-5D48-8D95-C2D354ACD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101A-34F1-4BDC-B7D1-DDA6BE7783D2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60BA36-BFBD-9F73-4368-68BB9107C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B9D3BA-864C-3311-C136-7FEFE47B3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F7F7-9B16-4D54-964E-5E38C853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196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49017-4946-F1E6-EAF5-CC0C7981A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A4C07C-2846-455B-2F94-1646B353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101A-34F1-4BDC-B7D1-DDA6BE7783D2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CB4897-88A9-FA6F-E228-0D9BD88B0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C15379-CD86-68CE-B53B-9E644EC66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F7F7-9B16-4D54-964E-5E38C853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723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5C59E6-5A91-F8DB-31B4-40567F66B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101A-34F1-4BDC-B7D1-DDA6BE7783D2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B649E7-440F-6999-D8AB-D0DCC26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B44999-B4F6-44B9-624D-7C367AFD5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F7F7-9B16-4D54-964E-5E38C853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92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1E427-F58A-8E27-37E4-EDEF0D1D7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587F0-0792-08CE-FE6E-450576D22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0CF394-6F29-7904-0F97-419722718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18282D-B9FB-2293-25E6-A88796CB7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101A-34F1-4BDC-B7D1-DDA6BE7783D2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DC657-A441-83D8-359E-D43834D31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F64CCF-8BCD-5686-8B6E-E8FAF1D1F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F7F7-9B16-4D54-964E-5E38C853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99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829A0-F9D3-29F5-6D22-74FF381D0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DD4305-98D8-092C-EEBB-4BD889B32C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8B7977-CE89-C926-2056-25DF74446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196121-95F2-3C97-67C4-35CAA1572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101A-34F1-4BDC-B7D1-DDA6BE7783D2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DE2CA3-3FAF-28E5-F6C2-8E98A64B5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8C36A-3199-2F1F-E38A-A40A47497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F7F7-9B16-4D54-964E-5E38C853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03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64A347-1002-705E-964A-F20CCD928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13487-69A8-A972-D6BC-AE720965D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4B3F6-A612-6545-46F4-C0866E49FC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E2101A-34F1-4BDC-B7D1-DDA6BE7783D2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A0795-CE32-585F-8DC0-6750BEC4CB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F26F6-C2DF-480C-E562-D21A7FC82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A3F7F7-9B16-4D54-964E-5E38C853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139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25833E0-DD3D-DF4F-9316-F67B7A80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018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100" b="1">
                <a:solidFill>
                  <a:schemeClr val="bg2"/>
                </a:solidFill>
              </a:defRPr>
            </a:lvl1pPr>
          </a:lstStyle>
          <a:p>
            <a:fld id="{1FF1396E-1F3B-4ABD-B5C7-1B671E5C1B64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/>
        </p:nvCxnSpPr>
        <p:spPr>
          <a:xfrm>
            <a:off x="462579" y="82517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58D2D7-4525-7982-81CE-BAFE8EFB999D}"/>
              </a:ext>
            </a:extLst>
          </p:cNvPr>
          <p:cNvCxnSpPr/>
          <p:nvPr/>
        </p:nvCxnSpPr>
        <p:spPr>
          <a:xfrm>
            <a:off x="462579" y="611124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124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  <p15:guide id="9" pos="360">
          <p15:clr>
            <a:srgbClr val="F26B43"/>
          </p15:clr>
        </p15:guide>
        <p15:guide id="10" orient="horz" pos="3888">
          <p15:clr>
            <a:srgbClr val="F26B43"/>
          </p15:clr>
        </p15:guide>
        <p15:guide id="11" pos="7320">
          <p15:clr>
            <a:srgbClr val="F26B43"/>
          </p15:clr>
        </p15:guide>
        <p15:guide id="12" orient="horz" pos="412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1F2651-34C8-5701-1654-CF5D160CD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8205"/>
            <a:ext cx="12192000" cy="614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762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617DB9-B6C3-40C8-3FC4-8DA97F81D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A98F68F-D161-757D-7299-F960F830D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comments on needs for </a:t>
            </a:r>
            <a:r>
              <a:rPr lang="en-US" dirty="0" err="1"/>
              <a:t>testbeam</a:t>
            </a:r>
            <a:r>
              <a:rPr lang="en-US" dirty="0"/>
              <a:t>(s)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FD1677-21AA-42F1-6B63-3906DA543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Current </a:t>
            </a:r>
            <a:r>
              <a:rPr lang="en-US" dirty="0" err="1"/>
              <a:t>testbeam</a:t>
            </a:r>
            <a:r>
              <a:rPr lang="en-US" dirty="0"/>
              <a:t> setups use sensors + analog boards w/ preamps, which are then read out by external digitizers.</a:t>
            </a:r>
          </a:p>
          <a:p>
            <a:r>
              <a:rPr lang="en-US" dirty="0"/>
              <a:t>Work needs to be done to test large pixel sensors to assess performance (some may be done in March </a:t>
            </a:r>
            <a:r>
              <a:rPr lang="en-US" dirty="0" err="1"/>
              <a:t>testbeam</a:t>
            </a:r>
            <a:r>
              <a:rPr lang="en-US" dirty="0"/>
              <a:t>, but need to solidify goals).</a:t>
            </a:r>
          </a:p>
          <a:p>
            <a:r>
              <a:rPr lang="en-US" dirty="0"/>
              <a:t>We have put in a request for SPS test beam </a:t>
            </a:r>
            <a:r>
              <a:rPr lang="en-US" dirty="0">
                <a:sym typeface="Wingdings" pitchFamily="2" charset="2"/>
              </a:rPr>
              <a:t> closer to real-life EIC beams (hadrons at high energy).</a:t>
            </a:r>
          </a:p>
          <a:p>
            <a:pPr lvl="1"/>
            <a:r>
              <a:rPr lang="en-US" dirty="0">
                <a:solidFill>
                  <a:srgbClr val="00B0F0"/>
                </a:solidFill>
                <a:sym typeface="Wingdings" pitchFamily="2" charset="2"/>
              </a:rPr>
              <a:t>Primary goal is to test AC-LGADs w/ ASICs to assess current full-chain performance (for example, EICROC1 + 32x32 HPK AC-LGADs + RBv1 FEB).</a:t>
            </a:r>
          </a:p>
          <a:p>
            <a:pPr lvl="1"/>
            <a:r>
              <a:rPr lang="en-US" dirty="0"/>
              <a:t>This is ambitious to say the least </a:t>
            </a:r>
            <a:r>
              <a:rPr lang="en-US" dirty="0">
                <a:sym typeface="Wingdings" pitchFamily="2" charset="2"/>
              </a:rPr>
              <a:t> sensor performance goals still not met from other campaigns can still be achieved with this </a:t>
            </a:r>
            <a:r>
              <a:rPr lang="en-US" dirty="0" err="1">
                <a:sym typeface="Wingdings" pitchFamily="2" charset="2"/>
              </a:rPr>
              <a:t>testbeam</a:t>
            </a:r>
            <a:r>
              <a:rPr lang="en-US" dirty="0">
                <a:sym typeface="Wingdings" pitchFamily="2" charset="2"/>
              </a:rPr>
              <a:t>.</a:t>
            </a:r>
          </a:p>
          <a:p>
            <a:pPr lvl="2"/>
            <a:r>
              <a:rPr lang="en-US" dirty="0">
                <a:sym typeface="Wingdings" pitchFamily="2" charset="2"/>
              </a:rPr>
              <a:t>Testing with </a:t>
            </a:r>
            <a:r>
              <a:rPr lang="en-US">
                <a:sym typeface="Wingdings" pitchFamily="2" charset="2"/>
              </a:rPr>
              <a:t>4x4 sensors + EICROC0?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>
                <a:sym typeface="Wingdings" pitchFamily="2" charset="2"/>
              </a:rPr>
              <a:t>What other goals should we aim to achieve here? </a:t>
            </a:r>
          </a:p>
          <a:p>
            <a:r>
              <a:rPr lang="en-US" b="1" dirty="0">
                <a:solidFill>
                  <a:srgbClr val="00B0F0"/>
                </a:solidFill>
                <a:sym typeface="Wingdings" pitchFamily="2" charset="2"/>
              </a:rPr>
              <a:t>Future (~ 2 weeks) AC-LGAD cross-cutting meeting will discuss goals, needed resources, institutional support, etc. to assure a successful SPS campaign (assuming SPS approves the beam time; still waiting to hear from them).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3C016E-A664-E1D1-55F1-11472B56A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3F23DD-7004-94C5-F28C-50FEBB1DB2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7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F8EA2-A9B2-D7A9-13D0-72FF56500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16FADA-9D97-19C0-62A3-A7D29A3D3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11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82E8651-9787-5BE4-85DD-4FFCB1A3E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85" y="896298"/>
            <a:ext cx="6677912" cy="2658959"/>
          </a:xfrm>
          <a:prstGeom prst="rect">
            <a:avLst/>
          </a:prstGeom>
        </p:spPr>
      </p:pic>
      <p:sp>
        <p:nvSpPr>
          <p:cNvPr id="17" name="Title 4">
            <a:extLst>
              <a:ext uri="{FF2B5EF4-FFF2-40B4-BE49-F238E27FC236}">
                <a16:creationId xmlns:a16="http://schemas.microsoft.com/office/drawing/2014/main" id="{9AF83134-7E94-E9D0-4559-F9A4C5E47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r>
              <a:rPr lang="en-US" dirty="0"/>
              <a:t>Implementation of AC-LGADs for FF Tracking</a:t>
            </a:r>
          </a:p>
        </p:txBody>
      </p:sp>
      <p:pic>
        <p:nvPicPr>
          <p:cNvPr id="18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0E6FC9C6-8BDC-8313-33CC-17E51D3649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07" t="5519" r="6216"/>
          <a:stretch>
            <a:fillRect/>
          </a:stretch>
        </p:blipFill>
        <p:spPr>
          <a:xfrm>
            <a:off x="7262146" y="875865"/>
            <a:ext cx="4815992" cy="235131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C9CBC3-6642-4969-6A6B-97C60195D1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3DB0CE-B32B-3794-60D9-6A36A42837B9}"/>
              </a:ext>
            </a:extLst>
          </p:cNvPr>
          <p:cNvSpPr txBox="1"/>
          <p:nvPr/>
        </p:nvSpPr>
        <p:spPr>
          <a:xfrm>
            <a:off x="281775" y="3525440"/>
            <a:ext cx="76953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*Stave dimensions will be updated once EICROC1 schematic is in-hand.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6F5D00-630C-19D5-2711-9D843D50AB6E}"/>
              </a:ext>
            </a:extLst>
          </p:cNvPr>
          <p:cNvSpPr txBox="1"/>
          <p:nvPr/>
        </p:nvSpPr>
        <p:spPr>
          <a:xfrm>
            <a:off x="281775" y="4029510"/>
            <a:ext cx="6761821" cy="2062103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sng" dirty="0"/>
              <a:t>Far-forward sensor “staves”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(3) 1.6cm x 1.6cm AC-LGADs with 500um pixel pitch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bump-bonded to EICROC1/2 ASICs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staggered on a two-sided PCB to provide full active-area coverage.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These sensors have 32x32 channels, matching the EICROC1/2.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Currently have 32x32 channel sensors from HPK which are under test.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478B9C-EC3B-C6EB-98DA-A01F5EB49922}"/>
              </a:ext>
            </a:extLst>
          </p:cNvPr>
          <p:cNvSpPr txBox="1"/>
          <p:nvPr/>
        </p:nvSpPr>
        <p:spPr>
          <a:xfrm>
            <a:off x="7571194" y="3277868"/>
            <a:ext cx="41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Readout needs to be separated from sensor/ASIC board to obey physical constraints for far-forward subsystems.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73E355-FE56-8530-6F5E-434B6ECC1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5380" y="4273638"/>
            <a:ext cx="2596391" cy="2192162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DD26186-5719-4A0D-0D1D-965EE367B4A6}"/>
              </a:ext>
            </a:extLst>
          </p:cNvPr>
          <p:cNvCxnSpPr/>
          <p:nvPr/>
        </p:nvCxnSpPr>
        <p:spPr>
          <a:xfrm flipV="1">
            <a:off x="6957391" y="5446643"/>
            <a:ext cx="1967948" cy="258418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353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B4942-C9E0-36D0-A224-A69744ADB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1CA780-3F4B-CB5E-6A02-6D4E2E571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12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63A997F-84D4-FE0B-F231-C3CE5E4B4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85" y="896298"/>
            <a:ext cx="6677912" cy="2658959"/>
          </a:xfrm>
          <a:prstGeom prst="rect">
            <a:avLst/>
          </a:prstGeom>
        </p:spPr>
      </p:pic>
      <p:sp>
        <p:nvSpPr>
          <p:cNvPr id="17" name="Title 4">
            <a:extLst>
              <a:ext uri="{FF2B5EF4-FFF2-40B4-BE49-F238E27FC236}">
                <a16:creationId xmlns:a16="http://schemas.microsoft.com/office/drawing/2014/main" id="{EC2E7BCC-D91A-7155-822E-2E3BCFDC6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r>
              <a:rPr lang="en-US" dirty="0"/>
              <a:t>Implementation of AC-LGADs for FF Tracking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05DE8D-C7A5-2267-48D3-FAFACEB04547}"/>
              </a:ext>
            </a:extLst>
          </p:cNvPr>
          <p:cNvSpPr txBox="1"/>
          <p:nvPr/>
        </p:nvSpPr>
        <p:spPr>
          <a:xfrm>
            <a:off x="6956184" y="3952338"/>
            <a:ext cx="5135151" cy="212365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Strong synergy with TOF: front-end + power board will be the same as FTOF.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7030A0"/>
                </a:solidFill>
                <a:sym typeface="Wingdings" pitchFamily="2" charset="2"/>
              </a:rPr>
              <a:t>Only difference is sensor stave/module, and the separation of the FEB for flexibility for FF detector needs.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7030A0"/>
                </a:solidFill>
                <a:sym typeface="Wingdings" pitchFamily="2" charset="2"/>
              </a:rPr>
              <a:t>Presently optimizing choice of readout board “flavor” which works best for auxiliary detector needs.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F96FF1-9AE8-1581-85D4-557A77087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428" y="896298"/>
            <a:ext cx="4790076" cy="3011113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F7196E-9958-42F7-1C88-CAA91E0AE61A}"/>
              </a:ext>
            </a:extLst>
          </p:cNvPr>
          <p:cNvSpPr txBox="1"/>
          <p:nvPr/>
        </p:nvSpPr>
        <p:spPr>
          <a:xfrm>
            <a:off x="281775" y="4029510"/>
            <a:ext cx="6761821" cy="2308324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sng" dirty="0"/>
              <a:t>Far-forward sensor “staves”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(3) 1.6cm x 1.6cm AC-LGADs with 500um pixel pitch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bump-bonded to EICROC1/2 ASICs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staggered on a two-sided PCB to provide full active-area coverage.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These sensors have 32x32 channels, matching the EICROC1/2.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Currently have 32x32 channel sensors from HPK which are under test.</a:t>
            </a:r>
          </a:p>
          <a:p>
            <a:pPr lvl="1"/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EC90CB-E0B8-58B3-A2A9-548B04CE7E50}"/>
              </a:ext>
            </a:extLst>
          </p:cNvPr>
          <p:cNvSpPr txBox="1"/>
          <p:nvPr/>
        </p:nvSpPr>
        <p:spPr>
          <a:xfrm>
            <a:off x="10488871" y="3171270"/>
            <a:ext cx="1602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Tonko </a:t>
            </a:r>
            <a:r>
              <a:rPr lang="en-US" sz="1600" dirty="0" err="1"/>
              <a:t>Ljubicic</a:t>
            </a:r>
            <a:r>
              <a:rPr lang="en-US" sz="1600" dirty="0"/>
              <a:t> (Rice Univ.)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C30D8C7-76D8-E1E3-445C-33E1319790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2E51F2-0039-A649-C208-47077865F229}"/>
              </a:ext>
            </a:extLst>
          </p:cNvPr>
          <p:cNvSpPr txBox="1"/>
          <p:nvPr/>
        </p:nvSpPr>
        <p:spPr>
          <a:xfrm>
            <a:off x="281775" y="3525440"/>
            <a:ext cx="76953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*Stave dimensions will be updated once EICROC1 schematic is in-hand.</a:t>
            </a:r>
          </a:p>
        </p:txBody>
      </p:sp>
    </p:spTree>
    <p:extLst>
      <p:ext uri="{BB962C8B-B14F-4D97-AF65-F5344CB8AC3E}">
        <p14:creationId xmlns:p14="http://schemas.microsoft.com/office/powerpoint/2010/main" val="332592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65C9CA-8E1F-EF5C-A57B-72EF5097A3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67D9D3-0827-435C-8C4B-74C6C9CCB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Broad timeline of AC-LGAD activities (non-exhaustive)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27D12C-D10D-F38C-8CC2-6A7BF124D0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FD84D8-9412-0130-E0FF-A0CB9C45BA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E614254-8FEF-79DC-92D4-36E03D55743A}"/>
              </a:ext>
            </a:extLst>
          </p:cNvPr>
          <p:cNvGraphicFramePr>
            <a:graphicFrameLocks noGrp="1"/>
          </p:cNvGraphicFramePr>
          <p:nvPr/>
        </p:nvGraphicFramePr>
        <p:xfrm>
          <a:off x="361846" y="825178"/>
          <a:ext cx="11749472" cy="5220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9283">
                  <a:extLst>
                    <a:ext uri="{9D8B030D-6E8A-4147-A177-3AD203B41FA5}">
                      <a16:colId xmlns:a16="http://schemas.microsoft.com/office/drawing/2014/main" val="457906161"/>
                    </a:ext>
                  </a:extLst>
                </a:gridCol>
                <a:gridCol w="1389530">
                  <a:extLst>
                    <a:ext uri="{9D8B030D-6E8A-4147-A177-3AD203B41FA5}">
                      <a16:colId xmlns:a16="http://schemas.microsoft.com/office/drawing/2014/main" val="4244746894"/>
                    </a:ext>
                  </a:extLst>
                </a:gridCol>
                <a:gridCol w="1918447">
                  <a:extLst>
                    <a:ext uri="{9D8B030D-6E8A-4147-A177-3AD203B41FA5}">
                      <a16:colId xmlns:a16="http://schemas.microsoft.com/office/drawing/2014/main" val="104197803"/>
                    </a:ext>
                  </a:extLst>
                </a:gridCol>
                <a:gridCol w="6042212">
                  <a:extLst>
                    <a:ext uri="{9D8B030D-6E8A-4147-A177-3AD203B41FA5}">
                      <a16:colId xmlns:a16="http://schemas.microsoft.com/office/drawing/2014/main" val="3701500143"/>
                    </a:ext>
                  </a:extLst>
                </a:gridCol>
              </a:tblGrid>
              <a:tr h="369073">
                <a:tc>
                  <a:txBody>
                    <a:bodyPr/>
                    <a:lstStyle/>
                    <a:p>
                      <a:r>
                        <a:rPr lang="en-US" sz="1100" dirty="0"/>
                        <a:t>Action 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Current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Dates (expected completion)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Notes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09835"/>
                  </a:ext>
                </a:extLst>
              </a:tr>
              <a:tr h="669345">
                <a:tc>
                  <a:txBody>
                    <a:bodyPr/>
                    <a:lstStyle/>
                    <a:p>
                      <a:r>
                        <a:rPr lang="en-US" sz="1100" dirty="0"/>
                        <a:t>4x4 BNL and HPK sensors tested at Fermilab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Complete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2020 to Summer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Established timing resolution ~ 20ps and spatial resolution ~ 20um (7x better than normal for pixel pitch due to charge sharing)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387745"/>
                  </a:ext>
                </a:extLst>
              </a:tr>
              <a:tr h="741275">
                <a:tc>
                  <a:txBody>
                    <a:bodyPr/>
                    <a:lstStyle/>
                    <a:p>
                      <a:r>
                        <a:rPr lang="en-US" sz="1100" dirty="0"/>
                        <a:t>EICROC0 testing with charge injection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Mostly complete (jitter still under study)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Summer 2023 to now (Feb.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Tested analog and digital output, measured jitter, tested linearity of ADC</a:t>
                      </a:r>
                    </a:p>
                    <a:p>
                      <a:endParaRPr lang="en-US" sz="1100" dirty="0"/>
                    </a:p>
                    <a:p>
                      <a:r>
                        <a:rPr lang="en-US" sz="1100" dirty="0"/>
                        <a:t>Firmware does not support external trigger; will be updated to enable this with EICROC1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266678"/>
                  </a:ext>
                </a:extLst>
              </a:tr>
              <a:tr h="1051828">
                <a:tc>
                  <a:txBody>
                    <a:bodyPr/>
                    <a:lstStyle/>
                    <a:p>
                      <a:r>
                        <a:rPr lang="en-US" sz="1100" dirty="0"/>
                        <a:t>4x4 sensor testing with EICROC0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Mostly complete (jitter still under study)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Summer 2023 to now (Feb.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Testing has been done with AC-LGADs </a:t>
                      </a:r>
                      <a:r>
                        <a:rPr lang="en-US" sz="1100" dirty="0" err="1"/>
                        <a:t>wirebonded</a:t>
                      </a:r>
                      <a:r>
                        <a:rPr lang="en-US" sz="1100" dirty="0"/>
                        <a:t> to EICROC0 – noise unacceptably high. Now using bump-bonded assemblies. Tested with TCT and Sr-90 source.</a:t>
                      </a:r>
                      <a:br>
                        <a:rPr lang="en-US" sz="1100" dirty="0"/>
                      </a:br>
                      <a:br>
                        <a:rPr lang="en-US" sz="1100" dirty="0"/>
                      </a:br>
                      <a:r>
                        <a:rPr lang="en-US" sz="1100" dirty="0"/>
                        <a:t>Jitter from individual components small (10-15ps) – total jitter from analog output of EICROC0 </a:t>
                      </a:r>
                      <a:r>
                        <a:rPr lang="en-US" sz="1100" dirty="0" err="1"/>
                        <a:t>testboard</a:t>
                      </a:r>
                      <a:r>
                        <a:rPr lang="en-US" sz="1100" dirty="0"/>
                        <a:t> with AC-LGADs bump-bonded high – under study now.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7734858"/>
                  </a:ext>
                </a:extLst>
              </a:tr>
              <a:tr h="660430">
                <a:tc>
                  <a:txBody>
                    <a:bodyPr/>
                    <a:lstStyle/>
                    <a:p>
                      <a:r>
                        <a:rPr lang="en-US" sz="1100" dirty="0"/>
                        <a:t>Testing of full-size 32x32 channel HPK sensors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In-progress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Summer 2025 to now (Summer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IV curves measured and breakdown voltages identified; production yield &gt; 90%; first test beam @ DESY in December 2025; hope for test beam @ SPS in Summer 2026; Lab testing underway (laser, source)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373214"/>
                  </a:ext>
                </a:extLst>
              </a:tr>
              <a:tr h="669345">
                <a:tc>
                  <a:txBody>
                    <a:bodyPr/>
                    <a:lstStyle/>
                    <a:p>
                      <a:r>
                        <a:rPr lang="en-US" sz="1100" dirty="0"/>
                        <a:t>RBv1 setup and initial tests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In-progress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Summer 2025 to now (Spring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Work done to validate setup at Rice; setup being established at BNL to test EICROC1 with two different readouts after receipt of ASIC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218555"/>
                  </a:ext>
                </a:extLst>
              </a:tr>
              <a:tr h="487103">
                <a:tc>
                  <a:txBody>
                    <a:bodyPr/>
                    <a:lstStyle/>
                    <a:p>
                      <a:r>
                        <a:rPr lang="en-US" sz="1100" dirty="0"/>
                        <a:t>Testing of EICROC1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Not started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March 2026 to Fall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Will test with FPGA setup as done with EICROC0; aim is to test with RBv1 (</a:t>
                      </a:r>
                      <a:r>
                        <a:rPr lang="en-US" sz="1100" dirty="0" err="1"/>
                        <a:t>lpGBT</a:t>
                      </a:r>
                      <a:r>
                        <a:rPr lang="en-US" sz="1100" dirty="0"/>
                        <a:t>-based readout) as soon as EICROC1 is received.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281670"/>
                  </a:ext>
                </a:extLst>
              </a:tr>
              <a:tr h="514779">
                <a:tc>
                  <a:txBody>
                    <a:bodyPr/>
                    <a:lstStyle/>
                    <a:p>
                      <a:r>
                        <a:rPr lang="en-US" sz="1100" dirty="0"/>
                        <a:t>Full-chain tests (32x32 sensor with EICROC1 and RBv1)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Not started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Late Spring 2026 – TBD (end of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Goal is to have initial full chain testing done by Summer if EICROC1 testing + RBv1 setup is successful.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786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597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A7EEB-1A02-2A5D-BEA3-6433371EA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C2BE6-05BC-4D1C-EAE0-E66C44432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F1ECF9-21E8-BD60-B37C-18DEBD1B80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248725-48C4-20C0-1F6E-F31230CAD1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05335E-E4CD-33F9-2DB8-9797AF933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60" y="271022"/>
            <a:ext cx="11317279" cy="631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8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8ED41-3DFE-F2A2-D5D6-DF0E40403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04D82-576F-C873-7A78-6C10C8B15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5F6E04-18F4-C918-1377-4A52033A0F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A5EE9B-62B1-2C78-F4FB-5F35DDF347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447490-132D-B71A-AB8D-21C8752F7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92" y="332943"/>
            <a:ext cx="11222016" cy="619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225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CDDBA0C-296D-3D0F-FCCB-29C8F7262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B1A048-66A8-D9E4-649A-E51C65CEB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97" y="452022"/>
            <a:ext cx="10783805" cy="595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31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DF7CB-4614-BC65-6D05-9E1084BDD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EE33EE-16F0-F0A5-37CD-90F24B6AB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755" y="947391"/>
            <a:ext cx="10488489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14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C4674-BE6C-D4CD-DCEF-AAD9E76B4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CFBB0D-A8B0-7EC0-C3FF-69E0A05F8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580"/>
            <a:ext cx="12192000" cy="586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792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E98719C-DA43-8BF7-94C7-4D7E3DF13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295" y="881148"/>
            <a:ext cx="9159240" cy="51969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31C24E-DEA3-77FB-FEF2-B640019BA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Far-Forward Integration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7CEF25-6E10-F564-F626-FC2EB27C4F28}"/>
              </a:ext>
            </a:extLst>
          </p:cNvPr>
          <p:cNvSpPr/>
          <p:nvPr/>
        </p:nvSpPr>
        <p:spPr>
          <a:xfrm>
            <a:off x="8997142" y="1209501"/>
            <a:ext cx="969818" cy="164176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9E0DFB-905F-0D3C-3F85-8F7ADE5E2320}"/>
              </a:ext>
            </a:extLst>
          </p:cNvPr>
          <p:cNvSpPr/>
          <p:nvPr/>
        </p:nvSpPr>
        <p:spPr>
          <a:xfrm>
            <a:off x="1870366" y="4380807"/>
            <a:ext cx="1878674" cy="163760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909E53-7435-FF59-5A95-548E8F8E50B9}"/>
              </a:ext>
            </a:extLst>
          </p:cNvPr>
          <p:cNvSpPr/>
          <p:nvPr/>
        </p:nvSpPr>
        <p:spPr>
          <a:xfrm>
            <a:off x="9335194" y="1271846"/>
            <a:ext cx="906086" cy="119703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8DA42E-BA7E-4C70-08C5-904E9EC2E7D9}"/>
              </a:ext>
            </a:extLst>
          </p:cNvPr>
          <p:cNvSpPr/>
          <p:nvPr/>
        </p:nvSpPr>
        <p:spPr>
          <a:xfrm>
            <a:off x="7004854" y="2527068"/>
            <a:ext cx="969819" cy="760615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7E7C52-C67D-827A-570B-C622AEBC1B82}"/>
              </a:ext>
            </a:extLst>
          </p:cNvPr>
          <p:cNvSpPr txBox="1"/>
          <p:nvPr/>
        </p:nvSpPr>
        <p:spPr>
          <a:xfrm>
            <a:off x="257697" y="3481849"/>
            <a:ext cx="1529539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B0 Detectors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097FAE-7F27-B501-4204-011DEE0EA396}"/>
              </a:ext>
            </a:extLst>
          </p:cNvPr>
          <p:cNvSpPr txBox="1"/>
          <p:nvPr/>
        </p:nvSpPr>
        <p:spPr>
          <a:xfrm>
            <a:off x="8564187" y="4380807"/>
            <a:ext cx="2231968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Off-Momentum Detectors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FD913F-180E-A931-2E81-BEC649D523D8}"/>
              </a:ext>
            </a:extLst>
          </p:cNvPr>
          <p:cNvSpPr txBox="1"/>
          <p:nvPr/>
        </p:nvSpPr>
        <p:spPr>
          <a:xfrm>
            <a:off x="10562705" y="2864749"/>
            <a:ext cx="1511305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Zero-Degree </a:t>
            </a:r>
          </a:p>
          <a:p>
            <a:r>
              <a:rPr lang="en-US" dirty="0"/>
              <a:t>Calorimeter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3EA50C-276A-7563-AB6C-3B25AE932F96}"/>
              </a:ext>
            </a:extLst>
          </p:cNvPr>
          <p:cNvSpPr txBox="1"/>
          <p:nvPr/>
        </p:nvSpPr>
        <p:spPr>
          <a:xfrm>
            <a:off x="9777847" y="3847317"/>
            <a:ext cx="2399607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Roman Pot Detectors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B4F6276-1E9F-BBC0-6B66-976D8BF2C907}"/>
              </a:ext>
            </a:extLst>
          </p:cNvPr>
          <p:cNvCxnSpPr>
            <a:cxnSpLocks/>
          </p:cNvCxnSpPr>
          <p:nvPr/>
        </p:nvCxnSpPr>
        <p:spPr>
          <a:xfrm flipH="1" flipV="1">
            <a:off x="7974673" y="3287683"/>
            <a:ext cx="589514" cy="1093124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02E32FE-DA87-9A3D-F240-AF8A5563CD14}"/>
              </a:ext>
            </a:extLst>
          </p:cNvPr>
          <p:cNvCxnSpPr>
            <a:cxnSpLocks/>
            <a:endCxn id="7" idx="2"/>
          </p:cNvCxnSpPr>
          <p:nvPr/>
        </p:nvCxnSpPr>
        <p:spPr>
          <a:xfrm flipH="1" flipV="1">
            <a:off x="9482051" y="2851265"/>
            <a:ext cx="295796" cy="996052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04B043F-E5E9-951F-EF07-7BB5522178D8}"/>
              </a:ext>
            </a:extLst>
          </p:cNvPr>
          <p:cNvCxnSpPr>
            <a:cxnSpLocks/>
          </p:cNvCxnSpPr>
          <p:nvPr/>
        </p:nvCxnSpPr>
        <p:spPr>
          <a:xfrm flipH="1" flipV="1">
            <a:off x="10241280" y="2468880"/>
            <a:ext cx="338052" cy="390698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FA1120B8-5B1B-210A-471D-CC20AAE86BA5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1787236" y="3666515"/>
            <a:ext cx="484909" cy="714292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ooter Placeholder 3">
            <a:extLst>
              <a:ext uri="{FF2B5EF4-FFF2-40B4-BE49-F238E27FC236}">
                <a16:creationId xmlns:a16="http://schemas.microsoft.com/office/drawing/2014/main" id="{AEB74D54-EB35-70CE-B8F6-D8F76ED4D128}"/>
              </a:ext>
            </a:extLst>
          </p:cNvPr>
          <p:cNvSpPr txBox="1">
            <a:spLocks/>
          </p:cNvSpPr>
          <p:nvPr/>
        </p:nvSpPr>
        <p:spPr>
          <a:xfrm>
            <a:off x="307865" y="6516615"/>
            <a:ext cx="5224463" cy="31115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ePIC Collaboration Meeting, January 21,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715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Roman Pots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E1C93C-5050-FC42-8F10-D22D4F119D13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07865" y="6516615"/>
            <a:ext cx="5224463" cy="311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ePIC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Collaboration Meeting, January 21,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8E64CFC-CDBB-D81B-47C1-13156A86F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167" y="1006019"/>
            <a:ext cx="5293861" cy="484596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A7564E-A68C-D2F6-3042-4D3C2445A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353" y="945930"/>
            <a:ext cx="3489162" cy="496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781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FD74C-9020-E1CF-106A-388182E20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59679C-4CE1-B863-5E24-73C68E69F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95971" y="6467336"/>
            <a:ext cx="714877" cy="303364"/>
          </a:xfrm>
        </p:spPr>
        <p:txBody>
          <a:bodyPr/>
          <a:lstStyle/>
          <a:p>
            <a:fld id="{07E1C93C-5050-FC42-8F10-D22D4F119D1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20AA8D-D98F-7BD5-8FC5-6BFCDBF6FB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526" r="12628"/>
          <a:stretch>
            <a:fillRect/>
          </a:stretch>
        </p:blipFill>
        <p:spPr>
          <a:xfrm>
            <a:off x="8209286" y="1086020"/>
            <a:ext cx="3374924" cy="46859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7D192B-9CD8-1AE1-E4A6-F2507E633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234" y="989350"/>
            <a:ext cx="5909128" cy="298474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14384874-EE22-2B8C-B848-06B0B0F9F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/>
          <a:p>
            <a:r>
              <a:rPr lang="en-US" dirty="0"/>
              <a:t>Roman Pot Detector Arrangement, Six Sigma - 100 GEV Beam Energy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56A85B9-776B-7206-2FB6-F85A21FEC7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955" y="4004407"/>
            <a:ext cx="6550866" cy="178938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7DD88FC-B670-61ED-D4F0-953F50341AFC}"/>
              </a:ext>
            </a:extLst>
          </p:cNvPr>
          <p:cNvSpPr txBox="1"/>
          <p:nvPr/>
        </p:nvSpPr>
        <p:spPr>
          <a:xfrm>
            <a:off x="411892" y="5619404"/>
            <a:ext cx="32069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Measurements are in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3C3B7750-1D1D-2FBF-0033-8142E7323990}"/>
              </a:ext>
            </a:extLst>
          </p:cNvPr>
          <p:cNvSpPr txBox="1">
            <a:spLocks/>
          </p:cNvSpPr>
          <p:nvPr/>
        </p:nvSpPr>
        <p:spPr>
          <a:xfrm>
            <a:off x="307865" y="6516615"/>
            <a:ext cx="5224463" cy="31115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ePIC Collaboration Meeting, January 21, 2026</a:t>
            </a:r>
            <a:endParaRPr lang="en-US" dirty="0"/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" name="Slide Zoom 2">
                <a:extLst>
                  <a:ext uri="{FF2B5EF4-FFF2-40B4-BE49-F238E27FC236}">
                    <a16:creationId xmlns:a16="http://schemas.microsoft.com/office/drawing/2014/main" id="{1C04B638-4992-741A-20D5-48019B2560C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61074446"/>
                  </p:ext>
                </p:extLst>
              </p:nvPr>
            </p:nvGraphicFramePr>
            <p:xfrm>
              <a:off x="2516737" y="4570547"/>
              <a:ext cx="3048000" cy="1714500"/>
            </p:xfrm>
            <a:graphic>
              <a:graphicData uri="http://schemas.microsoft.com/office/powerpoint/2016/slidezoom">
                <pslz:sldZm>
                  <pslz:sldZmObj sldId="325" cId="1468781707">
                    <pslz:zmPr id="{18712C1D-6004-4DCD-8A0F-7AAC82F84A0A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" name="Slide Zoom 2">
                <a:extLst>
                  <a:ext uri="{FF2B5EF4-FFF2-40B4-BE49-F238E27FC236}">
                    <a16:creationId xmlns:a16="http://schemas.microsoft.com/office/drawing/2014/main" id="{1C04B638-4992-741A-20D5-48019B2560C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16737" y="457054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68319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Roman Pot Detector Arrangement, Six Sigma - 275 GEV Beam Energy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595971" y="6467336"/>
            <a:ext cx="714877" cy="303364"/>
          </a:xfrm>
        </p:spPr>
        <p:txBody>
          <a:bodyPr/>
          <a:lstStyle/>
          <a:p>
            <a:fld id="{07E1C93C-5050-FC42-8F10-D22D4F119D13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2C17B0-5AD1-5C4E-3192-CA6BBF0FC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496" y="1040955"/>
            <a:ext cx="5482151" cy="26200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A7F4C46-A4D4-08DA-5992-14464C8D56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729" t="217" r="15368" b="-217"/>
          <a:stretch>
            <a:fillRect/>
          </a:stretch>
        </p:blipFill>
        <p:spPr>
          <a:xfrm>
            <a:off x="7557272" y="966864"/>
            <a:ext cx="4419869" cy="451204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7BA492B-A959-BCC9-6C44-5F8434A301C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862" t="4993" r="7196" b="18407"/>
          <a:stretch>
            <a:fillRect/>
          </a:stretch>
        </p:blipFill>
        <p:spPr>
          <a:xfrm>
            <a:off x="1779945" y="3973938"/>
            <a:ext cx="5147352" cy="184185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21090CB-3B0D-A09E-7336-A81D67EA38B1}"/>
              </a:ext>
            </a:extLst>
          </p:cNvPr>
          <p:cNvSpPr txBox="1"/>
          <p:nvPr/>
        </p:nvSpPr>
        <p:spPr>
          <a:xfrm>
            <a:off x="411892" y="5619404"/>
            <a:ext cx="32069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Measurements are in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588F2698-9770-D445-EDE4-7916A5526C1C}"/>
              </a:ext>
            </a:extLst>
          </p:cNvPr>
          <p:cNvSpPr txBox="1">
            <a:spLocks/>
          </p:cNvSpPr>
          <p:nvPr/>
        </p:nvSpPr>
        <p:spPr>
          <a:xfrm>
            <a:off x="307865" y="6516615"/>
            <a:ext cx="5224463" cy="31115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ePIC Collaboration Meeting, January 21,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86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404AE3A-09C3-9658-18B8-6DD7FA37C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26" y="0"/>
            <a:ext cx="12006147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E3DC1B-9C62-E708-6110-53A58637D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26" y="0"/>
            <a:ext cx="120061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857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4835C-1F13-594E-EFD6-645966B99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400FEC-322F-1E23-3CCF-190053296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3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823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EA8C6-E09D-112C-CE9C-82A5F7CF8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4169E7-DDEE-AE48-7823-2488F8D19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808" y="0"/>
            <a:ext cx="121412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535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6B37B-F7E4-DA8A-06DF-A6EF483D9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0EED85-B8F2-07C4-8A42-D8E2E2455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9</a:t>
            </a:fld>
            <a:endParaRPr lang="en-US" dirty="0"/>
          </a:p>
        </p:txBody>
      </p:sp>
      <p:sp>
        <p:nvSpPr>
          <p:cNvPr id="17" name="Title 4">
            <a:extLst>
              <a:ext uri="{FF2B5EF4-FFF2-40B4-BE49-F238E27FC236}">
                <a16:creationId xmlns:a16="http://schemas.microsoft.com/office/drawing/2014/main" id="{C75676F5-1B06-9AB6-D27E-82AD721FF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r>
              <a:rPr lang="en-US" dirty="0"/>
              <a:t>Implementation of AC-LGADs for FF Tracking</a:t>
            </a:r>
          </a:p>
        </p:txBody>
      </p:sp>
      <p:pic>
        <p:nvPicPr>
          <p:cNvPr id="4" name="Picture 3" descr="A close up of a circuit board&#10;&#10;Description automatically generated">
            <a:extLst>
              <a:ext uri="{FF2B5EF4-FFF2-40B4-BE49-F238E27FC236}">
                <a16:creationId xmlns:a16="http://schemas.microsoft.com/office/drawing/2014/main" id="{B1CAF464-C8D8-CBAF-429C-553905A45B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35" t="35872" r="29311" b="32371"/>
          <a:stretch/>
        </p:blipFill>
        <p:spPr>
          <a:xfrm>
            <a:off x="375422" y="1033346"/>
            <a:ext cx="3921131" cy="3128471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8DA848D-F6B4-74EA-88CF-AC90964C270A}"/>
              </a:ext>
            </a:extLst>
          </p:cNvPr>
          <p:cNvCxnSpPr>
            <a:cxnSpLocks/>
          </p:cNvCxnSpPr>
          <p:nvPr/>
        </p:nvCxnSpPr>
        <p:spPr>
          <a:xfrm>
            <a:off x="4393870" y="2597582"/>
            <a:ext cx="50380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448437B-F560-47AE-6F34-8492AD748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035588" y="849898"/>
            <a:ext cx="7044162" cy="36733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D96E2AF-050A-F21F-4FF8-CF0C10DBBBE0}"/>
              </a:ext>
            </a:extLst>
          </p:cNvPr>
          <p:cNvSpPr txBox="1"/>
          <p:nvPr/>
        </p:nvSpPr>
        <p:spPr>
          <a:xfrm>
            <a:off x="5035588" y="3569127"/>
            <a:ext cx="41563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solidFill>
                  <a:schemeClr val="bg1"/>
                </a:solidFill>
              </a:rPr>
              <a:t>BNL AC-LGAD: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500x500 um</a:t>
            </a:r>
            <a:r>
              <a:rPr lang="en-US" sz="1400" baseline="30000" dirty="0">
                <a:solidFill>
                  <a:schemeClr val="bg1"/>
                </a:solidFill>
              </a:rPr>
              <a:t>2</a:t>
            </a:r>
            <a:r>
              <a:rPr lang="en-US" sz="1400" dirty="0">
                <a:solidFill>
                  <a:schemeClr val="bg1"/>
                </a:solidFill>
              </a:rPr>
              <a:t> pixel pitch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100x100 um</a:t>
            </a:r>
            <a:r>
              <a:rPr lang="en-US" sz="1400" baseline="30000" dirty="0">
                <a:solidFill>
                  <a:schemeClr val="bg1"/>
                </a:solidFill>
              </a:rPr>
              <a:t>2</a:t>
            </a:r>
            <a:r>
              <a:rPr lang="en-US" sz="1400" dirty="0">
                <a:solidFill>
                  <a:schemeClr val="bg1"/>
                </a:solidFill>
              </a:rPr>
              <a:t> metal electrode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30um active thickness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110423-4451-9609-7113-A78BC5E2CF54}"/>
              </a:ext>
            </a:extLst>
          </p:cNvPr>
          <p:cNvSpPr txBox="1"/>
          <p:nvPr/>
        </p:nvSpPr>
        <p:spPr>
          <a:xfrm>
            <a:off x="5824603" y="1157866"/>
            <a:ext cx="2029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AC-LGAD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CB5B28-F7DE-4EC8-3FDD-0A787722FD5B}"/>
              </a:ext>
            </a:extLst>
          </p:cNvPr>
          <p:cNvSpPr txBox="1"/>
          <p:nvPr/>
        </p:nvSpPr>
        <p:spPr>
          <a:xfrm>
            <a:off x="9321452" y="1147587"/>
            <a:ext cx="2029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EICROC0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E3BEED-7FF2-C78B-B669-4F226CC570EC}"/>
              </a:ext>
            </a:extLst>
          </p:cNvPr>
          <p:cNvSpPr txBox="1"/>
          <p:nvPr/>
        </p:nvSpPr>
        <p:spPr>
          <a:xfrm>
            <a:off x="361846" y="4611365"/>
            <a:ext cx="1070023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EICROC ASIC proposed for pixilated AC-LGADs.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Uses infrastructure from ALTIROC (used for DC-LGADs in ATLAS) and HGCROC (I2C)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Currently only 4x4 channel version exists, 32x32 (full channel count) in production (to arrive in Feb./March 2026).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Also used in FTOF (or any pixilated AC-LGAD detector).</a:t>
            </a:r>
            <a:endParaRPr lang="en-US" sz="1600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1918C15-27B6-5F7D-92AD-12ACD76CF1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19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40B03456-9B8D-484F-87DB-076ADB43E9F3}" vid="{D3F09972-1605-9348-86B6-2FB56E667A3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1006</Words>
  <Application>Microsoft Office PowerPoint</Application>
  <PresentationFormat>Widescreen</PresentationFormat>
  <Paragraphs>105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PingFangSC-Regular</vt:lpstr>
      <vt:lpstr>Wingdings</vt:lpstr>
      <vt:lpstr>Office Theme</vt:lpstr>
      <vt:lpstr>1_BNL</vt:lpstr>
      <vt:lpstr>PowerPoint Presentation</vt:lpstr>
      <vt:lpstr>Far-Forward Integration</vt:lpstr>
      <vt:lpstr>Roman Pots</vt:lpstr>
      <vt:lpstr>Roman Pot Detector Arrangement, Six Sigma - 100 GEV Beam Energy </vt:lpstr>
      <vt:lpstr>Roman Pot Detector Arrangement, Six Sigma - 275 GEV Beam Energy </vt:lpstr>
      <vt:lpstr>PowerPoint Presentation</vt:lpstr>
      <vt:lpstr>PowerPoint Presentation</vt:lpstr>
      <vt:lpstr>PowerPoint Presentation</vt:lpstr>
      <vt:lpstr>Implementation of AC-LGADs for FF Tracking</vt:lpstr>
      <vt:lpstr>Some comments on needs for testbeam(s)</vt:lpstr>
      <vt:lpstr>Implementation of AC-LGADs for FF Tracking</vt:lpstr>
      <vt:lpstr>Implementation of AC-LGADs for FF Tracking</vt:lpstr>
      <vt:lpstr>Broad timeline of AC-LGAD activities (non-exhaustive)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Estrada Vigil, Juan Cruz</dc:creator>
  <cp:lastModifiedBy>Pinelli, Donald</cp:lastModifiedBy>
  <cp:revision>2</cp:revision>
  <dcterms:created xsi:type="dcterms:W3CDTF">2026-03-02T14:06:30Z</dcterms:created>
  <dcterms:modified xsi:type="dcterms:W3CDTF">2026-04-22T19:19:33Z</dcterms:modified>
</cp:coreProperties>
</file>