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orient="horz" pos="1620">
          <p15:clr>
            <a:srgbClr val="A4A3A4"/>
          </p15:clr>
        </p15:guide>
        <p15:guide id="3" pos="2878">
          <p15:clr>
            <a:srgbClr val="A4A3A4"/>
          </p15:clr>
        </p15:guide>
      </p15:sldGuideLst>
    </p:ext>
    <p:ext uri="GoogleSlidesCustomDataVersion2">
      <go:slidesCustomData xmlns:go="http://customooxmlschemas.google.com/" r:id="rId31" roundtripDataSignature="AMtx7mj+xFaFsN4QEd44mcS6CndoU/+EE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B8CB882-EBC0-4137-A010-4072A0849A17}">
  <a:tblStyle styleId="{6B8CB882-EBC0-4137-A010-4072A0849A1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1620" orient="horz"/>
        <p:guide pos="2878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slide" Target="slides/slide23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customschemas.google.com/relationships/presentationmetadata" Target="metadata"/><Relationship Id="rId30" Type="http://schemas.openxmlformats.org/officeDocument/2006/relationships/slide" Target="slides/slide24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75" name="Google Shape;1275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3b12edd15e4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83" name="Google Shape;1283;g3b12edd15e4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84" name="Google Shape;1284;g3b12edd15e4_0_1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h8f24fd7613f14a2_0_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h8f24fd7613f14a2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2" name="Google Shape;1292;h8f24fd7613f14a2_0_30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" name="Shape 1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" name="Google Shape;1303;h8f24fd7613f14a2_0_778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" name="Google Shape;1304;h8f24fd7613f14a2_0_7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5" name="Google Shape;1305;h8f24fd7613f14a2_0_778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" name="Shape 1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" name="Google Shape;1315;g3b140afa049_0_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16" name="Google Shape;1316;g3b140afa049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17" name="Google Shape;1317;g3b140afa049_0_7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g3b140afa049_0_8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6" name="Google Shape;1326;g3b140afa049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7" name="Google Shape;1327;g3b140afa049_0_8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3b12edd15e4_0_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47" name="Google Shape;1347;g3b12edd15e4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48" name="Google Shape;1348;g3b12edd15e4_0_1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g3b12edd15e4_0_10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3" name="Google Shape;1373;g3b12edd15e4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74" name="Google Shape;1374;g3b12edd15e4_0_10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3b12edd15e4_0_6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87" name="Google Shape;1387;g3b12edd15e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8" name="Google Shape;1388;g3b12edd15e4_0_6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h8f24fd7613f14a2_0_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7" name="Google Shape;1407;h8f24fd7613f14a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8" name="Google Shape;1408;h8f24fd7613f14a2_0_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3b140afa049_0_1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35" name="Google Shape;1435;g3b140afa049_0_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36" name="Google Shape;1436;g3b140afa049_0_12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h8f24fd7613f14a2_0_779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5" name="Google Shape;1445;h8f24fd7613f14a2_0_7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6" name="Google Shape;1446;h8f24fd7613f14a2_0_7797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h8f24fd7613f14a2_0_13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5" name="Google Shape;1455;h8f24fd7613f14a2_0_1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56" name="Google Shape;1456;h8f24fd7613f14a2_0_1321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5" name="Shape 1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6" name="Google Shape;1496;h8f24fd7613f14a2_0_26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97" name="Google Shape;1497;h8f24fd7613f14a2_0_2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98" name="Google Shape;1498;h8f24fd7613f14a2_0_262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3" name="Shape 1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4" name="Google Shape;1504;h8f24fd7613f14a2_0_263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5" name="Google Shape;1505;h8f24fd7613f14a2_0_2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06" name="Google Shape;1506;h8f24fd7613f14a2_0_2633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1" name="Shape 1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2" name="Google Shape;1512;h8f24fd7613f14a2_0_4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13" name="Google Shape;1513;h8f24fd7613f14a2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14" name="Google Shape;1514;h8f24fd7613f14a2_0_4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h8f24fd7613f14a2_0_390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23" name="Google Shape;1523;h8f24fd7613f14a2_0_3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24" name="Google Shape;1524;h8f24fd7613f14a2_0_390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3b140afa049_0_14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35" name="Google Shape;1535;g3b140afa049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36" name="Google Shape;1536;g3b140afa049_0_149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h8f24fd7613f14a2_0_645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43" name="Google Shape;1543;h8f24fd7613f14a2_0_6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44" name="Google Shape;1544;h8f24fd7613f14a2_0_6455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1" name="Shape 1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2" name="Google Shape;1552;h8f24fd7613f14a2_0_646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3" name="Google Shape;1553;h8f24fd7613f14a2_0_6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4" name="Google Shape;1554;h8f24fd7613f14a2_0_6464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5" name="Google Shape;1565;h8f24fd7613f14a2_0_64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6" name="Google Shape;1566;h8f24fd7613f14a2_0_6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7" name="Google Shape;1567;h8f24fd7613f14a2_0_64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5" name="Shape 1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" name="Google Shape;1576;h8f24fd7613f14a2_0_775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7" name="Google Shape;1577;h8f24fd7613f14a2_0_7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78" name="Google Shape;1578;h8f24fd7613f14a2_0_7752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3b12edd15e4_0_5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87" name="Google Shape;1587;g3b12edd15e4_0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88" name="Google Shape;1588;g3b12edd15e4_0_58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4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5" name="Google Shape;1595;h8f24fd7613f14a2_0_777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6" name="Google Shape;1596;h8f24fd7613f14a2_0_7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7" name="Google Shape;1597;h8f24fd7613f14a2_0_7776:notes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/Color Backgrounds">
  <p:cSld name="Title Slide w/Color Backgrounds">
    <p:bg>
      <p:bgPr>
        <a:solidFill>
          <a:schemeClr val="lt1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 txBox="1"/>
          <p:nvPr>
            <p:ph type="ctrTitle"/>
          </p:nvPr>
        </p:nvSpPr>
        <p:spPr>
          <a:xfrm>
            <a:off x="459486" y="1028700"/>
            <a:ext cx="8226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b="1" i="0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3" name="Google Shape;163;p33"/>
          <p:cNvSpPr txBox="1"/>
          <p:nvPr>
            <p:ph idx="1" type="subTitle"/>
          </p:nvPr>
        </p:nvSpPr>
        <p:spPr>
          <a:xfrm>
            <a:off x="457732" y="2914651"/>
            <a:ext cx="82266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/>
        </p:txBody>
      </p:sp>
      <p:grpSp>
        <p:nvGrpSpPr>
          <p:cNvPr id="164" name="Google Shape;164;p33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165" name="Google Shape;165;p33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166" name="Google Shape;166;p33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67" name="Google Shape;167;p33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68" name="Google Shape;168;p33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69" name="Google Shape;169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70" name="Google Shape;170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71" name="Google Shape;171;p33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2" name="Google Shape;172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73" name="Google Shape;173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74" name="Google Shape;174;p33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5" name="Google Shape;175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76" name="Google Shape;176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77" name="Google Shape;177;p33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8" name="Google Shape;178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79" name="Google Shape;179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80" name="Google Shape;180;p33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1" name="Google Shape;181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82" name="Google Shape;182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83" name="Google Shape;183;p33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4" name="Google Shape;184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85" name="Google Shape;185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86" name="Google Shape;186;p33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87" name="Google Shape;187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88" name="Google Shape;188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89" name="Google Shape;189;p33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0" name="Google Shape;190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91" name="Google Shape;191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92" name="Google Shape;192;p33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3" name="Google Shape;193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94" name="Google Shape;194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95" name="Google Shape;195;p33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6" name="Google Shape;196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97" name="Google Shape;197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98" name="Google Shape;198;p33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99" name="Google Shape;199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00" name="Google Shape;200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201" name="Google Shape;201;p33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202" name="Google Shape;202;p33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03" name="Google Shape;203;p33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4" name="Google Shape;204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05" name="Google Shape;205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06" name="Google Shape;206;p33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07" name="Google Shape;207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08" name="Google Shape;208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09" name="Google Shape;209;p33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0" name="Google Shape;210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11" name="Google Shape;211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12" name="Google Shape;212;p33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3" name="Google Shape;213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14" name="Google Shape;214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15" name="Google Shape;215;p33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6" name="Google Shape;216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17" name="Google Shape;217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18" name="Google Shape;218;p33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19" name="Google Shape;219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20" name="Google Shape;220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21" name="Google Shape;221;p33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2" name="Google Shape;222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23" name="Google Shape;223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24" name="Google Shape;224;p33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5" name="Google Shape;225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26" name="Google Shape;226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27" name="Google Shape;227;p33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28" name="Google Shape;228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29" name="Google Shape;229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30" name="Google Shape;230;p33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31" name="Google Shape;231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32" name="Google Shape;232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33" name="Google Shape;233;p33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34" name="Google Shape;234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35" name="Google Shape;235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236" name="Google Shape;236;p33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237" name="Google Shape;237;p33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238" name="Google Shape;238;p33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39" name="Google Shape;239;p33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0" name="Google Shape;240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41" name="Google Shape;241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42" name="Google Shape;242;p33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3" name="Google Shape;243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44" name="Google Shape;244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45" name="Google Shape;245;p33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6" name="Google Shape;246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47" name="Google Shape;247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48" name="Google Shape;248;p33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49" name="Google Shape;249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50" name="Google Shape;250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51" name="Google Shape;251;p33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2" name="Google Shape;252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53" name="Google Shape;253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54" name="Google Shape;254;p33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5" name="Google Shape;255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56" name="Google Shape;256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57" name="Google Shape;257;p33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58" name="Google Shape;258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59" name="Google Shape;259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60" name="Google Shape;260;p33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1" name="Google Shape;261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62" name="Google Shape;262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63" name="Google Shape;263;p33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4" name="Google Shape;264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65" name="Google Shape;265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66" name="Google Shape;266;p33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67" name="Google Shape;267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68" name="Google Shape;268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69" name="Google Shape;269;p33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270" name="Google Shape;270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71" name="Google Shape;271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272" name="Google Shape;272;p33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273" name="Google Shape;273;p33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274" name="Google Shape;274;p33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275" name="Google Shape;275;p33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276" name="Google Shape;276;p33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77" name="Google Shape;277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78" name="Google Shape;278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79" name="Google Shape;279;p33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0" name="Google Shape;280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81" name="Google Shape;281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82" name="Google Shape;282;p33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3" name="Google Shape;283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84" name="Google Shape;284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85" name="Google Shape;285;p33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6" name="Google Shape;286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87" name="Google Shape;287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88" name="Google Shape;288;p33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89" name="Google Shape;289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90" name="Google Shape;290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91" name="Google Shape;291;p33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2" name="Google Shape;292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93" name="Google Shape;293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94" name="Google Shape;294;p33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5" name="Google Shape;295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96" name="Google Shape;296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97" name="Google Shape;297;p33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8" name="Google Shape;298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99" name="Google Shape;299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00" name="Google Shape;300;p33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01" name="Google Shape;301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02" name="Google Shape;302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03" name="Google Shape;303;p33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04" name="Google Shape;304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05" name="Google Shape;305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06" name="Google Shape;306;p33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07" name="Google Shape;307;p33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08" name="Google Shape;308;p33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DOE_Office_Science_white.png" id="309" name="Google Shape;309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32769" y="304800"/>
            <a:ext cx="1327150" cy="441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310" name="Google Shape;31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020" y="304800"/>
            <a:ext cx="2400299" cy="61298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33"/>
          <p:cNvSpPr txBox="1"/>
          <p:nvPr>
            <p:ph idx="12" type="sldNum"/>
          </p:nvPr>
        </p:nvSpPr>
        <p:spPr>
          <a:xfrm>
            <a:off x="8210681" y="4770096"/>
            <a:ext cx="548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1"/>
          <p:cNvSpPr txBox="1"/>
          <p:nvPr>
            <p:ph type="title"/>
          </p:nvPr>
        </p:nvSpPr>
        <p:spPr>
          <a:xfrm>
            <a:off x="459486" y="3429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4" name="Google Shape;314;p41"/>
          <p:cNvSpPr txBox="1"/>
          <p:nvPr>
            <p:ph idx="1" type="body"/>
          </p:nvPr>
        </p:nvSpPr>
        <p:spPr>
          <a:xfrm>
            <a:off x="459488" y="1200150"/>
            <a:ext cx="8229600" cy="3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15" name="Google Shape;315;p41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 Left" type="objTx">
  <p:cSld name="OBJECT_WITH_CAPTION_TEXT"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48"/>
          <p:cNvSpPr txBox="1"/>
          <p:nvPr>
            <p:ph type="title"/>
          </p:nvPr>
        </p:nvSpPr>
        <p:spPr>
          <a:xfrm>
            <a:off x="459486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8" name="Google Shape;318;p48"/>
          <p:cNvSpPr txBox="1"/>
          <p:nvPr>
            <p:ph idx="1" type="body"/>
          </p:nvPr>
        </p:nvSpPr>
        <p:spPr>
          <a:xfrm>
            <a:off x="3575050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 sz="1500"/>
            </a:lvl1pPr>
            <a:lvl2pPr indent="-32385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 sz="1500"/>
            </a:lvl2pPr>
            <a:lvl3pPr indent="-3111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 sz="1500"/>
            </a:lvl3pPr>
            <a:lvl4pPr indent="-3111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 sz="1500"/>
            </a:lvl4pPr>
            <a:lvl5pPr indent="-3048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»"/>
              <a:defRPr sz="12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319" name="Google Shape;319;p48"/>
          <p:cNvSpPr txBox="1"/>
          <p:nvPr>
            <p:ph idx="2" type="body"/>
          </p:nvPr>
        </p:nvSpPr>
        <p:spPr>
          <a:xfrm>
            <a:off x="459486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320" name="Google Shape;320;p48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43"/>
          <p:cNvSpPr txBox="1"/>
          <p:nvPr>
            <p:ph idx="1" type="body"/>
          </p:nvPr>
        </p:nvSpPr>
        <p:spPr>
          <a:xfrm>
            <a:off x="459486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1" sz="1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23" name="Google Shape;323;p43"/>
          <p:cNvSpPr txBox="1"/>
          <p:nvPr>
            <p:ph idx="2" type="body"/>
          </p:nvPr>
        </p:nvSpPr>
        <p:spPr>
          <a:xfrm>
            <a:off x="459486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 sz="1400"/>
            </a:lvl1pPr>
            <a:lvl2pPr indent="-3175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–"/>
              <a:defRPr sz="1400"/>
            </a:lvl2pPr>
            <a:lvl3pPr indent="-29845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•"/>
              <a:defRPr sz="1400"/>
            </a:lvl3pPr>
            <a:lvl4pPr indent="-29845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–"/>
              <a:defRPr sz="1400"/>
            </a:lvl4pPr>
            <a:lvl5pPr indent="-3175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»"/>
              <a:defRPr sz="14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324" name="Google Shape;324;p43"/>
          <p:cNvSpPr txBox="1"/>
          <p:nvPr>
            <p:ph idx="3" type="body"/>
          </p:nvPr>
        </p:nvSpPr>
        <p:spPr>
          <a:xfrm>
            <a:off x="4645026" y="1151335"/>
            <a:ext cx="4041900" cy="479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 b="1" sz="14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 b="1" sz="15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None/>
              <a:defRPr b="1" sz="14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None/>
              <a:defRPr b="1" sz="1200"/>
            </a:lvl4pPr>
            <a:lvl5pPr indent="-228600" lvl="4" marL="22860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b="1" sz="1200"/>
            </a:lvl5pPr>
            <a:lvl6pPr indent="-228600" lvl="5" marL="27432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25" name="Google Shape;325;p43"/>
          <p:cNvSpPr txBox="1"/>
          <p:nvPr>
            <p:ph idx="4" type="body"/>
          </p:nvPr>
        </p:nvSpPr>
        <p:spPr>
          <a:xfrm>
            <a:off x="4645026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 sz="1400"/>
            </a:lvl1pPr>
            <a:lvl2pPr indent="-3175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–"/>
              <a:defRPr sz="1400"/>
            </a:lvl2pPr>
            <a:lvl3pPr indent="-29845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•"/>
              <a:defRPr sz="1400"/>
            </a:lvl3pPr>
            <a:lvl4pPr indent="-29845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–"/>
              <a:defRPr sz="1400"/>
            </a:lvl4pPr>
            <a:lvl5pPr indent="-3175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»"/>
              <a:defRPr sz="14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326" name="Google Shape;326;p43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27" name="Google Shape;327;p43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8" name="Google Shape;328;p43"/>
          <p:cNvSpPr txBox="1"/>
          <p:nvPr>
            <p:ph idx="5" type="subTitle"/>
          </p:nvPr>
        </p:nvSpPr>
        <p:spPr>
          <a:xfrm>
            <a:off x="459488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/Dark Background">
  <p:cSld name="Title Slide w/Dark Background">
    <p:bg>
      <p:bgPr>
        <a:solidFill>
          <a:schemeClr val="lt1"/>
        </a:solidFill>
      </p:bgPr>
    </p:bg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4"/>
          <p:cNvSpPr txBox="1"/>
          <p:nvPr>
            <p:ph type="ctrTitle"/>
          </p:nvPr>
        </p:nvSpPr>
        <p:spPr>
          <a:xfrm>
            <a:off x="458657" y="850949"/>
            <a:ext cx="8226600" cy="18171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b="1" i="0" sz="4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31" name="Google Shape;331;p34"/>
          <p:cNvSpPr txBox="1"/>
          <p:nvPr>
            <p:ph idx="1" type="subTitle"/>
          </p:nvPr>
        </p:nvSpPr>
        <p:spPr>
          <a:xfrm>
            <a:off x="457732" y="2914651"/>
            <a:ext cx="8226600" cy="8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/>
        </p:txBody>
      </p:sp>
      <p:grpSp>
        <p:nvGrpSpPr>
          <p:cNvPr id="332" name="Google Shape;332;p34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333" name="Google Shape;333;p34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334" name="Google Shape;334;p3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335" name="Google Shape;335;p3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336" name="Google Shape;336;p3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37" name="Google Shape;337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38" name="Google Shape;338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39" name="Google Shape;339;p3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0" name="Google Shape;340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1" name="Google Shape;341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2" name="Google Shape;342;p3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3" name="Google Shape;343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4" name="Google Shape;344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5" name="Google Shape;345;p3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6" name="Google Shape;346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47" name="Google Shape;347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8" name="Google Shape;348;p3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49" name="Google Shape;349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0" name="Google Shape;350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51" name="Google Shape;351;p3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52" name="Google Shape;352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3" name="Google Shape;353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54" name="Google Shape;354;p3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55" name="Google Shape;355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6" name="Google Shape;356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57" name="Google Shape;357;p3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58" name="Google Shape;358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59" name="Google Shape;359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60" name="Google Shape;360;p3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61" name="Google Shape;361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62" name="Google Shape;362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63" name="Google Shape;363;p3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64" name="Google Shape;364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65" name="Google Shape;365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66" name="Google Shape;366;p3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67" name="Google Shape;367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68" name="Google Shape;368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369" name="Google Shape;369;p34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370" name="Google Shape;370;p3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371" name="Google Shape;371;p3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2" name="Google Shape;372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73" name="Google Shape;373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74" name="Google Shape;374;p3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5" name="Google Shape;375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76" name="Google Shape;376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77" name="Google Shape;377;p3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78" name="Google Shape;378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79" name="Google Shape;379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80" name="Google Shape;380;p3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81" name="Google Shape;381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82" name="Google Shape;382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83" name="Google Shape;383;p3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84" name="Google Shape;384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85" name="Google Shape;385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86" name="Google Shape;386;p3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87" name="Google Shape;387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88" name="Google Shape;388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89" name="Google Shape;389;p3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0" name="Google Shape;390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91" name="Google Shape;391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92" name="Google Shape;392;p3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3" name="Google Shape;393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94" name="Google Shape;394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95" name="Google Shape;395;p3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6" name="Google Shape;396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97" name="Google Shape;397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98" name="Google Shape;398;p3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399" name="Google Shape;399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00" name="Google Shape;400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01" name="Google Shape;401;p3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2" name="Google Shape;402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03" name="Google Shape;403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404" name="Google Shape;404;p3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05" name="Google Shape;405;p34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406" name="Google Shape;406;p34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07" name="Google Shape;407;p34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08" name="Google Shape;408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09" name="Google Shape;409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10" name="Google Shape;410;p34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1" name="Google Shape;411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12" name="Google Shape;412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13" name="Google Shape;413;p34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4" name="Google Shape;414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15" name="Google Shape;415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16" name="Google Shape;416;p34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17" name="Google Shape;417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18" name="Google Shape;418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19" name="Google Shape;419;p34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20" name="Google Shape;420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21" name="Google Shape;421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22" name="Google Shape;422;p34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23" name="Google Shape;423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24" name="Google Shape;424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25" name="Google Shape;425;p34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26" name="Google Shape;426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27" name="Google Shape;427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28" name="Google Shape;428;p34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29" name="Google Shape;429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30" name="Google Shape;430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31" name="Google Shape;431;p34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32" name="Google Shape;432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33" name="Google Shape;433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34" name="Google Shape;434;p34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35" name="Google Shape;435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36" name="Google Shape;436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37" name="Google Shape;437;p34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438" name="Google Shape;438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39" name="Google Shape;439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440" name="Google Shape;440;p34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441" name="Google Shape;441;p34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442" name="Google Shape;442;p34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43" name="Google Shape;443;p34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44" name="Google Shape;444;p34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5" name="Google Shape;445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46" name="Google Shape;446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47" name="Google Shape;447;p34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8" name="Google Shape;448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49" name="Google Shape;449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50" name="Google Shape;450;p34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51" name="Google Shape;451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2" name="Google Shape;452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53" name="Google Shape;453;p34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54" name="Google Shape;454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5" name="Google Shape;455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56" name="Google Shape;456;p34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57" name="Google Shape;457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8" name="Google Shape;458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59" name="Google Shape;459;p34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60" name="Google Shape;460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1" name="Google Shape;461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2" name="Google Shape;462;p34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63" name="Google Shape;463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4" name="Google Shape;464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5" name="Google Shape;465;p34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66" name="Google Shape;466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67" name="Google Shape;467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8" name="Google Shape;468;p34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69" name="Google Shape;469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70" name="Google Shape;470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71" name="Google Shape;471;p34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2" name="Google Shape;472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73" name="Google Shape;473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74" name="Google Shape;474;p34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5" name="Google Shape;475;p34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76" name="Google Shape;476;p34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DOE_Office_Science_white.png" id="477" name="Google Shape;47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532769" y="306262"/>
            <a:ext cx="1327150" cy="4412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drawing&#10;&#10;Description automatically generated" id="478" name="Google Shape;47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0112" y="242811"/>
            <a:ext cx="2400299" cy="541782"/>
          </a:xfrm>
          <a:prstGeom prst="rect">
            <a:avLst/>
          </a:prstGeom>
          <a:noFill/>
          <a:ln>
            <a:noFill/>
          </a:ln>
        </p:spPr>
      </p:pic>
      <p:sp>
        <p:nvSpPr>
          <p:cNvPr id="479" name="Google Shape;479;p34"/>
          <p:cNvSpPr txBox="1"/>
          <p:nvPr>
            <p:ph idx="12" type="sldNum"/>
          </p:nvPr>
        </p:nvSpPr>
        <p:spPr>
          <a:xfrm>
            <a:off x="8210681" y="4770096"/>
            <a:ext cx="548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/Image">
  <p:cSld name="Title Slide w/Image"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/>
          <p:nvPr>
            <p:ph type="ctrTitle"/>
          </p:nvPr>
        </p:nvSpPr>
        <p:spPr>
          <a:xfrm>
            <a:off x="458657" y="1338679"/>
            <a:ext cx="8226600" cy="607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100"/>
              <a:buFont typeface="Arial"/>
              <a:buNone/>
              <a:defRPr sz="41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2" name="Google Shape;482;p35"/>
          <p:cNvSpPr txBox="1"/>
          <p:nvPr>
            <p:ph idx="1" type="subTitle"/>
          </p:nvPr>
        </p:nvSpPr>
        <p:spPr>
          <a:xfrm>
            <a:off x="458663" y="2071858"/>
            <a:ext cx="8226600" cy="547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/>
        </p:txBody>
      </p:sp>
      <p:grpSp>
        <p:nvGrpSpPr>
          <p:cNvPr id="483" name="Google Shape;483;p35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484" name="Google Shape;484;p35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485" name="Google Shape;485;p35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486" name="Google Shape;486;p35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487" name="Google Shape;487;p35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88" name="Google Shape;488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89" name="Google Shape;489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90" name="Google Shape;490;p35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1" name="Google Shape;491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92" name="Google Shape;492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93" name="Google Shape;493;p35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4" name="Google Shape;494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95" name="Google Shape;495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96" name="Google Shape;496;p35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97" name="Google Shape;497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98" name="Google Shape;498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99" name="Google Shape;499;p35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00" name="Google Shape;500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01" name="Google Shape;501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02" name="Google Shape;502;p35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03" name="Google Shape;503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04" name="Google Shape;504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05" name="Google Shape;505;p35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06" name="Google Shape;506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07" name="Google Shape;507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08" name="Google Shape;508;p35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09" name="Google Shape;509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10" name="Google Shape;510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11" name="Google Shape;511;p35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12" name="Google Shape;512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13" name="Google Shape;513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14" name="Google Shape;514;p35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15" name="Google Shape;515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16" name="Google Shape;516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17" name="Google Shape;517;p35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18" name="Google Shape;518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19" name="Google Shape;519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520" name="Google Shape;520;p35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521" name="Google Shape;521;p35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22" name="Google Shape;522;p35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3" name="Google Shape;523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24" name="Google Shape;524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25" name="Google Shape;525;p35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6" name="Google Shape;526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27" name="Google Shape;527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28" name="Google Shape;528;p35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9" name="Google Shape;529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0" name="Google Shape;530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31" name="Google Shape;531;p35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2" name="Google Shape;532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3" name="Google Shape;533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34" name="Google Shape;534;p35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5" name="Google Shape;535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6" name="Google Shape;536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37" name="Google Shape;537;p35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38" name="Google Shape;538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9" name="Google Shape;539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40" name="Google Shape;540;p35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1" name="Google Shape;541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42" name="Google Shape;542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43" name="Google Shape;543;p35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4" name="Google Shape;544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45" name="Google Shape;545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46" name="Google Shape;546;p35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47" name="Google Shape;547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48" name="Google Shape;548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49" name="Google Shape;549;p35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0" name="Google Shape;550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1" name="Google Shape;551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52" name="Google Shape;552;p35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3" name="Google Shape;553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54" name="Google Shape;554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555" name="Google Shape;555;p35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56" name="Google Shape;556;p35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557" name="Google Shape;557;p35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58" name="Google Shape;558;p35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9" name="Google Shape;559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0" name="Google Shape;560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61" name="Google Shape;561;p35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2" name="Google Shape;562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3" name="Google Shape;563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64" name="Google Shape;564;p35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5" name="Google Shape;565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6" name="Google Shape;566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67" name="Google Shape;567;p35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68" name="Google Shape;568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9" name="Google Shape;569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0" name="Google Shape;570;p35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71" name="Google Shape;571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72" name="Google Shape;572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3" name="Google Shape;573;p35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74" name="Google Shape;574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75" name="Google Shape;575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6" name="Google Shape;576;p35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77" name="Google Shape;577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78" name="Google Shape;578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9" name="Google Shape;579;p35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0" name="Google Shape;580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1" name="Google Shape;581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2" name="Google Shape;582;p35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3" name="Google Shape;583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4" name="Google Shape;584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5" name="Google Shape;585;p35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6" name="Google Shape;586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87" name="Google Shape;587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88" name="Google Shape;588;p35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9" name="Google Shape;589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90" name="Google Shape;590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591" name="Google Shape;591;p35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592" name="Google Shape;592;p35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593" name="Google Shape;593;p35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594" name="Google Shape;594;p35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95" name="Google Shape;595;p35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96" name="Google Shape;596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97" name="Google Shape;597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98" name="Google Shape;598;p35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599" name="Google Shape;599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00" name="Google Shape;600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01" name="Google Shape;601;p35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2" name="Google Shape;602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03" name="Google Shape;603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04" name="Google Shape;604;p35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5" name="Google Shape;605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06" name="Google Shape;606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07" name="Google Shape;607;p35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08" name="Google Shape;608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09" name="Google Shape;609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10" name="Google Shape;610;p35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11" name="Google Shape;611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12" name="Google Shape;612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13" name="Google Shape;613;p35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14" name="Google Shape;614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15" name="Google Shape;615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16" name="Google Shape;616;p35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17" name="Google Shape;617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18" name="Google Shape;618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19" name="Google Shape;619;p35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20" name="Google Shape;620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21" name="Google Shape;621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22" name="Google Shape;622;p35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23" name="Google Shape;623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24" name="Google Shape;624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25" name="Google Shape;625;p35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26" name="Google Shape;626;p3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27" name="Google Shape;627;p3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pic>
        <p:nvPicPr>
          <p:cNvPr descr="A close up of a sign&#10;&#10;Description automatically generated" id="628" name="Google Shape;628;p3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27020" y="304800"/>
            <a:ext cx="2400299" cy="6129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sign&#10;&#10;Description automatically generated" id="629" name="Google Shape;629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30084" y="308610"/>
            <a:ext cx="1330452" cy="430734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35"/>
          <p:cNvSpPr/>
          <p:nvPr/>
        </p:nvSpPr>
        <p:spPr>
          <a:xfrm>
            <a:off x="384600" y="4782075"/>
            <a:ext cx="1793400" cy="25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Split Horizontal">
  <p:cSld name="4 Split Horizontal"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2" name="Google Shape;632;p36"/>
          <p:cNvGrpSpPr/>
          <p:nvPr/>
        </p:nvGrpSpPr>
        <p:grpSpPr>
          <a:xfrm>
            <a:off x="-147865" y="-104421"/>
            <a:ext cx="9439922" cy="5352395"/>
            <a:chOff x="-151324" y="-141165"/>
            <a:chExt cx="9439922" cy="7136527"/>
          </a:xfrm>
        </p:grpSpPr>
        <p:grpSp>
          <p:nvGrpSpPr>
            <p:cNvPr id="633" name="Google Shape;633;p36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634" name="Google Shape;634;p36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635" name="Google Shape;635;p36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636" name="Google Shape;636;p36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37" name="Google Shape;637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38" name="Google Shape;638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39" name="Google Shape;639;p36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40" name="Google Shape;640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41" name="Google Shape;641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42" name="Google Shape;642;p36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43" name="Google Shape;643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44" name="Google Shape;644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45" name="Google Shape;645;p36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46" name="Google Shape;646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47" name="Google Shape;647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48" name="Google Shape;648;p36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49" name="Google Shape;649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50" name="Google Shape;650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51" name="Google Shape;651;p36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52" name="Google Shape;652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53" name="Google Shape;653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54" name="Google Shape;654;p36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55" name="Google Shape;655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56" name="Google Shape;656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57" name="Google Shape;657;p36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58" name="Google Shape;658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59" name="Google Shape;659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60" name="Google Shape;660;p36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61" name="Google Shape;661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62" name="Google Shape;662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63" name="Google Shape;663;p36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64" name="Google Shape;664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65" name="Google Shape;665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66" name="Google Shape;666;p36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667" name="Google Shape;667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68" name="Google Shape;668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669" name="Google Shape;669;p36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670" name="Google Shape;670;p36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671" name="Google Shape;671;p36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72" name="Google Shape;672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73" name="Google Shape;673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74" name="Google Shape;674;p36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75" name="Google Shape;675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76" name="Google Shape;676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77" name="Google Shape;677;p36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78" name="Google Shape;678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79" name="Google Shape;679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80" name="Google Shape;680;p36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81" name="Google Shape;681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82" name="Google Shape;682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83" name="Google Shape;683;p36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84" name="Google Shape;684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85" name="Google Shape;685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86" name="Google Shape;686;p36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87" name="Google Shape;687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88" name="Google Shape;688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89" name="Google Shape;689;p36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90" name="Google Shape;690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91" name="Google Shape;691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92" name="Google Shape;692;p36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93" name="Google Shape;693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94" name="Google Shape;694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95" name="Google Shape;695;p36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96" name="Google Shape;696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97" name="Google Shape;697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98" name="Google Shape;698;p36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99" name="Google Shape;699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00" name="Google Shape;700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01" name="Google Shape;701;p36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02" name="Google Shape;702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03" name="Google Shape;703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704" name="Google Shape;704;p36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705" name="Google Shape;705;p36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706" name="Google Shape;706;p36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07" name="Google Shape;707;p36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08" name="Google Shape;708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09" name="Google Shape;709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10" name="Google Shape;710;p36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11" name="Google Shape;711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12" name="Google Shape;712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13" name="Google Shape;713;p36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14" name="Google Shape;714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15" name="Google Shape;715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16" name="Google Shape;716;p36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17" name="Google Shape;717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18" name="Google Shape;718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19" name="Google Shape;719;p36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20" name="Google Shape;720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21" name="Google Shape;721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22" name="Google Shape;722;p36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23" name="Google Shape;723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24" name="Google Shape;724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25" name="Google Shape;725;p36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26" name="Google Shape;726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27" name="Google Shape;727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28" name="Google Shape;728;p36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29" name="Google Shape;729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30" name="Google Shape;730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31" name="Google Shape;731;p36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32" name="Google Shape;732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33" name="Google Shape;733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34" name="Google Shape;734;p36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35" name="Google Shape;735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36" name="Google Shape;736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37" name="Google Shape;737;p36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38" name="Google Shape;738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39" name="Google Shape;739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740" name="Google Shape;740;p36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741" name="Google Shape;741;p36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742" name="Google Shape;742;p36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743" name="Google Shape;743;p36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744" name="Google Shape;744;p36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45" name="Google Shape;745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46" name="Google Shape;746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47" name="Google Shape;747;p36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48" name="Google Shape;748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49" name="Google Shape;749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50" name="Google Shape;750;p36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51" name="Google Shape;751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52" name="Google Shape;752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53" name="Google Shape;753;p36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54" name="Google Shape;754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55" name="Google Shape;755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56" name="Google Shape;756;p36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57" name="Google Shape;757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58" name="Google Shape;758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59" name="Google Shape;759;p36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60" name="Google Shape;760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61" name="Google Shape;761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62" name="Google Shape;762;p36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63" name="Google Shape;763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64" name="Google Shape;764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65" name="Google Shape;765;p36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66" name="Google Shape;766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67" name="Google Shape;767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68" name="Google Shape;768;p36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69" name="Google Shape;769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70" name="Google Shape;770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71" name="Google Shape;771;p36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72" name="Google Shape;772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73" name="Google Shape;773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74" name="Google Shape;774;p36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775" name="Google Shape;775;p3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76" name="Google Shape;776;p3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sp>
        <p:nvSpPr>
          <p:cNvPr id="777" name="Google Shape;777;p36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78" name="Google Shape;778;p3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79" name="Google Shape;779;p36"/>
          <p:cNvSpPr txBox="1"/>
          <p:nvPr>
            <p:ph idx="1" type="subTitle"/>
          </p:nvPr>
        </p:nvSpPr>
        <p:spPr>
          <a:xfrm>
            <a:off x="459486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  <p:sp>
        <p:nvSpPr>
          <p:cNvPr id="780" name="Google Shape;780;p36"/>
          <p:cNvSpPr txBox="1"/>
          <p:nvPr>
            <p:ph idx="2" type="body"/>
          </p:nvPr>
        </p:nvSpPr>
        <p:spPr>
          <a:xfrm>
            <a:off x="2525515" y="1371600"/>
            <a:ext cx="1942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1pPr>
            <a:lvl2pPr indent="-3048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100"/>
            </a:lvl2pPr>
            <a:lvl3pPr indent="-2921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 sz="1100"/>
            </a:lvl3pPr>
            <a:lvl4pPr indent="-2921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–"/>
              <a:defRPr sz="11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100"/>
            </a:lvl5pPr>
            <a:lvl6pPr indent="-3048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6pPr>
            <a:lvl7pPr indent="-3048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7pPr>
            <a:lvl8pPr indent="-3048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8pPr>
            <a:lvl9pPr indent="-3048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9pPr>
          </a:lstStyle>
          <a:p/>
        </p:txBody>
      </p:sp>
      <p:sp>
        <p:nvSpPr>
          <p:cNvPr id="781" name="Google Shape;781;p36"/>
          <p:cNvSpPr txBox="1"/>
          <p:nvPr>
            <p:ph idx="3" type="body"/>
          </p:nvPr>
        </p:nvSpPr>
        <p:spPr>
          <a:xfrm>
            <a:off x="4620288" y="1371600"/>
            <a:ext cx="1942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1pPr>
            <a:lvl2pPr indent="-3048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100"/>
            </a:lvl2pPr>
            <a:lvl3pPr indent="-2921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 sz="1100"/>
            </a:lvl3pPr>
            <a:lvl4pPr indent="-2921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–"/>
              <a:defRPr sz="11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100"/>
            </a:lvl5pPr>
            <a:lvl6pPr indent="-3048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6pPr>
            <a:lvl7pPr indent="-3048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7pPr>
            <a:lvl8pPr indent="-3048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8pPr>
            <a:lvl9pPr indent="-3048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9pPr>
          </a:lstStyle>
          <a:p/>
        </p:txBody>
      </p:sp>
      <p:sp>
        <p:nvSpPr>
          <p:cNvPr id="782" name="Google Shape;782;p36"/>
          <p:cNvSpPr txBox="1"/>
          <p:nvPr>
            <p:ph idx="4" type="body"/>
          </p:nvPr>
        </p:nvSpPr>
        <p:spPr>
          <a:xfrm>
            <a:off x="6717441" y="1371600"/>
            <a:ext cx="1942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1pPr>
            <a:lvl2pPr indent="-3048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100"/>
            </a:lvl2pPr>
            <a:lvl3pPr indent="-2921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 sz="1100"/>
            </a:lvl3pPr>
            <a:lvl4pPr indent="-2921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–"/>
              <a:defRPr sz="11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100"/>
            </a:lvl5pPr>
            <a:lvl6pPr indent="-3048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6pPr>
            <a:lvl7pPr indent="-3048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7pPr>
            <a:lvl8pPr indent="-3048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8pPr>
            <a:lvl9pPr indent="-3048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100"/>
            </a:lvl9pPr>
          </a:lstStyle>
          <a:p/>
        </p:txBody>
      </p:sp>
      <p:sp>
        <p:nvSpPr>
          <p:cNvPr id="783" name="Google Shape;783;p36"/>
          <p:cNvSpPr txBox="1"/>
          <p:nvPr>
            <p:ph idx="5" type="body"/>
          </p:nvPr>
        </p:nvSpPr>
        <p:spPr>
          <a:xfrm>
            <a:off x="2525515" y="3086100"/>
            <a:ext cx="1939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  <p:sp>
        <p:nvSpPr>
          <p:cNvPr id="784" name="Google Shape;784;p36"/>
          <p:cNvSpPr txBox="1"/>
          <p:nvPr>
            <p:ph idx="6" type="body"/>
          </p:nvPr>
        </p:nvSpPr>
        <p:spPr>
          <a:xfrm>
            <a:off x="4620288" y="3086100"/>
            <a:ext cx="1939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  <p:sp>
        <p:nvSpPr>
          <p:cNvPr id="785" name="Google Shape;785;p36"/>
          <p:cNvSpPr txBox="1"/>
          <p:nvPr>
            <p:ph idx="7" type="body"/>
          </p:nvPr>
        </p:nvSpPr>
        <p:spPr>
          <a:xfrm>
            <a:off x="6715061" y="3086100"/>
            <a:ext cx="19446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  <p:sp>
        <p:nvSpPr>
          <p:cNvPr id="786" name="Google Shape;786;p36"/>
          <p:cNvSpPr txBox="1"/>
          <p:nvPr>
            <p:ph idx="8" type="body"/>
          </p:nvPr>
        </p:nvSpPr>
        <p:spPr>
          <a:xfrm>
            <a:off x="459486" y="1371600"/>
            <a:ext cx="19425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  <p:sp>
        <p:nvSpPr>
          <p:cNvPr id="787" name="Google Shape;787;p36"/>
          <p:cNvSpPr txBox="1"/>
          <p:nvPr>
            <p:ph idx="9" type="body"/>
          </p:nvPr>
        </p:nvSpPr>
        <p:spPr>
          <a:xfrm>
            <a:off x="459486" y="3086100"/>
            <a:ext cx="1939800" cy="13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984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White">
  <p:cSld name="Section Header White"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89" name="Google Shape;789;p37"/>
          <p:cNvCxnSpPr/>
          <p:nvPr/>
        </p:nvCxnSpPr>
        <p:spPr>
          <a:xfrm>
            <a:off x="460845" y="3698621"/>
            <a:ext cx="82224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790" name="Google Shape;790;p37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1" name="Google Shape;791;p37"/>
          <p:cNvSpPr txBox="1"/>
          <p:nvPr>
            <p:ph type="ctrTitle"/>
          </p:nvPr>
        </p:nvSpPr>
        <p:spPr>
          <a:xfrm>
            <a:off x="459486" y="1200150"/>
            <a:ext cx="8226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100"/>
              <a:buFont typeface="Arial"/>
              <a:buNone/>
              <a:defRPr sz="41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2" name="Google Shape;792;p37"/>
          <p:cNvSpPr txBox="1"/>
          <p:nvPr>
            <p:ph idx="1" type="subTitle"/>
          </p:nvPr>
        </p:nvSpPr>
        <p:spPr>
          <a:xfrm>
            <a:off x="459486" y="2726082"/>
            <a:ext cx="82266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 b="0" i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2pPr>
            <a:lvl3pPr lvl="2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3pPr>
            <a:lvl4pPr lvl="3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>
                <a:solidFill>
                  <a:srgbClr val="888C8F"/>
                </a:solidFill>
              </a:defRPr>
            </a:lvl4pPr>
            <a:lvl5pPr lvl="4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>
                <a:solidFill>
                  <a:srgbClr val="888C8F"/>
                </a:solidFill>
              </a:defRPr>
            </a:lvl5pPr>
            <a:lvl6pPr lvl="5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6pPr>
            <a:lvl7pPr lvl="6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7pPr>
            <a:lvl8pPr lvl="7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8pPr>
            <a:lvl9pPr lvl="8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888C8F"/>
              </a:buClr>
              <a:buSzPts val="1500"/>
              <a:buNone/>
              <a:defRPr>
                <a:solidFill>
                  <a:srgbClr val="888C8F"/>
                </a:solidFill>
              </a:defRPr>
            </a:lvl9pPr>
          </a:lstStyle>
          <a:p/>
        </p:txBody>
      </p:sp>
      <p:sp>
        <p:nvSpPr>
          <p:cNvPr id="793" name="Google Shape;793;p37"/>
          <p:cNvSpPr txBox="1"/>
          <p:nvPr/>
        </p:nvSpPr>
        <p:spPr>
          <a:xfrm>
            <a:off x="459486" y="3771900"/>
            <a:ext cx="8229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/>
          <a:p>
            <a:pPr indent="0" lvl="0" marL="0" marR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1" i="0" sz="9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Color">
  <p:cSld name="Section Header Color">
    <p:spTree>
      <p:nvGrpSpPr>
        <p:cNvPr id="794" name="Shape 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" name="Google Shape;795;p38"/>
          <p:cNvSpPr txBox="1"/>
          <p:nvPr>
            <p:ph type="title"/>
          </p:nvPr>
        </p:nvSpPr>
        <p:spPr>
          <a:xfrm>
            <a:off x="457200" y="1196721"/>
            <a:ext cx="8229600" cy="12003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  <a:defRPr b="1" i="0" sz="41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6" name="Google Shape;796;p38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97" name="Google Shape;797;p38"/>
          <p:cNvSpPr txBox="1"/>
          <p:nvPr>
            <p:ph idx="1" type="subTitle"/>
          </p:nvPr>
        </p:nvSpPr>
        <p:spPr>
          <a:xfrm>
            <a:off x="457199" y="2734182"/>
            <a:ext cx="8229600" cy="758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5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Subtitle and Content">
  <p:cSld name="Title, Subtitle and Content"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39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13C5A"/>
              </a:buClr>
              <a:buSzPts val="2400"/>
              <a:buFont typeface="Arial"/>
              <a:buNone/>
              <a:defRPr b="1" i="0" sz="2400" cap="none">
                <a:solidFill>
                  <a:srgbClr val="313C5A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0" name="Google Shape;800;p39"/>
          <p:cNvSpPr txBox="1"/>
          <p:nvPr>
            <p:ph idx="1" type="body"/>
          </p:nvPr>
        </p:nvSpPr>
        <p:spPr>
          <a:xfrm>
            <a:off x="459486" y="1371600"/>
            <a:ext cx="8229600" cy="3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/>
            </a:lvl1pPr>
            <a:lvl2pPr indent="-32385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/>
            </a:lvl2pPr>
            <a:lvl3pPr indent="-3111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/>
            </a:lvl3pPr>
            <a:lvl4pPr indent="-31115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/>
            </a:lvl5pPr>
            <a:lvl6pPr indent="-3175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801" name="Google Shape;801;p39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02" name="Google Shape;802;p39"/>
          <p:cNvSpPr txBox="1"/>
          <p:nvPr>
            <p:ph idx="2" type="subTitle"/>
          </p:nvPr>
        </p:nvSpPr>
        <p:spPr>
          <a:xfrm>
            <a:off x="459486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40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05" name="Google Shape;805;p40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42"/>
          <p:cNvSpPr txBox="1"/>
          <p:nvPr>
            <p:ph idx="1" type="body"/>
          </p:nvPr>
        </p:nvSpPr>
        <p:spPr>
          <a:xfrm>
            <a:off x="459488" y="1371600"/>
            <a:ext cx="40386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 sz="1400"/>
            </a:lvl1pPr>
            <a:lvl2pPr indent="-3175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–"/>
              <a:defRPr sz="1400"/>
            </a:lvl2pPr>
            <a:lvl3pPr indent="-29845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•"/>
              <a:defRPr sz="1400"/>
            </a:lvl3pPr>
            <a:lvl4pPr indent="-29845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–"/>
              <a:defRPr sz="14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»"/>
              <a:defRPr sz="1200"/>
            </a:lvl5pPr>
            <a:lvl6pPr indent="-3175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08" name="Google Shape;808;p42"/>
          <p:cNvSpPr txBox="1"/>
          <p:nvPr>
            <p:ph idx="2" type="body"/>
          </p:nvPr>
        </p:nvSpPr>
        <p:spPr>
          <a:xfrm>
            <a:off x="4648200" y="1371600"/>
            <a:ext cx="40386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175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•"/>
              <a:defRPr sz="1400"/>
            </a:lvl1pPr>
            <a:lvl2pPr indent="-3175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400"/>
              <a:buChar char="–"/>
              <a:defRPr sz="1400"/>
            </a:lvl2pPr>
            <a:lvl3pPr indent="-29845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•"/>
              <a:defRPr sz="1400"/>
            </a:lvl3pPr>
            <a:lvl4pPr indent="-29845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–"/>
              <a:defRPr sz="14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200"/>
              <a:buChar char="»"/>
              <a:defRPr sz="1200"/>
            </a:lvl5pPr>
            <a:lvl6pPr indent="-3175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6pPr>
            <a:lvl7pPr indent="-3175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7pPr>
            <a:lvl8pPr indent="-3175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8pPr>
            <a:lvl9pPr indent="-3175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9pPr>
          </a:lstStyle>
          <a:p/>
        </p:txBody>
      </p:sp>
      <p:sp>
        <p:nvSpPr>
          <p:cNvPr id="809" name="Google Shape;809;p42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810" name="Google Shape;810;p42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1" name="Google Shape;811;p42"/>
          <p:cNvSpPr txBox="1"/>
          <p:nvPr>
            <p:ph idx="3" type="subTitle"/>
          </p:nvPr>
        </p:nvSpPr>
        <p:spPr>
          <a:xfrm>
            <a:off x="459488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 Content">
  <p:cSld name="3 Content"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44"/>
          <p:cNvSpPr txBox="1"/>
          <p:nvPr>
            <p:ph idx="1" type="body"/>
          </p:nvPr>
        </p:nvSpPr>
        <p:spPr>
          <a:xfrm>
            <a:off x="459488" y="1371600"/>
            <a:ext cx="26349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14" name="Google Shape;814;p44"/>
          <p:cNvSpPr txBox="1"/>
          <p:nvPr>
            <p:ph idx="2" type="body"/>
          </p:nvPr>
        </p:nvSpPr>
        <p:spPr>
          <a:xfrm>
            <a:off x="3250264" y="1371600"/>
            <a:ext cx="26349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815" name="Google Shape;815;p44"/>
          <p:cNvSpPr txBox="1"/>
          <p:nvPr>
            <p:ph idx="3" type="body"/>
          </p:nvPr>
        </p:nvSpPr>
        <p:spPr>
          <a:xfrm>
            <a:off x="6049522" y="1371600"/>
            <a:ext cx="26349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cxnSp>
        <p:nvCxnSpPr>
          <p:cNvPr id="816" name="Google Shape;816;p44"/>
          <p:cNvCxnSpPr/>
          <p:nvPr/>
        </p:nvCxnSpPr>
        <p:spPr>
          <a:xfrm>
            <a:off x="457731" y="5154936"/>
            <a:ext cx="0" cy="91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17" name="Google Shape;817;p44"/>
          <p:cNvCxnSpPr/>
          <p:nvPr/>
        </p:nvCxnSpPr>
        <p:spPr>
          <a:xfrm>
            <a:off x="8684419" y="5154936"/>
            <a:ext cx="0" cy="91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818" name="Google Shape;818;p44"/>
          <p:cNvGrpSpPr/>
          <p:nvPr/>
        </p:nvGrpSpPr>
        <p:grpSpPr>
          <a:xfrm>
            <a:off x="7986158" y="5155247"/>
            <a:ext cx="152400" cy="91609"/>
            <a:chOff x="7983415" y="6582508"/>
            <a:chExt cx="152400" cy="486507"/>
          </a:xfrm>
        </p:grpSpPr>
        <p:cxnSp>
          <p:nvCxnSpPr>
            <p:cNvPr id="819" name="Google Shape;819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20" name="Google Shape;820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21" name="Google Shape;821;p44"/>
          <p:cNvGrpSpPr/>
          <p:nvPr/>
        </p:nvGrpSpPr>
        <p:grpSpPr>
          <a:xfrm>
            <a:off x="7287901" y="5155247"/>
            <a:ext cx="152400" cy="91609"/>
            <a:chOff x="7983415" y="6582508"/>
            <a:chExt cx="152400" cy="486507"/>
          </a:xfrm>
        </p:grpSpPr>
        <p:cxnSp>
          <p:nvCxnSpPr>
            <p:cNvPr id="822" name="Google Shape;822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23" name="Google Shape;823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24" name="Google Shape;824;p44"/>
          <p:cNvGrpSpPr/>
          <p:nvPr/>
        </p:nvGrpSpPr>
        <p:grpSpPr>
          <a:xfrm>
            <a:off x="6589644" y="5155247"/>
            <a:ext cx="152400" cy="91609"/>
            <a:chOff x="7983415" y="6582508"/>
            <a:chExt cx="152400" cy="486507"/>
          </a:xfrm>
        </p:grpSpPr>
        <p:cxnSp>
          <p:nvCxnSpPr>
            <p:cNvPr id="825" name="Google Shape;825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26" name="Google Shape;826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27" name="Google Shape;827;p44"/>
          <p:cNvGrpSpPr/>
          <p:nvPr/>
        </p:nvGrpSpPr>
        <p:grpSpPr>
          <a:xfrm>
            <a:off x="5891387" y="5155247"/>
            <a:ext cx="152400" cy="91609"/>
            <a:chOff x="7983415" y="6582508"/>
            <a:chExt cx="152400" cy="486507"/>
          </a:xfrm>
        </p:grpSpPr>
        <p:cxnSp>
          <p:nvCxnSpPr>
            <p:cNvPr id="828" name="Google Shape;828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29" name="Google Shape;829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30" name="Google Shape;830;p44"/>
          <p:cNvGrpSpPr/>
          <p:nvPr/>
        </p:nvGrpSpPr>
        <p:grpSpPr>
          <a:xfrm>
            <a:off x="5193129" y="5155247"/>
            <a:ext cx="152400" cy="91609"/>
            <a:chOff x="7983415" y="6582508"/>
            <a:chExt cx="152400" cy="486507"/>
          </a:xfrm>
        </p:grpSpPr>
        <p:cxnSp>
          <p:nvCxnSpPr>
            <p:cNvPr id="831" name="Google Shape;831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32" name="Google Shape;832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33" name="Google Shape;833;p44"/>
          <p:cNvGrpSpPr/>
          <p:nvPr/>
        </p:nvGrpSpPr>
        <p:grpSpPr>
          <a:xfrm>
            <a:off x="4494873" y="5155247"/>
            <a:ext cx="152400" cy="91609"/>
            <a:chOff x="7983415" y="6582508"/>
            <a:chExt cx="152400" cy="486507"/>
          </a:xfrm>
        </p:grpSpPr>
        <p:cxnSp>
          <p:nvCxnSpPr>
            <p:cNvPr id="834" name="Google Shape;834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35" name="Google Shape;835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36" name="Google Shape;836;p44"/>
          <p:cNvGrpSpPr/>
          <p:nvPr/>
        </p:nvGrpSpPr>
        <p:grpSpPr>
          <a:xfrm>
            <a:off x="3796616" y="5155247"/>
            <a:ext cx="152400" cy="91609"/>
            <a:chOff x="7983415" y="6582508"/>
            <a:chExt cx="152400" cy="486507"/>
          </a:xfrm>
        </p:grpSpPr>
        <p:cxnSp>
          <p:nvCxnSpPr>
            <p:cNvPr id="837" name="Google Shape;837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38" name="Google Shape;838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39" name="Google Shape;839;p44"/>
          <p:cNvGrpSpPr/>
          <p:nvPr/>
        </p:nvGrpSpPr>
        <p:grpSpPr>
          <a:xfrm>
            <a:off x="3098359" y="5155247"/>
            <a:ext cx="152400" cy="91609"/>
            <a:chOff x="7983415" y="6582508"/>
            <a:chExt cx="152400" cy="486507"/>
          </a:xfrm>
        </p:grpSpPr>
        <p:cxnSp>
          <p:nvCxnSpPr>
            <p:cNvPr id="840" name="Google Shape;840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41" name="Google Shape;841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42" name="Google Shape;842;p44"/>
          <p:cNvGrpSpPr/>
          <p:nvPr/>
        </p:nvGrpSpPr>
        <p:grpSpPr>
          <a:xfrm>
            <a:off x="2400102" y="5155247"/>
            <a:ext cx="152400" cy="91609"/>
            <a:chOff x="7983415" y="6582508"/>
            <a:chExt cx="152400" cy="486507"/>
          </a:xfrm>
        </p:grpSpPr>
        <p:cxnSp>
          <p:nvCxnSpPr>
            <p:cNvPr id="843" name="Google Shape;843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44" name="Google Shape;844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45" name="Google Shape;845;p44"/>
          <p:cNvGrpSpPr/>
          <p:nvPr/>
        </p:nvGrpSpPr>
        <p:grpSpPr>
          <a:xfrm>
            <a:off x="1701845" y="5155247"/>
            <a:ext cx="152400" cy="91609"/>
            <a:chOff x="7983415" y="6582508"/>
            <a:chExt cx="152400" cy="486507"/>
          </a:xfrm>
        </p:grpSpPr>
        <p:cxnSp>
          <p:nvCxnSpPr>
            <p:cNvPr id="846" name="Google Shape;846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47" name="Google Shape;847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48" name="Google Shape;848;p44"/>
          <p:cNvGrpSpPr/>
          <p:nvPr/>
        </p:nvGrpSpPr>
        <p:grpSpPr>
          <a:xfrm>
            <a:off x="1003587" y="5155247"/>
            <a:ext cx="152400" cy="91609"/>
            <a:chOff x="7983415" y="6582508"/>
            <a:chExt cx="152400" cy="486507"/>
          </a:xfrm>
        </p:grpSpPr>
        <p:cxnSp>
          <p:nvCxnSpPr>
            <p:cNvPr id="849" name="Google Shape;849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50" name="Google Shape;850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cxnSp>
        <p:nvCxnSpPr>
          <p:cNvPr id="851" name="Google Shape;851;p44"/>
          <p:cNvCxnSpPr/>
          <p:nvPr/>
        </p:nvCxnSpPr>
        <p:spPr>
          <a:xfrm>
            <a:off x="-90259" y="279455"/>
            <a:ext cx="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852" name="Google Shape;852;p44"/>
          <p:cNvGrpSpPr/>
          <p:nvPr/>
        </p:nvGrpSpPr>
        <p:grpSpPr>
          <a:xfrm rot="5400000">
            <a:off x="-147393" y="4440268"/>
            <a:ext cx="114300" cy="122113"/>
            <a:chOff x="7983415" y="6582508"/>
            <a:chExt cx="152400" cy="486507"/>
          </a:xfrm>
        </p:grpSpPr>
        <p:cxnSp>
          <p:nvCxnSpPr>
            <p:cNvPr id="853" name="Google Shape;853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54" name="Google Shape;854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55" name="Google Shape;855;p44"/>
          <p:cNvGrpSpPr/>
          <p:nvPr/>
        </p:nvGrpSpPr>
        <p:grpSpPr>
          <a:xfrm rot="5400000">
            <a:off x="-147393" y="4085037"/>
            <a:ext cx="114300" cy="122113"/>
            <a:chOff x="7983415" y="6582508"/>
            <a:chExt cx="152400" cy="486507"/>
          </a:xfrm>
        </p:grpSpPr>
        <p:cxnSp>
          <p:nvCxnSpPr>
            <p:cNvPr id="856" name="Google Shape;856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57" name="Google Shape;857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58" name="Google Shape;858;p44"/>
          <p:cNvGrpSpPr/>
          <p:nvPr/>
        </p:nvGrpSpPr>
        <p:grpSpPr>
          <a:xfrm rot="5400000">
            <a:off x="-147393" y="3729805"/>
            <a:ext cx="114300" cy="122113"/>
            <a:chOff x="7983415" y="6582508"/>
            <a:chExt cx="152400" cy="486507"/>
          </a:xfrm>
        </p:grpSpPr>
        <p:cxnSp>
          <p:nvCxnSpPr>
            <p:cNvPr id="859" name="Google Shape;859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60" name="Google Shape;860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61" name="Google Shape;861;p44"/>
          <p:cNvGrpSpPr/>
          <p:nvPr/>
        </p:nvGrpSpPr>
        <p:grpSpPr>
          <a:xfrm rot="5400000">
            <a:off x="-147393" y="3374574"/>
            <a:ext cx="114300" cy="122113"/>
            <a:chOff x="7983415" y="6582508"/>
            <a:chExt cx="152400" cy="486507"/>
          </a:xfrm>
        </p:grpSpPr>
        <p:cxnSp>
          <p:nvCxnSpPr>
            <p:cNvPr id="862" name="Google Shape;862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63" name="Google Shape;863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64" name="Google Shape;864;p44"/>
          <p:cNvGrpSpPr/>
          <p:nvPr/>
        </p:nvGrpSpPr>
        <p:grpSpPr>
          <a:xfrm rot="5400000">
            <a:off x="-147393" y="3019342"/>
            <a:ext cx="114300" cy="122113"/>
            <a:chOff x="7983415" y="6582508"/>
            <a:chExt cx="152400" cy="486507"/>
          </a:xfrm>
        </p:grpSpPr>
        <p:cxnSp>
          <p:nvCxnSpPr>
            <p:cNvPr id="865" name="Google Shape;865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66" name="Google Shape;866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67" name="Google Shape;867;p44"/>
          <p:cNvGrpSpPr/>
          <p:nvPr/>
        </p:nvGrpSpPr>
        <p:grpSpPr>
          <a:xfrm rot="5400000">
            <a:off x="-147393" y="2664111"/>
            <a:ext cx="114300" cy="122113"/>
            <a:chOff x="7983415" y="6582508"/>
            <a:chExt cx="152400" cy="486507"/>
          </a:xfrm>
        </p:grpSpPr>
        <p:cxnSp>
          <p:nvCxnSpPr>
            <p:cNvPr id="868" name="Google Shape;868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69" name="Google Shape;869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70" name="Google Shape;870;p44"/>
          <p:cNvGrpSpPr/>
          <p:nvPr/>
        </p:nvGrpSpPr>
        <p:grpSpPr>
          <a:xfrm rot="5400000">
            <a:off x="-147393" y="2308880"/>
            <a:ext cx="114300" cy="122113"/>
            <a:chOff x="7983415" y="6582508"/>
            <a:chExt cx="152400" cy="486507"/>
          </a:xfrm>
        </p:grpSpPr>
        <p:cxnSp>
          <p:nvCxnSpPr>
            <p:cNvPr id="871" name="Google Shape;871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72" name="Google Shape;872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73" name="Google Shape;873;p44"/>
          <p:cNvGrpSpPr/>
          <p:nvPr/>
        </p:nvGrpSpPr>
        <p:grpSpPr>
          <a:xfrm rot="5400000">
            <a:off x="-147393" y="1953648"/>
            <a:ext cx="114300" cy="122113"/>
            <a:chOff x="7983415" y="6582508"/>
            <a:chExt cx="152400" cy="486507"/>
          </a:xfrm>
        </p:grpSpPr>
        <p:cxnSp>
          <p:nvCxnSpPr>
            <p:cNvPr id="874" name="Google Shape;874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75" name="Google Shape;875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76" name="Google Shape;876;p44"/>
          <p:cNvGrpSpPr/>
          <p:nvPr/>
        </p:nvGrpSpPr>
        <p:grpSpPr>
          <a:xfrm rot="5400000">
            <a:off x="-147393" y="1598417"/>
            <a:ext cx="114300" cy="122113"/>
            <a:chOff x="7983415" y="6582508"/>
            <a:chExt cx="152400" cy="486507"/>
          </a:xfrm>
        </p:grpSpPr>
        <p:cxnSp>
          <p:nvCxnSpPr>
            <p:cNvPr id="877" name="Google Shape;877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78" name="Google Shape;878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79" name="Google Shape;879;p44"/>
          <p:cNvGrpSpPr/>
          <p:nvPr/>
        </p:nvGrpSpPr>
        <p:grpSpPr>
          <a:xfrm rot="5400000">
            <a:off x="-147393" y="1243185"/>
            <a:ext cx="114300" cy="122113"/>
            <a:chOff x="7983415" y="6582508"/>
            <a:chExt cx="152400" cy="486507"/>
          </a:xfrm>
        </p:grpSpPr>
        <p:cxnSp>
          <p:nvCxnSpPr>
            <p:cNvPr id="880" name="Google Shape;880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81" name="Google Shape;881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82" name="Google Shape;882;p44"/>
          <p:cNvGrpSpPr/>
          <p:nvPr/>
        </p:nvGrpSpPr>
        <p:grpSpPr>
          <a:xfrm rot="5400000">
            <a:off x="-147393" y="732742"/>
            <a:ext cx="114300" cy="122113"/>
            <a:chOff x="7983415" y="6582508"/>
            <a:chExt cx="152400" cy="486507"/>
          </a:xfrm>
        </p:grpSpPr>
        <p:cxnSp>
          <p:nvCxnSpPr>
            <p:cNvPr id="883" name="Google Shape;883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84" name="Google Shape;884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cxnSp>
        <p:nvCxnSpPr>
          <p:cNvPr id="885" name="Google Shape;885;p44"/>
          <p:cNvCxnSpPr/>
          <p:nvPr/>
        </p:nvCxnSpPr>
        <p:spPr>
          <a:xfrm>
            <a:off x="-90259" y="4738359"/>
            <a:ext cx="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886" name="Google Shape;886;p44"/>
          <p:cNvCxnSpPr/>
          <p:nvPr/>
        </p:nvCxnSpPr>
        <p:spPr>
          <a:xfrm>
            <a:off x="9227548" y="279455"/>
            <a:ext cx="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887" name="Google Shape;887;p44"/>
          <p:cNvGrpSpPr/>
          <p:nvPr/>
        </p:nvGrpSpPr>
        <p:grpSpPr>
          <a:xfrm rot="5400000">
            <a:off x="9170415" y="4440268"/>
            <a:ext cx="114300" cy="122113"/>
            <a:chOff x="7983415" y="6582508"/>
            <a:chExt cx="152400" cy="486507"/>
          </a:xfrm>
        </p:grpSpPr>
        <p:cxnSp>
          <p:nvCxnSpPr>
            <p:cNvPr id="888" name="Google Shape;888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89" name="Google Shape;889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90" name="Google Shape;890;p44"/>
          <p:cNvGrpSpPr/>
          <p:nvPr/>
        </p:nvGrpSpPr>
        <p:grpSpPr>
          <a:xfrm rot="5400000">
            <a:off x="9170415" y="4085037"/>
            <a:ext cx="114300" cy="122113"/>
            <a:chOff x="7983415" y="6582508"/>
            <a:chExt cx="152400" cy="486507"/>
          </a:xfrm>
        </p:grpSpPr>
        <p:cxnSp>
          <p:nvCxnSpPr>
            <p:cNvPr id="891" name="Google Shape;891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92" name="Google Shape;892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93" name="Google Shape;893;p44"/>
          <p:cNvGrpSpPr/>
          <p:nvPr/>
        </p:nvGrpSpPr>
        <p:grpSpPr>
          <a:xfrm rot="5400000">
            <a:off x="9170415" y="3729805"/>
            <a:ext cx="114300" cy="122113"/>
            <a:chOff x="7983415" y="6582508"/>
            <a:chExt cx="152400" cy="486507"/>
          </a:xfrm>
        </p:grpSpPr>
        <p:cxnSp>
          <p:nvCxnSpPr>
            <p:cNvPr id="894" name="Google Shape;894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95" name="Google Shape;895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96" name="Google Shape;896;p44"/>
          <p:cNvGrpSpPr/>
          <p:nvPr/>
        </p:nvGrpSpPr>
        <p:grpSpPr>
          <a:xfrm rot="5400000">
            <a:off x="9170415" y="3374574"/>
            <a:ext cx="114300" cy="122113"/>
            <a:chOff x="7983415" y="6582508"/>
            <a:chExt cx="152400" cy="486507"/>
          </a:xfrm>
        </p:grpSpPr>
        <p:cxnSp>
          <p:nvCxnSpPr>
            <p:cNvPr id="897" name="Google Shape;897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898" name="Google Shape;898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899" name="Google Shape;899;p44"/>
          <p:cNvGrpSpPr/>
          <p:nvPr/>
        </p:nvGrpSpPr>
        <p:grpSpPr>
          <a:xfrm rot="5400000">
            <a:off x="9170415" y="3019342"/>
            <a:ext cx="114300" cy="122113"/>
            <a:chOff x="7983415" y="6582508"/>
            <a:chExt cx="152400" cy="486507"/>
          </a:xfrm>
        </p:grpSpPr>
        <p:cxnSp>
          <p:nvCxnSpPr>
            <p:cNvPr id="900" name="Google Shape;900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01" name="Google Shape;901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02" name="Google Shape;902;p44"/>
          <p:cNvGrpSpPr/>
          <p:nvPr/>
        </p:nvGrpSpPr>
        <p:grpSpPr>
          <a:xfrm rot="5400000">
            <a:off x="9170415" y="2664111"/>
            <a:ext cx="114300" cy="122113"/>
            <a:chOff x="7983415" y="6582508"/>
            <a:chExt cx="152400" cy="486507"/>
          </a:xfrm>
        </p:grpSpPr>
        <p:cxnSp>
          <p:nvCxnSpPr>
            <p:cNvPr id="903" name="Google Shape;903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04" name="Google Shape;904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05" name="Google Shape;905;p44"/>
          <p:cNvGrpSpPr/>
          <p:nvPr/>
        </p:nvGrpSpPr>
        <p:grpSpPr>
          <a:xfrm rot="5400000">
            <a:off x="9170415" y="2308880"/>
            <a:ext cx="114300" cy="122113"/>
            <a:chOff x="7983415" y="6582508"/>
            <a:chExt cx="152400" cy="486507"/>
          </a:xfrm>
        </p:grpSpPr>
        <p:cxnSp>
          <p:nvCxnSpPr>
            <p:cNvPr id="906" name="Google Shape;906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07" name="Google Shape;907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08" name="Google Shape;908;p44"/>
          <p:cNvGrpSpPr/>
          <p:nvPr/>
        </p:nvGrpSpPr>
        <p:grpSpPr>
          <a:xfrm rot="5400000">
            <a:off x="9170415" y="1953648"/>
            <a:ext cx="114300" cy="122113"/>
            <a:chOff x="7983415" y="6582508"/>
            <a:chExt cx="152400" cy="486507"/>
          </a:xfrm>
        </p:grpSpPr>
        <p:cxnSp>
          <p:nvCxnSpPr>
            <p:cNvPr id="909" name="Google Shape;909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10" name="Google Shape;910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11" name="Google Shape;911;p44"/>
          <p:cNvGrpSpPr/>
          <p:nvPr/>
        </p:nvGrpSpPr>
        <p:grpSpPr>
          <a:xfrm rot="5400000">
            <a:off x="9170415" y="1598417"/>
            <a:ext cx="114300" cy="122113"/>
            <a:chOff x="7983415" y="6582508"/>
            <a:chExt cx="152400" cy="486507"/>
          </a:xfrm>
        </p:grpSpPr>
        <p:cxnSp>
          <p:nvCxnSpPr>
            <p:cNvPr id="912" name="Google Shape;912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13" name="Google Shape;913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14" name="Google Shape;914;p44"/>
          <p:cNvGrpSpPr/>
          <p:nvPr/>
        </p:nvGrpSpPr>
        <p:grpSpPr>
          <a:xfrm rot="5400000">
            <a:off x="9170415" y="1243185"/>
            <a:ext cx="114300" cy="122113"/>
            <a:chOff x="7983415" y="6582508"/>
            <a:chExt cx="152400" cy="486507"/>
          </a:xfrm>
        </p:grpSpPr>
        <p:cxnSp>
          <p:nvCxnSpPr>
            <p:cNvPr id="915" name="Google Shape;915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16" name="Google Shape;916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17" name="Google Shape;917;p44"/>
          <p:cNvGrpSpPr/>
          <p:nvPr/>
        </p:nvGrpSpPr>
        <p:grpSpPr>
          <a:xfrm rot="5400000">
            <a:off x="9170415" y="732742"/>
            <a:ext cx="114300" cy="122113"/>
            <a:chOff x="7983415" y="6582508"/>
            <a:chExt cx="152400" cy="486507"/>
          </a:xfrm>
        </p:grpSpPr>
        <p:cxnSp>
          <p:nvCxnSpPr>
            <p:cNvPr id="918" name="Google Shape;918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19" name="Google Shape;919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cxnSp>
        <p:nvCxnSpPr>
          <p:cNvPr id="920" name="Google Shape;920;p44"/>
          <p:cNvCxnSpPr/>
          <p:nvPr/>
        </p:nvCxnSpPr>
        <p:spPr>
          <a:xfrm>
            <a:off x="9227548" y="4738359"/>
            <a:ext cx="0" cy="1221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921" name="Google Shape;921;p44"/>
          <p:cNvCxnSpPr/>
          <p:nvPr/>
        </p:nvCxnSpPr>
        <p:spPr>
          <a:xfrm>
            <a:off x="457731" y="-105874"/>
            <a:ext cx="0" cy="91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cxnSp>
        <p:nvCxnSpPr>
          <p:cNvPr id="922" name="Google Shape;922;p44"/>
          <p:cNvCxnSpPr/>
          <p:nvPr/>
        </p:nvCxnSpPr>
        <p:spPr>
          <a:xfrm>
            <a:off x="8684419" y="-105874"/>
            <a:ext cx="0" cy="9150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dot"/>
            <a:round/>
            <a:headEnd len="sm" w="sm" type="none"/>
            <a:tailEnd len="sm" w="sm" type="none"/>
          </a:ln>
        </p:spPr>
      </p:cxnSp>
      <p:grpSp>
        <p:nvGrpSpPr>
          <p:cNvPr id="923" name="Google Shape;923;p44"/>
          <p:cNvGrpSpPr/>
          <p:nvPr/>
        </p:nvGrpSpPr>
        <p:grpSpPr>
          <a:xfrm>
            <a:off x="7986158" y="-105562"/>
            <a:ext cx="152400" cy="91609"/>
            <a:chOff x="7983415" y="6582508"/>
            <a:chExt cx="152400" cy="486507"/>
          </a:xfrm>
        </p:grpSpPr>
        <p:cxnSp>
          <p:nvCxnSpPr>
            <p:cNvPr id="924" name="Google Shape;924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25" name="Google Shape;925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26" name="Google Shape;926;p44"/>
          <p:cNvGrpSpPr/>
          <p:nvPr/>
        </p:nvGrpSpPr>
        <p:grpSpPr>
          <a:xfrm>
            <a:off x="7287901" y="-105562"/>
            <a:ext cx="152400" cy="91609"/>
            <a:chOff x="7983415" y="6582508"/>
            <a:chExt cx="152400" cy="486507"/>
          </a:xfrm>
        </p:grpSpPr>
        <p:cxnSp>
          <p:nvCxnSpPr>
            <p:cNvPr id="927" name="Google Shape;927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28" name="Google Shape;928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29" name="Google Shape;929;p44"/>
          <p:cNvGrpSpPr/>
          <p:nvPr/>
        </p:nvGrpSpPr>
        <p:grpSpPr>
          <a:xfrm>
            <a:off x="6589644" y="-105562"/>
            <a:ext cx="152400" cy="91609"/>
            <a:chOff x="7983415" y="6582508"/>
            <a:chExt cx="152400" cy="486507"/>
          </a:xfrm>
        </p:grpSpPr>
        <p:cxnSp>
          <p:nvCxnSpPr>
            <p:cNvPr id="930" name="Google Shape;930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31" name="Google Shape;931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32" name="Google Shape;932;p44"/>
          <p:cNvGrpSpPr/>
          <p:nvPr/>
        </p:nvGrpSpPr>
        <p:grpSpPr>
          <a:xfrm>
            <a:off x="5891387" y="-105562"/>
            <a:ext cx="152400" cy="91609"/>
            <a:chOff x="7983415" y="6582508"/>
            <a:chExt cx="152400" cy="486507"/>
          </a:xfrm>
        </p:grpSpPr>
        <p:cxnSp>
          <p:nvCxnSpPr>
            <p:cNvPr id="933" name="Google Shape;933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34" name="Google Shape;934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35" name="Google Shape;935;p44"/>
          <p:cNvGrpSpPr/>
          <p:nvPr/>
        </p:nvGrpSpPr>
        <p:grpSpPr>
          <a:xfrm>
            <a:off x="5193129" y="-105562"/>
            <a:ext cx="152400" cy="91609"/>
            <a:chOff x="7983415" y="6582508"/>
            <a:chExt cx="152400" cy="486507"/>
          </a:xfrm>
        </p:grpSpPr>
        <p:cxnSp>
          <p:nvCxnSpPr>
            <p:cNvPr id="936" name="Google Shape;936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37" name="Google Shape;937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38" name="Google Shape;938;p44"/>
          <p:cNvGrpSpPr/>
          <p:nvPr/>
        </p:nvGrpSpPr>
        <p:grpSpPr>
          <a:xfrm>
            <a:off x="4494873" y="-105562"/>
            <a:ext cx="152400" cy="91609"/>
            <a:chOff x="7983415" y="6582508"/>
            <a:chExt cx="152400" cy="486507"/>
          </a:xfrm>
        </p:grpSpPr>
        <p:cxnSp>
          <p:nvCxnSpPr>
            <p:cNvPr id="939" name="Google Shape;939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40" name="Google Shape;940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41" name="Google Shape;941;p44"/>
          <p:cNvGrpSpPr/>
          <p:nvPr/>
        </p:nvGrpSpPr>
        <p:grpSpPr>
          <a:xfrm>
            <a:off x="3796616" y="-105562"/>
            <a:ext cx="152400" cy="91609"/>
            <a:chOff x="7983415" y="6582508"/>
            <a:chExt cx="152400" cy="486507"/>
          </a:xfrm>
        </p:grpSpPr>
        <p:cxnSp>
          <p:nvCxnSpPr>
            <p:cNvPr id="942" name="Google Shape;942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43" name="Google Shape;943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44" name="Google Shape;944;p44"/>
          <p:cNvGrpSpPr/>
          <p:nvPr/>
        </p:nvGrpSpPr>
        <p:grpSpPr>
          <a:xfrm>
            <a:off x="3098359" y="-105562"/>
            <a:ext cx="152400" cy="91609"/>
            <a:chOff x="7983415" y="6582508"/>
            <a:chExt cx="152400" cy="486507"/>
          </a:xfrm>
        </p:grpSpPr>
        <p:cxnSp>
          <p:nvCxnSpPr>
            <p:cNvPr id="945" name="Google Shape;945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46" name="Google Shape;946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47" name="Google Shape;947;p44"/>
          <p:cNvGrpSpPr/>
          <p:nvPr/>
        </p:nvGrpSpPr>
        <p:grpSpPr>
          <a:xfrm>
            <a:off x="2400102" y="-105562"/>
            <a:ext cx="152400" cy="91609"/>
            <a:chOff x="7983415" y="6582508"/>
            <a:chExt cx="152400" cy="486507"/>
          </a:xfrm>
        </p:grpSpPr>
        <p:cxnSp>
          <p:nvCxnSpPr>
            <p:cNvPr id="948" name="Google Shape;948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49" name="Google Shape;949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50" name="Google Shape;950;p44"/>
          <p:cNvGrpSpPr/>
          <p:nvPr/>
        </p:nvGrpSpPr>
        <p:grpSpPr>
          <a:xfrm>
            <a:off x="1701845" y="-105562"/>
            <a:ext cx="152400" cy="91609"/>
            <a:chOff x="7983415" y="6582508"/>
            <a:chExt cx="152400" cy="486507"/>
          </a:xfrm>
        </p:grpSpPr>
        <p:cxnSp>
          <p:nvCxnSpPr>
            <p:cNvPr id="951" name="Google Shape;951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52" name="Google Shape;952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grpSp>
        <p:nvGrpSpPr>
          <p:cNvPr id="953" name="Google Shape;953;p44"/>
          <p:cNvGrpSpPr/>
          <p:nvPr/>
        </p:nvGrpSpPr>
        <p:grpSpPr>
          <a:xfrm>
            <a:off x="1003587" y="-105562"/>
            <a:ext cx="152400" cy="91609"/>
            <a:chOff x="7983415" y="6582508"/>
            <a:chExt cx="152400" cy="486507"/>
          </a:xfrm>
        </p:grpSpPr>
        <p:cxnSp>
          <p:nvCxnSpPr>
            <p:cNvPr id="954" name="Google Shape;954;p44"/>
            <p:cNvCxnSpPr/>
            <p:nvPr/>
          </p:nvCxnSpPr>
          <p:spPr>
            <a:xfrm>
              <a:off x="81358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  <p:cxnSp>
          <p:nvCxnSpPr>
            <p:cNvPr id="955" name="Google Shape;955;p44"/>
            <p:cNvCxnSpPr/>
            <p:nvPr/>
          </p:nvCxnSpPr>
          <p:spPr>
            <a:xfrm>
              <a:off x="7983415" y="6582508"/>
              <a:ext cx="0" cy="486507"/>
            </a:xfrm>
            <a:prstGeom prst="straightConnector1">
              <a:avLst/>
            </a:prstGeom>
            <a:noFill/>
            <a:ln cap="flat" cmpd="sng" w="9525">
              <a:solidFill>
                <a:schemeClr val="dk1"/>
              </a:solidFill>
              <a:prstDash val="dot"/>
              <a:round/>
              <a:headEnd len="sm" w="sm" type="none"/>
              <a:tailEnd len="sm" w="sm" type="none"/>
            </a:ln>
          </p:spPr>
        </p:cxnSp>
      </p:grpSp>
      <p:sp>
        <p:nvSpPr>
          <p:cNvPr id="956" name="Google Shape;956;p44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957" name="Google Shape;957;p44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958" name="Google Shape;958;p44"/>
          <p:cNvSpPr txBox="1"/>
          <p:nvPr>
            <p:ph idx="4" type="subTitle"/>
          </p:nvPr>
        </p:nvSpPr>
        <p:spPr>
          <a:xfrm>
            <a:off x="459488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 Content">
  <p:cSld name="4 Content">
    <p:spTree>
      <p:nvGrpSpPr>
        <p:cNvPr id="959" name="Shape 9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" name="Google Shape;960;p45"/>
          <p:cNvSpPr txBox="1"/>
          <p:nvPr>
            <p:ph idx="1" type="body"/>
          </p:nvPr>
        </p:nvSpPr>
        <p:spPr>
          <a:xfrm>
            <a:off x="459486" y="1371600"/>
            <a:ext cx="19425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61" name="Google Shape;961;p45"/>
          <p:cNvSpPr txBox="1"/>
          <p:nvPr>
            <p:ph idx="2" type="body"/>
          </p:nvPr>
        </p:nvSpPr>
        <p:spPr>
          <a:xfrm>
            <a:off x="2536179" y="1371600"/>
            <a:ext cx="19425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62" name="Google Shape;962;p45"/>
          <p:cNvSpPr txBox="1"/>
          <p:nvPr>
            <p:ph idx="3" type="body"/>
          </p:nvPr>
        </p:nvSpPr>
        <p:spPr>
          <a:xfrm>
            <a:off x="4640304" y="1371600"/>
            <a:ext cx="19425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963" name="Google Shape;963;p45"/>
          <p:cNvSpPr txBox="1"/>
          <p:nvPr>
            <p:ph idx="4" type="body"/>
          </p:nvPr>
        </p:nvSpPr>
        <p:spPr>
          <a:xfrm>
            <a:off x="6744429" y="1371600"/>
            <a:ext cx="19425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048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grpSp>
        <p:nvGrpSpPr>
          <p:cNvPr id="964" name="Google Shape;964;p45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965" name="Google Shape;965;p45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966" name="Google Shape;966;p45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967" name="Google Shape;967;p45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968" name="Google Shape;968;p45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69" name="Google Shape;969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70" name="Google Shape;970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71" name="Google Shape;971;p45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2" name="Google Shape;972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73" name="Google Shape;973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74" name="Google Shape;974;p45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5" name="Google Shape;975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76" name="Google Shape;976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77" name="Google Shape;977;p45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78" name="Google Shape;978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79" name="Google Shape;979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80" name="Google Shape;980;p45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1" name="Google Shape;981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82" name="Google Shape;982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83" name="Google Shape;983;p45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4" name="Google Shape;984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85" name="Google Shape;985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86" name="Google Shape;986;p45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87" name="Google Shape;987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88" name="Google Shape;988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89" name="Google Shape;989;p45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0" name="Google Shape;990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91" name="Google Shape;991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92" name="Google Shape;992;p45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3" name="Google Shape;993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94" name="Google Shape;994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95" name="Google Shape;995;p45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6" name="Google Shape;996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97" name="Google Shape;997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98" name="Google Shape;998;p45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999" name="Google Shape;999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00" name="Google Shape;1000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1001" name="Google Shape;1001;p45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1002" name="Google Shape;1002;p45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003" name="Google Shape;1003;p45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4" name="Google Shape;1004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05" name="Google Shape;1005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06" name="Google Shape;1006;p45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7" name="Google Shape;1007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08" name="Google Shape;1008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09" name="Google Shape;1009;p45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0" name="Google Shape;1010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11" name="Google Shape;1011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12" name="Google Shape;1012;p45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3" name="Google Shape;1013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14" name="Google Shape;1014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15" name="Google Shape;1015;p45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6" name="Google Shape;1016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17" name="Google Shape;1017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18" name="Google Shape;1018;p45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19" name="Google Shape;1019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20" name="Google Shape;1020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21" name="Google Shape;1021;p45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2" name="Google Shape;1022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23" name="Google Shape;1023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24" name="Google Shape;1024;p45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5" name="Google Shape;1025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26" name="Google Shape;1026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27" name="Google Shape;1027;p45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28" name="Google Shape;1028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29" name="Google Shape;1029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30" name="Google Shape;1030;p45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1" name="Google Shape;1031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32" name="Google Shape;1032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33" name="Google Shape;1033;p45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4" name="Google Shape;1034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35" name="Google Shape;1035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036" name="Google Shape;1036;p45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037" name="Google Shape;1037;p45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1038" name="Google Shape;1038;p45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039" name="Google Shape;1039;p45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0" name="Google Shape;1040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41" name="Google Shape;1041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42" name="Google Shape;1042;p45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3" name="Google Shape;1043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44" name="Google Shape;1044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45" name="Google Shape;1045;p45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6" name="Google Shape;1046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47" name="Google Shape;1047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48" name="Google Shape;1048;p45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49" name="Google Shape;1049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50" name="Google Shape;1050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51" name="Google Shape;1051;p45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2" name="Google Shape;1052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53" name="Google Shape;1053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54" name="Google Shape;1054;p45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5" name="Google Shape;1055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56" name="Google Shape;1056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57" name="Google Shape;1057;p45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58" name="Google Shape;1058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59" name="Google Shape;1059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60" name="Google Shape;1060;p45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1" name="Google Shape;1061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62" name="Google Shape;1062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63" name="Google Shape;1063;p45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4" name="Google Shape;1064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65" name="Google Shape;1065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66" name="Google Shape;1066;p45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7" name="Google Shape;1067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68" name="Google Shape;1068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69" name="Google Shape;1069;p45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70" name="Google Shape;1070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71" name="Google Shape;1071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072" name="Google Shape;1072;p45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073" name="Google Shape;1073;p45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074" name="Google Shape;1074;p45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075" name="Google Shape;1075;p45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076" name="Google Shape;1076;p45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77" name="Google Shape;1077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78" name="Google Shape;1078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79" name="Google Shape;1079;p45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0" name="Google Shape;1080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81" name="Google Shape;1081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82" name="Google Shape;1082;p45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3" name="Google Shape;1083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84" name="Google Shape;1084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85" name="Google Shape;1085;p45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6" name="Google Shape;1086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87" name="Google Shape;1087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88" name="Google Shape;1088;p45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89" name="Google Shape;1089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90" name="Google Shape;1090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91" name="Google Shape;1091;p45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2" name="Google Shape;1092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93" name="Google Shape;1093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94" name="Google Shape;1094;p45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5" name="Google Shape;1095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96" name="Google Shape;1096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97" name="Google Shape;1097;p45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098" name="Google Shape;1098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99" name="Google Shape;1099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00" name="Google Shape;1100;p45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01" name="Google Shape;1101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02" name="Google Shape;1102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03" name="Google Shape;1103;p45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04" name="Google Shape;1104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05" name="Google Shape;1105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06" name="Google Shape;1106;p45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07" name="Google Shape;1107;p45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08" name="Google Shape;1108;p45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sp>
        <p:nvSpPr>
          <p:cNvPr id="1109" name="Google Shape;1109;p45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110" name="Google Shape;1110;p45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111" name="Google Shape;1111;p45"/>
          <p:cNvSpPr txBox="1"/>
          <p:nvPr>
            <p:ph idx="5" type="subTitle"/>
          </p:nvPr>
        </p:nvSpPr>
        <p:spPr>
          <a:xfrm>
            <a:off x="459486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 Content">
  <p:cSld name="5 Content"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p46"/>
          <p:cNvSpPr txBox="1"/>
          <p:nvPr>
            <p:ph idx="1" type="body"/>
          </p:nvPr>
        </p:nvSpPr>
        <p:spPr>
          <a:xfrm>
            <a:off x="459486" y="1371600"/>
            <a:ext cx="1523400" cy="31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14" name="Google Shape;1114;p46"/>
          <p:cNvSpPr txBox="1"/>
          <p:nvPr>
            <p:ph idx="2" type="body"/>
          </p:nvPr>
        </p:nvSpPr>
        <p:spPr>
          <a:xfrm>
            <a:off x="2114291" y="1371600"/>
            <a:ext cx="15234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15" name="Google Shape;1115;p46"/>
          <p:cNvSpPr txBox="1"/>
          <p:nvPr>
            <p:ph idx="3" type="body"/>
          </p:nvPr>
        </p:nvSpPr>
        <p:spPr>
          <a:xfrm>
            <a:off x="3796528" y="1371600"/>
            <a:ext cx="15234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16" name="Google Shape;1116;p46"/>
          <p:cNvSpPr txBox="1"/>
          <p:nvPr>
            <p:ph idx="4" type="body"/>
          </p:nvPr>
        </p:nvSpPr>
        <p:spPr>
          <a:xfrm>
            <a:off x="5478766" y="1371600"/>
            <a:ext cx="15234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17" name="Google Shape;1117;p46"/>
          <p:cNvSpPr txBox="1"/>
          <p:nvPr>
            <p:ph idx="5" type="body"/>
          </p:nvPr>
        </p:nvSpPr>
        <p:spPr>
          <a:xfrm>
            <a:off x="7161002" y="1371600"/>
            <a:ext cx="1523400" cy="31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Font typeface="Arial"/>
              <a:buNone/>
              <a:defRPr sz="1200"/>
            </a:lvl2pPr>
            <a:lvl3pPr indent="-228600" lvl="2" marL="1371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3pPr>
            <a:lvl4pPr indent="-228600" lvl="3" marL="1828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4pPr>
            <a:lvl5pPr indent="-228600" lvl="4" marL="22860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5pPr>
            <a:lvl6pPr indent="-304800" lvl="5" marL="27432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grpSp>
        <p:nvGrpSpPr>
          <p:cNvPr id="1118" name="Google Shape;1118;p46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1119" name="Google Shape;1119;p46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1120" name="Google Shape;1120;p46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121" name="Google Shape;1121;p46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122" name="Google Shape;1122;p46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23" name="Google Shape;1123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24" name="Google Shape;1124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25" name="Google Shape;1125;p46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26" name="Google Shape;1126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27" name="Google Shape;1127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28" name="Google Shape;1128;p46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29" name="Google Shape;1129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0" name="Google Shape;1130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31" name="Google Shape;1131;p46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32" name="Google Shape;1132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3" name="Google Shape;1133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34" name="Google Shape;1134;p46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35" name="Google Shape;1135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6" name="Google Shape;1136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37" name="Google Shape;1137;p46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38" name="Google Shape;1138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9" name="Google Shape;1139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40" name="Google Shape;1140;p46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41" name="Google Shape;1141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42" name="Google Shape;1142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43" name="Google Shape;1143;p46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44" name="Google Shape;1144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45" name="Google Shape;1145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46" name="Google Shape;1146;p46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47" name="Google Shape;1147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48" name="Google Shape;1148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49" name="Google Shape;1149;p46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50" name="Google Shape;1150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51" name="Google Shape;1151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52" name="Google Shape;1152;p46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153" name="Google Shape;1153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54" name="Google Shape;1154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1155" name="Google Shape;1155;p46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1156" name="Google Shape;1156;p46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157" name="Google Shape;1157;p46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58" name="Google Shape;1158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59" name="Google Shape;1159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60" name="Google Shape;1160;p46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61" name="Google Shape;1161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62" name="Google Shape;1162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63" name="Google Shape;1163;p46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64" name="Google Shape;1164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65" name="Google Shape;1165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66" name="Google Shape;1166;p46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67" name="Google Shape;1167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68" name="Google Shape;1168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69" name="Google Shape;1169;p46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70" name="Google Shape;1170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71" name="Google Shape;1171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72" name="Google Shape;1172;p46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73" name="Google Shape;1173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74" name="Google Shape;1174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75" name="Google Shape;1175;p46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76" name="Google Shape;1176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77" name="Google Shape;1177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78" name="Google Shape;1178;p46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79" name="Google Shape;1179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80" name="Google Shape;1180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81" name="Google Shape;1181;p46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82" name="Google Shape;1182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83" name="Google Shape;1183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84" name="Google Shape;1184;p46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85" name="Google Shape;1185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86" name="Google Shape;1186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87" name="Google Shape;1187;p46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88" name="Google Shape;1188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89" name="Google Shape;1189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190" name="Google Shape;1190;p46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191" name="Google Shape;1191;p46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1192" name="Google Shape;1192;p46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193" name="Google Shape;1193;p46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94" name="Google Shape;1194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95" name="Google Shape;1195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96" name="Google Shape;1196;p46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97" name="Google Shape;1197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98" name="Google Shape;1198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99" name="Google Shape;1199;p46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00" name="Google Shape;1200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01" name="Google Shape;1201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02" name="Google Shape;1202;p46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03" name="Google Shape;1203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04" name="Google Shape;1204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05" name="Google Shape;1205;p46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06" name="Google Shape;1206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07" name="Google Shape;1207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08" name="Google Shape;1208;p46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09" name="Google Shape;1209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10" name="Google Shape;1210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11" name="Google Shape;1211;p46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12" name="Google Shape;1212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13" name="Google Shape;1213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14" name="Google Shape;1214;p46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15" name="Google Shape;1215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16" name="Google Shape;1216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17" name="Google Shape;1217;p46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18" name="Google Shape;1218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19" name="Google Shape;1219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20" name="Google Shape;1220;p46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21" name="Google Shape;1221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22" name="Google Shape;1222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23" name="Google Shape;1223;p46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224" name="Google Shape;1224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25" name="Google Shape;1225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226" name="Google Shape;1226;p46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27" name="Google Shape;1227;p46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228" name="Google Shape;1228;p46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29" name="Google Shape;1229;p46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230" name="Google Shape;1230;p46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31" name="Google Shape;1231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32" name="Google Shape;1232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33" name="Google Shape;1233;p46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34" name="Google Shape;1234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35" name="Google Shape;1235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36" name="Google Shape;1236;p46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37" name="Google Shape;1237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38" name="Google Shape;1238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39" name="Google Shape;1239;p46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40" name="Google Shape;1240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41" name="Google Shape;1241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42" name="Google Shape;1242;p46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43" name="Google Shape;1243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44" name="Google Shape;1244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45" name="Google Shape;1245;p46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46" name="Google Shape;1246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47" name="Google Shape;1247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48" name="Google Shape;1248;p46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49" name="Google Shape;1249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50" name="Google Shape;1250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51" name="Google Shape;1251;p46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52" name="Google Shape;1252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53" name="Google Shape;1253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54" name="Google Shape;1254;p46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55" name="Google Shape;1255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56" name="Google Shape;1256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57" name="Google Shape;1257;p46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58" name="Google Shape;1258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59" name="Google Shape;1259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60" name="Google Shape;1260;p46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61" name="Google Shape;1261;p46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62" name="Google Shape;1262;p46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sp>
        <p:nvSpPr>
          <p:cNvPr id="1263" name="Google Shape;1263;p46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64" name="Google Shape;1264;p4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65" name="Google Shape;1265;p46"/>
          <p:cNvSpPr txBox="1"/>
          <p:nvPr>
            <p:ph idx="6" type="subTitle"/>
          </p:nvPr>
        </p:nvSpPr>
        <p:spPr>
          <a:xfrm>
            <a:off x="459486" y="857250"/>
            <a:ext cx="8229600" cy="4116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  <a:defRPr>
                <a:solidFill>
                  <a:schemeClr val="accent2"/>
                </a:solidFill>
              </a:defRPr>
            </a:lvl1pPr>
            <a:lvl2pPr lvl="1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2pPr>
            <a:lvl3pPr lvl="2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3pPr>
            <a:lvl4pPr lvl="3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4pPr>
            <a:lvl5pPr lvl="4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5pPr>
            <a:lvl6pPr lvl="5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6pPr>
            <a:lvl7pPr lvl="6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7pPr>
            <a:lvl8pPr lvl="7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8pPr>
            <a:lvl9pPr lvl="8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66" name="Shape 1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" name="Google Shape;1267;p47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 Right">
  <p:cSld name="Content with Caption Right"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49"/>
          <p:cNvSpPr txBox="1"/>
          <p:nvPr>
            <p:ph idx="1" type="body"/>
          </p:nvPr>
        </p:nvSpPr>
        <p:spPr>
          <a:xfrm>
            <a:off x="459486" y="204788"/>
            <a:ext cx="5111700" cy="43899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•"/>
              <a:defRPr sz="1500"/>
            </a:lvl1pPr>
            <a:lvl2pPr indent="-32385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–"/>
              <a:defRPr sz="1500"/>
            </a:lvl2pPr>
            <a:lvl3pPr indent="-3111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•"/>
              <a:defRPr sz="1500"/>
            </a:lvl3pPr>
            <a:lvl4pPr indent="-3111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–"/>
              <a:defRPr sz="1500"/>
            </a:lvl4pPr>
            <a:lvl5pPr indent="-3238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Char char="»"/>
              <a:defRPr sz="1500"/>
            </a:lvl5pPr>
            <a:lvl6pPr indent="-3238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1270" name="Google Shape;1270;p49"/>
          <p:cNvSpPr txBox="1"/>
          <p:nvPr>
            <p:ph idx="2" type="body"/>
          </p:nvPr>
        </p:nvSpPr>
        <p:spPr>
          <a:xfrm>
            <a:off x="5681162" y="1076326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228600" lvl="0" marL="457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100"/>
              <a:buNone/>
              <a:defRPr sz="1100"/>
            </a:lvl1pPr>
            <a:lvl2pPr indent="-228600" lvl="1" marL="91440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SzPts val="900"/>
              <a:buNone/>
              <a:defRPr sz="900"/>
            </a:lvl2pPr>
            <a:lvl3pPr indent="-2286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800"/>
            </a:lvl3pPr>
            <a:lvl4pPr indent="-2286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600"/>
              <a:buNone/>
              <a:defRPr sz="700"/>
            </a:lvl4pPr>
            <a:lvl5pPr indent="-228600" lvl="4" marL="22860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SzPts val="700"/>
              <a:buNone/>
              <a:defRPr sz="700"/>
            </a:lvl5pPr>
            <a:lvl6pPr indent="-228600" lvl="5" marL="27432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6pPr>
            <a:lvl7pPr indent="-228600" lvl="6" marL="32004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7pPr>
            <a:lvl8pPr indent="-228600" lvl="7" marL="36576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8pPr>
            <a:lvl9pPr indent="-228600" lvl="8" marL="4114800" algn="l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9pPr>
          </a:lstStyle>
          <a:p/>
        </p:txBody>
      </p:sp>
      <p:sp>
        <p:nvSpPr>
          <p:cNvPr id="1271" name="Google Shape;1271;p49"/>
          <p:cNvSpPr txBox="1"/>
          <p:nvPr>
            <p:ph type="title"/>
          </p:nvPr>
        </p:nvSpPr>
        <p:spPr>
          <a:xfrm>
            <a:off x="567196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Arial"/>
              <a:buNone/>
              <a:defRPr b="1" sz="1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272" name="Google Shape;1272;p49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1.xml"/><Relationship Id="rId11" Type="http://schemas.openxmlformats.org/officeDocument/2006/relationships/slideLayout" Target="../slideLayouts/slideLayout9.xml"/><Relationship Id="rId10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1" Type="http://schemas.openxmlformats.org/officeDocument/2006/relationships/image" Target="../media/image4.png"/><Relationship Id="rId2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>
            <a:alpha val="0"/>
          </a:schemeClr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2"/>
          <p:cNvSpPr txBox="1"/>
          <p:nvPr>
            <p:ph type="title"/>
          </p:nvPr>
        </p:nvSpPr>
        <p:spPr>
          <a:xfrm>
            <a:off x="459486" y="340504"/>
            <a:ext cx="8229600" cy="859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32"/>
          <p:cNvSpPr txBox="1"/>
          <p:nvPr>
            <p:ph idx="1" type="body"/>
          </p:nvPr>
        </p:nvSpPr>
        <p:spPr>
          <a:xfrm>
            <a:off x="459486" y="1200151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>
            <a:lvl1pPr indent="-323850" lvl="0" marL="457200" marR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3850" lvl="1" marL="914400" marR="0" rtl="0" algn="l">
              <a:lnSpc>
                <a:spcPct val="11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1150" lvl="2" marL="1371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1150" lvl="3" marL="1828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Char char="–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23850" lvl="4" marL="22860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Arial"/>
              <a:buChar char="»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23850" lvl="5" marL="27432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23850" lvl="6" marL="32004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23850" lvl="7" marL="36576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23850" lvl="8" marL="411480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grpSp>
        <p:nvGrpSpPr>
          <p:cNvPr id="12" name="Google Shape;12;p32"/>
          <p:cNvGrpSpPr/>
          <p:nvPr/>
        </p:nvGrpSpPr>
        <p:grpSpPr>
          <a:xfrm>
            <a:off x="-151324" y="-105874"/>
            <a:ext cx="9439922" cy="5352395"/>
            <a:chOff x="-151324" y="-141165"/>
            <a:chExt cx="9439922" cy="7136527"/>
          </a:xfrm>
        </p:grpSpPr>
        <p:grpSp>
          <p:nvGrpSpPr>
            <p:cNvPr id="13" name="Google Shape;13;p32"/>
            <p:cNvGrpSpPr/>
            <p:nvPr/>
          </p:nvGrpSpPr>
          <p:grpSpPr>
            <a:xfrm>
              <a:off x="457731" y="6873247"/>
              <a:ext cx="8226688" cy="122115"/>
              <a:chOff x="457731" y="6582508"/>
              <a:chExt cx="8226688" cy="486507"/>
            </a:xfrm>
          </p:grpSpPr>
          <p:cxnSp>
            <p:nvCxnSpPr>
              <p:cNvPr id="14" name="Google Shape;14;p32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5" name="Google Shape;15;p32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6" name="Google Shape;16;p32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7" name="Google Shape;17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8" name="Google Shape;18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9" name="Google Shape;19;p32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0" name="Google Shape;20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1" name="Google Shape;21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2" name="Google Shape;22;p32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3" name="Google Shape;23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4" name="Google Shape;24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5" name="Google Shape;25;p32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6" name="Google Shape;26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27" name="Google Shape;27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28" name="Google Shape;28;p32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29" name="Google Shape;29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0" name="Google Shape;30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1" name="Google Shape;31;p32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2" name="Google Shape;32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3" name="Google Shape;33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4" name="Google Shape;34;p32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5" name="Google Shape;35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6" name="Google Shape;36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37" name="Google Shape;37;p32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38" name="Google Shape;38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39" name="Google Shape;39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0" name="Google Shape;40;p32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1" name="Google Shape;41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2" name="Google Shape;42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3" name="Google Shape;43;p32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4" name="Google Shape;44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5" name="Google Shape;45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46" name="Google Shape;46;p32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47" name="Google Shape;47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48" name="Google Shape;48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  <p:grpSp>
          <p:nvGrpSpPr>
            <p:cNvPr id="49" name="Google Shape;49;p32"/>
            <p:cNvGrpSpPr/>
            <p:nvPr/>
          </p:nvGrpSpPr>
          <p:grpSpPr>
            <a:xfrm>
              <a:off x="-151324" y="392949"/>
              <a:ext cx="122115" cy="6067320"/>
              <a:chOff x="-238874" y="392949"/>
              <a:chExt cx="122115" cy="6067320"/>
            </a:xfrm>
          </p:grpSpPr>
          <p:cxnSp>
            <p:nvCxnSpPr>
              <p:cNvPr id="50" name="Google Shape;50;p32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51" name="Google Shape;51;p32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2" name="Google Shape;52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3" name="Google Shape;53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4" name="Google Shape;54;p32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5" name="Google Shape;55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6" name="Google Shape;56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57" name="Google Shape;57;p32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58" name="Google Shape;58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59" name="Google Shape;59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0" name="Google Shape;60;p32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1" name="Google Shape;61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2" name="Google Shape;62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3" name="Google Shape;63;p32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4" name="Google Shape;64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5" name="Google Shape;65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6" name="Google Shape;66;p32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67" name="Google Shape;67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68" name="Google Shape;68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69" name="Google Shape;69;p32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0" name="Google Shape;70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1" name="Google Shape;71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2" name="Google Shape;72;p32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3" name="Google Shape;73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4" name="Google Shape;74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5" name="Google Shape;75;p32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6" name="Google Shape;76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77" name="Google Shape;77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78" name="Google Shape;78;p32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79" name="Google Shape;79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80" name="Google Shape;80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81" name="Google Shape;81;p32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82" name="Google Shape;82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83" name="Google Shape;83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84" name="Google Shape;84;p32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85" name="Google Shape;85;p32"/>
            <p:cNvGrpSpPr/>
            <p:nvPr/>
          </p:nvGrpSpPr>
          <p:grpSpPr>
            <a:xfrm>
              <a:off x="9166483" y="392949"/>
              <a:ext cx="122115" cy="6067320"/>
              <a:chOff x="-238874" y="392949"/>
              <a:chExt cx="122115" cy="6067320"/>
            </a:xfrm>
          </p:grpSpPr>
          <p:cxnSp>
            <p:nvCxnSpPr>
              <p:cNvPr id="86" name="Google Shape;86;p32"/>
              <p:cNvCxnSpPr/>
              <p:nvPr/>
            </p:nvCxnSpPr>
            <p:spPr>
              <a:xfrm>
                <a:off x="-177817" y="392949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87" name="Google Shape;87;p32"/>
              <p:cNvGrpSpPr/>
              <p:nvPr/>
            </p:nvGrpSpPr>
            <p:grpSpPr>
              <a:xfrm rot="5400000">
                <a:off x="-254017" y="594070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88" name="Google Shape;88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89" name="Google Shape;89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0" name="Google Shape;90;p32"/>
              <p:cNvGrpSpPr/>
              <p:nvPr/>
            </p:nvGrpSpPr>
            <p:grpSpPr>
              <a:xfrm rot="5400000">
                <a:off x="-254017" y="546706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1" name="Google Shape;91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2" name="Google Shape;92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3" name="Google Shape;93;p32"/>
              <p:cNvGrpSpPr/>
              <p:nvPr/>
            </p:nvGrpSpPr>
            <p:grpSpPr>
              <a:xfrm rot="5400000">
                <a:off x="-254017" y="499342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4" name="Google Shape;94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5" name="Google Shape;95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6" name="Google Shape;96;p32"/>
              <p:cNvGrpSpPr/>
              <p:nvPr/>
            </p:nvGrpSpPr>
            <p:grpSpPr>
              <a:xfrm rot="5400000">
                <a:off x="-254017" y="451978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97" name="Google Shape;97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98" name="Google Shape;98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99" name="Google Shape;99;p32"/>
              <p:cNvGrpSpPr/>
              <p:nvPr/>
            </p:nvGrpSpPr>
            <p:grpSpPr>
              <a:xfrm rot="5400000">
                <a:off x="-254017" y="404614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0" name="Google Shape;100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1" name="Google Shape;101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2" name="Google Shape;102;p32"/>
              <p:cNvGrpSpPr/>
              <p:nvPr/>
            </p:nvGrpSpPr>
            <p:grpSpPr>
              <a:xfrm rot="5400000">
                <a:off x="-254017" y="3572499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3" name="Google Shape;103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4" name="Google Shape;104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5" name="Google Shape;105;p32"/>
              <p:cNvGrpSpPr/>
              <p:nvPr/>
            </p:nvGrpSpPr>
            <p:grpSpPr>
              <a:xfrm rot="5400000">
                <a:off x="-254017" y="3098857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6" name="Google Shape;106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07" name="Google Shape;107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08" name="Google Shape;108;p32"/>
              <p:cNvGrpSpPr/>
              <p:nvPr/>
            </p:nvGrpSpPr>
            <p:grpSpPr>
              <a:xfrm rot="5400000">
                <a:off x="-254017" y="2625215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09" name="Google Shape;109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0" name="Google Shape;110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1" name="Google Shape;111;p32"/>
              <p:cNvGrpSpPr/>
              <p:nvPr/>
            </p:nvGrpSpPr>
            <p:grpSpPr>
              <a:xfrm rot="5400000">
                <a:off x="-254017" y="2151573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2" name="Google Shape;112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3" name="Google Shape;113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4" name="Google Shape;114;p32"/>
              <p:cNvGrpSpPr/>
              <p:nvPr/>
            </p:nvGrpSpPr>
            <p:grpSpPr>
              <a:xfrm rot="5400000">
                <a:off x="-254017" y="1677931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5" name="Google Shape;115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6" name="Google Shape;116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17" name="Google Shape;117;p32"/>
              <p:cNvGrpSpPr/>
              <p:nvPr/>
            </p:nvGrpSpPr>
            <p:grpSpPr>
              <a:xfrm rot="5400000">
                <a:off x="-254017" y="997340"/>
                <a:ext cx="152400" cy="122115"/>
                <a:chOff x="7983415" y="6582508"/>
                <a:chExt cx="152400" cy="486507"/>
              </a:xfrm>
            </p:grpSpPr>
            <p:cxnSp>
              <p:nvCxnSpPr>
                <p:cNvPr id="118" name="Google Shape;118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19" name="Google Shape;119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cxnSp>
            <p:nvCxnSpPr>
              <p:cNvPr id="120" name="Google Shape;120;p32"/>
              <p:cNvCxnSpPr/>
              <p:nvPr/>
            </p:nvCxnSpPr>
            <p:spPr>
              <a:xfrm>
                <a:off x="-177817" y="6338154"/>
                <a:ext cx="0" cy="122115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</p:grpSp>
        <p:grpSp>
          <p:nvGrpSpPr>
            <p:cNvPr id="121" name="Google Shape;121;p32"/>
            <p:cNvGrpSpPr/>
            <p:nvPr/>
          </p:nvGrpSpPr>
          <p:grpSpPr>
            <a:xfrm>
              <a:off x="457731" y="-141165"/>
              <a:ext cx="8226688" cy="122115"/>
              <a:chOff x="457731" y="6582508"/>
              <a:chExt cx="8226688" cy="486507"/>
            </a:xfrm>
          </p:grpSpPr>
          <p:cxnSp>
            <p:nvCxnSpPr>
              <p:cNvPr id="122" name="Google Shape;122;p32"/>
              <p:cNvCxnSpPr/>
              <p:nvPr/>
            </p:nvCxnSpPr>
            <p:spPr>
              <a:xfrm>
                <a:off x="457731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cxnSp>
            <p:nvCxnSpPr>
              <p:cNvPr id="123" name="Google Shape;123;p32"/>
              <p:cNvCxnSpPr/>
              <p:nvPr/>
            </p:nvCxnSpPr>
            <p:spPr>
              <a:xfrm>
                <a:off x="8684419" y="6582508"/>
                <a:ext cx="0" cy="486507"/>
              </a:xfrm>
              <a:prstGeom prst="straightConnector1">
                <a:avLst/>
              </a:prstGeom>
              <a:noFill/>
              <a:ln cap="flat" cmpd="sng" w="9525">
                <a:solidFill>
                  <a:schemeClr val="dk1"/>
                </a:solidFill>
                <a:prstDash val="dot"/>
                <a:round/>
                <a:headEnd len="sm" w="sm" type="none"/>
                <a:tailEnd len="sm" w="sm" type="none"/>
              </a:ln>
            </p:spPr>
          </p:cxnSp>
          <p:grpSp>
            <p:nvGrpSpPr>
              <p:cNvPr id="124" name="Google Shape;124;p32"/>
              <p:cNvGrpSpPr/>
              <p:nvPr/>
            </p:nvGrpSpPr>
            <p:grpSpPr>
              <a:xfrm>
                <a:off x="798615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5" name="Google Shape;125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6" name="Google Shape;126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27" name="Google Shape;127;p32"/>
              <p:cNvGrpSpPr/>
              <p:nvPr/>
            </p:nvGrpSpPr>
            <p:grpSpPr>
              <a:xfrm>
                <a:off x="7287901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28" name="Google Shape;128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29" name="Google Shape;129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30" name="Google Shape;130;p32"/>
              <p:cNvGrpSpPr/>
              <p:nvPr/>
            </p:nvGrpSpPr>
            <p:grpSpPr>
              <a:xfrm>
                <a:off x="6589644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1" name="Google Shape;131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32" name="Google Shape;132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33" name="Google Shape;133;p32"/>
              <p:cNvGrpSpPr/>
              <p:nvPr/>
            </p:nvGrpSpPr>
            <p:grpSpPr>
              <a:xfrm>
                <a:off x="5891387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4" name="Google Shape;134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35" name="Google Shape;135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36" name="Google Shape;136;p32"/>
              <p:cNvGrpSpPr/>
              <p:nvPr/>
            </p:nvGrpSpPr>
            <p:grpSpPr>
              <a:xfrm>
                <a:off x="5193130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37" name="Google Shape;137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38" name="Google Shape;138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39" name="Google Shape;139;p32"/>
              <p:cNvGrpSpPr/>
              <p:nvPr/>
            </p:nvGrpSpPr>
            <p:grpSpPr>
              <a:xfrm>
                <a:off x="4494873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0" name="Google Shape;140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41" name="Google Shape;141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42" name="Google Shape;142;p32"/>
              <p:cNvGrpSpPr/>
              <p:nvPr/>
            </p:nvGrpSpPr>
            <p:grpSpPr>
              <a:xfrm>
                <a:off x="3796616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3" name="Google Shape;143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44" name="Google Shape;144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45" name="Google Shape;145;p32"/>
              <p:cNvGrpSpPr/>
              <p:nvPr/>
            </p:nvGrpSpPr>
            <p:grpSpPr>
              <a:xfrm>
                <a:off x="3098359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6" name="Google Shape;146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47" name="Google Shape;147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48" name="Google Shape;148;p32"/>
              <p:cNvGrpSpPr/>
              <p:nvPr/>
            </p:nvGrpSpPr>
            <p:grpSpPr>
              <a:xfrm>
                <a:off x="2400102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49" name="Google Shape;149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50" name="Google Shape;150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51" name="Google Shape;151;p32"/>
              <p:cNvGrpSpPr/>
              <p:nvPr/>
            </p:nvGrpSpPr>
            <p:grpSpPr>
              <a:xfrm>
                <a:off x="1701845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52" name="Google Shape;152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53" name="Google Shape;153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  <p:grpSp>
            <p:nvGrpSpPr>
              <p:cNvPr id="154" name="Google Shape;154;p32"/>
              <p:cNvGrpSpPr/>
              <p:nvPr/>
            </p:nvGrpSpPr>
            <p:grpSpPr>
              <a:xfrm>
                <a:off x="1003588" y="6582508"/>
                <a:ext cx="152400" cy="486507"/>
                <a:chOff x="7983415" y="6582508"/>
                <a:chExt cx="152400" cy="486507"/>
              </a:xfrm>
            </p:grpSpPr>
            <p:cxnSp>
              <p:nvCxnSpPr>
                <p:cNvPr id="155" name="Google Shape;155;p32"/>
                <p:cNvCxnSpPr/>
                <p:nvPr/>
              </p:nvCxnSpPr>
              <p:spPr>
                <a:xfrm>
                  <a:off x="81358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  <p:cxnSp>
              <p:nvCxnSpPr>
                <p:cNvPr id="156" name="Google Shape;156;p32"/>
                <p:cNvCxnSpPr/>
                <p:nvPr/>
              </p:nvCxnSpPr>
              <p:spPr>
                <a:xfrm>
                  <a:off x="7983415" y="6582508"/>
                  <a:ext cx="0" cy="486507"/>
                </a:xfrm>
                <a:prstGeom prst="straightConnector1">
                  <a:avLst/>
                </a:prstGeom>
                <a:noFill/>
                <a:ln cap="flat" cmpd="sng" w="9525">
                  <a:solidFill>
                    <a:schemeClr val="dk1"/>
                  </a:solidFill>
                  <a:prstDash val="dot"/>
                  <a:round/>
                  <a:headEnd len="sm" w="sm" type="none"/>
                  <a:tailEnd len="sm" w="sm" type="none"/>
                </a:ln>
              </p:spPr>
            </p:cxnSp>
          </p:grpSp>
        </p:grpSp>
      </p:grpSp>
      <p:sp>
        <p:nvSpPr>
          <p:cNvPr id="157" name="Google Shape;157;p32"/>
          <p:cNvSpPr txBox="1"/>
          <p:nvPr>
            <p:ph idx="12" type="sldNum"/>
          </p:nvPr>
        </p:nvSpPr>
        <p:spPr>
          <a:xfrm>
            <a:off x="8174625" y="4749752"/>
            <a:ext cx="5487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  <a:defRPr b="0" i="0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8" name="Google Shape;158;p32"/>
          <p:cNvSpPr txBox="1"/>
          <p:nvPr/>
        </p:nvSpPr>
        <p:spPr>
          <a:xfrm>
            <a:off x="2233050" y="4767275"/>
            <a:ext cx="57315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US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rPr>
              <a:t>SVT Working Meeting at </a:t>
            </a:r>
            <a:r>
              <a:rPr lang="en-US" sz="800">
                <a:solidFill>
                  <a:srgbClr val="888C8F"/>
                </a:solidFill>
              </a:rPr>
              <a:t>Berkeley </a:t>
            </a:r>
            <a:r>
              <a:rPr b="0" i="0" lang="en-US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rPr>
              <a:t>| 202</a:t>
            </a:r>
            <a:r>
              <a:rPr lang="en-US" sz="800">
                <a:solidFill>
                  <a:srgbClr val="888C8F"/>
                </a:solidFill>
              </a:rPr>
              <a:t>6</a:t>
            </a:r>
            <a:r>
              <a:rPr b="0" i="0" lang="en-US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rPr>
              <a:t>-1</a:t>
            </a:r>
            <a:r>
              <a:rPr lang="en-US" sz="800">
                <a:solidFill>
                  <a:srgbClr val="888C8F"/>
                </a:solidFill>
              </a:rPr>
              <a:t>0</a:t>
            </a:r>
            <a:r>
              <a:rPr b="0" i="0" lang="en-US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rPr>
              <a:t>-</a:t>
            </a:r>
            <a:r>
              <a:rPr lang="en-US" sz="800">
                <a:solidFill>
                  <a:srgbClr val="888C8F"/>
                </a:solidFill>
              </a:rPr>
              <a:t>08</a:t>
            </a:r>
            <a:r>
              <a:rPr b="0" i="0" lang="en-US" sz="800" u="none" cap="none" strike="noStrike">
                <a:solidFill>
                  <a:srgbClr val="888C8F"/>
                </a:solidFill>
                <a:latin typeface="Arial"/>
                <a:ea typeface="Arial"/>
                <a:cs typeface="Arial"/>
                <a:sym typeface="Arial"/>
              </a:rPr>
              <a:t> | Joe Silber (LBNL) | </a:t>
            </a:r>
            <a:r>
              <a:rPr lang="en-US" sz="800">
                <a:solidFill>
                  <a:srgbClr val="888C8F"/>
                </a:solidFill>
              </a:rPr>
              <a:t>SVT Integration</a:t>
            </a:r>
            <a:endParaRPr b="0" i="0" sz="800" u="none" cap="none" strike="noStrike">
              <a:solidFill>
                <a:srgbClr val="888C8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3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71619" y="4707088"/>
            <a:ext cx="1214777" cy="37085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419327" y="4647472"/>
            <a:ext cx="615662" cy="44314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8.png"/><Relationship Id="rId4" Type="http://schemas.openxmlformats.org/officeDocument/2006/relationships/image" Target="../media/image2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png"/><Relationship Id="rId4" Type="http://schemas.openxmlformats.org/officeDocument/2006/relationships/image" Target="../media/image1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7.png"/><Relationship Id="rId4" Type="http://schemas.openxmlformats.org/officeDocument/2006/relationships/image" Target="../media/image10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5.png"/><Relationship Id="rId4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Relationship Id="rId4" Type="http://schemas.openxmlformats.org/officeDocument/2006/relationships/image" Target="../media/image21.png"/><Relationship Id="rId9" Type="http://schemas.openxmlformats.org/officeDocument/2006/relationships/image" Target="../media/image20.png"/><Relationship Id="rId5" Type="http://schemas.openxmlformats.org/officeDocument/2006/relationships/image" Target="../media/image15.png"/><Relationship Id="rId6" Type="http://schemas.openxmlformats.org/officeDocument/2006/relationships/image" Target="../media/image32.png"/><Relationship Id="rId7" Type="http://schemas.openxmlformats.org/officeDocument/2006/relationships/image" Target="../media/image37.png"/><Relationship Id="rId8" Type="http://schemas.openxmlformats.org/officeDocument/2006/relationships/image" Target="../media/image1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png"/><Relationship Id="rId4" Type="http://schemas.openxmlformats.org/officeDocument/2006/relationships/hyperlink" Target="https://indico.bnl.gov/event/30334/contributions/117626/attachments/67010/115124/ePIC%20SVT%20interior%20air%20volumes%20diagram%20-%20v1.pdf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hyperlink" Target="https://indico.bnl.gov/event/30334/contributions/117626/attachments/67010/115094/ePIC%20SVT%20cooling%20system%20diagram%20-%20v3.pdf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indico.bnl.gov/event/31239/contributions/118802/attachments/70196/120469/ePIC%20SVT%20air%20supply%20plant%20reqts%20-%20v3.xlsx" TargetMode="External"/><Relationship Id="rId4" Type="http://schemas.openxmlformats.org/officeDocument/2006/relationships/image" Target="../media/image26.png"/><Relationship Id="rId5" Type="http://schemas.openxmlformats.org/officeDocument/2006/relationships/image" Target="../media/image2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hyperlink" Target="https://indico.bnl.gov/event/31239/" TargetMode="Externa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4.png"/><Relationship Id="rId4" Type="http://schemas.openxmlformats.org/officeDocument/2006/relationships/image" Target="../media/image31.png"/><Relationship Id="rId5" Type="http://schemas.openxmlformats.org/officeDocument/2006/relationships/hyperlink" Target="https://indico.bnl.gov/event/33887/contributions/129782/attachments/73008/124962/ePIC%20SVT%20-%20Possible%20cooling%20system%20locations%20at%20facility%20-%20v3.pdf" TargetMode="Externa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Relationship Id="rId3" Type="http://schemas.openxmlformats.org/officeDocument/2006/relationships/hyperlink" Target="https://indico.bnl.gov/event/33887/contributions/129782/attachments/73008/124959/ePIC%20SVT%20liquid%20cooling%20-%20v4.xlsx" TargetMode="External"/><Relationship Id="rId4" Type="http://schemas.openxmlformats.org/officeDocument/2006/relationships/hyperlink" Target="https://indico.bnl.gov/event/33887/contributions/129782/attachments/73008/124959/ePIC%20SVT%20liquid%20cooling%20-%20v4.xlsx" TargetMode="Externa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" name="Google Shape;1277;p1"/>
          <p:cNvSpPr txBox="1"/>
          <p:nvPr>
            <p:ph type="ctrTitle"/>
          </p:nvPr>
        </p:nvSpPr>
        <p:spPr>
          <a:xfrm>
            <a:off x="459486" y="1028700"/>
            <a:ext cx="8226600" cy="15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100"/>
              <a:buFont typeface="Arial"/>
              <a:buNone/>
            </a:pPr>
            <a:r>
              <a:rPr lang="en-US"/>
              <a:t>SVT integration updates</a:t>
            </a:r>
            <a:endParaRPr/>
          </a:p>
        </p:txBody>
      </p:sp>
      <p:sp>
        <p:nvSpPr>
          <p:cNvPr id="1278" name="Google Shape;1278;p1"/>
          <p:cNvSpPr txBox="1"/>
          <p:nvPr>
            <p:ph idx="1" type="subTitle"/>
          </p:nvPr>
        </p:nvSpPr>
        <p:spPr>
          <a:xfrm>
            <a:off x="457725" y="2914650"/>
            <a:ext cx="8226600" cy="110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/>
              <a:t>SVT Working Meeting at Berkeley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/>
              <a:t>2026-10-08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/>
              <a:t>Joe Silber (LBNL) - mechanical engineer, presenting</a:t>
            </a:r>
            <a:endParaRPr/>
          </a:p>
          <a:p>
            <a:pPr indent="0" lvl="0" marL="0" rtl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en-US"/>
              <a:t>Elaine Buron (LBNL) - CAD design</a:t>
            </a:r>
            <a:endParaRPr/>
          </a:p>
        </p:txBody>
      </p:sp>
      <p:sp>
        <p:nvSpPr>
          <p:cNvPr id="1279" name="Google Shape;1279;p1"/>
          <p:cNvSpPr/>
          <p:nvPr/>
        </p:nvSpPr>
        <p:spPr>
          <a:xfrm>
            <a:off x="75250" y="4555675"/>
            <a:ext cx="7131000" cy="5877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80" name="Google Shape;128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4128" y="3903350"/>
            <a:ext cx="1576075" cy="11344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6" name="Google Shape;1286;g3b12edd15e4_0_1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13460"/>
            <a:ext cx="9143997" cy="4116585"/>
          </a:xfrm>
          <a:prstGeom prst="rect">
            <a:avLst/>
          </a:prstGeom>
          <a:noFill/>
          <a:ln>
            <a:noFill/>
          </a:ln>
        </p:spPr>
      </p:pic>
      <p:sp>
        <p:nvSpPr>
          <p:cNvPr id="1287" name="Google Shape;1287;g3b12edd15e4_0_122"/>
          <p:cNvSpPr txBox="1"/>
          <p:nvPr>
            <p:ph type="title"/>
          </p:nvPr>
        </p:nvSpPr>
        <p:spPr>
          <a:xfrm>
            <a:off x="109100" y="47200"/>
            <a:ext cx="89259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Current CAD model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0" i="1" lang="en-US" sz="1300">
                <a:solidFill>
                  <a:srgbClr val="999999"/>
                </a:solidFill>
              </a:rPr>
              <a:t>(except IB, which is from March 2026 in this view)</a:t>
            </a:r>
            <a:endParaRPr b="0" i="1" sz="1300">
              <a:solidFill>
                <a:srgbClr val="999999"/>
              </a:solidFill>
            </a:endParaRPr>
          </a:p>
        </p:txBody>
      </p:sp>
      <p:sp>
        <p:nvSpPr>
          <p:cNvPr id="1288" name="Google Shape;1288;g3b12edd15e4_0_122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800">
                <a:solidFill>
                  <a:srgbClr val="888C8F"/>
                </a:solidFill>
              </a:rPr>
              <a:t>‹#›</a:t>
            </a:fld>
            <a:endParaRPr sz="800">
              <a:solidFill>
                <a:srgbClr val="888C8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4" name="Google Shape;1294;h8f24fd7613f14a2_0_30"/>
          <p:cNvPicPr preferRelativeResize="0"/>
          <p:nvPr/>
        </p:nvPicPr>
        <p:blipFill rotWithShape="1">
          <a:blip r:embed="rId3">
            <a:alphaModFix/>
          </a:blip>
          <a:srcRect b="7515" l="0" r="0" t="6993"/>
          <a:stretch/>
        </p:blipFill>
        <p:spPr>
          <a:xfrm>
            <a:off x="6811400" y="799250"/>
            <a:ext cx="1903488" cy="37662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295" name="Google Shape;1295;h8f24fd7613f14a2_0_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015824" y="799250"/>
            <a:ext cx="2141940" cy="37663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6" name="Google Shape;1296;h8f24fd7613f14a2_0_30"/>
          <p:cNvSpPr txBox="1"/>
          <p:nvPr>
            <p:ph type="title"/>
          </p:nvPr>
        </p:nvSpPr>
        <p:spPr>
          <a:xfrm>
            <a:off x="85961" y="55100"/>
            <a:ext cx="82296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Inner Barrel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1" lang="en-US" sz="1300">
                <a:solidFill>
                  <a:srgbClr val="999999"/>
                </a:solidFill>
              </a:rPr>
              <a:t>(three options from INFN-Padua, Sept 2026)</a:t>
            </a:r>
            <a:endParaRPr/>
          </a:p>
        </p:txBody>
      </p:sp>
      <p:sp>
        <p:nvSpPr>
          <p:cNvPr id="1297" name="Google Shape;1297;h8f24fd7613f14a2_0_30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298" name="Google Shape;1298;h8f24fd7613f14a2_0_30"/>
          <p:cNvPicPr preferRelativeResize="0"/>
          <p:nvPr/>
        </p:nvPicPr>
        <p:blipFill rotWithShape="1">
          <a:blip r:embed="rId5">
            <a:alphaModFix/>
          </a:blip>
          <a:srcRect b="7155" l="11538" r="7155" t="5371"/>
          <a:stretch/>
        </p:blipFill>
        <p:spPr>
          <a:xfrm>
            <a:off x="137175" y="799250"/>
            <a:ext cx="3402167" cy="37662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299" name="Google Shape;1299;h8f24fd7613f14a2_0_30"/>
          <p:cNvSpPr txBox="1"/>
          <p:nvPr/>
        </p:nvSpPr>
        <p:spPr>
          <a:xfrm>
            <a:off x="805900" y="3808650"/>
            <a:ext cx="2233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Option “A”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</a:rPr>
              <a:t>- </a:t>
            </a:r>
            <a:r>
              <a:rPr lang="en-US" sz="1300">
                <a:solidFill>
                  <a:srgbClr val="FF0000"/>
                </a:solidFill>
              </a:rPr>
              <a:t>many SIB support links</a:t>
            </a:r>
            <a:endParaRPr sz="1300">
              <a:solidFill>
                <a:srgbClr val="FF0000"/>
              </a:solidFill>
            </a:endParaRPr>
          </a:p>
        </p:txBody>
      </p:sp>
      <p:sp>
        <p:nvSpPr>
          <p:cNvPr id="1300" name="Google Shape;1300;h8f24fd7613f14a2_0_30"/>
          <p:cNvSpPr txBox="1"/>
          <p:nvPr/>
        </p:nvSpPr>
        <p:spPr>
          <a:xfrm>
            <a:off x="4052275" y="3808650"/>
            <a:ext cx="22335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“B”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</a:rPr>
              <a:t>- many SIB support links</a:t>
            </a:r>
            <a:endParaRPr sz="13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</a:rPr>
              <a:t>- no FPC twist</a:t>
            </a:r>
            <a:endParaRPr sz="1300">
              <a:solidFill>
                <a:srgbClr val="FF0000"/>
              </a:solidFill>
            </a:endParaRPr>
          </a:p>
        </p:txBody>
      </p:sp>
      <p:sp>
        <p:nvSpPr>
          <p:cNvPr id="1301" name="Google Shape;1301;h8f24fd7613f14a2_0_30"/>
          <p:cNvSpPr txBox="1"/>
          <p:nvPr/>
        </p:nvSpPr>
        <p:spPr>
          <a:xfrm>
            <a:off x="6811400" y="3808650"/>
            <a:ext cx="12741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“C”</a:t>
            </a:r>
            <a:endParaRPr sz="15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rgbClr val="FF0000"/>
                </a:solidFill>
              </a:rPr>
              <a:t>- single cone SIB support</a:t>
            </a:r>
            <a:endParaRPr sz="15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" name="Shape 1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" name="Google Shape;1307;h8f24fd7613f14a2_0_7784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08" name="Google Shape;1308;h8f24fd7613f14a2_0_7784"/>
          <p:cNvPicPr preferRelativeResize="0"/>
          <p:nvPr/>
        </p:nvPicPr>
        <p:blipFill rotWithShape="1">
          <a:blip r:embed="rId3">
            <a:alphaModFix/>
          </a:blip>
          <a:srcRect b="0" l="9231" r="0" t="0"/>
          <a:stretch/>
        </p:blipFill>
        <p:spPr>
          <a:xfrm>
            <a:off x="244950" y="850450"/>
            <a:ext cx="4101925" cy="33133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09" name="Google Shape;1309;h8f24fd7613f14a2_0_7784"/>
          <p:cNvSpPr txBox="1"/>
          <p:nvPr/>
        </p:nvSpPr>
        <p:spPr>
          <a:xfrm>
            <a:off x="140832" y="471700"/>
            <a:ext cx="3527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IB option B: many SIB support links</a:t>
            </a:r>
            <a:endParaRPr sz="1500">
              <a:solidFill>
                <a:schemeClr val="dk1"/>
              </a:solidFill>
            </a:endParaRPr>
          </a:p>
        </p:txBody>
      </p:sp>
      <p:pic>
        <p:nvPicPr>
          <p:cNvPr id="1310" name="Google Shape;1310;h8f24fd7613f14a2_0_7784"/>
          <p:cNvPicPr preferRelativeResize="0"/>
          <p:nvPr/>
        </p:nvPicPr>
        <p:blipFill rotWithShape="1">
          <a:blip r:embed="rId4">
            <a:alphaModFix/>
          </a:blip>
          <a:srcRect b="0" l="20363" r="0" t="25573"/>
          <a:stretch/>
        </p:blipFill>
        <p:spPr>
          <a:xfrm>
            <a:off x="4659774" y="850450"/>
            <a:ext cx="4184124" cy="331335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11" name="Google Shape;1311;h8f24fd7613f14a2_0_7784"/>
          <p:cNvSpPr txBox="1"/>
          <p:nvPr/>
        </p:nvSpPr>
        <p:spPr>
          <a:xfrm>
            <a:off x="4550455" y="471700"/>
            <a:ext cx="3527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IB option C: unified cone SIB supports</a:t>
            </a:r>
            <a:endParaRPr sz="1500">
              <a:solidFill>
                <a:schemeClr val="dk1"/>
              </a:solidFill>
            </a:endParaRPr>
          </a:p>
        </p:txBody>
      </p:sp>
      <p:sp>
        <p:nvSpPr>
          <p:cNvPr id="1312" name="Google Shape;1312;h8f24fd7613f14a2_0_7784"/>
          <p:cNvSpPr txBox="1"/>
          <p:nvPr/>
        </p:nvSpPr>
        <p:spPr>
          <a:xfrm>
            <a:off x="227300" y="4097925"/>
            <a:ext cx="374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888C8F"/>
                </a:solidFill>
              </a:rPr>
              <a:t>(note how the links couple structurally)</a:t>
            </a:r>
            <a:endParaRPr sz="1500">
              <a:solidFill>
                <a:srgbClr val="888C8F"/>
              </a:solidFill>
            </a:endParaRPr>
          </a:p>
        </p:txBody>
      </p:sp>
      <p:sp>
        <p:nvSpPr>
          <p:cNvPr id="1313" name="Google Shape;1313;h8f24fd7613f14a2_0_7784"/>
          <p:cNvSpPr txBox="1"/>
          <p:nvPr/>
        </p:nvSpPr>
        <p:spPr>
          <a:xfrm>
            <a:off x="4659775" y="4097925"/>
            <a:ext cx="3740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888C8F"/>
                </a:solidFill>
              </a:rPr>
              <a:t>(</a:t>
            </a:r>
            <a:r>
              <a:rPr lang="en-US" sz="1500">
                <a:solidFill>
                  <a:srgbClr val="888C8F"/>
                </a:solidFill>
              </a:rPr>
              <a:t>note how the cones do not couple)</a:t>
            </a:r>
            <a:endParaRPr sz="1500">
              <a:solidFill>
                <a:srgbClr val="888C8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" name="Shape 1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" name="Google Shape;1319;g3b140afa049_0_74"/>
          <p:cNvSpPr txBox="1"/>
          <p:nvPr>
            <p:ph type="title"/>
          </p:nvPr>
        </p:nvSpPr>
        <p:spPr>
          <a:xfrm>
            <a:off x="459486" y="3429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Rims support each disk or outer barrel layer</a:t>
            </a:r>
            <a:endParaRPr/>
          </a:p>
        </p:txBody>
      </p:sp>
      <p:sp>
        <p:nvSpPr>
          <p:cNvPr id="1320" name="Google Shape;1320;g3b140afa049_0_74"/>
          <p:cNvSpPr txBox="1"/>
          <p:nvPr>
            <p:ph idx="1" type="body"/>
          </p:nvPr>
        </p:nvSpPr>
        <p:spPr>
          <a:xfrm>
            <a:off x="459475" y="974250"/>
            <a:ext cx="3980700" cy="23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</a:pPr>
            <a:r>
              <a:rPr lang="en-US" sz="1300"/>
              <a:t>Rims are: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Stiff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Held at 3 points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Air manifold for many corrugations or staves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Always a half circle</a:t>
            </a:r>
            <a:endParaRPr sz="1300"/>
          </a:p>
        </p:txBody>
      </p:sp>
      <p:sp>
        <p:nvSpPr>
          <p:cNvPr id="1321" name="Google Shape;1321;g3b140afa049_0_74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22" name="Google Shape;1322;g3b140afa049_0_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07974" y="2264327"/>
            <a:ext cx="3980574" cy="2688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3" name="Google Shape;1323;g3b140afa049_0_74"/>
          <p:cNvPicPr preferRelativeResize="0"/>
          <p:nvPr/>
        </p:nvPicPr>
        <p:blipFill rotWithShape="1">
          <a:blip r:embed="rId4">
            <a:alphaModFix/>
          </a:blip>
          <a:srcRect b="0" l="0" r="22057" t="0"/>
          <a:stretch/>
        </p:blipFill>
        <p:spPr>
          <a:xfrm>
            <a:off x="4723625" y="2200600"/>
            <a:ext cx="4195376" cy="2490626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g3b140afa049_0_83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30" name="Google Shape;1330;g3b140afa049_0_83"/>
          <p:cNvPicPr preferRelativeResize="0"/>
          <p:nvPr/>
        </p:nvPicPr>
        <p:blipFill rotWithShape="1">
          <a:blip r:embed="rId3">
            <a:alphaModFix/>
          </a:blip>
          <a:srcRect b="10130" l="0" r="0" t="1934"/>
          <a:stretch/>
        </p:blipFill>
        <p:spPr>
          <a:xfrm>
            <a:off x="585675" y="127975"/>
            <a:ext cx="7966300" cy="45148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31" name="Google Shape;1331;g3b140afa049_0_83"/>
          <p:cNvSpPr txBox="1"/>
          <p:nvPr/>
        </p:nvSpPr>
        <p:spPr>
          <a:xfrm>
            <a:off x="4894000" y="344725"/>
            <a:ext cx="1579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D1 air passage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2" name="Google Shape;1332;g3b140afa049_0_83"/>
          <p:cNvSpPr txBox="1"/>
          <p:nvPr/>
        </p:nvSpPr>
        <p:spPr>
          <a:xfrm>
            <a:off x="5152025" y="760225"/>
            <a:ext cx="53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L4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3" name="Google Shape;1333;g3b140afa049_0_83"/>
          <p:cNvSpPr txBox="1"/>
          <p:nvPr/>
        </p:nvSpPr>
        <p:spPr>
          <a:xfrm>
            <a:off x="5544225" y="997600"/>
            <a:ext cx="53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L3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4" name="Google Shape;1334;g3b140afa049_0_83"/>
          <p:cNvSpPr txBox="1"/>
          <p:nvPr/>
        </p:nvSpPr>
        <p:spPr>
          <a:xfrm>
            <a:off x="7216275" y="1056325"/>
            <a:ext cx="5316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D0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35" name="Google Shape;1335;g3b140afa049_0_83"/>
          <p:cNvCxnSpPr/>
          <p:nvPr/>
        </p:nvCxnSpPr>
        <p:spPr>
          <a:xfrm flipH="1">
            <a:off x="3707025" y="695600"/>
            <a:ext cx="1352100" cy="6708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336" name="Google Shape;1336;g3b140afa049_0_83"/>
          <p:cNvCxnSpPr/>
          <p:nvPr/>
        </p:nvCxnSpPr>
        <p:spPr>
          <a:xfrm flipH="1">
            <a:off x="4430875" y="1065997"/>
            <a:ext cx="808200" cy="432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337" name="Google Shape;1337;g3b140afa049_0_83"/>
          <p:cNvCxnSpPr/>
          <p:nvPr/>
        </p:nvCxnSpPr>
        <p:spPr>
          <a:xfrm>
            <a:off x="5729995" y="1329197"/>
            <a:ext cx="495300" cy="20601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oval"/>
          </a:ln>
        </p:spPr>
      </p:cxnSp>
      <p:cxnSp>
        <p:nvCxnSpPr>
          <p:cNvPr id="1338" name="Google Shape;1338;g3b140afa049_0_83"/>
          <p:cNvCxnSpPr/>
          <p:nvPr/>
        </p:nvCxnSpPr>
        <p:spPr>
          <a:xfrm flipH="1">
            <a:off x="6173770" y="1413097"/>
            <a:ext cx="1194000" cy="2564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oval"/>
          </a:ln>
        </p:spPr>
      </p:cxnSp>
      <p:sp>
        <p:nvSpPr>
          <p:cNvPr id="1339" name="Google Shape;1339;g3b140afa049_0_83"/>
          <p:cNvSpPr txBox="1"/>
          <p:nvPr/>
        </p:nvSpPr>
        <p:spPr>
          <a:xfrm>
            <a:off x="672900" y="437600"/>
            <a:ext cx="1744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AIR INLET PIPE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0" name="Google Shape;1340;g3b140afa049_0_83"/>
          <p:cNvCxnSpPr/>
          <p:nvPr/>
        </p:nvCxnSpPr>
        <p:spPr>
          <a:xfrm flipH="1" rot="10800000">
            <a:off x="2262292" y="644150"/>
            <a:ext cx="392100" cy="1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341" name="Google Shape;1341;g3b140afa049_0_83"/>
          <p:cNvSpPr txBox="1"/>
          <p:nvPr/>
        </p:nvSpPr>
        <p:spPr>
          <a:xfrm>
            <a:off x="1643025" y="1413100"/>
            <a:ext cx="1145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SNORKEL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42" name="Google Shape;1342;g3b140afa049_0_83"/>
          <p:cNvCxnSpPr/>
          <p:nvPr/>
        </p:nvCxnSpPr>
        <p:spPr>
          <a:xfrm flipH="1" rot="10800000">
            <a:off x="2262292" y="551875"/>
            <a:ext cx="392100" cy="1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43" name="Google Shape;1343;g3b140afa049_0_83"/>
          <p:cNvCxnSpPr/>
          <p:nvPr/>
        </p:nvCxnSpPr>
        <p:spPr>
          <a:xfrm flipH="1" rot="10800000">
            <a:off x="2262292" y="736425"/>
            <a:ext cx="392100" cy="120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344" name="Google Shape;1344;g3b140afa049_0_83"/>
          <p:cNvCxnSpPr/>
          <p:nvPr/>
        </p:nvCxnSpPr>
        <p:spPr>
          <a:xfrm flipH="1" rot="10800000">
            <a:off x="2561550" y="1015525"/>
            <a:ext cx="392100" cy="4563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med" w="med" type="oval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b12edd15e4_0_16"/>
          <p:cNvSpPr txBox="1"/>
          <p:nvPr>
            <p:ph type="title"/>
          </p:nvPr>
        </p:nvSpPr>
        <p:spPr>
          <a:xfrm>
            <a:off x="459486" y="3429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Bipods support large disks and L4</a:t>
            </a:r>
            <a:endParaRPr/>
          </a:p>
        </p:txBody>
      </p:sp>
      <p:sp>
        <p:nvSpPr>
          <p:cNvPr id="1351" name="Google Shape;1351;g3b12edd15e4_0_1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800">
                <a:solidFill>
                  <a:srgbClr val="888C8F"/>
                </a:solidFill>
              </a:rPr>
              <a:t>‹#›</a:t>
            </a:fld>
            <a:endParaRPr sz="800">
              <a:solidFill>
                <a:srgbClr val="888C8F"/>
              </a:solidFill>
            </a:endParaRPr>
          </a:p>
        </p:txBody>
      </p:sp>
      <p:pic>
        <p:nvPicPr>
          <p:cNvPr id="1352" name="Google Shape;1352;g3b12edd15e4_0_16"/>
          <p:cNvPicPr preferRelativeResize="0"/>
          <p:nvPr/>
        </p:nvPicPr>
        <p:blipFill rotWithShape="1">
          <a:blip r:embed="rId3">
            <a:alphaModFix/>
          </a:blip>
          <a:srcRect b="67942" l="8174" r="66266" t="0"/>
          <a:stretch/>
        </p:blipFill>
        <p:spPr>
          <a:xfrm>
            <a:off x="134175" y="1523051"/>
            <a:ext cx="4742124" cy="236101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353" name="Google Shape;1353;g3b12edd15e4_0_16"/>
          <p:cNvPicPr preferRelativeResize="0"/>
          <p:nvPr/>
        </p:nvPicPr>
        <p:blipFill rotWithShape="1">
          <a:blip r:embed="rId4">
            <a:alphaModFix amt="58000"/>
          </a:blip>
          <a:srcRect b="2408" l="12844" r="5709" t="13089"/>
          <a:stretch/>
        </p:blipFill>
        <p:spPr>
          <a:xfrm>
            <a:off x="5080700" y="1349700"/>
            <a:ext cx="3920876" cy="27076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cxnSp>
        <p:nvCxnSpPr>
          <p:cNvPr id="1354" name="Google Shape;1354;g3b12edd15e4_0_16"/>
          <p:cNvCxnSpPr/>
          <p:nvPr/>
        </p:nvCxnSpPr>
        <p:spPr>
          <a:xfrm flipH="1" rot="10800000">
            <a:off x="5394325" y="1673925"/>
            <a:ext cx="3539400" cy="2311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1355" name="Google Shape;1355;g3b12edd15e4_0_16"/>
          <p:cNvCxnSpPr/>
          <p:nvPr/>
        </p:nvCxnSpPr>
        <p:spPr>
          <a:xfrm>
            <a:off x="6819100" y="3098600"/>
            <a:ext cx="1424700" cy="6183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1356" name="Google Shape;1356;g3b12edd15e4_0_16"/>
          <p:cNvCxnSpPr/>
          <p:nvPr/>
        </p:nvCxnSpPr>
        <p:spPr>
          <a:xfrm flipH="1" rot="10800000">
            <a:off x="6801175" y="2121900"/>
            <a:ext cx="62700" cy="9498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</p:cxnSp>
      <p:cxnSp>
        <p:nvCxnSpPr>
          <p:cNvPr id="1357" name="Google Shape;1357;g3b12edd15e4_0_16"/>
          <p:cNvCxnSpPr/>
          <p:nvPr/>
        </p:nvCxnSpPr>
        <p:spPr>
          <a:xfrm rot="10800000">
            <a:off x="5475100" y="2327925"/>
            <a:ext cx="1344000" cy="761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lgDash"/>
            <a:round/>
            <a:headEnd len="sm" w="sm" type="none"/>
            <a:tailEnd len="sm" w="sm" type="none"/>
          </a:ln>
        </p:spPr>
      </p:cxnSp>
      <p:sp>
        <p:nvSpPr>
          <p:cNvPr id="1358" name="Google Shape;1358;g3b12edd15e4_0_16"/>
          <p:cNvSpPr txBox="1"/>
          <p:nvPr/>
        </p:nvSpPr>
        <p:spPr>
          <a:xfrm>
            <a:off x="5528725" y="3400150"/>
            <a:ext cx="4212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Z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g3b12edd15e4_0_16"/>
          <p:cNvSpPr/>
          <p:nvPr/>
        </p:nvSpPr>
        <p:spPr>
          <a:xfrm>
            <a:off x="6863900" y="2480300"/>
            <a:ext cx="761675" cy="931925"/>
          </a:xfrm>
          <a:custGeom>
            <a:rect b="b" l="l" r="r" t="t"/>
            <a:pathLst>
              <a:path extrusionOk="0" h="37277" w="30467">
                <a:moveTo>
                  <a:pt x="0" y="0"/>
                </a:moveTo>
                <a:cubicBezTo>
                  <a:pt x="2688" y="1075"/>
                  <a:pt x="11590" y="2629"/>
                  <a:pt x="16130" y="6452"/>
                </a:cubicBezTo>
                <a:cubicBezTo>
                  <a:pt x="20670" y="10275"/>
                  <a:pt x="24852" y="17803"/>
                  <a:pt x="27241" y="22940"/>
                </a:cubicBezTo>
                <a:cubicBezTo>
                  <a:pt x="29631" y="28078"/>
                  <a:pt x="29929" y="34888"/>
                  <a:pt x="30467" y="37277"/>
                </a:cubicBezTo>
              </a:path>
            </a:pathLst>
          </a:cu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g3b12edd15e4_0_16"/>
          <p:cNvSpPr/>
          <p:nvPr/>
        </p:nvSpPr>
        <p:spPr>
          <a:xfrm rot="-4200409">
            <a:off x="6155764" y="2161091"/>
            <a:ext cx="480964" cy="705805"/>
          </a:xfrm>
          <a:custGeom>
            <a:rect b="b" l="l" r="r" t="t"/>
            <a:pathLst>
              <a:path extrusionOk="0" h="37277" w="30467">
                <a:moveTo>
                  <a:pt x="0" y="0"/>
                </a:moveTo>
                <a:cubicBezTo>
                  <a:pt x="2688" y="1075"/>
                  <a:pt x="11590" y="2629"/>
                  <a:pt x="16130" y="6452"/>
                </a:cubicBezTo>
                <a:cubicBezTo>
                  <a:pt x="20670" y="10275"/>
                  <a:pt x="24852" y="17803"/>
                  <a:pt x="27241" y="22940"/>
                </a:cubicBezTo>
                <a:cubicBezTo>
                  <a:pt x="29631" y="28078"/>
                  <a:pt x="29929" y="34888"/>
                  <a:pt x="30467" y="37277"/>
                </a:cubicBezTo>
              </a:path>
            </a:pathLst>
          </a:custGeom>
          <a:noFill/>
          <a:ln cap="flat" cmpd="sng" w="381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1" name="Google Shape;1361;g3b12edd15e4_0_16"/>
          <p:cNvSpPr txBox="1"/>
          <p:nvPr/>
        </p:nvSpPr>
        <p:spPr>
          <a:xfrm>
            <a:off x="7491425" y="2715413"/>
            <a:ext cx="53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60°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2" name="Google Shape;1362;g3b12edd15e4_0_16"/>
          <p:cNvSpPr txBox="1"/>
          <p:nvPr/>
        </p:nvSpPr>
        <p:spPr>
          <a:xfrm>
            <a:off x="6130450" y="2018601"/>
            <a:ext cx="531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60°</a:t>
            </a:r>
            <a:endParaRPr b="1" i="0" sz="1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3" name="Google Shape;1363;g3b12edd15e4_0_16"/>
          <p:cNvSpPr/>
          <p:nvPr/>
        </p:nvSpPr>
        <p:spPr>
          <a:xfrm>
            <a:off x="4068350" y="1830875"/>
            <a:ext cx="457550" cy="691475"/>
          </a:xfrm>
          <a:custGeom>
            <a:rect b="b" l="l" r="r" t="t"/>
            <a:pathLst>
              <a:path extrusionOk="0" h="27659" w="18302">
                <a:moveTo>
                  <a:pt x="0" y="0"/>
                </a:moveTo>
                <a:lnTo>
                  <a:pt x="6193" y="0"/>
                </a:lnTo>
                <a:lnTo>
                  <a:pt x="18302" y="20974"/>
                </a:lnTo>
                <a:lnTo>
                  <a:pt x="18302" y="2765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4" name="Google Shape;1364;g3b12edd15e4_0_16"/>
          <p:cNvSpPr/>
          <p:nvPr/>
        </p:nvSpPr>
        <p:spPr>
          <a:xfrm>
            <a:off x="3748425" y="1830875"/>
            <a:ext cx="457550" cy="691475"/>
          </a:xfrm>
          <a:custGeom>
            <a:rect b="b" l="l" r="r" t="t"/>
            <a:pathLst>
              <a:path extrusionOk="0" h="27659" w="18302">
                <a:moveTo>
                  <a:pt x="0" y="0"/>
                </a:moveTo>
                <a:lnTo>
                  <a:pt x="6193" y="0"/>
                </a:lnTo>
                <a:lnTo>
                  <a:pt x="18302" y="20974"/>
                </a:lnTo>
                <a:lnTo>
                  <a:pt x="18302" y="2765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5" name="Google Shape;1365;g3b12edd15e4_0_16"/>
          <p:cNvSpPr/>
          <p:nvPr/>
        </p:nvSpPr>
        <p:spPr>
          <a:xfrm>
            <a:off x="2509950" y="1830875"/>
            <a:ext cx="457550" cy="691475"/>
          </a:xfrm>
          <a:custGeom>
            <a:rect b="b" l="l" r="r" t="t"/>
            <a:pathLst>
              <a:path extrusionOk="0" h="27659" w="18302">
                <a:moveTo>
                  <a:pt x="0" y="0"/>
                </a:moveTo>
                <a:lnTo>
                  <a:pt x="6193" y="0"/>
                </a:lnTo>
                <a:lnTo>
                  <a:pt x="18302" y="20974"/>
                </a:lnTo>
                <a:lnTo>
                  <a:pt x="18302" y="2765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6" name="Google Shape;1366;g3b12edd15e4_0_16"/>
          <p:cNvSpPr/>
          <p:nvPr/>
        </p:nvSpPr>
        <p:spPr>
          <a:xfrm>
            <a:off x="1219875" y="1830875"/>
            <a:ext cx="457550" cy="691475"/>
          </a:xfrm>
          <a:custGeom>
            <a:rect b="b" l="l" r="r" t="t"/>
            <a:pathLst>
              <a:path extrusionOk="0" h="27659" w="18302">
                <a:moveTo>
                  <a:pt x="0" y="0"/>
                </a:moveTo>
                <a:lnTo>
                  <a:pt x="6193" y="0"/>
                </a:lnTo>
                <a:lnTo>
                  <a:pt x="18302" y="20974"/>
                </a:lnTo>
                <a:lnTo>
                  <a:pt x="18302" y="2765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7" name="Google Shape;1367;g3b12edd15e4_0_16"/>
          <p:cNvSpPr/>
          <p:nvPr/>
        </p:nvSpPr>
        <p:spPr>
          <a:xfrm flipH="1">
            <a:off x="335625" y="1830875"/>
            <a:ext cx="457550" cy="691475"/>
          </a:xfrm>
          <a:custGeom>
            <a:rect b="b" l="l" r="r" t="t"/>
            <a:pathLst>
              <a:path extrusionOk="0" h="27659" w="18302">
                <a:moveTo>
                  <a:pt x="0" y="0"/>
                </a:moveTo>
                <a:lnTo>
                  <a:pt x="6193" y="0"/>
                </a:lnTo>
                <a:lnTo>
                  <a:pt x="18302" y="20974"/>
                </a:lnTo>
                <a:lnTo>
                  <a:pt x="18302" y="27659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8" name="Google Shape;1368;g3b12edd15e4_0_16"/>
          <p:cNvSpPr/>
          <p:nvPr/>
        </p:nvSpPr>
        <p:spPr>
          <a:xfrm>
            <a:off x="6863900" y="1587075"/>
            <a:ext cx="341900" cy="567650"/>
          </a:xfrm>
          <a:custGeom>
            <a:rect b="b" l="l" r="r" t="t"/>
            <a:pathLst>
              <a:path extrusionOk="0" h="22706" w="13676">
                <a:moveTo>
                  <a:pt x="7071" y="0"/>
                </a:moveTo>
                <a:lnTo>
                  <a:pt x="0" y="22706"/>
                </a:lnTo>
                <a:lnTo>
                  <a:pt x="13676" y="3868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69" name="Google Shape;1369;g3b12edd15e4_0_16"/>
          <p:cNvSpPr/>
          <p:nvPr/>
        </p:nvSpPr>
        <p:spPr>
          <a:xfrm rot="2700000">
            <a:off x="8372605" y="3450303"/>
            <a:ext cx="353404" cy="510728"/>
          </a:xfrm>
          <a:custGeom>
            <a:rect b="b" l="l" r="r" t="t"/>
            <a:pathLst>
              <a:path extrusionOk="0" h="22706" w="13676">
                <a:moveTo>
                  <a:pt x="7071" y="0"/>
                </a:moveTo>
                <a:lnTo>
                  <a:pt x="0" y="22706"/>
                </a:lnTo>
                <a:lnTo>
                  <a:pt x="13676" y="3868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0" name="Google Shape;1370;g3b12edd15e4_0_16"/>
          <p:cNvSpPr/>
          <p:nvPr/>
        </p:nvSpPr>
        <p:spPr>
          <a:xfrm>
            <a:off x="5275850" y="1772850"/>
            <a:ext cx="167150" cy="571100"/>
          </a:xfrm>
          <a:custGeom>
            <a:rect b="b" l="l" r="r" t="t"/>
            <a:pathLst>
              <a:path extrusionOk="0" h="22844" w="6686">
                <a:moveTo>
                  <a:pt x="0" y="7843"/>
                </a:moveTo>
                <a:lnTo>
                  <a:pt x="6686" y="22844"/>
                </a:lnTo>
                <a:lnTo>
                  <a:pt x="5367" y="0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" name="Shape 1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" name="Google Shape;1376;g3b12edd15e4_0_108"/>
          <p:cNvSpPr txBox="1"/>
          <p:nvPr>
            <p:ph type="title"/>
          </p:nvPr>
        </p:nvSpPr>
        <p:spPr>
          <a:xfrm>
            <a:off x="457200" y="386000"/>
            <a:ext cx="8229600" cy="674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Mount pads are glued to outer surface of PST</a:t>
            </a:r>
            <a:endParaRPr/>
          </a:p>
        </p:txBody>
      </p:sp>
      <p:sp>
        <p:nvSpPr>
          <p:cNvPr id="1377" name="Google Shape;1377;g3b12edd15e4_0_108"/>
          <p:cNvSpPr txBox="1"/>
          <p:nvPr>
            <p:ph idx="1" type="body"/>
          </p:nvPr>
        </p:nvSpPr>
        <p:spPr>
          <a:xfrm>
            <a:off x="4908825" y="1060400"/>
            <a:ext cx="3960600" cy="12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115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Mount pads based on heritage designs from STAR-HFT, ATLAS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3 bipods per half-rim approximates kinematic support, while allowing some Z flexure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No structural analysis done yet, just laying out the concept in CAD</a:t>
            </a:r>
            <a:endParaRPr sz="1300"/>
          </a:p>
        </p:txBody>
      </p:sp>
      <p:sp>
        <p:nvSpPr>
          <p:cNvPr id="1378" name="Google Shape;1378;g3b12edd15e4_0_108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 sz="800">
                <a:solidFill>
                  <a:srgbClr val="888C8F"/>
                </a:solidFill>
              </a:rPr>
              <a:t>‹#›</a:t>
            </a:fld>
            <a:endParaRPr sz="800">
              <a:solidFill>
                <a:srgbClr val="888C8F"/>
              </a:solidFill>
            </a:endParaRPr>
          </a:p>
        </p:txBody>
      </p:sp>
      <p:pic>
        <p:nvPicPr>
          <p:cNvPr id="1379" name="Google Shape;1379;g3b12edd15e4_0_108"/>
          <p:cNvPicPr preferRelativeResize="0"/>
          <p:nvPr/>
        </p:nvPicPr>
        <p:blipFill rotWithShape="1">
          <a:blip r:embed="rId3">
            <a:alphaModFix/>
          </a:blip>
          <a:srcRect b="0" l="6930" r="32112" t="0"/>
          <a:stretch/>
        </p:blipFill>
        <p:spPr>
          <a:xfrm>
            <a:off x="225825" y="1200150"/>
            <a:ext cx="4561024" cy="34555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80" name="Google Shape;1380;g3b12edd15e4_0_108"/>
          <p:cNvSpPr txBox="1"/>
          <p:nvPr/>
        </p:nvSpPr>
        <p:spPr>
          <a:xfrm>
            <a:off x="2089650" y="1652375"/>
            <a:ext cx="1380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MOUNT PAD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1" name="Google Shape;1381;g3b12edd15e4_0_108"/>
          <p:cNvSpPr txBox="1"/>
          <p:nvPr/>
        </p:nvSpPr>
        <p:spPr>
          <a:xfrm>
            <a:off x="1023325" y="2364000"/>
            <a:ext cx="842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BIPOD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2" name="Google Shape;1382;g3b12edd15e4_0_108"/>
          <p:cNvSpPr txBox="1"/>
          <p:nvPr/>
        </p:nvSpPr>
        <p:spPr>
          <a:xfrm>
            <a:off x="288525" y="3014425"/>
            <a:ext cx="842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L4 RIM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83" name="Google Shape;1383;g3b12edd15e4_0_108"/>
          <p:cNvPicPr preferRelativeResize="0"/>
          <p:nvPr/>
        </p:nvPicPr>
        <p:blipFill rotWithShape="1">
          <a:blip r:embed="rId4">
            <a:alphaModFix/>
          </a:blip>
          <a:srcRect b="0" l="0" r="0" t="9033"/>
          <a:stretch/>
        </p:blipFill>
        <p:spPr>
          <a:xfrm>
            <a:off x="5070625" y="2571750"/>
            <a:ext cx="3067924" cy="20931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84" name="Google Shape;1384;g3b12edd15e4_0_108"/>
          <p:cNvSpPr txBox="1"/>
          <p:nvPr/>
        </p:nvSpPr>
        <p:spPr>
          <a:xfrm>
            <a:off x="5070625" y="4285300"/>
            <a:ext cx="2258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STAR-HFT example</a:t>
            </a:r>
            <a:endParaRPr b="0" i="0" sz="15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b12edd15e4_0_65"/>
          <p:cNvSpPr txBox="1"/>
          <p:nvPr>
            <p:ph type="title"/>
          </p:nvPr>
        </p:nvSpPr>
        <p:spPr>
          <a:xfrm>
            <a:off x="253056" y="105525"/>
            <a:ext cx="3536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L0-L3 and D0 all supported via L4</a:t>
            </a:r>
            <a:endParaRPr/>
          </a:p>
        </p:txBody>
      </p:sp>
      <p:sp>
        <p:nvSpPr>
          <p:cNvPr id="1391" name="Google Shape;1391;g3b12edd15e4_0_65"/>
          <p:cNvSpPr txBox="1"/>
          <p:nvPr>
            <p:ph idx="1" type="body"/>
          </p:nvPr>
        </p:nvSpPr>
        <p:spPr>
          <a:xfrm>
            <a:off x="315000" y="1035025"/>
            <a:ext cx="31959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</a:pPr>
            <a:r>
              <a:rPr lang="en-US"/>
              <a:t>This allows the baseline assembly sequence: L4, L3, IB, D0, D1, …</a:t>
            </a:r>
            <a:endParaRPr/>
          </a:p>
        </p:txBody>
      </p:sp>
      <p:sp>
        <p:nvSpPr>
          <p:cNvPr id="1392" name="Google Shape;1392;g3b12edd15e4_0_65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393" name="Google Shape;1393;g3b12edd15e4_0_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17553" y="105525"/>
            <a:ext cx="4464796" cy="45354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394" name="Google Shape;1394;g3b12edd15e4_0_65"/>
          <p:cNvSpPr/>
          <p:nvPr/>
        </p:nvSpPr>
        <p:spPr>
          <a:xfrm>
            <a:off x="5100425" y="375675"/>
            <a:ext cx="2136350" cy="2136350"/>
          </a:xfrm>
          <a:custGeom>
            <a:rect b="b" l="l" r="r" t="t"/>
            <a:pathLst>
              <a:path extrusionOk="0" h="85454" w="85454">
                <a:moveTo>
                  <a:pt x="0" y="0"/>
                </a:moveTo>
                <a:lnTo>
                  <a:pt x="0" y="16925"/>
                </a:lnTo>
                <a:lnTo>
                  <a:pt x="61511" y="77197"/>
                </a:lnTo>
                <a:lnTo>
                  <a:pt x="85454" y="77197"/>
                </a:lnTo>
                <a:lnTo>
                  <a:pt x="85454" y="85454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5" name="Google Shape;1395;g3b12edd15e4_0_65"/>
          <p:cNvSpPr/>
          <p:nvPr/>
        </p:nvSpPr>
        <p:spPr>
          <a:xfrm>
            <a:off x="6762038" y="2470746"/>
            <a:ext cx="82555" cy="732750"/>
          </a:xfrm>
          <a:custGeom>
            <a:rect b="b" l="l" r="r" t="t"/>
            <a:pathLst>
              <a:path extrusionOk="0" h="29310" w="6192">
                <a:moveTo>
                  <a:pt x="6192" y="0"/>
                </a:moveTo>
                <a:lnTo>
                  <a:pt x="6192" y="11146"/>
                </a:lnTo>
                <a:lnTo>
                  <a:pt x="0" y="20228"/>
                </a:lnTo>
                <a:lnTo>
                  <a:pt x="0" y="29310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6" name="Google Shape;1396;g3b12edd15e4_0_65"/>
          <p:cNvSpPr/>
          <p:nvPr/>
        </p:nvSpPr>
        <p:spPr>
          <a:xfrm>
            <a:off x="6947800" y="2470750"/>
            <a:ext cx="547000" cy="670825"/>
          </a:xfrm>
          <a:custGeom>
            <a:rect b="b" l="l" r="r" t="t"/>
            <a:pathLst>
              <a:path extrusionOk="0" h="26833" w="21880">
                <a:moveTo>
                  <a:pt x="0" y="0"/>
                </a:moveTo>
                <a:lnTo>
                  <a:pt x="0" y="16512"/>
                </a:lnTo>
                <a:lnTo>
                  <a:pt x="21880" y="16512"/>
                </a:lnTo>
                <a:lnTo>
                  <a:pt x="21880" y="26833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7" name="Google Shape;1397;g3b12edd15e4_0_65"/>
          <p:cNvSpPr/>
          <p:nvPr/>
        </p:nvSpPr>
        <p:spPr>
          <a:xfrm>
            <a:off x="5296504" y="97025"/>
            <a:ext cx="92875" cy="433450"/>
          </a:xfrm>
          <a:custGeom>
            <a:rect b="b" l="l" r="r" t="t"/>
            <a:pathLst>
              <a:path extrusionOk="0" h="17338" w="3715">
                <a:moveTo>
                  <a:pt x="3715" y="17338"/>
                </a:moveTo>
                <a:lnTo>
                  <a:pt x="3715" y="5779"/>
                </a:lnTo>
                <a:lnTo>
                  <a:pt x="0" y="0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98" name="Google Shape;1398;g3b12edd15e4_0_65"/>
          <p:cNvSpPr txBox="1"/>
          <p:nvPr/>
        </p:nvSpPr>
        <p:spPr>
          <a:xfrm>
            <a:off x="5389375" y="106000"/>
            <a:ext cx="11001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PST to L4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9" name="Google Shape;1399;g3b12edd15e4_0_65"/>
          <p:cNvSpPr txBox="1"/>
          <p:nvPr/>
        </p:nvSpPr>
        <p:spPr>
          <a:xfrm>
            <a:off x="2154500" y="1947725"/>
            <a:ext cx="88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L4 to L3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0" name="Google Shape;1400;g3b12edd15e4_0_65"/>
          <p:cNvCxnSpPr>
            <a:stCxn id="1399" idx="3"/>
          </p:cNvCxnSpPr>
          <p:nvPr/>
        </p:nvCxnSpPr>
        <p:spPr>
          <a:xfrm flipH="1" rot="10800000">
            <a:off x="3039500" y="1114775"/>
            <a:ext cx="2347800" cy="1040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01" name="Google Shape;1401;g3b12edd15e4_0_65"/>
          <p:cNvSpPr txBox="1"/>
          <p:nvPr/>
        </p:nvSpPr>
        <p:spPr>
          <a:xfrm>
            <a:off x="2904750" y="4351750"/>
            <a:ext cx="88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L3 to IB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02" name="Google Shape;1402;g3b12edd15e4_0_65"/>
          <p:cNvSpPr txBox="1"/>
          <p:nvPr/>
        </p:nvSpPr>
        <p:spPr>
          <a:xfrm>
            <a:off x="2154500" y="3348025"/>
            <a:ext cx="1037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L3 to D0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03" name="Google Shape;1403;g3b12edd15e4_0_65"/>
          <p:cNvCxnSpPr/>
          <p:nvPr/>
        </p:nvCxnSpPr>
        <p:spPr>
          <a:xfrm flipH="1" rot="10800000">
            <a:off x="3693650" y="3086275"/>
            <a:ext cx="3790500" cy="1469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04" name="Google Shape;1404;g3b12edd15e4_0_65"/>
          <p:cNvCxnSpPr/>
          <p:nvPr/>
        </p:nvCxnSpPr>
        <p:spPr>
          <a:xfrm flipH="1" rot="10800000">
            <a:off x="3039500" y="3005363"/>
            <a:ext cx="3709800" cy="5355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0" name="Google Shape;1410;h8f24fd7613f14a2_0_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175" y="2512024"/>
            <a:ext cx="3375437" cy="1519624"/>
          </a:xfrm>
          <a:prstGeom prst="rect">
            <a:avLst/>
          </a:prstGeom>
          <a:noFill/>
          <a:ln>
            <a:noFill/>
          </a:ln>
        </p:spPr>
      </p:pic>
      <p:sp>
        <p:nvSpPr>
          <p:cNvPr id="1411" name="Google Shape;1411;h8f24fd7613f14a2_0_1"/>
          <p:cNvSpPr txBox="1"/>
          <p:nvPr>
            <p:ph type="title"/>
          </p:nvPr>
        </p:nvSpPr>
        <p:spPr>
          <a:xfrm>
            <a:off x="253056" y="105525"/>
            <a:ext cx="3536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“L4 last” alternative concept</a:t>
            </a:r>
            <a:endParaRPr/>
          </a:p>
        </p:txBody>
      </p:sp>
      <p:sp>
        <p:nvSpPr>
          <p:cNvPr id="1412" name="Google Shape;1412;h8f24fd7613f14a2_0_1"/>
          <p:cNvSpPr txBox="1"/>
          <p:nvPr>
            <p:ph idx="1" type="body"/>
          </p:nvPr>
        </p:nvSpPr>
        <p:spPr>
          <a:xfrm>
            <a:off x="174175" y="962925"/>
            <a:ext cx="3677400" cy="6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31775" lvl="0" marL="2286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Split the PST support shell into 3 pieces (2x disk regions + 1x barrel region)</a:t>
            </a:r>
            <a:endParaRPr sz="1400"/>
          </a:p>
          <a:p>
            <a:pPr indent="-231775" lvl="0" marL="2286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Assembly sequence: L3, IB, D0-D4, years go by…, L4</a:t>
            </a:r>
            <a:endParaRPr sz="1400"/>
          </a:p>
        </p:txBody>
      </p:sp>
      <p:sp>
        <p:nvSpPr>
          <p:cNvPr id="1413" name="Google Shape;1413;h8f24fd7613f14a2_0_1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14" name="Google Shape;1414;h8f24fd7613f14a2_0_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17553" y="105525"/>
            <a:ext cx="4464796" cy="453542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15" name="Google Shape;1415;h8f24fd7613f14a2_0_1"/>
          <p:cNvSpPr/>
          <p:nvPr/>
        </p:nvSpPr>
        <p:spPr>
          <a:xfrm>
            <a:off x="4974650" y="324725"/>
            <a:ext cx="2262125" cy="2187300"/>
          </a:xfrm>
          <a:custGeom>
            <a:rect b="b" l="l" r="r" t="t"/>
            <a:pathLst>
              <a:path extrusionOk="0" h="87492" w="90485">
                <a:moveTo>
                  <a:pt x="0" y="0"/>
                </a:moveTo>
                <a:lnTo>
                  <a:pt x="0" y="13248"/>
                </a:lnTo>
                <a:lnTo>
                  <a:pt x="66542" y="79235"/>
                </a:lnTo>
                <a:lnTo>
                  <a:pt x="90485" y="79235"/>
                </a:lnTo>
                <a:lnTo>
                  <a:pt x="90485" y="87492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6" name="Google Shape;1416;h8f24fd7613f14a2_0_1"/>
          <p:cNvSpPr/>
          <p:nvPr/>
        </p:nvSpPr>
        <p:spPr>
          <a:xfrm>
            <a:off x="6762038" y="2470746"/>
            <a:ext cx="82555" cy="732750"/>
          </a:xfrm>
          <a:custGeom>
            <a:rect b="b" l="l" r="r" t="t"/>
            <a:pathLst>
              <a:path extrusionOk="0" h="29310" w="6192">
                <a:moveTo>
                  <a:pt x="6192" y="0"/>
                </a:moveTo>
                <a:lnTo>
                  <a:pt x="6192" y="11146"/>
                </a:lnTo>
                <a:lnTo>
                  <a:pt x="0" y="20228"/>
                </a:lnTo>
                <a:lnTo>
                  <a:pt x="0" y="29310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7" name="Google Shape;1417;h8f24fd7613f14a2_0_1"/>
          <p:cNvSpPr/>
          <p:nvPr/>
        </p:nvSpPr>
        <p:spPr>
          <a:xfrm>
            <a:off x="6947800" y="2470750"/>
            <a:ext cx="547000" cy="670825"/>
          </a:xfrm>
          <a:custGeom>
            <a:rect b="b" l="l" r="r" t="t"/>
            <a:pathLst>
              <a:path extrusionOk="0" h="26833" w="21880">
                <a:moveTo>
                  <a:pt x="0" y="0"/>
                </a:moveTo>
                <a:lnTo>
                  <a:pt x="0" y="16512"/>
                </a:lnTo>
                <a:lnTo>
                  <a:pt x="21880" y="16512"/>
                </a:lnTo>
                <a:lnTo>
                  <a:pt x="21880" y="26833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8" name="Google Shape;1418;h8f24fd7613f14a2_0_1"/>
          <p:cNvSpPr/>
          <p:nvPr/>
        </p:nvSpPr>
        <p:spPr>
          <a:xfrm>
            <a:off x="5296504" y="97025"/>
            <a:ext cx="92875" cy="433450"/>
          </a:xfrm>
          <a:custGeom>
            <a:rect b="b" l="l" r="r" t="t"/>
            <a:pathLst>
              <a:path extrusionOk="0" h="17338" w="3715">
                <a:moveTo>
                  <a:pt x="3715" y="17338"/>
                </a:moveTo>
                <a:lnTo>
                  <a:pt x="3715" y="5779"/>
                </a:lnTo>
                <a:lnTo>
                  <a:pt x="0" y="0"/>
                </a:lnTo>
              </a:path>
            </a:pathLst>
          </a:custGeom>
          <a:noFill/>
          <a:ln cap="flat" cmpd="sng" w="76200">
            <a:solidFill>
              <a:srgbClr val="FF00FF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9" name="Google Shape;1419;h8f24fd7613f14a2_0_1"/>
          <p:cNvSpPr txBox="1"/>
          <p:nvPr/>
        </p:nvSpPr>
        <p:spPr>
          <a:xfrm>
            <a:off x="5387300" y="97025"/>
            <a:ext cx="21525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00FF"/>
                </a:solidFill>
              </a:rPr>
              <a:t>Replacement BARREL-</a:t>
            </a:r>
            <a:r>
              <a:rPr b="0" i="0" lang="en-US" sz="1500" u="none" cap="none" strike="noStrike">
                <a:solidFill>
                  <a:srgbClr val="FF00FF"/>
                </a:solidFill>
                <a:latin typeface="Arial"/>
                <a:ea typeface="Arial"/>
                <a:cs typeface="Arial"/>
                <a:sym typeface="Arial"/>
              </a:rPr>
              <a:t>PST to L4</a:t>
            </a:r>
            <a:endParaRPr b="0" i="0" sz="1500" u="none" cap="none" strike="noStrike">
              <a:solidFill>
                <a:srgbClr val="FF00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0" name="Google Shape;1420;h8f24fd7613f14a2_0_1"/>
          <p:cNvCxnSpPr/>
          <p:nvPr/>
        </p:nvCxnSpPr>
        <p:spPr>
          <a:xfrm flipH="1" rot="10800000">
            <a:off x="3370550" y="1114700"/>
            <a:ext cx="2016900" cy="957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1" name="Google Shape;1421;h8f24fd7613f14a2_0_1"/>
          <p:cNvSpPr txBox="1"/>
          <p:nvPr/>
        </p:nvSpPr>
        <p:spPr>
          <a:xfrm>
            <a:off x="2904750" y="4351750"/>
            <a:ext cx="8850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L3 to IB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2" name="Google Shape;1422;h8f24fd7613f14a2_0_1"/>
          <p:cNvSpPr txBox="1"/>
          <p:nvPr/>
        </p:nvSpPr>
        <p:spPr>
          <a:xfrm>
            <a:off x="2904750" y="4067525"/>
            <a:ext cx="10374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L3 to D0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23" name="Google Shape;1423;h8f24fd7613f14a2_0_1"/>
          <p:cNvCxnSpPr/>
          <p:nvPr/>
        </p:nvCxnSpPr>
        <p:spPr>
          <a:xfrm flipH="1" rot="10800000">
            <a:off x="3693650" y="3086275"/>
            <a:ext cx="3790500" cy="14694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424" name="Google Shape;1424;h8f24fd7613f14a2_0_1"/>
          <p:cNvCxnSpPr/>
          <p:nvPr/>
        </p:nvCxnSpPr>
        <p:spPr>
          <a:xfrm flipH="1" rot="10800000">
            <a:off x="3773200" y="3005250"/>
            <a:ext cx="2976000" cy="11706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425" name="Google Shape;1425;h8f24fd7613f14a2_0_1"/>
          <p:cNvSpPr/>
          <p:nvPr/>
        </p:nvSpPr>
        <p:spPr>
          <a:xfrm>
            <a:off x="4880879" y="97025"/>
            <a:ext cx="92875" cy="433450"/>
          </a:xfrm>
          <a:custGeom>
            <a:rect b="b" l="l" r="r" t="t"/>
            <a:pathLst>
              <a:path extrusionOk="0" h="17338" w="3715">
                <a:moveTo>
                  <a:pt x="3715" y="17338"/>
                </a:moveTo>
                <a:lnTo>
                  <a:pt x="3715" y="5779"/>
                </a:lnTo>
                <a:lnTo>
                  <a:pt x="0" y="0"/>
                </a:lnTo>
              </a:path>
            </a:pathLst>
          </a:custGeom>
          <a:noFill/>
          <a:ln cap="flat" cmpd="sng" w="76200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26" name="Google Shape;1426;h8f24fd7613f14a2_0_1"/>
          <p:cNvSpPr txBox="1"/>
          <p:nvPr/>
        </p:nvSpPr>
        <p:spPr>
          <a:xfrm>
            <a:off x="2442525" y="1832225"/>
            <a:ext cx="16083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lang="en-US" sz="1500">
                <a:solidFill>
                  <a:srgbClr val="FF0000"/>
                </a:solidFill>
              </a:rPr>
              <a:t>Original DISK-</a:t>
            </a:r>
            <a:r>
              <a:rPr b="0" i="0" lang="en-US" sz="15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PST to L</a:t>
            </a:r>
            <a:r>
              <a:rPr lang="en-US" sz="1500">
                <a:solidFill>
                  <a:srgbClr val="FF0000"/>
                </a:solidFill>
              </a:rPr>
              <a:t>3</a:t>
            </a:r>
            <a:endParaRPr b="0" i="0" sz="15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7" name="Google Shape;1427;h8f24fd7613f14a2_0_1"/>
          <p:cNvSpPr/>
          <p:nvPr/>
        </p:nvSpPr>
        <p:spPr>
          <a:xfrm>
            <a:off x="5085050" y="370175"/>
            <a:ext cx="3493950" cy="493575"/>
          </a:xfrm>
          <a:custGeom>
            <a:rect b="b" l="l" r="r" t="t"/>
            <a:pathLst>
              <a:path extrusionOk="0" h="19743" w="139758">
                <a:moveTo>
                  <a:pt x="0" y="0"/>
                </a:moveTo>
                <a:lnTo>
                  <a:pt x="11170" y="0"/>
                </a:lnTo>
                <a:lnTo>
                  <a:pt x="11430" y="12989"/>
                </a:lnTo>
                <a:lnTo>
                  <a:pt x="139758" y="12989"/>
                </a:lnTo>
                <a:lnTo>
                  <a:pt x="139498" y="19743"/>
                </a:lnTo>
                <a:lnTo>
                  <a:pt x="8573" y="19223"/>
                </a:lnTo>
                <a:lnTo>
                  <a:pt x="1039" y="11950"/>
                </a:lnTo>
                <a:close/>
              </a:path>
            </a:pathLst>
          </a:custGeom>
          <a:solidFill>
            <a:srgbClr val="E50EF0">
              <a:alpha val="29110"/>
            </a:srgbClr>
          </a:solidFill>
          <a:ln cap="flat" cmpd="sng" w="28575">
            <a:solidFill>
              <a:srgbClr val="FF00FF"/>
            </a:solidFill>
            <a:prstDash val="solid"/>
            <a:round/>
            <a:headEnd len="med" w="med" type="none"/>
            <a:tailEnd len="med" w="med" type="none"/>
          </a:ln>
        </p:spPr>
      </p:sp>
      <p:cxnSp>
        <p:nvCxnSpPr>
          <p:cNvPr id="1428" name="Google Shape;1428;h8f24fd7613f14a2_0_1"/>
          <p:cNvCxnSpPr/>
          <p:nvPr/>
        </p:nvCxnSpPr>
        <p:spPr>
          <a:xfrm>
            <a:off x="1224625" y="2504400"/>
            <a:ext cx="0" cy="15858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dash"/>
            <a:round/>
            <a:headEnd len="med" w="med" type="none"/>
            <a:tailEnd len="med" w="med" type="none"/>
          </a:ln>
        </p:spPr>
      </p:cxnSp>
      <p:cxnSp>
        <p:nvCxnSpPr>
          <p:cNvPr id="1429" name="Google Shape;1429;h8f24fd7613f14a2_0_1"/>
          <p:cNvCxnSpPr/>
          <p:nvPr/>
        </p:nvCxnSpPr>
        <p:spPr>
          <a:xfrm>
            <a:off x="2094125" y="2486025"/>
            <a:ext cx="0" cy="1610400"/>
          </a:xfrm>
          <a:prstGeom prst="straightConnector1">
            <a:avLst/>
          </a:prstGeom>
          <a:noFill/>
          <a:ln cap="flat" cmpd="sng" w="19050">
            <a:solidFill>
              <a:srgbClr val="FF00FF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1430" name="Google Shape;1430;h8f24fd7613f14a2_0_1"/>
          <p:cNvSpPr txBox="1"/>
          <p:nvPr/>
        </p:nvSpPr>
        <p:spPr>
          <a:xfrm>
            <a:off x="1212374" y="2377075"/>
            <a:ext cx="9246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FF"/>
                </a:solidFill>
              </a:rPr>
              <a:t>BARREL-PST</a:t>
            </a:r>
            <a:endParaRPr sz="900">
              <a:solidFill>
                <a:srgbClr val="FF00FF"/>
              </a:solidFill>
            </a:endParaRPr>
          </a:p>
        </p:txBody>
      </p:sp>
      <p:sp>
        <p:nvSpPr>
          <p:cNvPr id="1431" name="Google Shape;1431;h8f24fd7613f14a2_0_1"/>
          <p:cNvSpPr txBox="1"/>
          <p:nvPr/>
        </p:nvSpPr>
        <p:spPr>
          <a:xfrm>
            <a:off x="2094125" y="2377075"/>
            <a:ext cx="13899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00"/>
                </a:solidFill>
              </a:rPr>
              <a:t>DISK</a:t>
            </a:r>
            <a:r>
              <a:rPr lang="en-US" sz="900">
                <a:solidFill>
                  <a:srgbClr val="FF0000"/>
                </a:solidFill>
              </a:rPr>
              <a:t>-PST</a:t>
            </a:r>
            <a:endParaRPr sz="900">
              <a:solidFill>
                <a:srgbClr val="FF0000"/>
              </a:solidFill>
            </a:endParaRPr>
          </a:p>
        </p:txBody>
      </p:sp>
      <p:sp>
        <p:nvSpPr>
          <p:cNvPr id="1432" name="Google Shape;1432;h8f24fd7613f14a2_0_1"/>
          <p:cNvSpPr txBox="1"/>
          <p:nvPr/>
        </p:nvSpPr>
        <p:spPr>
          <a:xfrm>
            <a:off x="416370" y="2377075"/>
            <a:ext cx="7530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00"/>
                </a:solidFill>
              </a:rPr>
              <a:t>DISK-PST</a:t>
            </a:r>
            <a:endParaRPr sz="9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3b140afa049_0_122"/>
          <p:cNvSpPr txBox="1"/>
          <p:nvPr>
            <p:ph type="title"/>
          </p:nvPr>
        </p:nvSpPr>
        <p:spPr>
          <a:xfrm>
            <a:off x="454036" y="5622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IB-L3 Support protects L3 staves when installing Inner Barrel services</a:t>
            </a:r>
            <a:endParaRPr/>
          </a:p>
        </p:txBody>
      </p:sp>
      <p:sp>
        <p:nvSpPr>
          <p:cNvPr id="1439" name="Google Shape;1439;g3b140afa049_0_122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40" name="Google Shape;1440;g3b140afa049_0_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0700" y="949479"/>
            <a:ext cx="6211808" cy="3638401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41" name="Google Shape;1441;g3b140afa049_0_122"/>
          <p:cNvSpPr txBox="1"/>
          <p:nvPr/>
        </p:nvSpPr>
        <p:spPr>
          <a:xfrm>
            <a:off x="7394475" y="1777829"/>
            <a:ext cx="13782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IB-L3 Support</a:t>
            </a:r>
            <a:endParaRPr b="0" i="0" sz="1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42" name="Google Shape;1442;g3b140afa049_0_122"/>
          <p:cNvCxnSpPr>
            <a:stCxn id="1441" idx="1"/>
          </p:cNvCxnSpPr>
          <p:nvPr/>
        </p:nvCxnSpPr>
        <p:spPr>
          <a:xfrm flipH="1">
            <a:off x="5458875" y="1985579"/>
            <a:ext cx="1935600" cy="11094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7" name="Shape 1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8" name="Google Shape;1448;h8f24fd7613f14a2_0_7797"/>
          <p:cNvSpPr txBox="1"/>
          <p:nvPr>
            <p:ph type="title"/>
          </p:nvPr>
        </p:nvSpPr>
        <p:spPr>
          <a:xfrm>
            <a:off x="140825" y="342900"/>
            <a:ext cx="2957400" cy="857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Interior beampipe support strategy</a:t>
            </a:r>
            <a:endParaRPr/>
          </a:p>
        </p:txBody>
      </p:sp>
      <p:sp>
        <p:nvSpPr>
          <p:cNvPr id="1449" name="Google Shape;1449;h8f24fd7613f14a2_0_7797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50" name="Google Shape;1450;h8f24fd7613f14a2_0_7797"/>
          <p:cNvPicPr preferRelativeResize="0"/>
          <p:nvPr/>
        </p:nvPicPr>
        <p:blipFill rotWithShape="1">
          <a:blip r:embed="rId3">
            <a:alphaModFix/>
          </a:blip>
          <a:srcRect b="0" l="12249" r="13424" t="0"/>
          <a:stretch/>
        </p:blipFill>
        <p:spPr>
          <a:xfrm>
            <a:off x="4130400" y="556850"/>
            <a:ext cx="4925761" cy="38297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51" name="Google Shape;1451;h8f24fd7613f14a2_0_7797"/>
          <p:cNvSpPr txBox="1"/>
          <p:nvPr/>
        </p:nvSpPr>
        <p:spPr>
          <a:xfrm>
            <a:off x="90925" y="1200300"/>
            <a:ext cx="3890100" cy="318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Current design we have a fixed position (though not rotation) constraint ring on either side of the IB</a:t>
            </a:r>
            <a:endParaRPr sz="1300">
              <a:solidFill>
                <a:schemeClr val="dk1"/>
              </a:solidFill>
            </a:endParaRPr>
          </a:p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This is safest for assembly</a:t>
            </a:r>
            <a:endParaRPr sz="1300">
              <a:solidFill>
                <a:schemeClr val="dk1"/>
              </a:solidFill>
            </a:endParaRPr>
          </a:p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BNL expresses desire to be able to adjust BP position after installation without moving SVT</a:t>
            </a:r>
            <a:endParaRPr sz="1300">
              <a:solidFill>
                <a:schemeClr val="dk1"/>
              </a:solidFill>
            </a:endParaRPr>
          </a:p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This is an ongoing open discussion</a:t>
            </a:r>
            <a:endParaRPr sz="1300">
              <a:solidFill>
                <a:schemeClr val="dk1"/>
              </a:solidFill>
            </a:endParaRPr>
          </a:p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We will not solve it today just by talking</a:t>
            </a:r>
            <a:endParaRPr sz="1300">
              <a:solidFill>
                <a:schemeClr val="dk1"/>
              </a:solidFill>
            </a:endParaRPr>
          </a:p>
          <a:p>
            <a:pPr indent="-254000" lvl="0" marL="3429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Char char="●"/>
            </a:pPr>
            <a:r>
              <a:rPr lang="en-US" sz="1300">
                <a:solidFill>
                  <a:schemeClr val="dk1"/>
                </a:solidFill>
              </a:rPr>
              <a:t>Depends quantitatively on design details and req’ts at the ~0.5 mm scale, in particular details of the beampipe insulation, heat wrapping, deflection, </a:t>
            </a:r>
            <a:r>
              <a:rPr lang="en-US" sz="1300">
                <a:solidFill>
                  <a:schemeClr val="dk1"/>
                </a:solidFill>
              </a:rPr>
              <a:t>clearance</a:t>
            </a:r>
            <a:r>
              <a:rPr lang="en-US" sz="1300">
                <a:solidFill>
                  <a:schemeClr val="dk1"/>
                </a:solidFill>
              </a:rPr>
              <a:t> to IB sensors, PST halves alignment upon closure, flexibility of services at SVT exit, allowable flex of beampipe, beam dispersion, accuracy…</a:t>
            </a:r>
            <a:endParaRPr sz="1300">
              <a:solidFill>
                <a:schemeClr val="dk1"/>
              </a:solidFill>
            </a:endParaRPr>
          </a:p>
        </p:txBody>
      </p:sp>
      <p:cxnSp>
        <p:nvCxnSpPr>
          <p:cNvPr id="1452" name="Google Shape;1452;h8f24fd7613f14a2_0_7797"/>
          <p:cNvCxnSpPr/>
          <p:nvPr/>
        </p:nvCxnSpPr>
        <p:spPr>
          <a:xfrm>
            <a:off x="5422750" y="1733975"/>
            <a:ext cx="669000" cy="350700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h8f24fd7613f14a2_0_1321"/>
          <p:cNvSpPr txBox="1"/>
          <p:nvPr>
            <p:ph type="title"/>
          </p:nvPr>
        </p:nvSpPr>
        <p:spPr>
          <a:xfrm>
            <a:off x="209500" y="154900"/>
            <a:ext cx="8479500" cy="5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Design process from high level req’ts to detailed specs</a:t>
            </a:r>
            <a:endParaRPr/>
          </a:p>
        </p:txBody>
      </p:sp>
      <p:sp>
        <p:nvSpPr>
          <p:cNvPr id="1459" name="Google Shape;1459;h8f24fd7613f14a2_0_1321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460" name="Google Shape;1460;h8f24fd7613f14a2_0_1321"/>
          <p:cNvPicPr preferRelativeResize="0"/>
          <p:nvPr/>
        </p:nvPicPr>
        <p:blipFill rotWithShape="1">
          <a:blip r:embed="rId3">
            <a:alphaModFix/>
          </a:blip>
          <a:srcRect b="34680" l="497" r="72644" t="45198"/>
          <a:stretch/>
        </p:blipFill>
        <p:spPr>
          <a:xfrm>
            <a:off x="254696" y="3695800"/>
            <a:ext cx="2066451" cy="81247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61" name="Google Shape;1461;h8f24fd7613f14a2_0_1321"/>
          <p:cNvSpPr txBox="1"/>
          <p:nvPr/>
        </p:nvSpPr>
        <p:spPr>
          <a:xfrm>
            <a:off x="254696" y="655673"/>
            <a:ext cx="20397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High level requirements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2" name="Google Shape;1462;h8f24fd7613f14a2_0_1321"/>
          <p:cNvCxnSpPr/>
          <p:nvPr/>
        </p:nvCxnSpPr>
        <p:spPr>
          <a:xfrm>
            <a:off x="2537763" y="1521173"/>
            <a:ext cx="0" cy="7077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63" name="Google Shape;1463;h8f24fd7613f14a2_0_1321"/>
          <p:cNvSpPr txBox="1"/>
          <p:nvPr/>
        </p:nvSpPr>
        <p:spPr>
          <a:xfrm>
            <a:off x="1512171" y="2290730"/>
            <a:ext cx="21408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Local supports heat transfer analysis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64" name="Google Shape;1464;h8f24fd7613f14a2_0_1321"/>
          <p:cNvCxnSpPr/>
          <p:nvPr/>
        </p:nvCxnSpPr>
        <p:spPr>
          <a:xfrm>
            <a:off x="2219921" y="3078050"/>
            <a:ext cx="0" cy="6042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65" name="Google Shape;1465;h8f24fd7613f14a2_0_1321"/>
          <p:cNvCxnSpPr/>
          <p:nvPr/>
        </p:nvCxnSpPr>
        <p:spPr>
          <a:xfrm rot="10800000">
            <a:off x="2601819" y="3247913"/>
            <a:ext cx="0" cy="6246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66" name="Google Shape;1466;h8f24fd7613f14a2_0_1321"/>
          <p:cNvSpPr txBox="1"/>
          <p:nvPr/>
        </p:nvSpPr>
        <p:spPr>
          <a:xfrm>
            <a:off x="254696" y="3509870"/>
            <a:ext cx="16737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Local supports physical test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7" name="Google Shape;1467;h8f24fd7613f14a2_0_1321"/>
          <p:cNvPicPr preferRelativeResize="0"/>
          <p:nvPr/>
        </p:nvPicPr>
        <p:blipFill rotWithShape="1">
          <a:blip r:embed="rId4">
            <a:alphaModFix/>
          </a:blip>
          <a:srcRect b="31027" l="2510" r="42560" t="3695"/>
          <a:stretch/>
        </p:blipFill>
        <p:spPr>
          <a:xfrm>
            <a:off x="6462036" y="3258442"/>
            <a:ext cx="2457653" cy="12498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68" name="Google Shape;1468;h8f24fd7613f14a2_0_1321"/>
          <p:cNvPicPr preferRelativeResize="0"/>
          <p:nvPr/>
        </p:nvPicPr>
        <p:blipFill rotWithShape="1">
          <a:blip r:embed="rId5">
            <a:alphaModFix/>
          </a:blip>
          <a:srcRect b="42611" l="34623" r="1023" t="987"/>
          <a:stretch/>
        </p:blipFill>
        <p:spPr>
          <a:xfrm>
            <a:off x="4494963" y="3258431"/>
            <a:ext cx="1608900" cy="1249861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69" name="Google Shape;1469;h8f24fd7613f14a2_0_1321"/>
          <p:cNvSpPr txBox="1"/>
          <p:nvPr/>
        </p:nvSpPr>
        <p:spPr>
          <a:xfrm>
            <a:off x="4494951" y="655681"/>
            <a:ext cx="32724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End-to-end system performance calculation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0" name="Google Shape;1470;h8f24fd7613f14a2_0_1321"/>
          <p:cNvCxnSpPr>
            <a:stCxn id="1471" idx="3"/>
            <a:endCxn id="1472" idx="1"/>
          </p:cNvCxnSpPr>
          <p:nvPr/>
        </p:nvCxnSpPr>
        <p:spPr>
          <a:xfrm flipH="1" rot="10800000">
            <a:off x="3647946" y="1609362"/>
            <a:ext cx="862200" cy="2492700"/>
          </a:xfrm>
          <a:prstGeom prst="bentConnector3">
            <a:avLst>
              <a:gd fmla="val 50007" name="adj1"/>
            </a:avLst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73" name="Google Shape;1473;h8f24fd7613f14a2_0_1321"/>
          <p:cNvCxnSpPr>
            <a:stCxn id="1474" idx="3"/>
            <a:endCxn id="1472" idx="1"/>
          </p:cNvCxnSpPr>
          <p:nvPr/>
        </p:nvCxnSpPr>
        <p:spPr>
          <a:xfrm flipH="1" rot="10800000">
            <a:off x="3653069" y="1609380"/>
            <a:ext cx="857100" cy="1246200"/>
          </a:xfrm>
          <a:prstGeom prst="bentConnector3">
            <a:avLst>
              <a:gd fmla="val 50005" name="adj1"/>
            </a:avLst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75" name="Google Shape;1475;h8f24fd7613f14a2_0_1321"/>
          <p:cNvCxnSpPr>
            <a:stCxn id="1476" idx="3"/>
          </p:cNvCxnSpPr>
          <p:nvPr/>
        </p:nvCxnSpPr>
        <p:spPr>
          <a:xfrm>
            <a:off x="3621096" y="1198148"/>
            <a:ext cx="885600" cy="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77" name="Google Shape;1477;h8f24fd7613f14a2_0_1321"/>
          <p:cNvSpPr txBox="1"/>
          <p:nvPr/>
        </p:nvSpPr>
        <p:spPr>
          <a:xfrm>
            <a:off x="4494952" y="3066688"/>
            <a:ext cx="16089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System layout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8" name="Google Shape;1478;h8f24fd7613f14a2_0_1321"/>
          <p:cNvSpPr txBox="1"/>
          <p:nvPr/>
        </p:nvSpPr>
        <p:spPr>
          <a:xfrm>
            <a:off x="6462062" y="3066688"/>
            <a:ext cx="18174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Detailed specs on cooling plant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79" name="Google Shape;1479;h8f24fd7613f14a2_0_1321"/>
          <p:cNvCxnSpPr/>
          <p:nvPr/>
        </p:nvCxnSpPr>
        <p:spPr>
          <a:xfrm rot="10800000">
            <a:off x="5710763" y="2380458"/>
            <a:ext cx="0" cy="8856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80" name="Google Shape;1480;h8f24fd7613f14a2_0_1321"/>
          <p:cNvCxnSpPr/>
          <p:nvPr/>
        </p:nvCxnSpPr>
        <p:spPr>
          <a:xfrm>
            <a:off x="8484800" y="2373925"/>
            <a:ext cx="0" cy="8787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1" name="Google Shape;1481;h8f24fd7613f14a2_0_1321"/>
          <p:cNvSpPr txBox="1"/>
          <p:nvPr/>
        </p:nvSpPr>
        <p:spPr>
          <a:xfrm>
            <a:off x="3171837" y="1659065"/>
            <a:ext cx="12693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Constraints on </a:t>
            </a:r>
            <a:r>
              <a:rPr lang="en-US" sz="1200">
                <a:solidFill>
                  <a:schemeClr val="dk2"/>
                </a:solidFill>
              </a:rPr>
              <a:t>ΔT</a:t>
            </a:r>
            <a:r>
              <a:rPr baseline="-25000" lang="en-US" sz="1200">
                <a:solidFill>
                  <a:schemeClr val="dk2"/>
                </a:solidFill>
              </a:rPr>
              <a:t>cooling </a:t>
            </a:r>
            <a:r>
              <a:rPr lang="en-US" sz="1200">
                <a:solidFill>
                  <a:schemeClr val="dk2"/>
                </a:solidFill>
              </a:rPr>
              <a:t>= T</a:t>
            </a:r>
            <a:r>
              <a:rPr baseline="-25000" lang="en-US" sz="1200">
                <a:solidFill>
                  <a:schemeClr val="dk2"/>
                </a:solidFill>
              </a:rPr>
              <a:t>Si</a:t>
            </a:r>
            <a:r>
              <a:rPr lang="en-US" sz="1200">
                <a:solidFill>
                  <a:schemeClr val="dk2"/>
                </a:solidFill>
              </a:rPr>
              <a:t>-T</a:t>
            </a:r>
            <a:r>
              <a:rPr baseline="-25000" lang="en-US" sz="1200">
                <a:solidFill>
                  <a:schemeClr val="dk2"/>
                </a:solidFill>
              </a:rPr>
              <a:t>air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 ΔP,</a:t>
            </a:r>
            <a:r>
              <a:rPr lang="en-US" sz="1200">
                <a:solidFill>
                  <a:schemeClr val="dk2"/>
                </a:solidFill>
              </a:rPr>
              <a:t> 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air speed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2" name="Google Shape;1482;h8f24fd7613f14a2_0_1321"/>
          <p:cNvSpPr txBox="1"/>
          <p:nvPr/>
        </p:nvSpPr>
        <p:spPr>
          <a:xfrm>
            <a:off x="3621100" y="901300"/>
            <a:ext cx="786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Req’ts on silicon</a:t>
            </a:r>
            <a:endParaRPr sz="1200">
              <a:solidFill>
                <a:schemeClr val="dk2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baseline="-2500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max</a:t>
            </a: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r>
              <a:rPr lang="en-US" sz="1200">
                <a:solidFill>
                  <a:schemeClr val="dk2"/>
                </a:solidFill>
              </a:rPr>
              <a:t> ∇T</a:t>
            </a:r>
            <a:endParaRPr b="0" baseline="-2500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3" name="Google Shape;1483;h8f24fd7613f14a2_0_1321"/>
          <p:cNvCxnSpPr/>
          <p:nvPr/>
        </p:nvCxnSpPr>
        <p:spPr>
          <a:xfrm>
            <a:off x="6103863" y="3699586"/>
            <a:ext cx="358200" cy="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4" name="Google Shape;1484;h8f24fd7613f14a2_0_1321"/>
          <p:cNvSpPr txBox="1"/>
          <p:nvPr/>
        </p:nvSpPr>
        <p:spPr>
          <a:xfrm>
            <a:off x="7461238" y="2570552"/>
            <a:ext cx="1608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Temperatures, pressures, flow rates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5" name="Google Shape;1485;h8f24fd7613f14a2_0_1321"/>
          <p:cNvCxnSpPr/>
          <p:nvPr/>
        </p:nvCxnSpPr>
        <p:spPr>
          <a:xfrm>
            <a:off x="5469875" y="2387106"/>
            <a:ext cx="0" cy="858900"/>
          </a:xfrm>
          <a:prstGeom prst="straightConnector1">
            <a:avLst/>
          </a:prstGeom>
          <a:noFill/>
          <a:ln cap="flat" cmpd="sng" w="28575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472" name="Google Shape;1472;h8f24fd7613f14a2_0_1321"/>
          <p:cNvPicPr preferRelativeResize="0"/>
          <p:nvPr/>
        </p:nvPicPr>
        <p:blipFill rotWithShape="1">
          <a:blip r:embed="rId6">
            <a:alphaModFix/>
          </a:blip>
          <a:srcRect b="0" l="2515" r="0" t="4698"/>
          <a:stretch/>
        </p:blipFill>
        <p:spPr>
          <a:xfrm>
            <a:off x="4510262" y="846481"/>
            <a:ext cx="4409426" cy="15258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86" name="Google Shape;1486;h8f24fd7613f14a2_0_1321"/>
          <p:cNvSpPr txBox="1"/>
          <p:nvPr/>
        </p:nvSpPr>
        <p:spPr>
          <a:xfrm>
            <a:off x="5030988" y="2565508"/>
            <a:ext cx="1104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System architecture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7" name="Google Shape;1487;h8f24fd7613f14a2_0_1321"/>
          <p:cNvCxnSpPr/>
          <p:nvPr/>
        </p:nvCxnSpPr>
        <p:spPr>
          <a:xfrm rot="10800000">
            <a:off x="6103863" y="3918249"/>
            <a:ext cx="358200" cy="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1488" name="Google Shape;1488;h8f24fd7613f14a2_0_1321"/>
          <p:cNvSpPr txBox="1"/>
          <p:nvPr/>
        </p:nvSpPr>
        <p:spPr>
          <a:xfrm>
            <a:off x="254696" y="2290680"/>
            <a:ext cx="830400" cy="1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25" lIns="9125" spcFirstLastPara="1" rIns="9125" wrap="square" tIns="91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-US" sz="10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CAD design</a:t>
            </a:r>
            <a:endParaRPr b="0" i="0" sz="10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89" name="Google Shape;1489;h8f24fd7613f14a2_0_1321"/>
          <p:cNvCxnSpPr/>
          <p:nvPr/>
        </p:nvCxnSpPr>
        <p:spPr>
          <a:xfrm rot="10800000">
            <a:off x="1217425" y="2748446"/>
            <a:ext cx="375900" cy="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90" name="Google Shape;1490;h8f24fd7613f14a2_0_1321"/>
          <p:cNvCxnSpPr/>
          <p:nvPr/>
        </p:nvCxnSpPr>
        <p:spPr>
          <a:xfrm>
            <a:off x="1090575" y="2939246"/>
            <a:ext cx="428400" cy="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91" name="Google Shape;1491;h8f24fd7613f14a2_0_1321"/>
          <p:cNvCxnSpPr/>
          <p:nvPr/>
        </p:nvCxnSpPr>
        <p:spPr>
          <a:xfrm rot="10800000">
            <a:off x="804250" y="3247725"/>
            <a:ext cx="0" cy="2571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1492" name="Google Shape;1492;h8f24fd7613f14a2_0_1321"/>
          <p:cNvCxnSpPr/>
          <p:nvPr/>
        </p:nvCxnSpPr>
        <p:spPr>
          <a:xfrm>
            <a:off x="610500" y="3247975"/>
            <a:ext cx="0" cy="257400"/>
          </a:xfrm>
          <a:prstGeom prst="straightConnector1">
            <a:avLst/>
          </a:prstGeom>
          <a:noFill/>
          <a:ln cap="flat" cmpd="sng" w="19050">
            <a:solidFill>
              <a:srgbClr val="E69138"/>
            </a:solidFill>
            <a:prstDash val="solid"/>
            <a:round/>
            <a:headEnd len="sm" w="sm" type="none"/>
            <a:tailEnd len="med" w="med" type="triangle"/>
          </a:ln>
        </p:spPr>
      </p:cxnSp>
      <p:pic>
        <p:nvPicPr>
          <p:cNvPr id="1474" name="Google Shape;1474;h8f24fd7613f14a2_0_13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514371" y="2470230"/>
            <a:ext cx="2138698" cy="7707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6" name="Google Shape;1476;h8f24fd7613f14a2_0_132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54696" y="846473"/>
            <a:ext cx="3366400" cy="7033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71" name="Google Shape;1471;h8f24fd7613f14a2_0_1321"/>
          <p:cNvPicPr preferRelativeResize="0"/>
          <p:nvPr/>
        </p:nvPicPr>
        <p:blipFill rotWithShape="1">
          <a:blip r:embed="rId3">
            <a:alphaModFix/>
          </a:blip>
          <a:srcRect b="3830" l="3549" r="74958" t="70358"/>
          <a:stretch/>
        </p:blipFill>
        <p:spPr>
          <a:xfrm>
            <a:off x="2321147" y="3695825"/>
            <a:ext cx="1326799" cy="812474"/>
          </a:xfrm>
          <a:prstGeom prst="rect">
            <a:avLst/>
          </a:prstGeom>
          <a:noFill/>
          <a:ln cap="flat" cmpd="sng" w="9525">
            <a:solidFill>
              <a:srgbClr val="595959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493" name="Google Shape;1493;h8f24fd7613f14a2_0_1321"/>
          <p:cNvPicPr preferRelativeResize="0"/>
          <p:nvPr/>
        </p:nvPicPr>
        <p:blipFill rotWithShape="1">
          <a:blip r:embed="rId9">
            <a:alphaModFix/>
          </a:blip>
          <a:srcRect b="-5593" l="0" r="0" t="-5604"/>
          <a:stretch/>
        </p:blipFill>
        <p:spPr>
          <a:xfrm>
            <a:off x="254696" y="2470232"/>
            <a:ext cx="949500" cy="7722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494" name="Google Shape;1494;h8f24fd7613f14a2_0_1321"/>
          <p:cNvSpPr txBox="1"/>
          <p:nvPr/>
        </p:nvSpPr>
        <p:spPr>
          <a:xfrm rot="-5400000">
            <a:off x="5644563" y="3619158"/>
            <a:ext cx="12768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Operational logic</a:t>
            </a:r>
            <a:endParaRPr b="0" i="0" sz="12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9" name="Shape 1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0" name="Google Shape;1500;h8f24fd7613f14a2_0_2626"/>
          <p:cNvSpPr txBox="1"/>
          <p:nvPr>
            <p:ph type="title"/>
          </p:nvPr>
        </p:nvSpPr>
        <p:spPr>
          <a:xfrm>
            <a:off x="459486" y="2174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Air supply pipes</a:t>
            </a:r>
            <a:endParaRPr/>
          </a:p>
        </p:txBody>
      </p:sp>
      <p:sp>
        <p:nvSpPr>
          <p:cNvPr id="1501" name="Google Shape;1501;h8f24fd7613f14a2_0_262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02" name="Google Shape;1502;h8f24fd7613f14a2_0_26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9700" y="729425"/>
            <a:ext cx="7569199" cy="379275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h8f24fd7613f14a2_0_2633"/>
          <p:cNvSpPr txBox="1"/>
          <p:nvPr>
            <p:ph type="title"/>
          </p:nvPr>
        </p:nvSpPr>
        <p:spPr>
          <a:xfrm>
            <a:off x="459486" y="20847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Air exhaust ducts</a:t>
            </a:r>
            <a:endParaRPr/>
          </a:p>
        </p:txBody>
      </p:sp>
      <p:sp>
        <p:nvSpPr>
          <p:cNvPr id="1509" name="Google Shape;1509;h8f24fd7613f14a2_0_2633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10" name="Google Shape;1510;h8f24fd7613f14a2_0_26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3550" y="781000"/>
            <a:ext cx="7941449" cy="3777099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6" name="Google Shape;1516;h8f24fd7613f14a2_0_48"/>
          <p:cNvSpPr txBox="1"/>
          <p:nvPr>
            <p:ph type="title"/>
          </p:nvPr>
        </p:nvSpPr>
        <p:spPr>
          <a:xfrm>
            <a:off x="252700" y="342900"/>
            <a:ext cx="29751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Air exhaust</a:t>
            </a:r>
            <a:endParaRPr/>
          </a:p>
        </p:txBody>
      </p:sp>
      <p:sp>
        <p:nvSpPr>
          <p:cNvPr id="1517" name="Google Shape;1517;h8f24fd7613f14a2_0_48"/>
          <p:cNvSpPr txBox="1"/>
          <p:nvPr>
            <p:ph idx="1" type="body"/>
          </p:nvPr>
        </p:nvSpPr>
        <p:spPr>
          <a:xfrm>
            <a:off x="0" y="890700"/>
            <a:ext cx="3130500" cy="3567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Exhaust via 12-14 ducts</a:t>
            </a:r>
            <a:endParaRPr sz="1400"/>
          </a:p>
          <a:p>
            <a:pPr indent="-3175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Duct hydraulic ⌀52 mm</a:t>
            </a:r>
            <a:endParaRPr sz="1400"/>
          </a:p>
          <a:p>
            <a:pPr indent="-196850" lvl="1" marL="6858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–"/>
            </a:pPr>
            <a:r>
              <a:rPr lang="en-US" sz="1300"/>
              <a:t>I.e. much greater cross-section than input pipes (4 x ⌀50 mm)</a:t>
            </a:r>
            <a:endParaRPr sz="1300"/>
          </a:p>
          <a:p>
            <a:pPr indent="-3175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Ducts draw from interior volumes (see diagram)</a:t>
            </a:r>
            <a:endParaRPr sz="1400"/>
          </a:p>
          <a:p>
            <a:pPr indent="-3175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These volumes aren’t “sealed” from each other, but significant impedance</a:t>
            </a:r>
            <a:endParaRPr sz="1400"/>
          </a:p>
          <a:p>
            <a:pPr indent="-3175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Suction could be done but probably not necessary</a:t>
            </a:r>
            <a:endParaRPr sz="1400"/>
          </a:p>
          <a:p>
            <a:pPr indent="-31750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 sz="1400"/>
              <a:t>Flapper valves at outlets to prevent ingress when flow off</a:t>
            </a:r>
            <a:endParaRPr sz="1400"/>
          </a:p>
        </p:txBody>
      </p:sp>
      <p:sp>
        <p:nvSpPr>
          <p:cNvPr id="1518" name="Google Shape;1518;h8f24fd7613f14a2_0_48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19" name="Google Shape;1519;h8f24fd7613f14a2_0_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2607" y="410550"/>
            <a:ext cx="5774102" cy="398022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520" name="Google Shape;1520;h8f24fd7613f14a2_0_48"/>
          <p:cNvSpPr txBox="1"/>
          <p:nvPr/>
        </p:nvSpPr>
        <p:spPr>
          <a:xfrm>
            <a:off x="5498700" y="4428600"/>
            <a:ext cx="3558000" cy="2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27425" lIns="27425" spcFirstLastPara="1" rIns="27425" wrap="square" tIns="27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50">
                <a:latin typeface="Consolas"/>
                <a:ea typeface="Consolas"/>
                <a:cs typeface="Consolas"/>
                <a:sym typeface="Consolas"/>
              </a:rPr>
              <a:t>Link: </a:t>
            </a:r>
            <a:r>
              <a:rPr lang="en-US" sz="95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ePIC SVT interior air volumes diagram - v1.pdf</a:t>
            </a:r>
            <a:endParaRPr sz="950"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h8f24fd7613f14a2_0_3904"/>
          <p:cNvSpPr txBox="1"/>
          <p:nvPr>
            <p:ph type="title"/>
          </p:nvPr>
        </p:nvSpPr>
        <p:spPr>
          <a:xfrm>
            <a:off x="459486" y="34290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t/>
            </a:r>
            <a:endParaRPr/>
          </a:p>
        </p:txBody>
      </p:sp>
      <p:sp>
        <p:nvSpPr>
          <p:cNvPr id="1527" name="Google Shape;1527;h8f24fd7613f14a2_0_3904"/>
          <p:cNvSpPr txBox="1"/>
          <p:nvPr>
            <p:ph idx="1" type="body"/>
          </p:nvPr>
        </p:nvSpPr>
        <p:spPr>
          <a:xfrm>
            <a:off x="459488" y="1200150"/>
            <a:ext cx="8229600" cy="3257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None/>
            </a:pPr>
            <a:r>
              <a:t/>
            </a:r>
            <a:endParaRPr/>
          </a:p>
        </p:txBody>
      </p:sp>
      <p:sp>
        <p:nvSpPr>
          <p:cNvPr id="1528" name="Google Shape;1528;h8f24fd7613f14a2_0_3904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29" name="Google Shape;1529;h8f24fd7613f14a2_0_3904"/>
          <p:cNvPicPr preferRelativeResize="0"/>
          <p:nvPr/>
        </p:nvPicPr>
        <p:blipFill rotWithShape="1">
          <a:blip r:embed="rId3">
            <a:alphaModFix/>
          </a:blip>
          <a:srcRect b="41394" l="0" r="0" t="0"/>
          <a:stretch/>
        </p:blipFill>
        <p:spPr>
          <a:xfrm>
            <a:off x="197025" y="121050"/>
            <a:ext cx="8743600" cy="4542174"/>
          </a:xfrm>
          <a:prstGeom prst="rect">
            <a:avLst/>
          </a:prstGeom>
          <a:noFill/>
          <a:ln>
            <a:noFill/>
          </a:ln>
        </p:spPr>
      </p:pic>
      <p:sp>
        <p:nvSpPr>
          <p:cNvPr id="1530" name="Google Shape;1530;h8f24fd7613f14a2_0_3904"/>
          <p:cNvSpPr/>
          <p:nvPr/>
        </p:nvSpPr>
        <p:spPr>
          <a:xfrm>
            <a:off x="155775" y="3010900"/>
            <a:ext cx="1967400" cy="555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1" name="Google Shape;1531;h8f24fd7613f14a2_0_3904"/>
          <p:cNvSpPr txBox="1"/>
          <p:nvPr/>
        </p:nvSpPr>
        <p:spPr>
          <a:xfrm>
            <a:off x="103100" y="3303875"/>
            <a:ext cx="2747100" cy="348000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7425" lIns="27425" spcFirstLastPara="1" rIns="27425" wrap="square" tIns="27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none" cap="none" strike="noStrike">
                <a:solidFill>
                  <a:srgbClr val="000000"/>
                </a:solidFill>
                <a:latin typeface="Consolas"/>
                <a:ea typeface="Consolas"/>
                <a:cs typeface="Consolas"/>
                <a:sym typeface="Consolas"/>
              </a:rPr>
              <a:t>Link:</a:t>
            </a:r>
            <a:endParaRPr b="0" i="0" sz="950" u="none" cap="none" strike="noStrik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50"/>
              <a:buFont typeface="Arial"/>
              <a:buNone/>
            </a:pPr>
            <a:r>
              <a:rPr b="0" i="0" lang="en-US" sz="950" u="sng" cap="none" strike="noStrik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4"/>
              </a:rPr>
              <a:t>ePIC SVT cooling system diagram - v3.pdf</a:t>
            </a:r>
            <a:endParaRPr b="0" i="0" sz="950" u="none" cap="none" strike="noStrik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532" name="Google Shape;1532;h8f24fd7613f14a2_0_3904"/>
          <p:cNvSpPr txBox="1"/>
          <p:nvPr/>
        </p:nvSpPr>
        <p:spPr>
          <a:xfrm>
            <a:off x="103100" y="3713250"/>
            <a:ext cx="2747100" cy="74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To-Do:</a:t>
            </a:r>
            <a:endParaRPr sz="9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- decide with INFN whether L0/L1/L2 must be 2x input lines, one top and one bottom, for assembly logic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3b140afa049_0_149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39" name="Google Shape;1539;g3b140afa049_0_149"/>
          <p:cNvPicPr preferRelativeResize="0"/>
          <p:nvPr/>
        </p:nvPicPr>
        <p:blipFill rotWithShape="1">
          <a:blip r:embed="rId3">
            <a:alphaModFix/>
          </a:blip>
          <a:srcRect b="-626" l="30970" r="-817" t="58593"/>
          <a:stretch/>
        </p:blipFill>
        <p:spPr>
          <a:xfrm>
            <a:off x="1379826" y="180175"/>
            <a:ext cx="6718925" cy="3584001"/>
          </a:xfrm>
          <a:prstGeom prst="rect">
            <a:avLst/>
          </a:prstGeom>
          <a:noFill/>
          <a:ln>
            <a:noFill/>
          </a:ln>
        </p:spPr>
      </p:pic>
      <p:sp>
        <p:nvSpPr>
          <p:cNvPr id="1540" name="Google Shape;1540;g3b140afa049_0_149"/>
          <p:cNvSpPr txBox="1"/>
          <p:nvPr/>
        </p:nvSpPr>
        <p:spPr>
          <a:xfrm>
            <a:off x="1451325" y="3756655"/>
            <a:ext cx="6718800" cy="74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To-Do:</a:t>
            </a:r>
            <a:endParaRPr b="1" sz="9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- add DPBs liquid cooling</a:t>
            </a:r>
            <a:endParaRPr sz="900">
              <a:solidFill>
                <a:srgbClr val="FF0000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rgbClr val="FF0000"/>
                </a:solidFill>
                <a:latin typeface="Consolas"/>
                <a:ea typeface="Consolas"/>
                <a:cs typeface="Consolas"/>
                <a:sym typeface="Consolas"/>
              </a:rPr>
              <a:t>- update liquid network sizes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h8f24fd7613f14a2_0_6455"/>
          <p:cNvSpPr txBox="1"/>
          <p:nvPr>
            <p:ph type="title"/>
          </p:nvPr>
        </p:nvSpPr>
        <p:spPr>
          <a:xfrm>
            <a:off x="126450" y="342900"/>
            <a:ext cx="88965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System calcs + humidity management + air quality + control considerations → detailed specs on air supply plant</a:t>
            </a:r>
            <a:endParaRPr/>
          </a:p>
        </p:txBody>
      </p:sp>
      <p:sp>
        <p:nvSpPr>
          <p:cNvPr id="1547" name="Google Shape;1547;h8f24fd7613f14a2_0_6455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48" name="Google Shape;1548;h8f24fd7613f14a2_0_6455"/>
          <p:cNvSpPr txBox="1"/>
          <p:nvPr/>
        </p:nvSpPr>
        <p:spPr>
          <a:xfrm>
            <a:off x="3749532" y="4243785"/>
            <a:ext cx="529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Link: </a:t>
            </a:r>
            <a:r>
              <a:rPr lang="en-US" sz="1200" u="sng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3"/>
              </a:rPr>
              <a:t>ePIC SVT air supply plant reqts - v3.xlsx</a:t>
            </a:r>
            <a:endParaRPr b="0" i="0" sz="1200" u="none" cap="none" strike="noStrike">
              <a:solidFill>
                <a:srgbClr val="000000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pic>
        <p:nvPicPr>
          <p:cNvPr id="1549" name="Google Shape;1549;h8f24fd7613f14a2_0_6455"/>
          <p:cNvPicPr preferRelativeResize="0"/>
          <p:nvPr/>
        </p:nvPicPr>
        <p:blipFill rotWithShape="1">
          <a:blip r:embed="rId4">
            <a:alphaModFix/>
          </a:blip>
          <a:srcRect b="0" l="0" r="3596" t="0"/>
          <a:stretch/>
        </p:blipFill>
        <p:spPr>
          <a:xfrm>
            <a:off x="4626238" y="1283200"/>
            <a:ext cx="4375124" cy="2862675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1550" name="Google Shape;1550;h8f24fd7613f14a2_0_645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038" y="1283200"/>
            <a:ext cx="4341673" cy="2862664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" name="Google Shape;1556;h8f24fd7613f14a2_0_6464"/>
          <p:cNvSpPr txBox="1"/>
          <p:nvPr>
            <p:ph type="title"/>
          </p:nvPr>
        </p:nvSpPr>
        <p:spPr>
          <a:xfrm>
            <a:off x="459486" y="342900"/>
            <a:ext cx="8229600" cy="411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Compressors vs blowers</a:t>
            </a:r>
            <a:endParaRPr/>
          </a:p>
        </p:txBody>
      </p:sp>
      <p:sp>
        <p:nvSpPr>
          <p:cNvPr id="1557" name="Google Shape;1557;h8f24fd7613f14a2_0_6464"/>
          <p:cNvSpPr txBox="1"/>
          <p:nvPr>
            <p:ph idx="1" type="body"/>
          </p:nvPr>
        </p:nvSpPr>
        <p:spPr>
          <a:xfrm>
            <a:off x="459486" y="999668"/>
            <a:ext cx="4040100" cy="4800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Compressors</a:t>
            </a:r>
            <a:endParaRPr/>
          </a:p>
        </p:txBody>
      </p:sp>
      <p:sp>
        <p:nvSpPr>
          <p:cNvPr id="1558" name="Google Shape;1558;h8f24fd7613f14a2_0_6464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59" name="Google Shape;1559;h8f24fd7613f14a2_0_6464"/>
          <p:cNvSpPr txBox="1"/>
          <p:nvPr>
            <p:ph idx="2" type="body"/>
          </p:nvPr>
        </p:nvSpPr>
        <p:spPr>
          <a:xfrm>
            <a:off x="459475" y="1479483"/>
            <a:ext cx="4143300" cy="29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Provide sufficient pressure to drive air through desiccant (adsorption) dryers that achieve -40°C dewpoint (Class 2)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Require large storage tank (~ 1 gallon storage per SCFM of system flow)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Large ones will provide ~ 1500 SCFM of flow, need more than one compressor in parallel to get more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Power consumption ~ 20 kW / 100 SCFM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-US"/>
              <a:t>i.e. 320 kW @ SVT’s nom 1600 SCFM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~100 psi gauge, which must be regulated down to SVT’s nominal 6 psi</a:t>
            </a:r>
            <a:endParaRPr/>
          </a:p>
        </p:txBody>
      </p:sp>
      <p:sp>
        <p:nvSpPr>
          <p:cNvPr id="1560" name="Google Shape;1560;h8f24fd7613f14a2_0_6464"/>
          <p:cNvSpPr txBox="1"/>
          <p:nvPr>
            <p:ph idx="5" type="subTitle"/>
          </p:nvPr>
        </p:nvSpPr>
        <p:spPr>
          <a:xfrm>
            <a:off x="459488" y="758337"/>
            <a:ext cx="8229600" cy="411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Key takeaways from numerous discussions with vendors during Dec 2025 - May 2026</a:t>
            </a:r>
            <a:endParaRPr/>
          </a:p>
        </p:txBody>
      </p:sp>
      <p:sp>
        <p:nvSpPr>
          <p:cNvPr id="1561" name="Google Shape;1561;h8f24fd7613f14a2_0_6464"/>
          <p:cNvSpPr txBox="1"/>
          <p:nvPr>
            <p:ph idx="3" type="body"/>
          </p:nvPr>
        </p:nvSpPr>
        <p:spPr>
          <a:xfrm>
            <a:off x="4645026" y="999668"/>
            <a:ext cx="4041900" cy="479700"/>
          </a:xfrm>
          <a:prstGeom prst="rect">
            <a:avLst/>
          </a:prstGeom>
        </p:spPr>
        <p:txBody>
          <a:bodyPr anchorCtr="0" anchor="b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-US"/>
              <a:t>Blowers</a:t>
            </a:r>
            <a:endParaRPr/>
          </a:p>
        </p:txBody>
      </p:sp>
      <p:sp>
        <p:nvSpPr>
          <p:cNvPr id="1562" name="Google Shape;1562;h8f24fd7613f14a2_0_6464"/>
          <p:cNvSpPr txBox="1"/>
          <p:nvPr>
            <p:ph idx="4" type="body"/>
          </p:nvPr>
        </p:nvSpPr>
        <p:spPr>
          <a:xfrm>
            <a:off x="4645026" y="1479489"/>
            <a:ext cx="4041900" cy="2963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17500" lvl="0" marL="457200" rtl="0" algn="l">
              <a:spcBef>
                <a:spcPts val="30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Refrigerated drying only, will achieve +3°C dewpoint (Class 4)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More compact system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Very high flow rates available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Power consumption ~ 5 kW / 100 SCFM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–"/>
            </a:pPr>
            <a:r>
              <a:rPr lang="en-US"/>
              <a:t>i.e. 80 kW @ SVT’s nom 1600 SCFM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•"/>
            </a:pPr>
            <a:r>
              <a:rPr lang="en-US"/>
              <a:t>~10-20 psi gauge, depending on model</a:t>
            </a:r>
            <a:endParaRPr/>
          </a:p>
        </p:txBody>
      </p:sp>
      <p:sp>
        <p:nvSpPr>
          <p:cNvPr id="1563" name="Google Shape;1563;h8f24fd7613f14a2_0_6464"/>
          <p:cNvSpPr/>
          <p:nvPr/>
        </p:nvSpPr>
        <p:spPr>
          <a:xfrm>
            <a:off x="4972075" y="3428958"/>
            <a:ext cx="3851100" cy="10944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rgbClr val="0B63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</a:rPr>
              <a:t>N.B. Either option requires an after cooler to bring the air to desired temperature.</a:t>
            </a:r>
            <a:endParaRPr>
              <a:solidFill>
                <a:schemeClr val="accent3"/>
              </a:solidFill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</a:rPr>
              <a:t>The after cooler itself requires cooling, on the order of 30-40 kW, probably by facility water. </a:t>
            </a:r>
            <a:endParaRPr>
              <a:solidFill>
                <a:schemeClr val="accent3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69" name="Google Shape;1569;h8f24fd7613f14a2_0_6476"/>
          <p:cNvGraphicFramePr/>
          <p:nvPr/>
        </p:nvGraphicFramePr>
        <p:xfrm>
          <a:off x="603075" y="56215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{6B8CB882-EBC0-4137-A010-4072A0849A17}</a:tableStyleId>
              </a:tblPr>
              <a:tblGrid>
                <a:gridCol w="952475"/>
                <a:gridCol w="2264875"/>
                <a:gridCol w="1206500"/>
                <a:gridCol w="1248850"/>
                <a:gridCol w="1217100"/>
                <a:gridCol w="1200450"/>
              </a:tblGrid>
              <a:tr h="2518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>
                          <a:alpha val="0"/>
                        </a:scheme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Dec 2025 baseline</a:t>
                      </a:r>
                      <a:endParaRPr b="1" sz="1100"/>
                    </a:p>
                  </a:txBody>
                  <a:tcPr marT="36575" marB="3657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“80% of baseline”</a:t>
                      </a:r>
                      <a:endParaRPr b="1" sz="1100"/>
                    </a:p>
                  </a:txBody>
                  <a:tcPr marT="36575" marB="3657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“Slow &amp; cold”</a:t>
                      </a:r>
                      <a:endParaRPr b="1" sz="1100"/>
                    </a:p>
                  </a:txBody>
                  <a:tcPr marT="36575" marB="3657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100"/>
                        <a:t>“Fast &amp; warm”</a:t>
                      </a:r>
                      <a:endParaRPr b="1" sz="1100"/>
                    </a:p>
                  </a:txBody>
                  <a:tcPr marT="36575" marB="36575" marR="45700" marL="45700" anchor="ctr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FE2F3"/>
                    </a:solidFill>
                  </a:tcPr>
                </a:tc>
              </a:tr>
              <a:tr h="218700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Design targets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air speed thru detector channel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10 m/s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8 m/s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3 m/s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10 m/s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air temp at channel inlet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+5°C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+5°C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-10°C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+9°C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rowSpan="4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Air supply nominals</a:t>
                      </a:r>
                      <a:r>
                        <a:rPr lang="en-US" sz="1100">
                          <a:solidFill>
                            <a:schemeClr val="accent6"/>
                          </a:solidFill>
                        </a:rPr>
                        <a:t>*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pressure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6 psig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4 psig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 psig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6 psig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flow rate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1600 SCFM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1300 SCFM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500 SCFM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1600 SCFM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dewpoint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-40°C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-40°C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-40°C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+3°C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air temp at supply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+3°C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+3°C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-12°C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+7°C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198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Source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double large compressor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single large compressor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single small compressor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blower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55200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Approx system power draw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400 kW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300 kW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150 kW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150-200 kW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row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Rough size estimate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footprint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1056 ft²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740 ft²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420 ft²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512 ft²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v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height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15 ft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14 ft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10 ft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7 ft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51875">
                <a:tc gridSpan="2">
                  <a:txBody>
                    <a:bodyPr/>
                    <a:lstStyle/>
                    <a:p>
                      <a:pPr indent="0" lvl="0" marL="0" rtl="0" algn="l">
                        <a:lnSpc>
                          <a:spcPct val="110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>
                          <a:solidFill>
                            <a:schemeClr val="dk1"/>
                          </a:solidFill>
                        </a:rPr>
                        <a:t>Comments</a:t>
                      </a: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 hMerge="1"/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generous operating margins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tighter margins on ΔT &amp; ∇T, low T available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higher ∇T,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more insulation,</a:t>
                      </a:r>
                      <a:endParaRPr sz="11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less vibration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/>
                        <a:t>narrower T oper range (limited by dewpoint)</a:t>
                      </a:r>
                      <a:endParaRPr sz="1100"/>
                    </a:p>
                  </a:txBody>
                  <a:tcPr marT="36575" marB="36575" marR="45700" marL="45700">
                    <a:lnL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lt2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570" name="Google Shape;1570;h8f24fd7613f14a2_0_6476"/>
          <p:cNvSpPr txBox="1"/>
          <p:nvPr>
            <p:ph type="title"/>
          </p:nvPr>
        </p:nvSpPr>
        <p:spPr>
          <a:xfrm>
            <a:off x="232825" y="78325"/>
            <a:ext cx="8762700" cy="41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Four basic implementation options for air supply</a:t>
            </a:r>
            <a:endParaRPr/>
          </a:p>
        </p:txBody>
      </p:sp>
      <p:sp>
        <p:nvSpPr>
          <p:cNvPr id="1571" name="Google Shape;1571;h8f24fd7613f14a2_0_647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72" name="Google Shape;1572;h8f24fd7613f14a2_0_6476"/>
          <p:cNvSpPr txBox="1"/>
          <p:nvPr/>
        </p:nvSpPr>
        <p:spPr>
          <a:xfrm>
            <a:off x="600883" y="4165973"/>
            <a:ext cx="8090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accent6"/>
                </a:solidFill>
              </a:rPr>
              <a:t>* Real air supply plant will require margin on these nominal values.</a:t>
            </a:r>
            <a:endParaRPr sz="1000">
              <a:solidFill>
                <a:schemeClr val="accent6"/>
              </a:solidFill>
            </a:endParaRPr>
          </a:p>
        </p:txBody>
      </p:sp>
      <p:sp>
        <p:nvSpPr>
          <p:cNvPr id="1573" name="Google Shape;1573;h8f24fd7613f14a2_0_6476"/>
          <p:cNvSpPr txBox="1"/>
          <p:nvPr/>
        </p:nvSpPr>
        <p:spPr>
          <a:xfrm>
            <a:off x="177450" y="406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u="sng">
                <a:solidFill>
                  <a:schemeClr val="hlink"/>
                </a:solidFill>
                <a:hlinkClick r:id="rId3"/>
              </a:rPr>
              <a:t>https://indico.bnl.gov/event/31239/</a:t>
            </a:r>
            <a:endParaRPr/>
          </a:p>
        </p:txBody>
      </p:sp>
      <p:sp>
        <p:nvSpPr>
          <p:cNvPr id="1574" name="Google Shape;1574;h8f24fd7613f14a2_0_6476"/>
          <p:cNvSpPr txBox="1"/>
          <p:nvPr/>
        </p:nvSpPr>
        <p:spPr>
          <a:xfrm>
            <a:off x="5055580" y="4258843"/>
            <a:ext cx="3645000" cy="5172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rgbClr val="FFD96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27425" lIns="45700" spcFirstLastPara="1" rIns="45700" wrap="square" tIns="27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</a:rPr>
              <a:t>Modification option on any of these: water cool L3+L4 → reduces air needs by 37%.</a:t>
            </a:r>
            <a:endParaRPr sz="15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9" name="Shape 1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0" name="Google Shape;1580;h8f24fd7613f14a2_0_7752"/>
          <p:cNvSpPr txBox="1"/>
          <p:nvPr>
            <p:ph type="title"/>
          </p:nvPr>
        </p:nvSpPr>
        <p:spPr>
          <a:xfrm>
            <a:off x="122474" y="140825"/>
            <a:ext cx="3343200" cy="4116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Air supply plant location</a:t>
            </a:r>
            <a:endParaRPr/>
          </a:p>
        </p:txBody>
      </p:sp>
      <p:sp>
        <p:nvSpPr>
          <p:cNvPr id="1581" name="Google Shape;1581;h8f24fd7613f14a2_0_7752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582" name="Google Shape;1582;h8f24fd7613f14a2_0_775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34400" y="410900"/>
            <a:ext cx="5776874" cy="408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3" name="Google Shape;1583;h8f24fd7613f14a2_0_775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2475" y="2682652"/>
            <a:ext cx="3343201" cy="1838099"/>
          </a:xfrm>
          <a:prstGeom prst="rect">
            <a:avLst/>
          </a:prstGeom>
          <a:noFill/>
          <a:ln>
            <a:noFill/>
          </a:ln>
        </p:spPr>
      </p:pic>
      <p:sp>
        <p:nvSpPr>
          <p:cNvPr id="1584" name="Google Shape;1584;h8f24fd7613f14a2_0_7752"/>
          <p:cNvSpPr txBox="1"/>
          <p:nvPr>
            <p:ph idx="4294967295" type="body"/>
          </p:nvPr>
        </p:nvSpPr>
        <p:spPr>
          <a:xfrm>
            <a:off x="122475" y="940450"/>
            <a:ext cx="2871300" cy="15405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238125" lvl="0" marL="285750" rtl="0" algn="l">
              <a:spcBef>
                <a:spcPts val="60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will not be small equipment</a:t>
            </a:r>
            <a:endParaRPr/>
          </a:p>
          <a:p>
            <a:pPr indent="-238125" lvl="0" marL="28575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have worked out feasible </a:t>
            </a:r>
            <a:r>
              <a:rPr lang="en-US" u="sng">
                <a:solidFill>
                  <a:schemeClr val="hlink"/>
                </a:solidFill>
                <a:hlinkClick r:id="rId5"/>
              </a:rPr>
              <a:t>plan for where to locate</a:t>
            </a:r>
            <a:r>
              <a:rPr lang="en-US"/>
              <a:t> it on site with BNL engineers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3b12edd15e4_0_58"/>
          <p:cNvSpPr txBox="1"/>
          <p:nvPr>
            <p:ph type="title"/>
          </p:nvPr>
        </p:nvSpPr>
        <p:spPr>
          <a:xfrm>
            <a:off x="459486" y="271225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lang="en-US"/>
              <a:t>Liquid cooling of CBs and SCBs</a:t>
            </a:r>
            <a:endParaRPr/>
          </a:p>
        </p:txBody>
      </p:sp>
      <p:sp>
        <p:nvSpPr>
          <p:cNvPr id="1591" name="Google Shape;1591;g3b12edd15e4_0_58"/>
          <p:cNvSpPr txBox="1"/>
          <p:nvPr>
            <p:ph idx="1" type="body"/>
          </p:nvPr>
        </p:nvSpPr>
        <p:spPr>
          <a:xfrm>
            <a:off x="178750" y="879800"/>
            <a:ext cx="3369300" cy="35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23850" lvl="0" marL="457200" rtl="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Will group CBs and SCBs into serial cooling networks</a:t>
            </a:r>
            <a:endParaRPr/>
          </a:p>
          <a:p>
            <a:pPr indent="-3111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–"/>
            </a:pPr>
            <a:r>
              <a:rPr lang="en-US" sz="1300"/>
              <a:t>assemble and test a network outside detector, prior to assembly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System thermodynamic and flow estimates completed</a:t>
            </a:r>
            <a:endParaRPr sz="1300"/>
          </a:p>
          <a:p>
            <a:pPr indent="-3111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–"/>
            </a:pPr>
            <a:r>
              <a:rPr lang="en-US" sz="1300"/>
              <a:t>see </a:t>
            </a:r>
            <a:r>
              <a:rPr lang="en-US" sz="1300" u="sng">
                <a:solidFill>
                  <a:schemeClr val="hlink"/>
                </a:solidFill>
                <a:hlinkClick r:id="rId3"/>
              </a:rPr>
              <a:t>version 4 spreadsheet</a:t>
            </a:r>
            <a:endParaRPr sz="1300"/>
          </a:p>
          <a:p>
            <a:pPr indent="-311150" lvl="0" marL="4572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•"/>
            </a:pPr>
            <a:r>
              <a:rPr lang="en-US" sz="1300"/>
              <a:t>Iterating parameters with BNL engineers now</a:t>
            </a:r>
            <a:endParaRPr sz="1300"/>
          </a:p>
          <a:p>
            <a:pPr indent="-3111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–"/>
            </a:pPr>
            <a:r>
              <a:rPr lang="en-US" sz="1300"/>
              <a:t>reduce ΔT</a:t>
            </a:r>
            <a:r>
              <a:rPr baseline="-25000" lang="en-US" sz="1300"/>
              <a:t>water</a:t>
            </a:r>
            <a:r>
              <a:rPr lang="en-US" sz="1300"/>
              <a:t> from 3</a:t>
            </a:r>
            <a:r>
              <a:rPr lang="en-US" sz="1300"/>
              <a:t>° </a:t>
            </a:r>
            <a:r>
              <a:rPr lang="en-US" sz="1300"/>
              <a:t>to &lt; 2°</a:t>
            </a:r>
            <a:endParaRPr sz="1300"/>
          </a:p>
          <a:p>
            <a:pPr indent="-311150" lvl="1" marL="91440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1300"/>
              <a:buChar char="–"/>
            </a:pPr>
            <a:r>
              <a:rPr lang="en-US" sz="1300"/>
              <a:t>increase flow rate</a:t>
            </a:r>
            <a:endParaRPr sz="1300"/>
          </a:p>
        </p:txBody>
      </p:sp>
      <p:sp>
        <p:nvSpPr>
          <p:cNvPr id="1592" name="Google Shape;1592;g3b12edd15e4_0_58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93" name="Google Shape;1593;g3b12edd15e4_0_58"/>
          <p:cNvSpPr txBox="1"/>
          <p:nvPr/>
        </p:nvSpPr>
        <p:spPr>
          <a:xfrm>
            <a:off x="3789950" y="845975"/>
            <a:ext cx="5271300" cy="3701700"/>
          </a:xfrm>
          <a:prstGeom prst="rect">
            <a:avLst/>
          </a:prstGeom>
          <a:solidFill>
            <a:srgbClr val="D1F5FE"/>
          </a:solidFill>
          <a:ln cap="flat" cmpd="sng" w="9525">
            <a:solidFill>
              <a:srgbClr val="4A86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 u="sng">
                <a:solidFill>
                  <a:schemeClr val="hlink"/>
                </a:solidFill>
                <a:hlinkClick r:id="rId4"/>
              </a:rPr>
              <a:t>ePIC SVT liquid cooling - v4</a:t>
            </a:r>
            <a:endParaRPr b="1"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222222"/>
                </a:solidFill>
              </a:rPr>
              <a:t>Key assumptions:</a:t>
            </a:r>
            <a:endParaRPr b="1"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1. 18C input water temperature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2. max available pressure loss 0.5 bar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3. power per CB or SCB = 7.1 W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4. thus total input power = 1250 W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5. water flow rate 0.1 kg/s = 6.0 L/min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6. on the SVT side we shall design a decent but not technically aggressive custom internal heat exchange geometry for the cold plates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7. quantities and INNER diameters of water supply lines...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    7a. from supply manifold to hadron + electron sides --&gt; 2 lines total @ 19 mm ID each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    7b. exterior branches to top + bottom halves --&gt; 4 lines total @ 19 mm ID each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    7c. interior branches to CB and SCB networks --&gt; 16 lines total @ 5 mm ID each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8. identical quantities and sizes for return lines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rgbClr val="222222"/>
                </a:solidFill>
              </a:rPr>
              <a:t>Key ouputs:</a:t>
            </a:r>
            <a:endParaRPr b="1"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9. water temperature rises from 18C to 21C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10. pressure drop is 0.14 bar = 2.0 psi</a:t>
            </a:r>
            <a:endParaRPr sz="1000">
              <a:solidFill>
                <a:srgbClr val="222222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rgbClr val="222222"/>
                </a:solidFill>
              </a:rPr>
              <a:t>11. max cold plate temperature = 21.1C</a:t>
            </a:r>
            <a:endParaRPr sz="1000">
              <a:solidFill>
                <a:srgbClr val="222222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h8f24fd7613f14a2_0_7776"/>
          <p:cNvSpPr txBox="1"/>
          <p:nvPr>
            <p:ph type="title"/>
          </p:nvPr>
        </p:nvSpPr>
        <p:spPr>
          <a:xfrm>
            <a:off x="459475" y="342900"/>
            <a:ext cx="8229600" cy="4224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Some current open discussion points</a:t>
            </a:r>
            <a:endParaRPr/>
          </a:p>
        </p:txBody>
      </p:sp>
      <p:sp>
        <p:nvSpPr>
          <p:cNvPr id="1600" name="Google Shape;1600;h8f24fd7613f14a2_0_7776"/>
          <p:cNvSpPr txBox="1"/>
          <p:nvPr>
            <p:ph idx="1" type="body"/>
          </p:nvPr>
        </p:nvSpPr>
        <p:spPr>
          <a:xfrm>
            <a:off x="459500" y="900125"/>
            <a:ext cx="8229600" cy="35577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323850" lvl="0" marL="457200" rtl="0" algn="l">
              <a:spcBef>
                <a:spcPts val="60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Inner barrel mechanical design options downselect, especially cone vs many-links?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Split the PST half-shells into disk vs barrel regions, to enable later L4 install?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Run air-cooled sensors “slow &amp; cold”, i.e. 3 m/s @ -10C, to reduce air system size ~2-3x?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%Xo and development costs if water cool L3 + L4, to reduce air system size ~0.4x?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Supply top/bottom halves of IB with independent air lines, to simplify assembly logic?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Minimizing insulation thickness at air routes into SVT</a:t>
            </a:r>
            <a:endParaRPr/>
          </a:p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SzPts val="1500"/>
              <a:buChar char="•"/>
            </a:pPr>
            <a:r>
              <a:rPr lang="en-US"/>
              <a:t>Beam pipe support – post-assembly DOF of adjustability vs assembly interference derisk</a:t>
            </a:r>
            <a:endParaRPr/>
          </a:p>
        </p:txBody>
      </p:sp>
      <p:sp>
        <p:nvSpPr>
          <p:cNvPr id="1601" name="Google Shape;1601;h8f24fd7613f14a2_0_7776"/>
          <p:cNvSpPr txBox="1"/>
          <p:nvPr>
            <p:ph idx="12" type="sldNum"/>
          </p:nvPr>
        </p:nvSpPr>
        <p:spPr>
          <a:xfrm>
            <a:off x="8138558" y="4767262"/>
            <a:ext cx="531600" cy="2739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Berkeley Lab Wide PPT Theme">
  <a:themeElements>
    <a:clrScheme name="2020 LBNL Color Theme">
      <a:dk1>
        <a:srgbClr val="00303C"/>
      </a:dk1>
      <a:lt1>
        <a:srgbClr val="FFFFFF"/>
      </a:lt1>
      <a:dk2>
        <a:srgbClr val="00303B"/>
      </a:dk2>
      <a:lt2>
        <a:srgbClr val="B1B3B3"/>
      </a:lt2>
      <a:accent1>
        <a:srgbClr val="007681"/>
      </a:accent1>
      <a:accent2>
        <a:srgbClr val="4198B5"/>
      </a:accent2>
      <a:accent3>
        <a:srgbClr val="D57800"/>
      </a:accent3>
      <a:accent4>
        <a:srgbClr val="74AA50"/>
      </a:accent4>
      <a:accent5>
        <a:srgbClr val="EAAA00"/>
      </a:accent5>
      <a:accent6>
        <a:srgbClr val="E04E38"/>
      </a:accent6>
      <a:hlink>
        <a:srgbClr val="0055D1"/>
      </a:hlink>
      <a:folHlink>
        <a:srgbClr val="6633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