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42" roundtripDataSignature="AMtx7mg8dLLI7jo39yULdoOdCMg/7nTw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0ED7831-FD71-40D5-9103-1FAA8DE0B02F}">
  <a:tblStyle styleId="{40ED7831-FD71-40D5-9103-1FAA8DE0B02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868935F5-D45E-4624-B4D4-E7EE0E782E20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94776D57-2E18-4523-9E0C-5092ADDC1BA2}" styleName="Table_2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18FF0488-71BF-4427-8D8D-78EC17DD1870}" styleName="Table_3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A0C4467B-2C42-4E2D-B4C2-D58BC8C2A402}" styleName="Table_4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fill>
          <a:solidFill>
            <a:srgbClr val="CDD4EA"/>
          </a:solidFill>
        </a:fill>
      </a:tcStyle>
    </a:band1H>
    <a:band2H>
      <a:tcTxStyle/>
    </a:band2H>
    <a:band1V>
      <a:tcTxStyle/>
      <a:tcStyle>
        <a:fill>
          <a:solidFill>
            <a:srgbClr val="CDD4EA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0B8A60AA-A6AD-463A-B4C8-82E3F963DB14}" styleName="Table_5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99D2A021-C6F8-40D0-BE28-826452D47949}" styleName="Table_6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customschemas.google.com/relationships/presentationmetadata" Target="metadata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d5e987eae6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d5e987eae6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0" name="Google Shape;90;g3d5e987eae6_0_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d3c2a3203e_0_2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g3d3c2a3203e_0_2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g3d3c2a3203e_0_2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d3c2a3203e_2_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3d3c2a3203e_2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d3c2a3203e_2_8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g3d3c2a3203e_2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d3c2a3203e_2_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g3d3c2a3203e_2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d3c2a3203e_2_1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g3d3c2a3203e_2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d3c2a3203e_2_18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0" name="Google Shape;230;g3d3c2a3203e_2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1" name="Google Shape;24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5" name="Google Shape;255;p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p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h5e9406b6e60c7733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h5e9406b6e60c773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5" name="Google Shape;31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d3c2a3203e_2_1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1" name="Google Shape;331;g3d3c2a3203e_2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8" name="Google Shape;458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d3c2a3203e_2_1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3" name="Google Shape;473;g3d3c2a3203e_2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3d3c2a3203e_2_1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6" name="Google Shape;496;g3d3c2a3203e_2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3d3c2a3203e_2_2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8" name="Google Shape;508;g3d3c2a3203e_2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d3c2a3203e_2_2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1" name="Google Shape;521;g3d3c2a3203e_2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5" name="Google Shape;53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3d3c2a3203e_2_1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6" name="Google Shape;546;g3d3c2a3203e_2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8" name="Google Shape;57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h5e9406b6e60c7733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h5e9406b6e60c7733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h5e9406b6e60c7733_0_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52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2"/>
          <p:cNvSpPr txBox="1"/>
          <p:nvPr>
            <p:ph idx="11" type="ftr"/>
          </p:nvPr>
        </p:nvSpPr>
        <p:spPr>
          <a:xfrm>
            <a:off x="3563007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2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0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  <a:defRPr b="1" sz="3600"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0"/>
          <p:cNvSpPr txBox="1"/>
          <p:nvPr>
            <p:ph idx="1" type="body"/>
          </p:nvPr>
        </p:nvSpPr>
        <p:spPr>
          <a:xfrm>
            <a:off x="0" y="675400"/>
            <a:ext cx="12192000" cy="59040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0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0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0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" name="Google Shape;27;p5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667170" y="16442"/>
            <a:ext cx="462920" cy="3306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3246"/>
            <a:ext cx="1766764" cy="3804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3" name="Google Shape;33;p5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667170" y="16442"/>
            <a:ext cx="462920" cy="330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5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5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5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5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0" name="Google Shape;50;p5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5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5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5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5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5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5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5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indico.bnl.gov/category/548/" TargetMode="External"/><Relationship Id="rId4" Type="http://schemas.openxmlformats.org/officeDocument/2006/relationships/hyperlink" Target="https://lists.bnl.gov/sympa/info/epic-svt-wp3-l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6.png"/><Relationship Id="rId5" Type="http://schemas.openxmlformats.org/officeDocument/2006/relationships/image" Target="../media/image30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13.jpg"/><Relationship Id="rId7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2.png"/><Relationship Id="rId5" Type="http://schemas.openxmlformats.org/officeDocument/2006/relationships/image" Target="../media/image3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5.png"/><Relationship Id="rId5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png"/><Relationship Id="rId4" Type="http://schemas.openxmlformats.org/officeDocument/2006/relationships/hyperlink" Target="https://www.digikey.com/en/products/detail/molex/2005280050/6099555" TargetMode="External"/><Relationship Id="rId5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6.png"/><Relationship Id="rId4" Type="http://schemas.openxmlformats.org/officeDocument/2006/relationships/image" Target="../media/image4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32.png"/><Relationship Id="rId5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g"/><Relationship Id="rId4" Type="http://schemas.openxmlformats.org/officeDocument/2006/relationships/image" Target="../media/image17.jpg"/><Relationship Id="rId5" Type="http://schemas.openxmlformats.org/officeDocument/2006/relationships/image" Target="../media/image22.jpg"/><Relationship Id="rId6" Type="http://schemas.openxmlformats.org/officeDocument/2006/relationships/image" Target="../media/image20.jpg"/><Relationship Id="rId7" Type="http://schemas.openxmlformats.org/officeDocument/2006/relationships/image" Target="../media/image24.jpg"/><Relationship Id="rId8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7.png"/><Relationship Id="rId4" Type="http://schemas.openxmlformats.org/officeDocument/2006/relationships/image" Target="../media/image16.png"/><Relationship Id="rId5" Type="http://schemas.openxmlformats.org/officeDocument/2006/relationships/image" Target="../media/image27.png"/><Relationship Id="rId6" Type="http://schemas.openxmlformats.org/officeDocument/2006/relationships/image" Target="../media/image2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8.pn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Relationship Id="rId4" Type="http://schemas.openxmlformats.org/officeDocument/2006/relationships/image" Target="../media/image38.png"/><Relationship Id="rId5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png"/><Relationship Id="rId4" Type="http://schemas.openxmlformats.org/officeDocument/2006/relationships/image" Target="../media/image28.png"/><Relationship Id="rId5" Type="http://schemas.openxmlformats.org/officeDocument/2006/relationships/image" Target="../media/image16.png"/><Relationship Id="rId6" Type="http://schemas.openxmlformats.org/officeDocument/2006/relationships/image" Target="../media/image3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34.png"/><Relationship Id="rId5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2.png"/><Relationship Id="rId4" Type="http://schemas.openxmlformats.org/officeDocument/2006/relationships/image" Target="../media/image36.png"/><Relationship Id="rId5" Type="http://schemas.openxmlformats.org/officeDocument/2006/relationships/image" Target="../media/image33.png"/><Relationship Id="rId6" Type="http://schemas.openxmlformats.org/officeDocument/2006/relationships/image" Target="../media/image4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9.png"/><Relationship Id="rId4" Type="http://schemas.openxmlformats.org/officeDocument/2006/relationships/image" Target="../media/image59.png"/><Relationship Id="rId5" Type="http://schemas.openxmlformats.org/officeDocument/2006/relationships/image" Target="../media/image40.png"/><Relationship Id="rId6" Type="http://schemas.openxmlformats.org/officeDocument/2006/relationships/image" Target="../media/image47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4.png"/><Relationship Id="rId4" Type="http://schemas.openxmlformats.org/officeDocument/2006/relationships/hyperlink" Target="https://indico.bnl.gov/event/28216/contributions/109415/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1.png"/><Relationship Id="rId4" Type="http://schemas.openxmlformats.org/officeDocument/2006/relationships/image" Target="../media/image5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0.png"/><Relationship Id="rId4" Type="http://schemas.openxmlformats.org/officeDocument/2006/relationships/image" Target="../media/image4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1.png"/><Relationship Id="rId4" Type="http://schemas.openxmlformats.org/officeDocument/2006/relationships/image" Target="../media/image44.png"/><Relationship Id="rId5" Type="http://schemas.openxmlformats.org/officeDocument/2006/relationships/image" Target="../media/image53.png"/><Relationship Id="rId6" Type="http://schemas.openxmlformats.org/officeDocument/2006/relationships/image" Target="../media/image76.png"/><Relationship Id="rId7" Type="http://schemas.openxmlformats.org/officeDocument/2006/relationships/image" Target="../media/image5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58.png"/><Relationship Id="rId4" Type="http://schemas.openxmlformats.org/officeDocument/2006/relationships/image" Target="../media/image18.png"/><Relationship Id="rId5" Type="http://schemas.openxmlformats.org/officeDocument/2006/relationships/image" Target="../media/image9.png"/><Relationship Id="rId6" Type="http://schemas.openxmlformats.org/officeDocument/2006/relationships/image" Target="../media/image57.png"/><Relationship Id="rId7" Type="http://schemas.openxmlformats.org/officeDocument/2006/relationships/image" Target="../media/image4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png"/><Relationship Id="rId4" Type="http://schemas.openxmlformats.org/officeDocument/2006/relationships/image" Target="../media/image4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.png"/><Relationship Id="rId4" Type="http://schemas.openxmlformats.org/officeDocument/2006/relationships/image" Target="../media/image6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.png"/><Relationship Id="rId4" Type="http://schemas.openxmlformats.org/officeDocument/2006/relationships/image" Target="../media/image55.png"/><Relationship Id="rId5" Type="http://schemas.openxmlformats.org/officeDocument/2006/relationships/image" Target="../media/image6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64.png"/><Relationship Id="rId4" Type="http://schemas.openxmlformats.org/officeDocument/2006/relationships/image" Target="../media/image72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9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7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5.png"/><Relationship Id="rId4" Type="http://schemas.openxmlformats.org/officeDocument/2006/relationships/image" Target="../media/image73.png"/><Relationship Id="rId10" Type="http://schemas.openxmlformats.org/officeDocument/2006/relationships/image" Target="../media/image74.jpg"/><Relationship Id="rId9" Type="http://schemas.openxmlformats.org/officeDocument/2006/relationships/image" Target="../media/image5.png"/><Relationship Id="rId5" Type="http://schemas.openxmlformats.org/officeDocument/2006/relationships/image" Target="../media/image66.png"/><Relationship Id="rId6" Type="http://schemas.openxmlformats.org/officeDocument/2006/relationships/hyperlink" Target="https://indico.bnl.gov/event/25590/#3-update-on-ob-related-activit" TargetMode="External"/><Relationship Id="rId7" Type="http://schemas.openxmlformats.org/officeDocument/2006/relationships/image" Target="../media/image69.png"/><Relationship Id="rId8" Type="http://schemas.openxmlformats.org/officeDocument/2006/relationships/hyperlink" Target="https://indico.bnl.gov/event/28515/#3-university-of-liverpool" TargetMode="Externa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1.png"/><Relationship Id="rId4" Type="http://schemas.openxmlformats.org/officeDocument/2006/relationships/image" Target="../media/image16.png"/><Relationship Id="rId5" Type="http://schemas.openxmlformats.org/officeDocument/2006/relationships/image" Target="../media/image75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d5e987eae6_0_7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Developing Flexible Printed Circuits for SVT Disks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" name="Google Shape;93;g3d5e987eae6_0_7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>
                <a:latin typeface="Times New Roman"/>
                <a:ea typeface="Times New Roman"/>
                <a:cs typeface="Times New Roman"/>
                <a:sym typeface="Times New Roman"/>
              </a:rPr>
              <a:t>Zhengwei Xue, Zhenyu Ye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>
                <a:latin typeface="Times New Roman"/>
                <a:ea typeface="Times New Roman"/>
                <a:cs typeface="Times New Roman"/>
                <a:sym typeface="Times New Roman"/>
              </a:rPr>
              <a:t>Lawrence Berkeley National Laboratory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 sz="2800">
                <a:latin typeface="Times New Roman"/>
                <a:ea typeface="Times New Roman"/>
                <a:cs typeface="Times New Roman"/>
                <a:sym typeface="Times New Roman"/>
              </a:rPr>
              <a:t>October 9, 2026`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g3d5e987eae6_0_7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g3d5e987eae6_0_7"/>
          <p:cNvSpPr txBox="1"/>
          <p:nvPr/>
        </p:nvSpPr>
        <p:spPr>
          <a:xfrm>
            <a:off x="3444240" y="5735637"/>
            <a:ext cx="530352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Monthly SVT WP3 meeting: </a:t>
            </a:r>
            <a:r>
              <a:rPr b="0" i="0" lang="en-US" sz="14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https://indico.bnl.gov/category/548/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Mailing list: </a:t>
            </a:r>
            <a:r>
              <a:rPr b="0" i="0" lang="en-US" sz="14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https://lists.bnl.gov/sympa/info/epic-svt-wp3-l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g3d5e987eae6_0_7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97" name="Google Shape;97;g3d5e987eae6_0_7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lang="en-US" sz="3600"/>
              <a:t>FPCs for SVT Disks</a:t>
            </a:r>
            <a:endParaRPr/>
          </a:p>
        </p:txBody>
      </p:sp>
      <p:sp>
        <p:nvSpPr>
          <p:cNvPr id="103" name="Google Shape;103;p1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104" name="Google Shape;104;p1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105" name="Google Shape;105;p1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6" name="Google Shape;106;p1"/>
          <p:cNvSpPr txBox="1"/>
          <p:nvPr/>
        </p:nvSpPr>
        <p:spPr>
          <a:xfrm>
            <a:off x="3217234" y="3142891"/>
            <a:ext cx="281471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Sensor Outward Facing Module</a:t>
            </a:r>
            <a:endParaRPr/>
          </a:p>
        </p:txBody>
      </p:sp>
      <p:pic>
        <p:nvPicPr>
          <p:cNvPr id="107" name="Google Shape;10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5098" y="4349901"/>
            <a:ext cx="3914655" cy="2160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8391" y="1779269"/>
            <a:ext cx="4985076" cy="1297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36577" y="3708903"/>
            <a:ext cx="1523437" cy="75806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"/>
          <p:cNvSpPr txBox="1"/>
          <p:nvPr/>
        </p:nvSpPr>
        <p:spPr>
          <a:xfrm>
            <a:off x="540475" y="3159809"/>
            <a:ext cx="2761251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Sensor Inward Facing Module</a:t>
            </a:r>
            <a:endParaRPr/>
          </a:p>
        </p:txBody>
      </p:sp>
      <p:pic>
        <p:nvPicPr>
          <p:cNvPr id="111" name="Google Shape;11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91102" y="3676444"/>
            <a:ext cx="1783127" cy="86113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2" name="Google Shape;112;p1"/>
          <p:cNvCxnSpPr/>
          <p:nvPr/>
        </p:nvCxnSpPr>
        <p:spPr>
          <a:xfrm>
            <a:off x="2759344" y="4437319"/>
            <a:ext cx="459529" cy="393624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3" name="Google Shape;113;p1"/>
          <p:cNvCxnSpPr/>
          <p:nvPr/>
        </p:nvCxnSpPr>
        <p:spPr>
          <a:xfrm flipH="1">
            <a:off x="3695061" y="4498988"/>
            <a:ext cx="427598" cy="347718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4" name="Google Shape;114;p1"/>
          <p:cNvCxnSpPr/>
          <p:nvPr/>
        </p:nvCxnSpPr>
        <p:spPr>
          <a:xfrm rot="10800000">
            <a:off x="4952098" y="2875468"/>
            <a:ext cx="0" cy="322005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15" name="Google Shape;115;p1"/>
          <p:cNvCxnSpPr/>
          <p:nvPr/>
        </p:nvCxnSpPr>
        <p:spPr>
          <a:xfrm rot="10800000">
            <a:off x="1449583" y="2840671"/>
            <a:ext cx="0" cy="391597"/>
          </a:xfrm>
          <a:prstGeom prst="straightConnector1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16" name="Google Shape;116;p1"/>
          <p:cNvSpPr txBox="1"/>
          <p:nvPr/>
        </p:nvSpPr>
        <p:spPr>
          <a:xfrm>
            <a:off x="681485" y="4151017"/>
            <a:ext cx="117247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AncASIC</a:t>
            </a:r>
            <a:endParaRPr b="0" i="0" sz="1400" u="none" cap="none" strike="noStrike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"/>
          <p:cNvSpPr txBox="1"/>
          <p:nvPr/>
        </p:nvSpPr>
        <p:spPr>
          <a:xfrm>
            <a:off x="-91022" y="3770225"/>
            <a:ext cx="1783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BF9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Bridge FPC(</a:t>
            </a:r>
            <a:r>
              <a:rPr b="0" i="0" lang="en-US" sz="1400" u="none" cap="none" strike="noStrike">
                <a:solidFill>
                  <a:srgbClr val="BF9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BFPC)</a:t>
            </a:r>
            <a:endParaRPr/>
          </a:p>
        </p:txBody>
      </p:sp>
      <p:sp>
        <p:nvSpPr>
          <p:cNvPr id="118" name="Google Shape;118;p1"/>
          <p:cNvSpPr txBox="1"/>
          <p:nvPr/>
        </p:nvSpPr>
        <p:spPr>
          <a:xfrm>
            <a:off x="684016" y="4519550"/>
            <a:ext cx="12728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6262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EIC-LAS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19" name="Google Shape;119;p1"/>
          <p:cNvCxnSpPr/>
          <p:nvPr/>
        </p:nvCxnSpPr>
        <p:spPr>
          <a:xfrm flipH="1" rot="10800000">
            <a:off x="1676315" y="4145569"/>
            <a:ext cx="671638" cy="541236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20" name="Google Shape;120;p1"/>
          <p:cNvCxnSpPr/>
          <p:nvPr/>
        </p:nvCxnSpPr>
        <p:spPr>
          <a:xfrm flipH="1" rot="10800000">
            <a:off x="1393316" y="3974341"/>
            <a:ext cx="375646" cy="9579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21" name="Google Shape;121;p1"/>
          <p:cNvCxnSpPr/>
          <p:nvPr/>
        </p:nvCxnSpPr>
        <p:spPr>
          <a:xfrm flipH="1" rot="10800000">
            <a:off x="1692179" y="3945269"/>
            <a:ext cx="204435" cy="388068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2" name="Google Shape;122;p1"/>
          <p:cNvSpPr txBox="1"/>
          <p:nvPr/>
        </p:nvSpPr>
        <p:spPr>
          <a:xfrm>
            <a:off x="473230" y="4951450"/>
            <a:ext cx="1833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BF9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 FPC(</a:t>
            </a:r>
            <a:r>
              <a:rPr b="0" i="0" lang="en-US" sz="1400" u="none" cap="none" strike="noStrike">
                <a:solidFill>
                  <a:srgbClr val="BF9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MFPC)</a:t>
            </a:r>
            <a:endParaRPr/>
          </a:p>
        </p:txBody>
      </p:sp>
      <p:cxnSp>
        <p:nvCxnSpPr>
          <p:cNvPr id="123" name="Google Shape;123;p1"/>
          <p:cNvCxnSpPr/>
          <p:nvPr/>
        </p:nvCxnSpPr>
        <p:spPr>
          <a:xfrm flipH="1" rot="10800000">
            <a:off x="1794396" y="4882924"/>
            <a:ext cx="898302" cy="253193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24" name="Google Shape;124;p1"/>
          <p:cNvCxnSpPr/>
          <p:nvPr/>
        </p:nvCxnSpPr>
        <p:spPr>
          <a:xfrm>
            <a:off x="1768962" y="5154305"/>
            <a:ext cx="548879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25" name="Google Shape;125;p1"/>
          <p:cNvSpPr txBox="1"/>
          <p:nvPr/>
        </p:nvSpPr>
        <p:spPr>
          <a:xfrm>
            <a:off x="540475" y="645620"/>
            <a:ext cx="11224162" cy="1015663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Requirements</a:t>
            </a: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provide electrical interfaces for low voltage power, slow control and high-speed data between </a:t>
            </a:r>
            <a:r>
              <a:rPr b="1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sensor, AncASIC, and FPC Interface Board (FIB)</a:t>
            </a: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transmit high-speed data up to 10.24 Gbps over 40 cm distance; minimum power loss; minimum material budget (Al-based FPC)</a:t>
            </a:r>
            <a:endParaRPr/>
          </a:p>
        </p:txBody>
      </p:sp>
      <p:pic>
        <p:nvPicPr>
          <p:cNvPr id="126" name="Google Shape;126;p1"/>
          <p:cNvPicPr preferRelativeResize="0"/>
          <p:nvPr/>
        </p:nvPicPr>
        <p:blipFill rotWithShape="1">
          <a:blip r:embed="rId7">
            <a:alphaModFix/>
          </a:blip>
          <a:srcRect b="69325" l="30642" r="0" t="0"/>
          <a:stretch/>
        </p:blipFill>
        <p:spPr>
          <a:xfrm>
            <a:off x="6017203" y="5068829"/>
            <a:ext cx="6047811" cy="1143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"/>
          <p:cNvPicPr preferRelativeResize="0"/>
          <p:nvPr>
            <p:ph idx="1" type="body"/>
          </p:nvPr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160051" y="2168013"/>
            <a:ext cx="5691418" cy="183283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"/>
          <p:cNvSpPr/>
          <p:nvPr/>
        </p:nvSpPr>
        <p:spPr>
          <a:xfrm>
            <a:off x="6870108" y="5012409"/>
            <a:ext cx="2214898" cy="1374373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9" name="Google Shape;129;p1"/>
          <p:cNvCxnSpPr/>
          <p:nvPr/>
        </p:nvCxnSpPr>
        <p:spPr>
          <a:xfrm flipH="1" rot="10800000">
            <a:off x="7977557" y="4071095"/>
            <a:ext cx="427703" cy="967531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d3c2a3203e_0_214"/>
          <p:cNvSpPr txBox="1"/>
          <p:nvPr>
            <p:ph type="title"/>
          </p:nvPr>
        </p:nvSpPr>
        <p:spPr>
          <a:xfrm>
            <a:off x="0" y="-13246"/>
            <a:ext cx="12192000" cy="68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/>
              <a:t>FPC Interconnections for SVT Disks</a:t>
            </a:r>
            <a:endParaRPr/>
          </a:p>
        </p:txBody>
      </p:sp>
      <p:sp>
        <p:nvSpPr>
          <p:cNvPr id="136" name="Google Shape;136;g3d3c2a3203e_0_214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7" name="Google Shape;137;g3d3c2a3203e_0_214" title="Disk2.drawio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702" y="701480"/>
            <a:ext cx="5625298" cy="284287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8" name="Google Shape;138;g3d3c2a3203e_0_214"/>
          <p:cNvGraphicFramePr/>
          <p:nvPr/>
        </p:nvGraphicFramePr>
        <p:xfrm>
          <a:off x="435735" y="374601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{40ED7831-FD71-40D5-9103-1FAA8DE0B02F}</a:tableStyleId>
              </a:tblPr>
              <a:tblGrid>
                <a:gridCol w="1654450"/>
                <a:gridCol w="1654450"/>
                <a:gridCol w="1967025"/>
                <a:gridCol w="1341875"/>
                <a:gridCol w="1654450"/>
              </a:tblGrid>
              <a:tr h="407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FIB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Main FPC</a:t>
                      </a:r>
                      <a:endParaRPr i="0"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Bridge FPC</a:t>
                      </a:r>
                      <a:endParaRPr i="0"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AncASIC</a:t>
                      </a:r>
                      <a:endParaRPr i="0"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Main FPC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Connector</a:t>
                      </a: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Soldering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i="0"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i="0"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7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Bridge FPC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soldering</a:t>
                      </a: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wire/TAB-bonding</a:t>
                      </a:r>
                      <a:endParaRPr i="0"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i="0"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7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AncASIC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i="0" sz="16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wire-bonding</a:t>
                      </a:r>
                      <a:r>
                        <a:rPr lang="en-US" sz="16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, TAB-bonding</a:t>
                      </a:r>
                      <a:endParaRPr i="0" sz="1600" u="none" cap="none" strike="noStrik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7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EIC-LAS</a:t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wire-bonding,</a:t>
                      </a:r>
                      <a:endParaRPr b="1" sz="16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lang="en-US" sz="16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TAB-bonding</a:t>
                      </a:r>
                      <a:endParaRPr sz="1600" u="none" cap="none" strike="noStrike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500"/>
                        <a:buFont typeface="Arial"/>
                        <a:buNone/>
                      </a:pPr>
                      <a:r>
                        <a:rPr b="1" lang="en-US" sz="16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wire-bonding</a:t>
                      </a:r>
                      <a:endParaRPr b="1" sz="1600" u="none" cap="none" strike="noStrike"/>
                    </a:p>
                  </a:txBody>
                  <a:tcPr marT="63500" marB="63500" marR="63500" marL="63500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39" name="Google Shape;139;g3d3c2a3203e_0_214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59632" y="1076046"/>
            <a:ext cx="5625298" cy="172496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g3d3c2a3203e_0_214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1" name="Google Shape;141;g3d3c2a3203e_0_214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10/9/2026</a:t>
            </a:r>
            <a:endParaRPr/>
          </a:p>
        </p:txBody>
      </p:sp>
      <p:sp>
        <p:nvSpPr>
          <p:cNvPr id="142" name="Google Shape;142;g3d3c2a3203e_0_214"/>
          <p:cNvSpPr/>
          <p:nvPr/>
        </p:nvSpPr>
        <p:spPr>
          <a:xfrm>
            <a:off x="502578" y="3202562"/>
            <a:ext cx="137700" cy="223200"/>
          </a:xfrm>
          <a:prstGeom prst="rect">
            <a:avLst/>
          </a:prstGeom>
          <a:solidFill>
            <a:srgbClr val="7095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g3d3c2a3203e_0_214"/>
          <p:cNvSpPr txBox="1"/>
          <p:nvPr/>
        </p:nvSpPr>
        <p:spPr>
          <a:xfrm>
            <a:off x="398483" y="3412983"/>
            <a:ext cx="341400" cy="15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en-US" sz="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FIB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g3d3c2a3203e_0_214"/>
          <p:cNvSpPr txBox="1"/>
          <p:nvPr/>
        </p:nvSpPr>
        <p:spPr>
          <a:xfrm>
            <a:off x="6893690" y="3399952"/>
            <a:ext cx="1920745" cy="24609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bold: preferred option</a:t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g3d3c2a3203e_0_214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pic>
        <p:nvPicPr>
          <p:cNvPr id="146" name="Google Shape;146;g3d3c2a3203e_0_2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73430" y="6004684"/>
            <a:ext cx="3111500" cy="6096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7" name="Google Shape;147;g3d3c2a3203e_0_214"/>
          <p:cNvSpPr txBox="1"/>
          <p:nvPr/>
        </p:nvSpPr>
        <p:spPr>
          <a:xfrm>
            <a:off x="9778303" y="5665984"/>
            <a:ext cx="1755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TAB bonding</a:t>
            </a:r>
            <a:endParaRPr b="1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" name="Google Shape;148;g3d3c2a3203e_0_214"/>
          <p:cNvSpPr txBox="1"/>
          <p:nvPr/>
        </p:nvSpPr>
        <p:spPr>
          <a:xfrm>
            <a:off x="10954116" y="3355258"/>
            <a:ext cx="1131202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wire bonding</a:t>
            </a:r>
            <a:endParaRPr b="1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9" name="Google Shape;149;g3d3c2a3203e_0_2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046870" y="3738545"/>
            <a:ext cx="1411674" cy="1905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g3d3c2a3203e_0_2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 rot="-5400000">
            <a:off x="10477866" y="4214796"/>
            <a:ext cx="1905000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3d3c2a3203e_0_214"/>
          <p:cNvSpPr txBox="1"/>
          <p:nvPr/>
        </p:nvSpPr>
        <p:spPr>
          <a:xfrm>
            <a:off x="9301318" y="3355258"/>
            <a:ext cx="1131202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soldering</a:t>
            </a:r>
            <a:endParaRPr b="1" i="0" sz="1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"/>
          <p:cNvSpPr txBox="1"/>
          <p:nvPr>
            <p:ph type="ctrTitle"/>
          </p:nvPr>
        </p:nvSpPr>
        <p:spPr>
          <a:xfrm>
            <a:off x="1524000" y="1821610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46914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Mechanical Prototype FPCs for Disk Module Assembly</a:t>
            </a:r>
            <a:b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700">
                <a:latin typeface="Times New Roman"/>
                <a:ea typeface="Times New Roman"/>
                <a:cs typeface="Times New Roman"/>
                <a:sym typeface="Times New Roman"/>
              </a:rPr>
              <a:t>Considering the latest info about EIC-LAS and AncASIC dimensions and pad assignments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2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9" name="Google Shape;159;p2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160" name="Google Shape;160;p2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d3c2a3203e_2_75"/>
          <p:cNvSpPr txBox="1"/>
          <p:nvPr/>
        </p:nvSpPr>
        <p:spPr>
          <a:xfrm>
            <a:off x="0" y="12618"/>
            <a:ext cx="12192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Bridge FPCs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6" name="Google Shape;166;g3d3c2a3203e_2_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6764" cy="3804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g3d3c2a3203e_2_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324" y="3367801"/>
            <a:ext cx="7149327" cy="2512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g3d3c2a3203e_2_7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324" y="868799"/>
            <a:ext cx="7149334" cy="23589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g3d3c2a3203e_2_75"/>
          <p:cNvSpPr txBox="1"/>
          <p:nvPr/>
        </p:nvSpPr>
        <p:spPr>
          <a:xfrm>
            <a:off x="7363325" y="826900"/>
            <a:ext cx="4828800" cy="37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D31"/>
              </a:buClr>
              <a:buSzPts val="1400"/>
              <a:buFont typeface="Times New Roman"/>
              <a:buChar char="●"/>
            </a:pPr>
            <a:r>
              <a:rPr b="1" i="0" lang="en-US" sz="1400" u="none" cap="none" strike="noStrike">
                <a:solidFill>
                  <a:srgbClr val="2B2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Left bridge FPC</a:t>
            </a:r>
            <a:r>
              <a:rPr b="0" i="0" lang="en-US" sz="1400" u="none" cap="none" strike="noStrike">
                <a:solidFill>
                  <a:srgbClr val="2B2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with </a:t>
            </a:r>
            <a:r>
              <a:rPr b="1" i="0" lang="en-US" sz="1400" u="none" cap="none" strike="noStrike">
                <a:solidFill>
                  <a:srgbClr val="2B2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AncASIC</a:t>
            </a:r>
            <a:r>
              <a:rPr b="0" i="0" lang="en-US" sz="1400" u="none" cap="none" strike="noStrike">
                <a:solidFill>
                  <a:srgbClr val="2B2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 will handle </a:t>
            </a:r>
            <a:r>
              <a:rPr b="1" i="0" lang="en-US" sz="1400" u="none" cap="none" strike="noStrike">
                <a:solidFill>
                  <a:srgbClr val="2B2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EIC-LAS LEC</a:t>
            </a:r>
            <a:r>
              <a:rPr b="0" i="0" lang="en-US" sz="1400" u="none" cap="none" strike="noStrike">
                <a:solidFill>
                  <a:srgbClr val="2B2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power, slow control, high-speed data transmission. </a:t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2B2D3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2D31"/>
              </a:buClr>
              <a:buSzPts val="1400"/>
              <a:buFont typeface="Times New Roman"/>
              <a:buChar char="●"/>
            </a:pPr>
            <a:r>
              <a:rPr b="1" i="0" lang="en-US" sz="1400" u="none" cap="none" strike="noStrike">
                <a:solidFill>
                  <a:srgbClr val="2B2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Right bridge FPC</a:t>
            </a:r>
            <a:r>
              <a:rPr b="0" i="0" lang="en-US" sz="1400" u="none" cap="none" strike="noStrike">
                <a:solidFill>
                  <a:srgbClr val="2B2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with power buses connected to GND through decoupling capacitors will connect to the </a:t>
            </a:r>
            <a:r>
              <a:rPr b="1" i="0" lang="en-US" sz="1400" u="none" cap="none" strike="noStrike">
                <a:solidFill>
                  <a:srgbClr val="2B2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EIC-LAS REC</a:t>
            </a:r>
            <a:r>
              <a:rPr b="0" i="0" lang="en-US" sz="1400" u="none" cap="none" strike="noStrike">
                <a:solidFill>
                  <a:srgbClr val="2B2D3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g3d3c2a3203e_2_75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171" name="Google Shape;171;g3d3c2a3203e_2_75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2" name="Google Shape;172;g3d3c2a3203e_2_75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graphicFrame>
        <p:nvGraphicFramePr>
          <p:cNvPr id="173" name="Google Shape;173;g3d3c2a3203e_2_75"/>
          <p:cNvGraphicFramePr/>
          <p:nvPr/>
        </p:nvGraphicFramePr>
        <p:xfrm>
          <a:off x="7417300" y="489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{868935F5-D45E-4624-B4D4-E7EE0E782E20}</a:tableStyleId>
              </a:tblPr>
              <a:tblGrid>
                <a:gridCol w="1052200"/>
                <a:gridCol w="1052225"/>
                <a:gridCol w="1505050"/>
                <a:gridCol w="1104700"/>
              </a:tblGrid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Area (mm</a:t>
                      </a:r>
                      <a:r>
                        <a:rPr baseline="30000" lang="en-US" sz="1100" u="none" cap="none" strike="noStrike"/>
                        <a:t>2</a:t>
                      </a:r>
                      <a:r>
                        <a:rPr lang="en-US" sz="1100" u="none" cap="none" strike="noStrike"/>
                        <a:t>)</a:t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Metal area (mm</a:t>
                      </a:r>
                      <a:r>
                        <a:rPr baseline="30000" lang="en-US" sz="1100" u="none" cap="none" strike="noStrike"/>
                        <a:t>2</a:t>
                      </a:r>
                      <a:r>
                        <a:rPr lang="en-US" sz="1100" u="none" cap="none" strike="noStrike"/>
                        <a:t>)</a:t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Fill factor</a:t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Top Layer</a:t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78.9</a:t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32.9</a:t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0.42</a:t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Bottom Layer</a:t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78.9</a:t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0</a:t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0</a:t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graphicFrame>
        <p:nvGraphicFramePr>
          <p:cNvPr id="174" name="Google Shape;174;g3d3c2a3203e_2_75"/>
          <p:cNvGraphicFramePr/>
          <p:nvPr/>
        </p:nvGraphicFramePr>
        <p:xfrm>
          <a:off x="7417300" y="1638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{868935F5-D45E-4624-B4D4-E7EE0E782E20}</a:tableStyleId>
              </a:tblPr>
              <a:tblGrid>
                <a:gridCol w="1052200"/>
                <a:gridCol w="1052225"/>
                <a:gridCol w="1505050"/>
                <a:gridCol w="1104700"/>
              </a:tblGrid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t/>
                      </a:r>
                      <a:endParaRPr sz="11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Area (mm</a:t>
                      </a:r>
                      <a:r>
                        <a:rPr baseline="30000" lang="en-US" sz="1100" u="none" cap="none" strike="noStrike"/>
                        <a:t>2</a:t>
                      </a:r>
                      <a:r>
                        <a:rPr lang="en-US" sz="1100" u="none" cap="none" strike="noStrike"/>
                        <a:t>)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Metal area (mm</a:t>
                      </a:r>
                      <a:r>
                        <a:rPr baseline="30000" lang="en-US" sz="1100" u="none" cap="none" strike="noStrike"/>
                        <a:t>2</a:t>
                      </a:r>
                      <a:r>
                        <a:rPr lang="en-US" sz="1100" u="none" cap="none" strike="noStrike"/>
                        <a:t>)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Fill factor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Top Layer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278.2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190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0.69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Bottom Layer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278.2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260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/>
                        <a:t>0.94</a:t>
                      </a:r>
                      <a:endParaRPr sz="1100" u="none" cap="none" strike="noStrike"/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d3c2a3203e_2_87"/>
          <p:cNvSpPr txBox="1"/>
          <p:nvPr/>
        </p:nvSpPr>
        <p:spPr>
          <a:xfrm>
            <a:off x="0" y="12618"/>
            <a:ext cx="12192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Left Bridge FPC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g3d3c2a3203e_2_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6764" cy="380434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3d3c2a3203e_2_87"/>
          <p:cNvSpPr txBox="1"/>
          <p:nvPr/>
        </p:nvSpPr>
        <p:spPr>
          <a:xfrm>
            <a:off x="4981705" y="528688"/>
            <a:ext cx="6386700" cy="50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Left side of EIC-LAS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distance between LAS and the FPC is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0.508 mm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The size of the LAS is assumed as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114.330 * 19.564 mm.</a:t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Power Bus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Net name from left to right: GND, PSUB, TXVDD, GSVDD, GAVDD, GDVDD. Each trace is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 mil width with 3 mil spacing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b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AncASIC</a:t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distance between the edge of AncASIC and LAS is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2.4 mm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The size of the ASIC is assumed as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16.434 mm × 2.388 mm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Pads of the HSD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width/space = 55um / 140 um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Since the pads of the HSD on LAS haven't been confirmed, I choose the HS_DATA&lt;0&gt; of MOSAIX as the HSD pad in this design. Length of HSD_P = 48.4mm, HSD_N = 48.9mm.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Decoupling Capacitors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of the Decoupling Capacitors are in the 0201 footprint.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 AncASIC address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There is an open window on the soldermask, so the address pads of AncASIC can be wire-bonded to ABVDD or GND.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2" name="Google Shape;182;g3d3c2a3203e_2_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247025" y="1032050"/>
            <a:ext cx="570196" cy="4489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3d3c2a3203e_2_8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9425" y="628851"/>
            <a:ext cx="3859175" cy="5228926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3d3c2a3203e_2_87"/>
          <p:cNvSpPr txBox="1"/>
          <p:nvPr/>
        </p:nvSpPr>
        <p:spPr>
          <a:xfrm>
            <a:off x="4817225" y="5495199"/>
            <a:ext cx="7209300" cy="13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Note 1: </a:t>
            </a:r>
            <a:r>
              <a:rPr b="0" i="0" lang="en-US" sz="1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 55um / 140um dimensions are empirical parameters for achieving Zdiff =100Ω± 10Ω, which need to be validated through sample production and testing.</a:t>
            </a:r>
            <a:endParaRPr b="0" i="0" sz="11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Note 2: </a:t>
            </a:r>
            <a:r>
              <a:rPr b="0" i="0" lang="en-US" sz="1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The dimensions of the AncASIC are calculated as follows: (pad number - 1) × pitch (180 µm) + pad width (assumed to be 5 mil) + Corner Cell Width (300 µm) × 2. The theoretical dimensions are 16.385 mm × 2.345 mm. Due to the precision limitations of the design software, the final dimensions are 16.434 mm × 2.388 mm. These dimensions only serve solely as a reference for the placement and routing of other components on the FPC.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d3c2a3203e_2_87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186" name="Google Shape;186;g3d3c2a3203e_2_87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7" name="Google Shape;187;g3d3c2a3203e_2_87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188" name="Google Shape;188;g3d3c2a3203e_2_87"/>
          <p:cNvSpPr txBox="1"/>
          <p:nvPr/>
        </p:nvSpPr>
        <p:spPr>
          <a:xfrm>
            <a:off x="75225" y="6014325"/>
            <a:ext cx="4171800" cy="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AncASIC/MOSAIX pad lists from Iain Sedgwick March 2026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d3c2a3203e_2_99"/>
          <p:cNvSpPr txBox="1"/>
          <p:nvPr/>
        </p:nvSpPr>
        <p:spPr>
          <a:xfrm>
            <a:off x="0" y="12618"/>
            <a:ext cx="12192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Left Bridge FPC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g3d3c2a3203e_2_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6764" cy="38043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3d3c2a3203e_2_99"/>
          <p:cNvSpPr txBox="1"/>
          <p:nvPr/>
        </p:nvSpPr>
        <p:spPr>
          <a:xfrm>
            <a:off x="4728995" y="545706"/>
            <a:ext cx="6096000" cy="61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7. I</a:t>
            </a:r>
            <a:r>
              <a:rPr b="1" baseline="-2500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/I</a:t>
            </a:r>
            <a:r>
              <a:rPr b="1" baseline="-2500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out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bus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Width of Iin/Iout = 18 mil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 To reduce the power consumption, there is another plane for each net on the bottom layer (see power consumption page)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8. SLDO </a:t>
            </a: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Current Resistor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of the resistors are in the 0201 footprint.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9. Stiffener test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JLC suggested the FPC designer place a stiffener beneath the device that needs to be soldered. In this prototype, we placed a stiffener on this area to evaluate the impact of stiffener. There are two 0402 pads in this area, with a stiffener placed underneath one of them. We designed this structure to verify whether an FPC without a stiffener can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withstand the high temperatures of soldering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10.</a:t>
            </a: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Slow control signals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Width/Spacing 55 um/140um.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11. Mounting hole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NPTH hole, diameter = 1 mm.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12. FPC Soldering Pads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pads on the bottom edge are used to solder the bridge FPC to main FPC, pad width/spacing (</a:t>
            </a: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0.4mm/0.3mm</a:t>
            </a: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13. FPC wrapper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FPC wrapper is designed to facilitate connecting this FPC to a test PCB with FPC connector such as 0522711779 Molex to facilitate module electrical test. The wrapper will be removed after QA.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6" name="Google Shape;196;g3d3c2a3203e_2_99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197" name="Google Shape;197;g3d3c2a3203e_2_99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8" name="Google Shape;198;g3d3c2a3203e_2_99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199" name="Google Shape;199;g3d3c2a3203e_2_99"/>
          <p:cNvSpPr txBox="1"/>
          <p:nvPr/>
        </p:nvSpPr>
        <p:spPr>
          <a:xfrm>
            <a:off x="75225" y="6014325"/>
            <a:ext cx="4171800" cy="4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AncASIC/MOSAIX pad lists from Iain Sedgwick March 2026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0" name="Google Shape;200;g3d3c2a3203e_2_9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9425" y="628851"/>
            <a:ext cx="3859175" cy="52289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d3c2a3203e_2_109"/>
          <p:cNvSpPr txBox="1"/>
          <p:nvPr/>
        </p:nvSpPr>
        <p:spPr>
          <a:xfrm>
            <a:off x="0" y="12618"/>
            <a:ext cx="12192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Right Bridge FPC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6" name="Google Shape;206;g3d3c2a3203e_2_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6764" cy="380434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g3d3c2a3203e_2_109"/>
          <p:cNvSpPr txBox="1"/>
          <p:nvPr/>
        </p:nvSpPr>
        <p:spPr>
          <a:xfrm>
            <a:off x="4685414" y="1004209"/>
            <a:ext cx="6096000" cy="48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FPC wrapper.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FPC wrapper is designed to facilitate connecting this FPC to a test PCB with FPC connector such </a:t>
            </a:r>
            <a:r>
              <a:rPr b="0" i="0" lang="en-US" sz="14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2005280050 Molex | Connectors, Interconnects | DigiKey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to facilitate module electrical tests. The wrapper will be removed afterwards.</a:t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Solder pads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Solder to the GND net on the Main FPC.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 coupling Capacitors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ground is AC coupled to the ground on the main FPC.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Power/GND Trace: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From left to right, net names and widths are </a:t>
            </a: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GDVDD (15mil),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GAVDD (12 mil), GSVDD (3 mil), and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PSUB (3mil)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 Mounting hole: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NPTH hole,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diameter = 1 mm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6.</a:t>
            </a: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Decoupling Capacitor: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of the resistors are in the 0201 footprint.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08" name="Google Shape;208;g3d3c2a3203e_2_10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33125" y="639768"/>
            <a:ext cx="2168900" cy="5457232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g3d3c2a3203e_2_109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210" name="Google Shape;210;g3d3c2a3203e_2_109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1" name="Google Shape;211;g3d3c2a3203e_2_109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9375"/>
            <a:ext cx="1850877" cy="39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31575" y="1595774"/>
            <a:ext cx="9328849" cy="3666451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p3"/>
          <p:cNvSpPr txBox="1"/>
          <p:nvPr/>
        </p:nvSpPr>
        <p:spPr>
          <a:xfrm>
            <a:off x="4958574" y="3102274"/>
            <a:ext cx="2344400" cy="4924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Dummy EIC-LAS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9" name="Google Shape;219;p3"/>
          <p:cNvSpPr txBox="1"/>
          <p:nvPr/>
        </p:nvSpPr>
        <p:spPr>
          <a:xfrm>
            <a:off x="1940933" y="4597517"/>
            <a:ext cx="1811200" cy="53353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67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BFPC_left</a:t>
            </a:r>
            <a:endParaRPr b="0" i="0" sz="2267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3"/>
          <p:cNvSpPr txBox="1"/>
          <p:nvPr/>
        </p:nvSpPr>
        <p:spPr>
          <a:xfrm>
            <a:off x="8593249" y="4681050"/>
            <a:ext cx="1943600" cy="4924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BFPC_right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3"/>
          <p:cNvSpPr txBox="1"/>
          <p:nvPr/>
        </p:nvSpPr>
        <p:spPr>
          <a:xfrm>
            <a:off x="2020816" y="2051141"/>
            <a:ext cx="3403200" cy="4924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Dummy AncASIC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22" name="Google Shape;222;p3"/>
          <p:cNvCxnSpPr/>
          <p:nvPr/>
        </p:nvCxnSpPr>
        <p:spPr>
          <a:xfrm flipH="1">
            <a:off x="2713249" y="2394366"/>
            <a:ext cx="20400" cy="538400"/>
          </a:xfrm>
          <a:prstGeom prst="straightConnector1">
            <a:avLst/>
          </a:prstGeom>
          <a:noFill/>
          <a:ln cap="flat" cmpd="sng" w="2142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223" name="Google Shape;223;p3"/>
          <p:cNvSpPr txBox="1"/>
          <p:nvPr/>
        </p:nvSpPr>
        <p:spPr>
          <a:xfrm>
            <a:off x="8159849" y="2164250"/>
            <a:ext cx="1943600" cy="49242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CF Flat Sheet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4" name="Google Shape;224;p3"/>
          <p:cNvSpPr txBox="1"/>
          <p:nvPr/>
        </p:nvSpPr>
        <p:spPr>
          <a:xfrm>
            <a:off x="0" y="12618"/>
            <a:ext cx="12192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Bridge FPCs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3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6" name="Google Shape;226;p3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10/9/2026</a:t>
            </a:r>
            <a:endParaRPr/>
          </a:p>
        </p:txBody>
      </p:sp>
      <p:sp>
        <p:nvSpPr>
          <p:cNvPr id="227" name="Google Shape;227;p3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d3c2a3203e_2_189"/>
          <p:cNvSpPr txBox="1"/>
          <p:nvPr/>
        </p:nvSpPr>
        <p:spPr>
          <a:xfrm>
            <a:off x="0" y="12619"/>
            <a:ext cx="12192000" cy="5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 FPC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3" name="Google Shape;233;g3d3c2a3203e_2_18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766765" cy="3804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g3d3c2a3203e_2_18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26278" y="757406"/>
            <a:ext cx="9339444" cy="345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3d3c2a3203e_2_18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1849" y="4424516"/>
            <a:ext cx="11828206" cy="19411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g3d3c2a3203e_2_189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7" name="Google Shape;237;g3d3c2a3203e_2_189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10/9/2026</a:t>
            </a:r>
            <a:endParaRPr/>
          </a:p>
        </p:txBody>
      </p:sp>
      <p:sp>
        <p:nvSpPr>
          <p:cNvPr id="238" name="Google Shape;238;g3d3c2a3203e_2_189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4"/>
          <p:cNvPicPr preferRelativeResize="0"/>
          <p:nvPr/>
        </p:nvPicPr>
        <p:blipFill rotWithShape="1">
          <a:blip r:embed="rId3">
            <a:alphaModFix/>
          </a:blip>
          <a:srcRect b="0" l="36669" r="36127" t="0"/>
          <a:stretch/>
        </p:blipFill>
        <p:spPr>
          <a:xfrm rot="-5400000">
            <a:off x="4918749" y="-2931512"/>
            <a:ext cx="2145833" cy="105168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49367" y="4064839"/>
            <a:ext cx="2419869" cy="18149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48933" y="4024939"/>
            <a:ext cx="2526331" cy="1894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81500" y="4024937"/>
            <a:ext cx="2526331" cy="18947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20534" y="4024940"/>
            <a:ext cx="2419869" cy="181490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"/>
          <p:cNvSpPr txBox="1"/>
          <p:nvPr/>
        </p:nvSpPr>
        <p:spPr>
          <a:xfrm>
            <a:off x="0" y="12619"/>
            <a:ext cx="12192000" cy="5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 FPC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9" name="Google Shape;249;p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0" y="1"/>
            <a:ext cx="1766765" cy="380433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4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1" name="Google Shape;251;p4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10/9/2026</a:t>
            </a:r>
            <a:endParaRPr/>
          </a:p>
        </p:txBody>
      </p:sp>
      <p:sp>
        <p:nvSpPr>
          <p:cNvPr id="252" name="Google Shape;252;p4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5"/>
          <p:cNvSpPr txBox="1"/>
          <p:nvPr>
            <p:ph type="ctrTitle"/>
          </p:nvPr>
        </p:nvSpPr>
        <p:spPr>
          <a:xfrm>
            <a:off x="1524000" y="1821610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46914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Prototype FPCs for High-Speed Data Transmission</a:t>
            </a:r>
            <a:b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700">
                <a:latin typeface="Times New Roman"/>
                <a:ea typeface="Times New Roman"/>
                <a:cs typeface="Times New Roman"/>
                <a:sym typeface="Times New Roman"/>
              </a:rPr>
              <a:t>Test structures and simulation to quantify signal loss and cross-talks</a:t>
            </a:r>
            <a:endParaRPr sz="2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59" name="Google Shape;259;p5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0" name="Google Shape;260;p5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10/9/2026</a:t>
            </a:r>
            <a:endParaRPr/>
          </a:p>
        </p:txBody>
      </p:sp>
      <p:sp>
        <p:nvSpPr>
          <p:cNvPr id="261" name="Google Shape;261;p5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300" y="2022650"/>
            <a:ext cx="4837374" cy="418035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6"/>
          <p:cNvSpPr txBox="1"/>
          <p:nvPr/>
        </p:nvSpPr>
        <p:spPr>
          <a:xfrm>
            <a:off x="6068299" y="1828466"/>
            <a:ext cx="51687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Significant signal transmission loss, eye diagram is unacceptable @10.24Gbps</a:t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6"/>
          <p:cNvSpPr txBox="1"/>
          <p:nvPr/>
        </p:nvSpPr>
        <p:spPr>
          <a:xfrm>
            <a:off x="0" y="-21675"/>
            <a:ext cx="12192000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S-parameter for JLCv1 FPC</a:t>
            </a:r>
            <a:endParaRPr b="1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69" name="Google Shape;269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7023"/>
            <a:ext cx="1891082" cy="404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6"/>
          <p:cNvPicPr preferRelativeResize="0"/>
          <p:nvPr/>
        </p:nvPicPr>
        <p:blipFill rotWithShape="1">
          <a:blip r:embed="rId5">
            <a:alphaModFix/>
          </a:blip>
          <a:srcRect b="29760" l="0" r="0" t="0"/>
          <a:stretch/>
        </p:blipFill>
        <p:spPr>
          <a:xfrm>
            <a:off x="152400" y="1030575"/>
            <a:ext cx="11887201" cy="615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1" name="Google Shape;271;p6"/>
          <p:cNvCxnSpPr/>
          <p:nvPr/>
        </p:nvCxnSpPr>
        <p:spPr>
          <a:xfrm rot="10800000">
            <a:off x="3552600" y="2635650"/>
            <a:ext cx="6300" cy="316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72" name="Google Shape;272;p6"/>
          <p:cNvCxnSpPr/>
          <p:nvPr/>
        </p:nvCxnSpPr>
        <p:spPr>
          <a:xfrm flipH="1" rot="10800000">
            <a:off x="2488350" y="2659338"/>
            <a:ext cx="1500" cy="3117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3" name="Google Shape;273;p6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4" name="Google Shape;274;p6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10/9/2026</a:t>
            </a:r>
            <a:endParaRPr/>
          </a:p>
        </p:txBody>
      </p:sp>
      <p:sp>
        <p:nvSpPr>
          <p:cNvPr id="275" name="Google Shape;275;p6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pic>
        <p:nvPicPr>
          <p:cNvPr id="276" name="Google Shape;276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69776" y="2659463"/>
            <a:ext cx="4967635" cy="35533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1" name="Google Shape;281;p7"/>
          <p:cNvGraphicFramePr/>
          <p:nvPr/>
        </p:nvGraphicFramePr>
        <p:xfrm>
          <a:off x="2109050" y="94121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{94776D57-2E18-4523-9E0C-5092ADDC1BA2}</a:tableStyleId>
              </a:tblPr>
              <a:tblGrid>
                <a:gridCol w="2353100"/>
                <a:gridCol w="1404725"/>
                <a:gridCol w="1404725"/>
                <a:gridCol w="1404725"/>
                <a:gridCol w="140657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Cover layer thickness (um)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27.5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50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27.5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8888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27.5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8888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Copper thickness (um)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12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18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12 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12 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Dielectric thickness (um)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25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50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62.5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100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Copper thickness (um)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12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18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12 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12 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Cover layer </a:t>
                      </a:r>
                      <a:r>
                        <a:rPr lang="en-US" sz="1400" u="none" cap="none" strike="noStrike"/>
                        <a:t>thickness (um)</a:t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27.5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50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27.5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27.5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99999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Total thickness (um)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104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185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131.5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179</a:t>
                      </a:r>
                      <a:endParaRPr b="1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solidFill>
                            <a:schemeClr val="dk1"/>
                          </a:solidFill>
                        </a:rPr>
                        <a:t>HSD trace width (um)</a:t>
                      </a:r>
                      <a:endParaRPr b="0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55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93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110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190</a:t>
                      </a:r>
                      <a:endParaRPr/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solidFill>
                            <a:schemeClr val="dk1"/>
                          </a:solidFill>
                        </a:rPr>
                        <a:t>HSD trace spacing (um)</a:t>
                      </a:r>
                      <a:endParaRPr b="0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140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152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160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200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0000"/>
                          </a:solidFill>
                        </a:rPr>
                        <a:t>HSD perimeter (um)</a:t>
                      </a:r>
                      <a:endParaRPr b="1" sz="14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0000"/>
                          </a:solidFill>
                        </a:rPr>
                        <a:t>134</a:t>
                      </a:r>
                      <a:endParaRPr b="1" sz="14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0000"/>
                          </a:solidFill>
                        </a:rPr>
                        <a:t>222</a:t>
                      </a:r>
                      <a:endParaRPr b="1" sz="14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0000"/>
                          </a:solidFill>
                        </a:rPr>
                        <a:t>244</a:t>
                      </a:r>
                      <a:endParaRPr b="1" sz="14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rgbClr val="FF0000"/>
                          </a:solidFill>
                        </a:rPr>
                        <a:t>404</a:t>
                      </a:r>
                      <a:endParaRPr b="1" sz="14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solidFill>
                            <a:schemeClr val="dk1"/>
                          </a:solidFill>
                        </a:rPr>
                        <a:t>S/C trace width (um)</a:t>
                      </a:r>
                      <a:endParaRPr b="0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70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80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solidFill>
                            <a:schemeClr val="dk1"/>
                          </a:solidFill>
                        </a:rPr>
                        <a:t>S/C trace spacing (um)</a:t>
                      </a:r>
                      <a:endParaRPr b="0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60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60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0" lang="en-US" sz="1400" u="none" cap="none" strike="noStrike">
                          <a:solidFill>
                            <a:schemeClr val="dk1"/>
                          </a:solidFill>
                        </a:rPr>
                        <a:t>S/C perimeter (um)</a:t>
                      </a:r>
                      <a:endParaRPr b="0"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164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184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L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82" name="Google Shape;282;p7"/>
          <p:cNvSpPr txBox="1"/>
          <p:nvPr/>
        </p:nvSpPr>
        <p:spPr>
          <a:xfrm>
            <a:off x="1979326" y="6008506"/>
            <a:ext cx="8923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HSD and SC widths and spacings are calculated so that the impedance is around 100 Ohms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83" name="Google Shape;28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023"/>
            <a:ext cx="1891082" cy="40429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7"/>
          <p:cNvSpPr txBox="1"/>
          <p:nvPr/>
        </p:nvSpPr>
        <p:spPr>
          <a:xfrm>
            <a:off x="2617900" y="11228"/>
            <a:ext cx="7973900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Test Structures for HS Transmission (JLC)</a:t>
            </a:r>
            <a:endParaRPr/>
          </a:p>
        </p:txBody>
      </p:sp>
      <p:sp>
        <p:nvSpPr>
          <p:cNvPr id="285" name="Google Shape;285;p7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86" name="Google Shape;286;p7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10/9/2026</a:t>
            </a:r>
            <a:endParaRPr/>
          </a:p>
        </p:txBody>
      </p:sp>
      <p:sp>
        <p:nvSpPr>
          <p:cNvPr id="287" name="Google Shape;287;p7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2" name="Google Shape;292;h5e9406b6e60c7733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1900" y="856476"/>
            <a:ext cx="9473823" cy="545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h5e9406b6e60c7733_0_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7023"/>
            <a:ext cx="1891082" cy="40429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h5e9406b6e60c7733_0_11"/>
          <p:cNvSpPr txBox="1"/>
          <p:nvPr/>
        </p:nvSpPr>
        <p:spPr>
          <a:xfrm>
            <a:off x="2869100" y="201125"/>
            <a:ext cx="670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h5e9406b6e60c7733_0_11"/>
          <p:cNvSpPr txBox="1"/>
          <p:nvPr/>
        </p:nvSpPr>
        <p:spPr>
          <a:xfrm>
            <a:off x="0" y="702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S-parameters from Simulation</a:t>
            </a:r>
            <a:endParaRPr b="1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h5e9406b6e60c7733_0_11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7" name="Google Shape;297;h5e9406b6e60c7733_0_11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10/9/2026</a:t>
            </a:r>
            <a:endParaRPr/>
          </a:p>
        </p:txBody>
      </p:sp>
      <p:sp>
        <p:nvSpPr>
          <p:cNvPr id="298" name="Google Shape;298;h5e9406b6e60c7733_0_11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299" name="Google Shape;299;h5e9406b6e60c7733_0_11"/>
          <p:cNvSpPr txBox="1"/>
          <p:nvPr/>
        </p:nvSpPr>
        <p:spPr>
          <a:xfrm>
            <a:off x="6026499" y="1107795"/>
            <a:ext cx="5576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Signal loss is reduced by increasing trace perimeter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7023"/>
            <a:ext cx="1891082" cy="404295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9"/>
          <p:cNvSpPr txBox="1"/>
          <p:nvPr/>
        </p:nvSpPr>
        <p:spPr>
          <a:xfrm>
            <a:off x="515238" y="4801800"/>
            <a:ext cx="5883000" cy="17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 um Cu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25 um dielectric</a:t>
            </a:r>
            <a:endParaRPr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55 um trace width</a:t>
            </a:r>
            <a:endParaRPr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the same stack-up with the JLCv1(see page 13) and optimized 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locations 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the impedance discontinuities.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9"/>
          <p:cNvSpPr txBox="1"/>
          <p:nvPr/>
        </p:nvSpPr>
        <p:spPr>
          <a:xfrm>
            <a:off x="0" y="11228"/>
            <a:ext cx="12192000" cy="5847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Eye Diagrams @ 10.24Gbps from Simulation</a:t>
            </a:r>
            <a:endParaRPr b="1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9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8" name="Google Shape;308;p9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10/9/2026</a:t>
            </a:r>
            <a:endParaRPr/>
          </a:p>
        </p:txBody>
      </p:sp>
      <p:sp>
        <p:nvSpPr>
          <p:cNvPr id="309" name="Google Shape;309;p9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310" name="Google Shape;310;p9"/>
          <p:cNvSpPr txBox="1"/>
          <p:nvPr/>
        </p:nvSpPr>
        <p:spPr>
          <a:xfrm>
            <a:off x="7727401" y="4996100"/>
            <a:ext cx="3000000" cy="7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12um Cu</a:t>
            </a:r>
            <a:r>
              <a:rPr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100 um dielectric</a:t>
            </a:r>
            <a:endParaRPr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190 um trace width</a:t>
            </a:r>
            <a:endParaRPr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11" name="Google Shape;311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50" y="1001238"/>
            <a:ext cx="5457325" cy="346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7600" y="859188"/>
            <a:ext cx="5327997" cy="3901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Google Shape;317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87232"/>
            <a:ext cx="12191999" cy="1474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0"/>
          <p:cNvPicPr preferRelativeResize="0"/>
          <p:nvPr/>
        </p:nvPicPr>
        <p:blipFill rotWithShape="1">
          <a:blip r:embed="rId4">
            <a:alphaModFix/>
          </a:blip>
          <a:srcRect b="13225" l="0" r="0" t="0"/>
          <a:stretch/>
        </p:blipFill>
        <p:spPr>
          <a:xfrm>
            <a:off x="-50" y="955974"/>
            <a:ext cx="12192000" cy="14958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19" name="Google Shape;319;p10"/>
          <p:cNvGraphicFramePr/>
          <p:nvPr/>
        </p:nvGraphicFramePr>
        <p:xfrm>
          <a:off x="8363804" y="61700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{94776D57-2E18-4523-9E0C-5092ADDC1BA2}</a:tableStyleId>
              </a:tblPr>
              <a:tblGrid>
                <a:gridCol w="1781800"/>
                <a:gridCol w="1781800"/>
              </a:tblGrid>
              <a:tr h="42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Diff1&amp;2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W=190, S = 110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320" name="Google Shape;320;p10"/>
          <p:cNvGraphicFramePr/>
          <p:nvPr/>
        </p:nvGraphicFramePr>
        <p:xfrm>
          <a:off x="8457988" y="25161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{94776D57-2E18-4523-9E0C-5092ADDC1BA2}</a:tableStyleId>
              </a:tblPr>
              <a:tblGrid>
                <a:gridCol w="1781800"/>
                <a:gridCol w="1781800"/>
              </a:tblGrid>
              <a:tr h="42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Diff3&amp;4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W=190, S = 200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321" name="Google Shape;321;p10"/>
          <p:cNvGraphicFramePr/>
          <p:nvPr/>
        </p:nvGraphicFramePr>
        <p:xfrm>
          <a:off x="8458002" y="408308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{94776D57-2E18-4523-9E0C-5092ADDC1BA2}</a:tableStyleId>
              </a:tblPr>
              <a:tblGrid>
                <a:gridCol w="1781800"/>
                <a:gridCol w="1781800"/>
              </a:tblGrid>
              <a:tr h="42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Diff5&amp;6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W=190, S = 300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22" name="Google Shape;32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7023"/>
            <a:ext cx="1891082" cy="404295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10"/>
          <p:cNvSpPr txBox="1"/>
          <p:nvPr/>
        </p:nvSpPr>
        <p:spPr>
          <a:xfrm>
            <a:off x="69275" y="-115772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Cross-Talk vs Spacing from Simulation</a:t>
            </a:r>
            <a:endParaRPr b="1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4" name="Google Shape;324;p10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5" name="Google Shape;325;p10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10/9/2026</a:t>
            </a:r>
            <a:endParaRPr/>
          </a:p>
        </p:txBody>
      </p:sp>
      <p:sp>
        <p:nvSpPr>
          <p:cNvPr id="326" name="Google Shape;326;p10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327" name="Google Shape;327;p10"/>
          <p:cNvSpPr txBox="1"/>
          <p:nvPr/>
        </p:nvSpPr>
        <p:spPr>
          <a:xfrm>
            <a:off x="7024200" y="6136850"/>
            <a:ext cx="4742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W: Trace width; S: Spacing between Differential paris</a:t>
            </a:r>
            <a:endParaRPr/>
          </a:p>
        </p:txBody>
      </p:sp>
      <p:pic>
        <p:nvPicPr>
          <p:cNvPr id="328" name="Google Shape;328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433950"/>
            <a:ext cx="12111750" cy="16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d3c2a3203e_2_199"/>
          <p:cNvSpPr txBox="1"/>
          <p:nvPr/>
        </p:nvSpPr>
        <p:spPr>
          <a:xfrm>
            <a:off x="0" y="12618"/>
            <a:ext cx="12192000" cy="581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 FPC Power Consumption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4" name="Google Shape;334;g3d3c2a3203e_2_19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6764" cy="38043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35" name="Google Shape;335;g3d3c2a3203e_2_199"/>
          <p:cNvGraphicFramePr/>
          <p:nvPr/>
        </p:nvGraphicFramePr>
        <p:xfrm>
          <a:off x="948658" y="319412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{18FF0488-71BF-4427-8D8D-78EC17DD1870}</a:tableStyleId>
              </a:tblPr>
              <a:tblGrid>
                <a:gridCol w="890275"/>
                <a:gridCol w="890275"/>
                <a:gridCol w="890275"/>
                <a:gridCol w="890275"/>
                <a:gridCol w="890275"/>
                <a:gridCol w="890275"/>
                <a:gridCol w="890275"/>
                <a:gridCol w="890275"/>
                <a:gridCol w="890275"/>
                <a:gridCol w="890275"/>
                <a:gridCol w="890275"/>
                <a:gridCol w="8902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Net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From</a:t>
                      </a:r>
                      <a:endParaRPr sz="1400" u="none" cap="none" strike="noStrike"/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</a:t>
                      </a:r>
                      <a:endParaRPr sz="1400" u="none" cap="none" strike="noStrike"/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Material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Resistivity@20℃ (ohm·m)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Thickness (m)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length (m)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Width on top (m)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Width on bottom (m)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Resistance Top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Resistance Bottom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1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Resistance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</a:t>
                      </a:r>
                      <a:r>
                        <a:rPr b="0" baseline="-2500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in01</a:t>
                      </a:r>
                      <a:endParaRPr baseline="-25000"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FPC connector</a:t>
                      </a:r>
                      <a:endParaRPr sz="1400" u="none" cap="none" strike="noStrike"/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Bridge FPC0</a:t>
                      </a:r>
                      <a:endParaRPr sz="1400" u="none" cap="none" strike="noStrike"/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Aluminum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2.65E-08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1.50E-05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196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460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53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E-01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.53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E-02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58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E-02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</a:t>
                      </a:r>
                      <a:r>
                        <a:rPr b="0" baseline="-2500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in12</a:t>
                      </a:r>
                      <a:endParaRPr baseline="-25000"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Bridge FPC0</a:t>
                      </a:r>
                      <a:endParaRPr sz="1400" u="none" cap="none" strike="noStrike"/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Bridge FPC1</a:t>
                      </a:r>
                      <a:endParaRPr sz="1400" u="none" cap="none" strike="noStrike"/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Aluminum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2.65E-08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1.50E-05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07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282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460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6.70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E-02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.11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E-02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55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E-02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</a:t>
                      </a:r>
                      <a:r>
                        <a:rPr b="0" baseline="-2500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in23</a:t>
                      </a:r>
                      <a:endParaRPr baseline="-25000"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Bridge FPC1</a:t>
                      </a:r>
                      <a:endParaRPr sz="1400" u="none" cap="none" strike="noStrike"/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Bridge FPC2</a:t>
                      </a:r>
                      <a:endParaRPr sz="1400" u="none" cap="none" strike="noStrike"/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Aluminum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2.65E-08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1.50E-05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0.1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07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0.003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71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460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E-02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E-02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E-02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</a:t>
                      </a:r>
                      <a:r>
                        <a:rPr b="0" baseline="-2500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out</a:t>
                      </a:r>
                      <a:endParaRPr baseline="-25000"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Bridge FPC2</a:t>
                      </a:r>
                      <a:endParaRPr sz="1400" u="none" cap="none" strike="noStrike"/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FPC connector</a:t>
                      </a:r>
                      <a:endParaRPr sz="1400" u="none" cap="none" strike="noStrike"/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Aluminum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2.65E-08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1.50E-05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0.387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0.002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371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3.14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E-01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1.84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E-01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</a:pP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r>
                        <a:rPr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r>
                        <a:rPr b="0" i="0" lang="en-US" sz="12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E-01</a:t>
                      </a:r>
                      <a:endParaRPr sz="2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25400" marB="25400" marR="25400" marL="25400" anchor="ctr"/>
                </a:tc>
              </a:tr>
            </a:tbl>
          </a:graphicData>
        </a:graphic>
      </p:graphicFrame>
      <p:sp>
        <p:nvSpPr>
          <p:cNvPr id="336" name="Google Shape;336;g3d3c2a3203e_2_199"/>
          <p:cNvSpPr txBox="1"/>
          <p:nvPr/>
        </p:nvSpPr>
        <p:spPr>
          <a:xfrm>
            <a:off x="1719425" y="5568975"/>
            <a:ext cx="9817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Assume the Iin/Iout current is 1.5 A, The power consumption is estimated to be 473 mW.</a:t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Including the BFPC, roughly 20% of the total power is dissipated in the FPCs.</a:t>
            </a:r>
            <a:endParaRPr b="1"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37" name="Google Shape;337;g3d3c2a3203e_2_199"/>
          <p:cNvPicPr preferRelativeResize="0"/>
          <p:nvPr/>
        </p:nvPicPr>
        <p:blipFill rotWithShape="1">
          <a:blip r:embed="rId4">
            <a:alphaModFix/>
          </a:blip>
          <a:srcRect b="0" l="0" r="1681" t="0"/>
          <a:stretch/>
        </p:blipFill>
        <p:spPr>
          <a:xfrm>
            <a:off x="2468172" y="774225"/>
            <a:ext cx="7887024" cy="862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g3d3c2a3203e_2_19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68172" y="1711950"/>
            <a:ext cx="7887023" cy="100365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g3d3c2a3203e_2_199"/>
          <p:cNvSpPr txBox="1"/>
          <p:nvPr/>
        </p:nvSpPr>
        <p:spPr>
          <a:xfrm>
            <a:off x="4640501" y="2726475"/>
            <a:ext cx="3687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</a:t>
            </a:r>
            <a:r>
              <a:rPr b="0" baseline="-2500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in01</a:t>
            </a: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net in the top and bottom layers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3d3c2a3203e_2_199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341" name="Google Shape;341;g3d3c2a3203e_2_199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42" name="Google Shape;342;g3d3c2a3203e_2_199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1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 sz="3200"/>
              <a:t>Summary and Outlook</a:t>
            </a:r>
            <a:endParaRPr/>
          </a:p>
        </p:txBody>
      </p:sp>
      <p:sp>
        <p:nvSpPr>
          <p:cNvPr id="348" name="Google Shape;348;p11"/>
          <p:cNvSpPr txBox="1"/>
          <p:nvPr>
            <p:ph idx="1" type="body"/>
          </p:nvPr>
        </p:nvSpPr>
        <p:spPr>
          <a:xfrm>
            <a:off x="0" y="675400"/>
            <a:ext cx="12192000" cy="59040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400"/>
              <a:t>Low-mass Al FPCs are needed to provide electrical interfaces for SVT disks.</a:t>
            </a:r>
            <a:endParaRPr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400"/>
              <a:t>Designed and fabricated mechanical prototype Cu FPCs to facilitate disk module assembly, considering the current info of EIC-LAS and AncASIC dimensions and pad placements.</a:t>
            </a:r>
            <a:endParaRPr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en-US" sz="2400"/>
              <a:t>Ongoing studies to optimize FPC design for high-speed data transmission.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Simulation studies have indicated that larger perimeter traces have less signal loss.</a:t>
            </a:r>
            <a:endParaRPr/>
          </a:p>
          <a:p>
            <a:pPr indent="-3810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ourier New"/>
              <a:buChar char="o"/>
            </a:pPr>
            <a:r>
              <a:rPr lang="en-US"/>
              <a:t>Producing prototype Cu FPCs to study signal transmission and cross-talk with different thickness/width/spacing to validate simulation results.</a:t>
            </a:r>
            <a:endParaRPr sz="2400"/>
          </a:p>
          <a:p>
            <a:pPr indent="-4064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</a:pPr>
            <a:r>
              <a:rPr lang="en-US" sz="2400"/>
              <a:t>Next step: design and fabricate electrically functional Cu and Al FPCs to integrate with AncASIC MPW3 and ER2 sensors and measure the performance.</a:t>
            </a:r>
            <a:endParaRPr/>
          </a:p>
        </p:txBody>
      </p:sp>
      <p:sp>
        <p:nvSpPr>
          <p:cNvPr id="349" name="Google Shape;349;p11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350" name="Google Shape;350;p11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351" name="Google Shape;351;p11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7" name="Google Shape;35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358" name="Google Shape;35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3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/>
              <a:t>SVT-IB FPCs</a:t>
            </a:r>
            <a:endParaRPr/>
          </a:p>
        </p:txBody>
      </p:sp>
      <p:sp>
        <p:nvSpPr>
          <p:cNvPr id="364" name="Google Shape;364;p13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365" name="Google Shape;365;p13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366" name="Google Shape;366;p13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67" name="Google Shape;367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0528" y="755880"/>
            <a:ext cx="2549236" cy="2457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0966" y="755880"/>
            <a:ext cx="2667508" cy="1914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84869" y="547941"/>
            <a:ext cx="4423126" cy="6031535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13"/>
          <p:cNvSpPr txBox="1"/>
          <p:nvPr/>
        </p:nvSpPr>
        <p:spPr>
          <a:xfrm>
            <a:off x="134006" y="1171368"/>
            <a:ext cx="19514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82304"/>
                </a:solidFill>
                <a:latin typeface="Arial"/>
                <a:ea typeface="Arial"/>
                <a:cs typeface="Arial"/>
                <a:sym typeface="Arial"/>
              </a:rPr>
              <a:t>L2 external shell </a:t>
            </a:r>
            <a:endParaRPr/>
          </a:p>
        </p:txBody>
      </p:sp>
      <p:sp>
        <p:nvSpPr>
          <p:cNvPr id="371" name="Google Shape;371;p13"/>
          <p:cNvSpPr txBox="1"/>
          <p:nvPr/>
        </p:nvSpPr>
        <p:spPr>
          <a:xfrm>
            <a:off x="134005" y="2749859"/>
            <a:ext cx="19514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82304"/>
                </a:solidFill>
                <a:latin typeface="Arial"/>
                <a:ea typeface="Arial"/>
                <a:cs typeface="Arial"/>
                <a:sym typeface="Arial"/>
              </a:rPr>
              <a:t>L2</a:t>
            </a:r>
            <a:endParaRPr/>
          </a:p>
        </p:txBody>
      </p:sp>
      <p:sp>
        <p:nvSpPr>
          <p:cNvPr id="372" name="Google Shape;372;p13"/>
          <p:cNvSpPr txBox="1"/>
          <p:nvPr/>
        </p:nvSpPr>
        <p:spPr>
          <a:xfrm>
            <a:off x="134004" y="5073698"/>
            <a:ext cx="19514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82304"/>
                </a:solidFill>
                <a:latin typeface="Arial"/>
                <a:ea typeface="Arial"/>
                <a:cs typeface="Arial"/>
                <a:sym typeface="Arial"/>
              </a:rPr>
              <a:t>L1</a:t>
            </a:r>
            <a:endParaRPr/>
          </a:p>
        </p:txBody>
      </p:sp>
      <p:sp>
        <p:nvSpPr>
          <p:cNvPr id="373" name="Google Shape;373;p13"/>
          <p:cNvSpPr txBox="1"/>
          <p:nvPr/>
        </p:nvSpPr>
        <p:spPr>
          <a:xfrm>
            <a:off x="134003" y="5876997"/>
            <a:ext cx="195146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82304"/>
                </a:solidFill>
                <a:latin typeface="Arial"/>
                <a:ea typeface="Arial"/>
                <a:cs typeface="Arial"/>
                <a:sym typeface="Arial"/>
              </a:rPr>
              <a:t>L0</a:t>
            </a:r>
            <a:endParaRPr/>
          </a:p>
        </p:txBody>
      </p:sp>
      <p:sp>
        <p:nvSpPr>
          <p:cNvPr id="374" name="Google Shape;374;p13"/>
          <p:cNvSpPr txBox="1"/>
          <p:nvPr/>
        </p:nvSpPr>
        <p:spPr>
          <a:xfrm>
            <a:off x="134002" y="3982519"/>
            <a:ext cx="195146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82304"/>
                </a:solidFill>
                <a:latin typeface="Arial"/>
                <a:ea typeface="Arial"/>
                <a:cs typeface="Arial"/>
                <a:sym typeface="Arial"/>
              </a:rPr>
              <a:t>L0-L1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C82304"/>
                </a:solidFill>
                <a:latin typeface="Arial"/>
                <a:ea typeface="Arial"/>
                <a:cs typeface="Arial"/>
                <a:sym typeface="Arial"/>
              </a:rPr>
              <a:t>external shell </a:t>
            </a:r>
            <a:endParaRPr/>
          </a:p>
        </p:txBody>
      </p:sp>
      <p:pic>
        <p:nvPicPr>
          <p:cNvPr id="375" name="Google Shape;375;p13"/>
          <p:cNvPicPr preferRelativeResize="0"/>
          <p:nvPr>
            <p:ph idx="1" type="body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40966" y="3414894"/>
            <a:ext cx="5638798" cy="3105728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3"/>
          <p:cNvSpPr txBox="1"/>
          <p:nvPr/>
        </p:nvSpPr>
        <p:spPr>
          <a:xfrm>
            <a:off x="6240966" y="3098092"/>
            <a:ext cx="367246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Mechanical FPC prototypes for SVT-IB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8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/>
              <a:t>ITS3 FPCs</a:t>
            </a:r>
            <a:endParaRPr/>
          </a:p>
        </p:txBody>
      </p:sp>
      <p:sp>
        <p:nvSpPr>
          <p:cNvPr id="382" name="Google Shape;382;p18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383" name="Google Shape;383;p18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384" name="Google Shape;384;p18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85" name="Google Shape;385;p18"/>
          <p:cNvPicPr preferRelativeResize="0"/>
          <p:nvPr/>
        </p:nvPicPr>
        <p:blipFill rotWithShape="1">
          <a:blip r:embed="rId3">
            <a:alphaModFix/>
          </a:blip>
          <a:srcRect b="2693" l="0" r="0" t="0"/>
          <a:stretch/>
        </p:blipFill>
        <p:spPr>
          <a:xfrm>
            <a:off x="151376" y="868142"/>
            <a:ext cx="5609855" cy="2967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7506" y="5119752"/>
            <a:ext cx="4942778" cy="1154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761231" y="630817"/>
            <a:ext cx="6430769" cy="341953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18"/>
          <p:cNvSpPr txBox="1"/>
          <p:nvPr/>
        </p:nvSpPr>
        <p:spPr>
          <a:xfrm>
            <a:off x="8422887" y="4706707"/>
            <a:ext cx="239751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Wire-bond Profile</a:t>
            </a:r>
            <a:endParaRPr/>
          </a:p>
        </p:txBody>
      </p:sp>
      <p:pic>
        <p:nvPicPr>
          <p:cNvPr id="389" name="Google Shape;389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0164" y="4706707"/>
            <a:ext cx="6177897" cy="1781897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18"/>
          <p:cNvSpPr txBox="1"/>
          <p:nvPr/>
        </p:nvSpPr>
        <p:spPr>
          <a:xfrm>
            <a:off x="270164" y="4337375"/>
            <a:ext cx="609971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ITS3 test setup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9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/>
              <a:t>Power/Readout for SVT IB</a:t>
            </a:r>
            <a:endParaRPr/>
          </a:p>
        </p:txBody>
      </p:sp>
      <p:sp>
        <p:nvSpPr>
          <p:cNvPr id="396" name="Google Shape;396;p19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97" name="Google Shape;39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05319" y="631036"/>
            <a:ext cx="9679354" cy="594844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19"/>
          <p:cNvSpPr txBox="1"/>
          <p:nvPr/>
        </p:nvSpPr>
        <p:spPr>
          <a:xfrm>
            <a:off x="-1" y="6489459"/>
            <a:ext cx="413319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Joachim Schambach (ORNL) </a:t>
            </a:r>
            <a:r>
              <a:rPr b="0" i="0" lang="en-US" sz="1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 b="0" i="0" sz="1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99" name="Google Shape;399;p19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400" name="Google Shape;400;p19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5" name="Google Shape;405;p20"/>
          <p:cNvGrpSpPr/>
          <p:nvPr/>
        </p:nvGrpSpPr>
        <p:grpSpPr>
          <a:xfrm>
            <a:off x="357352" y="372443"/>
            <a:ext cx="11477296" cy="6313832"/>
            <a:chOff x="199697" y="388345"/>
            <a:chExt cx="11477296" cy="6313832"/>
          </a:xfrm>
        </p:grpSpPr>
        <p:pic>
          <p:nvPicPr>
            <p:cNvPr id="406" name="Google Shape;406;p2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99697" y="388345"/>
              <a:ext cx="11193517" cy="631383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20"/>
            <p:cNvSpPr/>
            <p:nvPr/>
          </p:nvSpPr>
          <p:spPr>
            <a:xfrm>
              <a:off x="2743200" y="388345"/>
              <a:ext cx="8933793" cy="108310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20"/>
            <p:cNvSpPr/>
            <p:nvPr/>
          </p:nvSpPr>
          <p:spPr>
            <a:xfrm>
              <a:off x="2272862" y="404147"/>
              <a:ext cx="743607" cy="56352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9" name="Google Shape;409;p20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/>
              <a:t>EIC-LAS for SVT OB/Disks</a:t>
            </a:r>
            <a:endParaRPr/>
          </a:p>
        </p:txBody>
      </p:sp>
      <p:sp>
        <p:nvSpPr>
          <p:cNvPr id="410" name="Google Shape;410;p20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411" name="Google Shape;411;p20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412" name="Google Shape;412;p20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aphicFrame>
        <p:nvGraphicFramePr>
          <p:cNvPr id="413" name="Google Shape;413;p20"/>
          <p:cNvGraphicFramePr/>
          <p:nvPr/>
        </p:nvGraphicFramePr>
        <p:xfrm>
          <a:off x="3630352" y="635617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{A0C4467B-2C42-4E2D-B4C2-D58BC8C2A402}</a:tableStyleId>
              </a:tblPr>
              <a:tblGrid>
                <a:gridCol w="2056750"/>
                <a:gridCol w="827025"/>
                <a:gridCol w="1030025"/>
              </a:tblGrid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Supply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Typ (mA)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Max (mA)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PSUB (-1.2V)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GSVDD/GSVSS (1.32V/0V)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GAVDD/GSVSS (1.32V/0V)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270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GDVDD/GDVSS (1.32V/0V)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526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816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TXVDD/TXSVSS (1.2V/0V)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graphicFrame>
        <p:nvGraphicFramePr>
          <p:cNvPr id="414" name="Google Shape;414;p20"/>
          <p:cNvGraphicFramePr/>
          <p:nvPr/>
        </p:nvGraphicFramePr>
        <p:xfrm>
          <a:off x="8722933" y="57435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{A0C4467B-2C42-4E2D-B4C2-D58BC8C2A402}</a:tableStyleId>
              </a:tblPr>
              <a:tblGrid>
                <a:gridCol w="1461875"/>
                <a:gridCol w="1222200"/>
              </a:tblGrid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Signal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Frequency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GCLK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80/160 MHz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SYNC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N/A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GRSTB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N/A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SRVWR/RD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Mbps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SCWR/RD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Mbps</a:t>
                      </a:r>
                      <a:endParaRPr/>
                    </a:p>
                  </a:txBody>
                  <a:tcPr marT="45725" marB="45725" marR="91450" marL="91450"/>
                </a:tc>
              </a:tr>
              <a:tr h="238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HSDATA[0…7]</a:t>
                      </a:r>
                      <a:endParaRPr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5.12/10.24 Gbps</a:t>
                      </a:r>
                      <a:endParaRPr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cxnSp>
        <p:nvCxnSpPr>
          <p:cNvPr id="415" name="Google Shape;415;p20"/>
          <p:cNvCxnSpPr/>
          <p:nvPr/>
        </p:nvCxnSpPr>
        <p:spPr>
          <a:xfrm>
            <a:off x="1380665" y="2414589"/>
            <a:ext cx="61722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6" name="Google Shape;416;p20"/>
          <p:cNvCxnSpPr/>
          <p:nvPr/>
        </p:nvCxnSpPr>
        <p:spPr>
          <a:xfrm>
            <a:off x="1373045" y="2601279"/>
            <a:ext cx="61722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7" name="Google Shape;417;p20"/>
          <p:cNvCxnSpPr/>
          <p:nvPr/>
        </p:nvCxnSpPr>
        <p:spPr>
          <a:xfrm>
            <a:off x="1369235" y="2795589"/>
            <a:ext cx="61722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8" name="Google Shape;418;p20"/>
          <p:cNvCxnSpPr/>
          <p:nvPr/>
        </p:nvCxnSpPr>
        <p:spPr>
          <a:xfrm>
            <a:off x="1369235" y="4830129"/>
            <a:ext cx="61722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9" name="Google Shape;419;p20"/>
          <p:cNvCxnSpPr/>
          <p:nvPr/>
        </p:nvCxnSpPr>
        <p:spPr>
          <a:xfrm>
            <a:off x="1361615" y="5016819"/>
            <a:ext cx="61722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0" name="Google Shape;420;p20"/>
          <p:cNvCxnSpPr/>
          <p:nvPr/>
        </p:nvCxnSpPr>
        <p:spPr>
          <a:xfrm>
            <a:off x="1357805" y="5211129"/>
            <a:ext cx="61722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1" name="Google Shape;421;p20"/>
          <p:cNvCxnSpPr/>
          <p:nvPr/>
        </p:nvCxnSpPr>
        <p:spPr>
          <a:xfrm>
            <a:off x="1361615" y="5409249"/>
            <a:ext cx="61722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2" name="Google Shape;422;p20"/>
          <p:cNvCxnSpPr/>
          <p:nvPr/>
        </p:nvCxnSpPr>
        <p:spPr>
          <a:xfrm>
            <a:off x="5366266" y="2774945"/>
            <a:ext cx="22098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23" name="Google Shape;423;p20"/>
          <p:cNvCxnSpPr/>
          <p:nvPr/>
        </p:nvCxnSpPr>
        <p:spPr>
          <a:xfrm>
            <a:off x="6651627" y="5993969"/>
            <a:ext cx="655320" cy="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4" name="Google Shape;424;p20"/>
          <p:cNvSpPr txBox="1"/>
          <p:nvPr/>
        </p:nvSpPr>
        <p:spPr>
          <a:xfrm>
            <a:off x="7123123" y="5721253"/>
            <a:ext cx="108808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1.2V/0V</a:t>
            </a:r>
            <a:endParaRPr/>
          </a:p>
        </p:txBody>
      </p:sp>
      <p:pic>
        <p:nvPicPr>
          <p:cNvPr id="425" name="Google Shape;425;p20"/>
          <p:cNvPicPr preferRelativeResize="0"/>
          <p:nvPr/>
        </p:nvPicPr>
        <p:blipFill rotWithShape="1">
          <a:blip r:embed="rId4">
            <a:alphaModFix/>
          </a:blip>
          <a:srcRect b="0" l="0" r="0" t="9031"/>
          <a:stretch/>
        </p:blipFill>
        <p:spPr>
          <a:xfrm>
            <a:off x="3279248" y="2750715"/>
            <a:ext cx="5443685" cy="2243149"/>
          </a:xfrm>
          <a:prstGeom prst="rect">
            <a:avLst/>
          </a:prstGeom>
          <a:noFill/>
          <a:ln>
            <a:noFill/>
          </a:ln>
        </p:spPr>
      </p:pic>
      <p:sp>
        <p:nvSpPr>
          <p:cNvPr id="426" name="Google Shape;426;p20"/>
          <p:cNvSpPr/>
          <p:nvPr/>
        </p:nvSpPr>
        <p:spPr>
          <a:xfrm>
            <a:off x="3831490" y="2756808"/>
            <a:ext cx="1272989" cy="184673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20"/>
          <p:cNvSpPr/>
          <p:nvPr/>
        </p:nvSpPr>
        <p:spPr>
          <a:xfrm>
            <a:off x="5274069" y="2771914"/>
            <a:ext cx="2824621" cy="1846730"/>
          </a:xfrm>
          <a:prstGeom prst="rect">
            <a:avLst/>
          </a:prstGeom>
          <a:noFill/>
          <a:ln cap="flat" cmpd="sng" w="38100">
            <a:solidFill>
              <a:srgbClr val="00B05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20"/>
          <p:cNvSpPr/>
          <p:nvPr/>
        </p:nvSpPr>
        <p:spPr>
          <a:xfrm>
            <a:off x="8276829" y="2768645"/>
            <a:ext cx="251745" cy="1846730"/>
          </a:xfrm>
          <a:prstGeom prst="rect">
            <a:avLst/>
          </a:prstGeom>
          <a:noFill/>
          <a:ln cap="flat" cmpd="sng" w="38100">
            <a:solidFill>
              <a:srgbClr val="00B0F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20"/>
          <p:cNvSpPr txBox="1"/>
          <p:nvPr/>
        </p:nvSpPr>
        <p:spPr>
          <a:xfrm>
            <a:off x="4212279" y="2469534"/>
            <a:ext cx="848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LEC</a:t>
            </a:r>
            <a:endParaRPr/>
          </a:p>
        </p:txBody>
      </p:sp>
      <p:sp>
        <p:nvSpPr>
          <p:cNvPr id="430" name="Google Shape;430;p20"/>
          <p:cNvSpPr txBox="1"/>
          <p:nvPr/>
        </p:nvSpPr>
        <p:spPr>
          <a:xfrm>
            <a:off x="8149457" y="2460272"/>
            <a:ext cx="8485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B0F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REC</a:t>
            </a:r>
            <a:endParaRPr/>
          </a:p>
        </p:txBody>
      </p:sp>
      <p:sp>
        <p:nvSpPr>
          <p:cNvPr id="431" name="Google Shape;431;p20"/>
          <p:cNvSpPr txBox="1"/>
          <p:nvPr/>
        </p:nvSpPr>
        <p:spPr>
          <a:xfrm>
            <a:off x="5238949" y="2460272"/>
            <a:ext cx="284352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5-6 x REPEATED SENSOR UNITS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90984" y="908488"/>
            <a:ext cx="6718300" cy="218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21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lang="en-US" sz="3600"/>
              <a:t>AncASIC and FIB for SVT OB/Disks</a:t>
            </a:r>
            <a:endParaRPr/>
          </a:p>
        </p:txBody>
      </p:sp>
      <p:sp>
        <p:nvSpPr>
          <p:cNvPr id="438" name="Google Shape;438;p21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439" name="Google Shape;439;p21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440" name="Google Shape;440;p21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41" name="Google Shape;441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86846" y="3429000"/>
            <a:ext cx="6222438" cy="2788307"/>
          </a:xfrm>
          <a:prstGeom prst="rect">
            <a:avLst/>
          </a:prstGeom>
          <a:solidFill>
            <a:srgbClr val="FF0000"/>
          </a:solidFill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42" name="Google Shape;442;p21"/>
          <p:cNvSpPr/>
          <p:nvPr/>
        </p:nvSpPr>
        <p:spPr>
          <a:xfrm>
            <a:off x="8939925" y="2044498"/>
            <a:ext cx="660963" cy="503855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3" name="Google Shape;443;p21"/>
          <p:cNvCxnSpPr>
            <a:stCxn id="442" idx="2"/>
            <a:endCxn id="441" idx="0"/>
          </p:cNvCxnSpPr>
          <p:nvPr/>
        </p:nvCxnSpPr>
        <p:spPr>
          <a:xfrm flipH="1">
            <a:off x="8898107" y="2548353"/>
            <a:ext cx="372300" cy="880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444" name="Google Shape;444;p21"/>
          <p:cNvSpPr txBox="1"/>
          <p:nvPr/>
        </p:nvSpPr>
        <p:spPr>
          <a:xfrm>
            <a:off x="5779517" y="3357818"/>
            <a:ext cx="1315008" cy="400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AncASIC</a:t>
            </a:r>
            <a:endParaRPr b="0" i="0" sz="14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45" name="Google Shape;445;p21"/>
          <p:cNvSpPr txBox="1"/>
          <p:nvPr/>
        </p:nvSpPr>
        <p:spPr>
          <a:xfrm>
            <a:off x="317186" y="3662762"/>
            <a:ext cx="4827087" cy="255454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AncASIC Main Building Blocks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Neg. Bias Voltage Generator (NVBG):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frequency-controlled charge pumps</a:t>
            </a:r>
            <a:endParaRPr/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Shunt-LDO (SLDO):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serial power with DC current through multiple AncASICs</a:t>
            </a:r>
            <a:endParaRPr b="0" i="0" sz="20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85750" lvl="0" marL="2857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1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Slow Control (AncBrain): </a:t>
            </a:r>
            <a:r>
              <a:rPr b="0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Daisy-chained connection among multiple AncASICs to reduce the number of traces/cables</a:t>
            </a:r>
            <a:endParaRPr/>
          </a:p>
        </p:txBody>
      </p:sp>
      <p:sp>
        <p:nvSpPr>
          <p:cNvPr id="446" name="Google Shape;446;p21"/>
          <p:cNvSpPr txBox="1"/>
          <p:nvPr/>
        </p:nvSpPr>
        <p:spPr>
          <a:xfrm>
            <a:off x="317186" y="753019"/>
            <a:ext cx="4827087" cy="2323713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FPC Interface Board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DC Current for AncASIC to translate to 5 power domains for EIC-LAS. 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S/C for AncASIC to translate to slow control signals for EIC-LAS. 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VTRx+ to receive high-speed data from EIC-LAS and send out by optical fibre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2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/>
              <a:t>SVT OB/Disk Power/Readout Scheme </a:t>
            </a:r>
            <a:endParaRPr sz="3600"/>
          </a:p>
        </p:txBody>
      </p:sp>
      <p:sp>
        <p:nvSpPr>
          <p:cNvPr id="452" name="Google Shape;452;p22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453" name="Google Shape;453;p22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454" name="Google Shape;454;p22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55" name="Google Shape;45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5804" y="1253214"/>
            <a:ext cx="11120392" cy="4754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23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/>
              <a:t>FCB and FIB for SVT OB/Disks</a:t>
            </a:r>
            <a:endParaRPr b="1" sz="3600"/>
          </a:p>
        </p:txBody>
      </p:sp>
      <p:sp>
        <p:nvSpPr>
          <p:cNvPr id="461" name="Google Shape;461;p23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462" name="Google Shape;462;p23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463" name="Google Shape;463;p23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64" name="Google Shape;46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825759"/>
            <a:ext cx="4967783" cy="2328982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23"/>
          <p:cNvSpPr txBox="1"/>
          <p:nvPr/>
        </p:nvSpPr>
        <p:spPr>
          <a:xfrm>
            <a:off x="6739799" y="3379246"/>
            <a:ext cx="5295333" cy="1528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FPC Interface Board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FIB PWR and S/C for the VTRx+ (EIC-LAS data). 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FPC current supply and S/C for AncASIC to translate to 5 power domains (including NBVG) and slow control protocol for EIC-LAS. </a:t>
            </a:r>
            <a:endParaRPr b="0" i="0" sz="1350" u="none" cap="none" strike="noStrike">
              <a:solidFill>
                <a:srgbClr val="4471C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66" name="Google Shape;466;p23"/>
          <p:cNvSpPr txBox="1"/>
          <p:nvPr/>
        </p:nvSpPr>
        <p:spPr>
          <a:xfrm>
            <a:off x="156868" y="3461916"/>
            <a:ext cx="529533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FPC Control Board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 the lpGBT e-links for the FPC S/C commands. </a:t>
            </a:r>
            <a:endParaRPr/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Use the lpGBT I2C master connections for the FIB S/C commands. </a:t>
            </a:r>
            <a:endParaRPr b="0" i="0" sz="1350" u="none" cap="none" strike="noStrike">
              <a:solidFill>
                <a:srgbClr val="4471C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67" name="Google Shape;46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12028" y="851685"/>
            <a:ext cx="7224215" cy="2353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39799" y="4994239"/>
            <a:ext cx="2583873" cy="1558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387465" y="4971339"/>
            <a:ext cx="2780439" cy="1687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403780" y="4879819"/>
            <a:ext cx="2780439" cy="17790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g3d3c2a3203e_2_141"/>
          <p:cNvPicPr preferRelativeResize="0"/>
          <p:nvPr/>
        </p:nvPicPr>
        <p:blipFill rotWithShape="1">
          <a:blip r:embed="rId3">
            <a:alphaModFix/>
          </a:blip>
          <a:srcRect b="0" l="9543" r="20084" t="0"/>
          <a:stretch/>
        </p:blipFill>
        <p:spPr>
          <a:xfrm>
            <a:off x="6133275" y="1528775"/>
            <a:ext cx="2494625" cy="151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g3d3c2a3203e_2_1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92625" y="4233551"/>
            <a:ext cx="8837639" cy="1518600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g3d3c2a3203e_2_141"/>
          <p:cNvSpPr txBox="1"/>
          <p:nvPr/>
        </p:nvSpPr>
        <p:spPr>
          <a:xfrm>
            <a:off x="0" y="12618"/>
            <a:ext cx="12192000" cy="581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 FPC - feature dimensions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8" name="Google Shape;478;g3d3c2a3203e_2_1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1766764" cy="38043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79" name="Google Shape;479;g3d3c2a3203e_2_141"/>
          <p:cNvGraphicFramePr/>
          <p:nvPr/>
        </p:nvGraphicFramePr>
        <p:xfrm>
          <a:off x="8702545" y="977915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{0B8A60AA-A6AD-463A-B4C8-82E3F963DB14}</a:tableStyleId>
              </a:tblPr>
              <a:tblGrid>
                <a:gridCol w="1716425"/>
                <a:gridCol w="1716425"/>
              </a:tblGrid>
              <a:tr h="33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Connector end width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12.5476mm</a:t>
                      </a:r>
                      <a:endParaRPr sz="1300" u="none" cap="none" strike="noStrike"/>
                    </a:p>
                  </a:txBody>
                  <a:tcPr marT="45725" marB="45725" marR="91450" marL="91450"/>
                </a:tc>
              </a:tr>
              <a:tr h="33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Body width</a:t>
                      </a:r>
                      <a:endParaRPr sz="13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9.1186mm</a:t>
                      </a:r>
                      <a:endParaRPr sz="1300" u="none" cap="none" strike="noStrike"/>
                    </a:p>
                  </a:txBody>
                  <a:tcPr marT="45725" marB="45725" marR="91450" marL="91450"/>
                </a:tc>
              </a:tr>
              <a:tr h="33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 length</a:t>
                      </a:r>
                      <a:endParaRPr sz="13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514.83mm</a:t>
                      </a:r>
                      <a:endParaRPr sz="1300" u="none" cap="none" strike="noStrike"/>
                    </a:p>
                  </a:txBody>
                  <a:tcPr marT="45725" marB="45725" marR="91450" marL="91450"/>
                </a:tc>
              </a:tr>
              <a:tr h="62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Distance between Center of sensor and Main FPC</a:t>
                      </a:r>
                      <a:endParaRPr sz="13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17.392 mm</a:t>
                      </a:r>
                      <a:endParaRPr sz="1300" u="none" cap="none" strike="noStrike"/>
                    </a:p>
                  </a:txBody>
                  <a:tcPr marT="45725" marB="45725" marR="91450" marL="91450"/>
                </a:tc>
              </a:tr>
              <a:tr h="33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Overlap of RSU</a:t>
                      </a:r>
                      <a:endParaRPr sz="1300" u="none" cap="none" strike="noStrike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1mm</a:t>
                      </a:r>
                      <a:endParaRPr sz="1300" u="none" cap="none" strike="noStrike"/>
                    </a:p>
                  </a:txBody>
                  <a:tcPr marT="45725" marB="45725" marR="91450" marL="91450"/>
                </a:tc>
              </a:tr>
              <a:tr h="33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Area 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4747.6 mm</a:t>
                      </a:r>
                      <a:r>
                        <a:rPr baseline="30000"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  <a:tr h="33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Metal Fill factor Top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0.45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  <a:tr h="338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Metal Fill factor Bot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-US" sz="13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0.68</a:t>
                      </a:r>
                      <a:endParaRPr sz="13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  <p:cxnSp>
        <p:nvCxnSpPr>
          <p:cNvPr id="480" name="Google Shape;480;g3d3c2a3203e_2_141"/>
          <p:cNvCxnSpPr/>
          <p:nvPr/>
        </p:nvCxnSpPr>
        <p:spPr>
          <a:xfrm rot="10800000">
            <a:off x="2869729" y="2314632"/>
            <a:ext cx="350100" cy="23301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81" name="Google Shape;481;g3d3c2a3203e_2_141"/>
          <p:cNvCxnSpPr/>
          <p:nvPr/>
        </p:nvCxnSpPr>
        <p:spPr>
          <a:xfrm rot="10800000">
            <a:off x="56628" y="4291318"/>
            <a:ext cx="3169500" cy="9582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82" name="Google Shape;482;g3d3c2a3203e_2_141"/>
          <p:cNvCxnSpPr/>
          <p:nvPr/>
        </p:nvCxnSpPr>
        <p:spPr>
          <a:xfrm flipH="1" rot="10800000">
            <a:off x="8131900" y="2988300"/>
            <a:ext cx="492000" cy="15153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83" name="Google Shape;483;g3d3c2a3203e_2_141"/>
          <p:cNvCxnSpPr>
            <a:stCxn id="484" idx="1"/>
          </p:cNvCxnSpPr>
          <p:nvPr/>
        </p:nvCxnSpPr>
        <p:spPr>
          <a:xfrm rot="10800000">
            <a:off x="6124578" y="2998255"/>
            <a:ext cx="1673100" cy="17289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85" name="Google Shape;485;g3d3c2a3203e_2_141"/>
          <p:cNvCxnSpPr/>
          <p:nvPr/>
        </p:nvCxnSpPr>
        <p:spPr>
          <a:xfrm rot="10800000">
            <a:off x="3736050" y="3880750"/>
            <a:ext cx="2054100" cy="11640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</p:cxnSp>
      <p:cxnSp>
        <p:nvCxnSpPr>
          <p:cNvPr id="486" name="Google Shape;486;g3d3c2a3203e_2_141"/>
          <p:cNvCxnSpPr/>
          <p:nvPr/>
        </p:nvCxnSpPr>
        <p:spPr>
          <a:xfrm rot="10800000">
            <a:off x="5866925" y="2617625"/>
            <a:ext cx="366000" cy="196470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487" name="Google Shape;487;g3d3c2a3203e_2_141"/>
          <p:cNvSpPr/>
          <p:nvPr/>
        </p:nvSpPr>
        <p:spPr>
          <a:xfrm>
            <a:off x="3116175" y="4736176"/>
            <a:ext cx="386100" cy="513300"/>
          </a:xfrm>
          <a:prstGeom prst="rect">
            <a:avLst/>
          </a:prstGeom>
          <a:noFill/>
          <a:ln cap="flat" cmpd="sng" w="19050">
            <a:solidFill>
              <a:srgbClr val="FFC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8" name="Google Shape;488;g3d3c2a3203e_2_141"/>
          <p:cNvSpPr/>
          <p:nvPr/>
        </p:nvSpPr>
        <p:spPr>
          <a:xfrm>
            <a:off x="5852873" y="4592176"/>
            <a:ext cx="292500" cy="453600"/>
          </a:xfrm>
          <a:prstGeom prst="rect">
            <a:avLst/>
          </a:prstGeom>
          <a:noFill/>
          <a:ln cap="flat" cmpd="sng" w="19050">
            <a:solidFill>
              <a:srgbClr val="FFC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g3d3c2a3203e_2_141"/>
          <p:cNvSpPr/>
          <p:nvPr/>
        </p:nvSpPr>
        <p:spPr>
          <a:xfrm>
            <a:off x="7797678" y="4539505"/>
            <a:ext cx="251100" cy="375300"/>
          </a:xfrm>
          <a:prstGeom prst="rect">
            <a:avLst/>
          </a:prstGeom>
          <a:noFill/>
          <a:ln cap="flat" cmpd="sng" w="19050">
            <a:solidFill>
              <a:srgbClr val="FFC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9" name="Google Shape;489;g3d3c2a3203e_2_1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030575" y="594424"/>
            <a:ext cx="1822300" cy="351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g3d3c2a3203e_2_1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6525" y="1884893"/>
            <a:ext cx="2743200" cy="2277633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g3d3c2a3203e_2_141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492" name="Google Shape;492;g3d3c2a3203e_2_141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3" name="Google Shape;493;g3d3c2a3203e_2_141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d3c2a3203e_2_163"/>
          <p:cNvSpPr txBox="1"/>
          <p:nvPr/>
        </p:nvSpPr>
        <p:spPr>
          <a:xfrm>
            <a:off x="49096" y="0"/>
            <a:ext cx="12192000" cy="581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 FPC - connector and nets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9" name="Google Shape;499;g3d3c2a3203e_2_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6764" cy="38043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00" name="Google Shape;500;g3d3c2a3203e_2_163"/>
          <p:cNvGraphicFramePr/>
          <p:nvPr/>
        </p:nvGraphicFramePr>
        <p:xfrm>
          <a:off x="4787473" y="151956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{18FF0488-71BF-4427-8D8D-78EC17DD1870}</a:tableStyleId>
              </a:tblPr>
              <a:tblGrid>
                <a:gridCol w="967425"/>
                <a:gridCol w="6077050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Pin Number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Description 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24,21,18,1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GND trace, width = 0.2 mm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23,22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High Speed Data, connect to Bridge FPC2, width/spacing = 3 mil, length = 387 mm.  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20,19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High Speed Data, connect to Bridge FPC1, width/spacing = 3 mil, length = 272 mm.  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17,16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High Speed Data, connect to Bridge FPC0, width/spacing = 3 mil, length = 160 mm. 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12-15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Iin (See following pages for details )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8-11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Iout (See following pages for details)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7,6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SC_CLK, width/spacing = 3mil,length = 162mm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5,4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SC_OUT, width/spacing = 3mil, length =162 mm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3,2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Times New Roman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SC_IN, width/spacing = 3mil, length = 164 mm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501" name="Google Shape;501;g3d3c2a3203e_2_163"/>
          <p:cNvSpPr txBox="1"/>
          <p:nvPr/>
        </p:nvSpPr>
        <p:spPr>
          <a:xfrm>
            <a:off x="5111967" y="5552146"/>
            <a:ext cx="65427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Note: All GND traces are not interconnected on the main FPC; therefore, common grounding must be established externally (e.g. FIB) if needed.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2" name="Google Shape;502;g3d3c2a3203e_2_1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800" y="1431199"/>
            <a:ext cx="4482674" cy="3796868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g3d3c2a3203e_2_163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504" name="Google Shape;504;g3d3c2a3203e_2_163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05" name="Google Shape;505;g3d3c2a3203e_2_163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d3c2a3203e_2_212"/>
          <p:cNvSpPr txBox="1"/>
          <p:nvPr/>
        </p:nvSpPr>
        <p:spPr>
          <a:xfrm>
            <a:off x="0" y="12618"/>
            <a:ext cx="12192000" cy="5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Bridge FPC power consumption – I</a:t>
            </a:r>
            <a:r>
              <a:rPr b="1" baseline="-2500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</a:t>
            </a: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/I</a:t>
            </a:r>
            <a:r>
              <a:rPr b="1" baseline="-25000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out</a:t>
            </a: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(JLCv1)</a:t>
            </a:r>
            <a:endParaRPr b="1" i="0" sz="28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11" name="Google Shape;511;g3d3c2a3203e_2_2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6764" cy="380434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g3d3c2a3203e_2_212"/>
          <p:cNvSpPr txBox="1"/>
          <p:nvPr/>
        </p:nvSpPr>
        <p:spPr>
          <a:xfrm>
            <a:off x="4224672" y="1081999"/>
            <a:ext cx="74571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resistance of Iin/Iout can be divided into two parts: Trace on FPC and bonding wire.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estimated resistance and the parameters that used in the calculation is shown in the following: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513" name="Google Shape;513;g3d3c2a3203e_2_212"/>
          <p:cNvGraphicFramePr/>
          <p:nvPr/>
        </p:nvGraphicFramePr>
        <p:xfrm>
          <a:off x="4163828" y="239572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{18FF0488-71BF-4427-8D8D-78EC17DD1870}</a:tableStyleId>
              </a:tblPr>
              <a:tblGrid>
                <a:gridCol w="1797500"/>
                <a:gridCol w="1797500"/>
                <a:gridCol w="1797500"/>
                <a:gridCol w="1797500"/>
              </a:tblGrid>
              <a:tr h="276525"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Trace on FPC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Bonding wire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 hMerge="1"/>
              </a:tr>
              <a:tr h="262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ρ:</a:t>
                      </a: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Resistivity@20℃ (ohm·m)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2.65E-8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ρ:</a:t>
                      </a: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Resistivity@20℃ (ohm·m)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2.65E-8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</a:tr>
              <a:tr h="262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H:Thickness (m)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1.50E-5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D:Diameter (m)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2.54E-5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</a:tr>
              <a:tr h="262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W:Width on top (m)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0.0003084 (Iin/Iout)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L:Mean length (m)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0.0029(Iin); 0.002</a:t>
                      </a:r>
                      <a:r>
                        <a:rPr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</a:t>
                      </a: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(Iout)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</a:tr>
              <a:tr h="269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Width on the bottom (m)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0.0022(Iin); 0,0027(Iout)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Calibri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t/>
                      </a:r>
                      <a:endParaRPr sz="1050" u="none" cap="none" strike="noStrike"/>
                    </a:p>
                  </a:txBody>
                  <a:tcPr marT="63500" marB="63500" marR="63500" marL="63500"/>
                </a:tc>
              </a:tr>
              <a:tr h="276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L:Mean length (m)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</a:t>
                      </a:r>
                      <a:r>
                        <a:rPr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17</a:t>
                      </a: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(Iin/Iout)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N:wire number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27(Iin); 40 (Iout)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</a:tr>
              <a:tr h="276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Resistance (ohm)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0.01</a:t>
                      </a:r>
                      <a:r>
                        <a:rPr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18</a:t>
                      </a: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(Iin) 0.009</a:t>
                      </a:r>
                      <a:r>
                        <a:rPr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</a:t>
                      </a: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(Iout)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Resistance (ohm)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5.6</a:t>
                      </a:r>
                      <a:r>
                        <a:rPr b="0" i="0" lang="en-US" sz="11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e-3(Iin);3e-3(Iout)</a:t>
                      </a:r>
                      <a:endParaRPr sz="1800" u="none" cap="none" strike="noStrike"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514" name="Google Shape;514;g3d3c2a3203e_2_212"/>
          <p:cNvSpPr txBox="1"/>
          <p:nvPr/>
        </p:nvSpPr>
        <p:spPr>
          <a:xfrm>
            <a:off x="4163825" y="4787800"/>
            <a:ext cx="8148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Assume the current is 1.5 A, The power consumption is estimated as 68 mW.</a:t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main contribution is from the trace of Iin/Iout on FPC (~49 mW).</a:t>
            </a:r>
            <a:b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15" name="Google Shape;515;g3d3c2a3203e_2_212"/>
          <p:cNvPicPr preferRelativeResize="0"/>
          <p:nvPr/>
        </p:nvPicPr>
        <p:blipFill rotWithShape="1">
          <a:blip r:embed="rId4">
            <a:alphaModFix/>
          </a:blip>
          <a:srcRect b="0" l="12186" r="34272" t="0"/>
          <a:stretch/>
        </p:blipFill>
        <p:spPr>
          <a:xfrm>
            <a:off x="758500" y="700150"/>
            <a:ext cx="2902599" cy="5550375"/>
          </a:xfrm>
          <a:prstGeom prst="rect">
            <a:avLst/>
          </a:prstGeom>
          <a:noFill/>
          <a:ln>
            <a:noFill/>
          </a:ln>
        </p:spPr>
      </p:pic>
      <p:sp>
        <p:nvSpPr>
          <p:cNvPr id="516" name="Google Shape;516;g3d3c2a3203e_2_212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517" name="Google Shape;517;g3d3c2a3203e_2_212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8" name="Google Shape;518;g3d3c2a3203e_2_212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g3d3c2a3203e_2_2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6764" cy="380434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g3d3c2a3203e_2_224"/>
          <p:cNvSpPr txBox="1"/>
          <p:nvPr/>
        </p:nvSpPr>
        <p:spPr>
          <a:xfrm>
            <a:off x="0" y="0"/>
            <a:ext cx="12192000" cy="581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Bridge FPC power consumption – power nets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g3d3c2a3203e_2_224"/>
          <p:cNvSpPr txBox="1"/>
          <p:nvPr/>
        </p:nvSpPr>
        <p:spPr>
          <a:xfrm>
            <a:off x="4878429" y="668827"/>
            <a:ext cx="6096000" cy="15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power consumption of TXVDD/GSVDD/GAVDD/GDVDD can be divided into two parts:1. From AncASIC to power bus; 2. From the power bus to the left edge of LAS (Power loss on the power bus is insignificant, as the current travels only a short distance on the it);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b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526" name="Google Shape;526;g3d3c2a3203e_2_224"/>
          <p:cNvGraphicFramePr/>
          <p:nvPr/>
        </p:nvGraphicFramePr>
        <p:xfrm>
          <a:off x="4329965" y="170855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{0B8A60AA-A6AD-463A-B4C8-82E3F963DB14}</a:tableStyleId>
              </a:tblPr>
              <a:tblGrid>
                <a:gridCol w="1798225"/>
                <a:gridCol w="1798225"/>
                <a:gridCol w="1798225"/>
                <a:gridCol w="1798225"/>
              </a:tblGrid>
              <a:tr h="320625"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From AncASIC bonding to power bus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From power bus to left edge of LAS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  <a:tc hMerge="1"/>
              </a:tr>
              <a:tr h="320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ρ:</a:t>
                      </a: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Resistivity@20℃(ohm·m)</a:t>
                      </a:r>
                      <a:endParaRPr sz="10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b="0" lang="en-US" sz="1000" u="none" cap="none" strike="noStrike">
                          <a:solidFill>
                            <a:srgbClr val="000000"/>
                          </a:solidFill>
                        </a:rPr>
                        <a:t>2.65E-8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ρ:</a:t>
                      </a:r>
                      <a:r>
                        <a:rPr b="1" i="0" lang="en-US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Resistivity@20℃ (ohm·m)</a:t>
                      </a:r>
                      <a:endParaRPr sz="10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b="0" lang="en-US" sz="1000" u="none" cap="none" strike="noStrike">
                          <a:solidFill>
                            <a:srgbClr val="000000"/>
                          </a:solidFill>
                        </a:rPr>
                        <a:t>2.65E-8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</a:tr>
              <a:tr h="320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00000"/>
                          </a:solidFill>
                        </a:rPr>
                        <a:t>D:Diameter (m)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b="0" lang="en-US" sz="1000" u="none" cap="none" strike="noStrike">
                          <a:solidFill>
                            <a:srgbClr val="000000"/>
                          </a:solidFill>
                        </a:rPr>
                        <a:t>2.54E-5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b="1" lang="en-US" sz="1000" u="none" cap="none" strike="noStrike">
                          <a:solidFill>
                            <a:srgbClr val="000000"/>
                          </a:solidFill>
                        </a:rPr>
                        <a:t>D:Diameter (m)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Calibri"/>
                        <a:buNone/>
                      </a:pPr>
                      <a:r>
                        <a:rPr b="0" lang="en-US" sz="1000" u="none" cap="none" strike="noStrike">
                          <a:solidFill>
                            <a:srgbClr val="000000"/>
                          </a:solidFill>
                        </a:rPr>
                        <a:t>2.54E-5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</a:tr>
              <a:tr h="426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424242"/>
                          </a:solidFill>
                        </a:rPr>
                        <a:t>L(mm):</a:t>
                      </a:r>
                      <a:endParaRPr b="1"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0.8(TXVDD); 1.1(GSVDD);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1.4(GAVDD); 1.7(GDVDD)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424242"/>
                          </a:solidFill>
                        </a:rPr>
                        <a:t>L1(mm):</a:t>
                      </a:r>
                      <a:endParaRPr b="1"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1.9(TXVDD); 1.6(GSVDD);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1.3(GAVDD); 1(GDVDD)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</a:tr>
              <a:tr h="4260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424242"/>
                          </a:solidFill>
                        </a:rPr>
                        <a:t>Number of bonding wire:</a:t>
                      </a:r>
                      <a:endParaRPr b="1"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3 (TXVDD); 6(GSVDD);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4(GAVDD); 15(GDVDD)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424242"/>
                          </a:solidFill>
                        </a:rPr>
                        <a:t>Number of bonding wire:</a:t>
                      </a:r>
                      <a:endParaRPr b="1"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6 (TXVDD); 12(GSVDD);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8(GAVDD); 20(GDVDD)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</a:tr>
              <a:tr h="742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424242"/>
                          </a:solidFill>
                        </a:rPr>
                        <a:t>Resistance:</a:t>
                      </a:r>
                      <a:endParaRPr b="1"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1.4e-2(TXVDD);9.6e-3(GSVDD);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1.8e-2(GAVDD);5.9e-3(GDVDD)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1" lang="en-US" sz="1200" u="none" cap="none" strike="noStrike">
                          <a:solidFill>
                            <a:srgbClr val="424242"/>
                          </a:solidFill>
                        </a:rPr>
                        <a:t>Resistance:</a:t>
                      </a:r>
                      <a:endParaRPr b="1" sz="1800" u="none" cap="none" strike="noStrike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1.7e-2(TXVDD);7.0e-3(GSVDD);</a:t>
                      </a:r>
                      <a:endParaRPr sz="1800" u="none" cap="none" strike="noStrike"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24242"/>
                        </a:buClr>
                        <a:buSzPts val="1200"/>
                        <a:buFont typeface="Calibri"/>
                        <a:buNone/>
                      </a:pPr>
                      <a:r>
                        <a:rPr b="0" lang="en-US" sz="1200" u="none" cap="none" strike="noStrike">
                          <a:solidFill>
                            <a:srgbClr val="424242"/>
                          </a:solidFill>
                        </a:rPr>
                        <a:t>8.5e-3(GAVDD);2.6e-3(GDVDD)</a:t>
                      </a:r>
                      <a:endParaRPr sz="1800" u="none" cap="none" strike="noStrike"/>
                    </a:p>
                  </a:txBody>
                  <a:tcPr marT="63500" marB="63500" marR="63500" marL="63500" anchor="ctr"/>
                </a:tc>
              </a:tr>
            </a:tbl>
          </a:graphicData>
        </a:graphic>
      </p:graphicFrame>
      <p:pic>
        <p:nvPicPr>
          <p:cNvPr id="527" name="Google Shape;527;g3d3c2a3203e_2_2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05836" y="4800520"/>
            <a:ext cx="5334274" cy="155583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g3d3c2a3203e_2_224"/>
          <p:cNvSpPr txBox="1"/>
          <p:nvPr/>
        </p:nvSpPr>
        <p:spPr>
          <a:xfrm>
            <a:off x="3710648" y="4625591"/>
            <a:ext cx="33156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Calculate the operating current for each power based on updated numbers form Chamonix: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power consumption on power net is 6.3 mW</a:t>
            </a:r>
            <a:endParaRPr b="1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29" name="Google Shape;529;g3d3c2a3203e_2_2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08225" y="734199"/>
            <a:ext cx="3213833" cy="5469750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g3d3c2a3203e_2_224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531" name="Google Shape;531;g3d3c2a3203e_2_224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32" name="Google Shape;532;g3d3c2a3203e_2_224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4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/>
              <a:t>STFC-LTU FPC Prototypes</a:t>
            </a:r>
            <a:endParaRPr/>
          </a:p>
        </p:txBody>
      </p:sp>
      <p:sp>
        <p:nvSpPr>
          <p:cNvPr id="538" name="Google Shape;538;p14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539" name="Google Shape;539;p14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540" name="Google Shape;540;p14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41" name="Google Shape;54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8945" y="1098441"/>
            <a:ext cx="11323819" cy="2417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2" name="Google Shape;542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30363" y="4311618"/>
            <a:ext cx="4524632" cy="17139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43" name="Google Shape;543;p14"/>
          <p:cNvGraphicFramePr/>
          <p:nvPr/>
        </p:nvGraphicFramePr>
        <p:xfrm>
          <a:off x="5774499" y="395843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{40ED7831-FD71-40D5-9103-1FAA8DE0B02F}</a:tableStyleId>
              </a:tblPr>
              <a:tblGrid>
                <a:gridCol w="1519125"/>
                <a:gridCol w="1200050"/>
                <a:gridCol w="803075"/>
                <a:gridCol w="1107325"/>
                <a:gridCol w="1107325"/>
              </a:tblGrid>
              <a:tr h="393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/>
                </a:tc>
                <a:tc gridSpan="4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LTU FPC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 hMerge="1"/>
                <a:tc hMerge="1"/>
                <a:tc hMerge="1"/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Components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Thickness (um)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Material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X0(cm)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X0(%)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Metal layers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 + 15*0.69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Aluminum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8.897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0.028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Dielectric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10+10+25+25</a:t>
                      </a:r>
                      <a:endParaRPr sz="1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Polyimide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28.57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0.023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glue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TBC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39.07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0.004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Total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Calibri"/>
                        <a:buNone/>
                      </a:pPr>
                      <a:r>
                        <a:t/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</a:pPr>
                      <a:r>
                        <a:rPr lang="en-US" sz="12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0.055</a:t>
                      </a:r>
                      <a:endParaRPr sz="18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d3c2a3203e_2_174"/>
          <p:cNvSpPr txBox="1"/>
          <p:nvPr/>
        </p:nvSpPr>
        <p:spPr>
          <a:xfrm>
            <a:off x="0" y="12618"/>
            <a:ext cx="12192000" cy="581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Connecting Bridge and Main FPCs (JLCv1)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49" name="Google Shape;549;g3d3c2a3203e_2_1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766764" cy="380434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g3d3c2a3203e_2_174"/>
          <p:cNvSpPr txBox="1"/>
          <p:nvPr/>
        </p:nvSpPr>
        <p:spPr>
          <a:xfrm>
            <a:off x="236750" y="4947827"/>
            <a:ext cx="50919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left bridge FPC will be soldered to the main FPC by 17 pairs of pads.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Each pad has width 0.4mm, length 1mm, pitch 0.7mm.</a:t>
            </a:r>
            <a:endParaRPr b="1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</a:pPr>
            <a:b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1" name="Google Shape;551;g3d3c2a3203e_2_174"/>
          <p:cNvSpPr txBox="1"/>
          <p:nvPr/>
        </p:nvSpPr>
        <p:spPr>
          <a:xfrm>
            <a:off x="8442225" y="2279964"/>
            <a:ext cx="3200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Right Bridge FPC: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g3d3c2a3203e_2_174"/>
          <p:cNvSpPr txBox="1"/>
          <p:nvPr/>
        </p:nvSpPr>
        <p:spPr>
          <a:xfrm>
            <a:off x="954842" y="2174310"/>
            <a:ext cx="2475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Left Bridge FPC: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g3d3c2a3203e_2_174"/>
          <p:cNvSpPr txBox="1"/>
          <p:nvPr/>
        </p:nvSpPr>
        <p:spPr>
          <a:xfrm>
            <a:off x="6628300" y="4947825"/>
            <a:ext cx="5453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right bridge FPC will be soldered to the main FPC by 1 pair of pads.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54" name="Google Shape;554;g3d3c2a3203e_2_1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86800" y="667900"/>
            <a:ext cx="4025356" cy="202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g3d3c2a3203e_2_17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71000" y="2731225"/>
            <a:ext cx="2685199" cy="217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g3d3c2a3203e_2_17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64050" y="2624085"/>
            <a:ext cx="3708684" cy="2283166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g3d3c2a3203e_2_174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558" name="Google Shape;558;g3d3c2a3203e_2_174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9" name="Google Shape;559;g3d3c2a3203e_2_174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4"/>
          <p:cNvSpPr txBox="1"/>
          <p:nvPr>
            <p:ph type="title"/>
          </p:nvPr>
        </p:nvSpPr>
        <p:spPr>
          <a:xfrm>
            <a:off x="0" y="-13246"/>
            <a:ext cx="12192000" cy="6886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en-US"/>
              <a:t>spTAB vs wire-bonding on LTU FPCs</a:t>
            </a:r>
            <a:endParaRPr/>
          </a:p>
        </p:txBody>
      </p:sp>
      <p:sp>
        <p:nvSpPr>
          <p:cNvPr id="565" name="Google Shape;565;p24"/>
          <p:cNvSpPr txBox="1"/>
          <p:nvPr>
            <p:ph idx="12" type="sldNum"/>
          </p:nvPr>
        </p:nvSpPr>
        <p:spPr>
          <a:xfrm>
            <a:off x="944880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566" name="Google Shape;56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" y="1311509"/>
            <a:ext cx="4625009" cy="2596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66990" y="1599607"/>
            <a:ext cx="4625010" cy="2596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8" name="Google Shape;568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2" y="3908121"/>
            <a:ext cx="4625009" cy="2596612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24"/>
          <p:cNvSpPr txBox="1"/>
          <p:nvPr/>
        </p:nvSpPr>
        <p:spPr>
          <a:xfrm>
            <a:off x="-1" y="6489459"/>
            <a:ext cx="43452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James Julian Glover </a:t>
            </a:r>
            <a:r>
              <a:rPr b="0" i="0" lang="en-US" sz="1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 b="0" i="0" sz="1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70" name="Google Shape;570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566989" y="4122125"/>
            <a:ext cx="4625011" cy="2596613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24"/>
          <p:cNvSpPr txBox="1"/>
          <p:nvPr/>
        </p:nvSpPr>
        <p:spPr>
          <a:xfrm>
            <a:off x="7051680" y="6485477"/>
            <a:ext cx="43452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Jian Liu </a:t>
            </a:r>
            <a:r>
              <a:rPr b="0" i="0" lang="en-US" sz="1600" u="sng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</a:t>
            </a:r>
            <a:endParaRPr b="0" i="0" sz="1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72" name="Google Shape;572;p2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01646" y="701909"/>
            <a:ext cx="3111500" cy="6096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descr="henniker plasma typical wire bond diagram" id="573" name="Google Shape;573;p2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 flipH="1">
            <a:off x="9031267" y="675400"/>
            <a:ext cx="1584542" cy="972523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74" name="Google Shape;574;p24"/>
          <p:cNvSpPr txBox="1"/>
          <p:nvPr>
            <p:ph idx="10" type="dt"/>
          </p:nvPr>
        </p:nvSpPr>
        <p:spPr>
          <a:xfrm>
            <a:off x="0" y="6579476"/>
            <a:ext cx="2743200" cy="2785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10/9/2026</a:t>
            </a:r>
            <a:endParaRPr/>
          </a:p>
        </p:txBody>
      </p:sp>
      <p:sp>
        <p:nvSpPr>
          <p:cNvPr id="575" name="Google Shape;575;p24"/>
          <p:cNvSpPr txBox="1"/>
          <p:nvPr>
            <p:ph idx="11" type="ftr"/>
          </p:nvPr>
        </p:nvSpPr>
        <p:spPr>
          <a:xfrm>
            <a:off x="4029403" y="6579476"/>
            <a:ext cx="4133194" cy="26560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" name="Google Shape;58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2972" y="872148"/>
            <a:ext cx="11399416" cy="54842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7023"/>
            <a:ext cx="1891082" cy="404295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8"/>
          <p:cNvSpPr txBox="1"/>
          <p:nvPr/>
        </p:nvSpPr>
        <p:spPr>
          <a:xfrm>
            <a:off x="2869100" y="201125"/>
            <a:ext cx="670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83" name="Google Shape;583;p8"/>
          <p:cNvPicPr preferRelativeResize="0"/>
          <p:nvPr/>
        </p:nvPicPr>
        <p:blipFill rotWithShape="1">
          <a:blip r:embed="rId5">
            <a:alphaModFix amt="45000"/>
          </a:blip>
          <a:srcRect b="0" l="0" r="0" t="0"/>
          <a:stretch/>
        </p:blipFill>
        <p:spPr>
          <a:xfrm>
            <a:off x="477309" y="1217783"/>
            <a:ext cx="11222037" cy="2480157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8"/>
          <p:cNvSpPr txBox="1"/>
          <p:nvPr/>
        </p:nvSpPr>
        <p:spPr>
          <a:xfrm>
            <a:off x="7148316" y="3151958"/>
            <a:ext cx="425487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9E9E9E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18um Cu + 50um Dielectric</a:t>
            </a:r>
            <a:endParaRPr/>
          </a:p>
        </p:txBody>
      </p:sp>
      <p:sp>
        <p:nvSpPr>
          <p:cNvPr id="585" name="Google Shape;585;p8"/>
          <p:cNvSpPr txBox="1"/>
          <p:nvPr/>
        </p:nvSpPr>
        <p:spPr>
          <a:xfrm>
            <a:off x="5682586" y="4568900"/>
            <a:ext cx="39952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57CC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12um Cu + 25um Dielectric</a:t>
            </a:r>
            <a:endParaRPr/>
          </a:p>
        </p:txBody>
      </p:sp>
      <p:sp>
        <p:nvSpPr>
          <p:cNvPr id="586" name="Google Shape;586;p8"/>
          <p:cNvSpPr txBox="1"/>
          <p:nvPr/>
        </p:nvSpPr>
        <p:spPr>
          <a:xfrm>
            <a:off x="5150704" y="2181218"/>
            <a:ext cx="39952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57CC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12um Cu + 100um Dielectric</a:t>
            </a:r>
            <a:endParaRPr/>
          </a:p>
        </p:txBody>
      </p:sp>
      <p:sp>
        <p:nvSpPr>
          <p:cNvPr id="587" name="Google Shape;587;p8"/>
          <p:cNvSpPr txBox="1"/>
          <p:nvPr/>
        </p:nvSpPr>
        <p:spPr>
          <a:xfrm>
            <a:off x="0" y="7028"/>
            <a:ext cx="12192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S-parameters from Simulation</a:t>
            </a:r>
            <a:endParaRPr b="1" i="0" sz="32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88" name="Google Shape;588;p8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89" name="Google Shape;589;p8"/>
          <p:cNvSpPr txBox="1"/>
          <p:nvPr>
            <p:ph idx="10" type="dt"/>
          </p:nvPr>
        </p:nvSpPr>
        <p:spPr>
          <a:xfrm>
            <a:off x="0" y="6579476"/>
            <a:ext cx="2743200" cy="2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latin typeface="Calibri"/>
                <a:ea typeface="Calibri"/>
                <a:cs typeface="Calibri"/>
                <a:sym typeface="Calibri"/>
              </a:rPr>
              <a:t>10/9/2026</a:t>
            </a:r>
            <a:endParaRPr/>
          </a:p>
        </p:txBody>
      </p:sp>
      <p:sp>
        <p:nvSpPr>
          <p:cNvPr id="590" name="Google Shape;590;p8"/>
          <p:cNvSpPr txBox="1"/>
          <p:nvPr>
            <p:ph idx="11" type="ftr"/>
          </p:nvPr>
        </p:nvSpPr>
        <p:spPr>
          <a:xfrm>
            <a:off x="4029403" y="6579476"/>
            <a:ext cx="41331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Zhengwei Xue</a:t>
            </a:r>
            <a:endParaRPr/>
          </a:p>
        </p:txBody>
      </p:sp>
      <p:sp>
        <p:nvSpPr>
          <p:cNvPr id="591" name="Google Shape;591;p8"/>
          <p:cNvSpPr txBox="1"/>
          <p:nvPr/>
        </p:nvSpPr>
        <p:spPr>
          <a:xfrm>
            <a:off x="1093549" y="5378345"/>
            <a:ext cx="5576191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Signal loss is reduced by increasing trace perimeter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h5e9406b6e60c7733_0_30"/>
          <p:cNvSpPr txBox="1"/>
          <p:nvPr>
            <p:ph type="title"/>
          </p:nvPr>
        </p:nvSpPr>
        <p:spPr>
          <a:xfrm>
            <a:off x="0" y="-13246"/>
            <a:ext cx="12192000" cy="6885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Cross talk for HSD</a:t>
            </a:r>
            <a:endParaRPr/>
          </a:p>
        </p:txBody>
      </p:sp>
      <p:sp>
        <p:nvSpPr>
          <p:cNvPr id="598" name="Google Shape;598;h5e9406b6e60c7733_0_30"/>
          <p:cNvSpPr txBox="1"/>
          <p:nvPr>
            <p:ph idx="1" type="body"/>
          </p:nvPr>
        </p:nvSpPr>
        <p:spPr>
          <a:xfrm>
            <a:off x="0" y="675400"/>
            <a:ext cx="12192000" cy="5904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h5e9406b6e60c7733_0_30"/>
          <p:cNvSpPr txBox="1"/>
          <p:nvPr>
            <p:ph idx="12" type="sldNum"/>
          </p:nvPr>
        </p:nvSpPr>
        <p:spPr>
          <a:xfrm>
            <a:off x="9448800" y="6579476"/>
            <a:ext cx="2743200" cy="278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00" name="Google Shape;600;h5e9406b6e60c7733_0_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025" y="1076550"/>
            <a:ext cx="8206450" cy="44386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01" name="Google Shape;601;h5e9406b6e60c7733_0_30"/>
          <p:cNvGraphicFramePr/>
          <p:nvPr/>
        </p:nvGraphicFramePr>
        <p:xfrm>
          <a:off x="8482400" y="1670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{99D2A021-C6F8-40D0-BE28-826452D47949}</a:tableStyleId>
              </a:tblPr>
              <a:tblGrid>
                <a:gridCol w="1781800"/>
                <a:gridCol w="1781800"/>
              </a:tblGrid>
              <a:tr h="42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Diff1&amp;2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/>
                        <a:t>W=190, S = 110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42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Diff3&amp;4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400" u="none" cap="none" strike="noStrike">
                          <a:solidFill>
                            <a:schemeClr val="dk1"/>
                          </a:solidFill>
                        </a:rPr>
                        <a:t>W=190, S = 200</a:t>
                      </a:r>
                      <a:endParaRPr b="1" sz="1400" u="none" cap="none" strike="noStrike"/>
                    </a:p>
                  </a:txBody>
                  <a:tcPr marT="91425" marB="91425" marR="91425" marL="91425"/>
                </a:tc>
              </a:tr>
              <a:tr h="42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Diff5&amp;6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W=190, S = 300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4224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Diff7&amp;8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W=190, S = 420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  <a:tr h="569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Diff9&amp;10</a:t>
                      </a:r>
                      <a:endParaRPr sz="1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US" sz="1400" u="none" cap="none" strike="noStrike">
                          <a:solidFill>
                            <a:schemeClr val="dk1"/>
                          </a:solidFill>
                        </a:rPr>
                        <a:t>W=190, S = 420+ GND Trace</a:t>
                      </a:r>
                      <a:endParaRPr sz="1400" u="none" cap="none" strike="noStrike"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2019-07-06T19:47:03Z</dcterms:created>
  <dc:creator>Ye, Zhenyu</dc:creator>
</cp:coreProperties>
</file>