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60" r:id="rId4"/>
  </p:sldMasterIdLst>
  <p:notesMasterIdLst>
    <p:notesMasterId r:id="rId21"/>
  </p:notesMasterIdLst>
  <p:handoutMasterIdLst>
    <p:handoutMasterId r:id="rId22"/>
  </p:handoutMasterIdLst>
  <p:sldIdLst>
    <p:sldId id="256" r:id="rId5"/>
    <p:sldId id="2147469546" r:id="rId6"/>
    <p:sldId id="2147469547" r:id="rId7"/>
    <p:sldId id="2147469827" r:id="rId8"/>
    <p:sldId id="5994" r:id="rId9"/>
    <p:sldId id="5995" r:id="rId10"/>
    <p:sldId id="5996" r:id="rId11"/>
    <p:sldId id="5998" r:id="rId12"/>
    <p:sldId id="5986" r:id="rId13"/>
    <p:sldId id="2147469828" r:id="rId14"/>
    <p:sldId id="6000" r:id="rId15"/>
    <p:sldId id="5864" r:id="rId16"/>
    <p:sldId id="5999" r:id="rId17"/>
    <p:sldId id="2147469824" r:id="rId18"/>
    <p:sldId id="2147469825" r:id="rId19"/>
    <p:sldId id="2147469826" r:id="rId20"/>
  </p:sldIdLst>
  <p:sldSz cx="12192000" cy="6858000"/>
  <p:notesSz cx="7102475" cy="9388475"/>
  <p:embeddedFontLst>
    <p:embeddedFont>
      <p:font typeface="Aptos Narrow" panose="020B000402020202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FF40FF"/>
    <a:srgbClr val="0432FF"/>
    <a:srgbClr val="B5D64A"/>
    <a:srgbClr val="008000"/>
    <a:srgbClr val="0091FF"/>
    <a:srgbClr val="00ACDB"/>
    <a:srgbClr val="BFBFBF"/>
    <a:srgbClr val="A6A6A6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068" autoAdjust="0"/>
    <p:restoredTop sz="95194" autoAdjust="0"/>
  </p:normalViewPr>
  <p:slideViewPr>
    <p:cSldViewPr snapToGrid="0" snapToObjects="1">
      <p:cViewPr varScale="1">
        <p:scale>
          <a:sx n="151" d="100"/>
          <a:sy n="151" d="100"/>
        </p:scale>
        <p:origin x="137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145" d="100"/>
          <a:sy n="145" d="100"/>
        </p:scale>
        <p:origin x="3739" y="9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F6B566-8F4F-2297-E09A-EC0A5919D7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FEF84F-FF67-CFE6-EE39-7622459E9C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D435C532-7310-4D0E-A33E-9CFB32DA3130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3D95DF-83FA-FE96-2EE5-1174D2E87D6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967F68-58BC-4765-5D43-302ABEE7BA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19FBC339-4610-4F10-854C-D2930A4EBF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88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10/9/26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5839EF-EF2D-A244-8B03-02564FD387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064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D422-CF21-5F4B-9F3C-D943F67A9B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2920" y="1174478"/>
            <a:ext cx="10962105" cy="1240412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ct val="100000"/>
              </a:lnSpc>
              <a:defRPr sz="40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 from Agenda</a:t>
            </a:r>
            <a:br>
              <a:rPr lang="en-US" dirty="0"/>
            </a:br>
            <a:r>
              <a:rPr lang="en-US" dirty="0"/>
              <a:t>Continuation of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F0DF-C789-3B48-88B2-EEF178B168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2920" y="5074920"/>
            <a:ext cx="4363736" cy="1019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SC-x Identifier</a:t>
            </a:r>
          </a:p>
          <a:p>
            <a:r>
              <a:rPr lang="en-US" dirty="0"/>
              <a:t>EIC CD-3A Review</a:t>
            </a:r>
          </a:p>
          <a:p>
            <a:r>
              <a:rPr lang="en-US" dirty="0"/>
              <a:t>November 14-16, 2023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87851E-C1E1-6E46-8D1B-95D6C18885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920" y="3288714"/>
            <a:ext cx="10962105" cy="4489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2000"/>
            </a:lvl2pPr>
            <a:lvl3pPr marL="914400" indent="0">
              <a:buFontTx/>
              <a:buNone/>
              <a:defRPr sz="2000"/>
            </a:lvl3pPr>
            <a:lvl4pPr marL="1371600" indent="0">
              <a:buFontTx/>
              <a:buNone/>
              <a:defRPr sz="2000"/>
            </a:lvl4pPr>
            <a:lvl5pPr marL="1828800" indent="0">
              <a:buFontTx/>
              <a:buNone/>
              <a:defRPr sz="2000"/>
            </a:lvl5pPr>
          </a:lstStyle>
          <a:p>
            <a:pPr lvl="0"/>
            <a:r>
              <a:rPr lang="en-US" dirty="0"/>
              <a:t>Presenter Name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9D03B-F4BD-85C1-5955-B2BB7ACF4A4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26314" y="472833"/>
            <a:ext cx="1632203" cy="45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6D9F0E-4B80-0FD1-A24A-1C1B60A4BB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7566183" y="472833"/>
            <a:ext cx="1787236" cy="457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496317-0189-6060-26F4-32FD0508897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067685" y="472833"/>
            <a:ext cx="1825604" cy="4572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2F870F-A3EC-0442-4A49-50365EE5DD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920" y="2423582"/>
            <a:ext cx="10962105" cy="501650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28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z="2800" dirty="0"/>
              <a:t>Secondary title if needed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D74062-0C2E-090F-07DF-75D428DE15D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920" y="4233687"/>
            <a:ext cx="10962105" cy="3795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WBS 6.0x.xxx WBS Name (Exact from WBS)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DFAD954-7DFC-3150-35B3-444AB26BD5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920" y="3738425"/>
            <a:ext cx="10962105" cy="4778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Project Role or Organizational Role if not Project</a:t>
            </a:r>
          </a:p>
        </p:txBody>
      </p:sp>
    </p:spTree>
    <p:extLst>
      <p:ext uri="{BB962C8B-B14F-4D97-AF65-F5344CB8AC3E}">
        <p14:creationId xmlns:p14="http://schemas.microsoft.com/office/powerpoint/2010/main" val="3419946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>
          <p15:clr>
            <a:srgbClr val="FBAE40"/>
          </p15:clr>
        </p15:guide>
        <p15:guide id="8" pos="3840">
          <p15:clr>
            <a:srgbClr val="FBAE40"/>
          </p15:clr>
        </p15:guide>
        <p15:guide id="9" orient="horz" pos="3888">
          <p15:clr>
            <a:srgbClr val="FBAE40"/>
          </p15:clr>
        </p15:guide>
        <p15:guide id="10" pos="360">
          <p15:clr>
            <a:srgbClr val="FBAE40"/>
          </p15:clr>
        </p15:guide>
        <p15:guide id="11" pos="7320">
          <p15:clr>
            <a:srgbClr val="FBAE40"/>
          </p15:clr>
        </p15:guide>
        <p15:guide id="12" orient="horz" pos="398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6E40-B484-1283-A234-15FBD88553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7E89AC-E876-D4E3-122F-C3259C4670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5240" y="567203"/>
            <a:ext cx="11521440" cy="5212080"/>
          </a:xfrm>
        </p:spPr>
        <p:txBody>
          <a:bodyPr/>
          <a:lstStyle>
            <a:lvl1pPr>
              <a:defRPr/>
            </a:lvl1pPr>
            <a:lvl2pPr marL="515938" indent="-228600">
              <a:defRPr/>
            </a:lvl2pPr>
            <a:lvl3pPr marL="744538" indent="-169863">
              <a:defRPr/>
            </a:lvl3pPr>
            <a:lvl4pPr marL="973138" indent="-169863">
              <a:defRPr/>
            </a:lvl4pPr>
            <a:lvl5pPr marL="1201738" indent="-169863">
              <a:defRPr/>
            </a:lvl5pPr>
          </a:lstStyle>
          <a:p>
            <a:pPr lvl="0"/>
            <a:r>
              <a:rPr lang="en-US" dirty="0"/>
              <a:t>Level 1 – Arial 24</a:t>
            </a:r>
          </a:p>
          <a:p>
            <a:pPr lvl="1"/>
            <a:r>
              <a:rPr lang="en-US" dirty="0"/>
              <a:t>Level 2 – Arial 20</a:t>
            </a:r>
          </a:p>
          <a:p>
            <a:pPr lvl="2"/>
            <a:r>
              <a:rPr lang="en-US" dirty="0"/>
              <a:t>Level 3 – Arial 18</a:t>
            </a:r>
          </a:p>
          <a:p>
            <a:pPr lvl="3"/>
            <a:r>
              <a:rPr lang="en-US" dirty="0"/>
              <a:t>Level 4 – Arial 16</a:t>
            </a:r>
          </a:p>
          <a:p>
            <a:pPr lvl="4"/>
            <a:r>
              <a:rPr lang="en-US" dirty="0"/>
              <a:t>Level 5 – Arial 16</a:t>
            </a:r>
          </a:p>
        </p:txBody>
      </p:sp>
    </p:spTree>
    <p:extLst>
      <p:ext uri="{BB962C8B-B14F-4D97-AF65-F5344CB8AC3E}">
        <p14:creationId xmlns:p14="http://schemas.microsoft.com/office/powerpoint/2010/main" val="3145978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D91B-7801-B3EC-7CA4-44C5BF1D94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1963" y="0"/>
            <a:ext cx="11499234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 Only</a:t>
            </a:r>
          </a:p>
        </p:txBody>
      </p:sp>
    </p:spTree>
    <p:extLst>
      <p:ext uri="{BB962C8B-B14F-4D97-AF65-F5344CB8AC3E}">
        <p14:creationId xmlns:p14="http://schemas.microsoft.com/office/powerpoint/2010/main" val="119363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E68CE5-5A83-D94D-B3BA-C3405E85E5CF}"/>
              </a:ext>
            </a:extLst>
          </p:cNvPr>
          <p:cNvSpPr txBox="1"/>
          <p:nvPr userDrawn="1"/>
        </p:nvSpPr>
        <p:spPr>
          <a:xfrm>
            <a:off x="365760" y="6490194"/>
            <a:ext cx="110431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ePIC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SVT Meeting, October 2026</a:t>
            </a:r>
          </a:p>
        </p:txBody>
      </p:sp>
    </p:spTree>
    <p:extLst>
      <p:ext uri="{BB962C8B-B14F-4D97-AF65-F5344CB8AC3E}">
        <p14:creationId xmlns:p14="http://schemas.microsoft.com/office/powerpoint/2010/main" val="2925061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71500" y="23751"/>
            <a:ext cx="11499925" cy="438586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1609"/>
            <a:ext cx="11499925" cy="4865858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9400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B150B5-704F-CF21-3183-8DB97C07706C}"/>
              </a:ext>
            </a:extLst>
          </p:cNvPr>
          <p:cNvCxnSpPr>
            <a:cxnSpLocks/>
          </p:cNvCxnSpPr>
          <p:nvPr userDrawn="1"/>
        </p:nvCxnSpPr>
        <p:spPr>
          <a:xfrm>
            <a:off x="452419" y="494380"/>
            <a:ext cx="11499925" cy="0"/>
          </a:xfrm>
          <a:prstGeom prst="line">
            <a:avLst/>
          </a:prstGeom>
          <a:ln w="25400">
            <a:gradFill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3BCFEFF2-44B8-687E-DAB3-7026DB467298}"/>
              </a:ext>
            </a:extLst>
          </p:cNvPr>
          <p:cNvSpPr txBox="1"/>
          <p:nvPr userDrawn="1"/>
        </p:nvSpPr>
        <p:spPr>
          <a:xfrm>
            <a:off x="365760" y="6490194"/>
            <a:ext cx="110431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ePIC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SVT Meeting, October 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AB3137-4B00-CEAB-DCD1-3B470E06EA17}"/>
              </a:ext>
            </a:extLst>
          </p:cNvPr>
          <p:cNvSpPr txBox="1"/>
          <p:nvPr userDrawn="1"/>
        </p:nvSpPr>
        <p:spPr>
          <a:xfrm>
            <a:off x="11541499" y="6490193"/>
            <a:ext cx="513209" cy="30777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fld id="{E5E7E6BA-9547-40BA-BC84-EED48D8D50C1}" type="slidenum">
              <a:rPr lang="en-US" sz="1400" b="0" smtClean="0">
                <a:solidFill>
                  <a:schemeClr val="tx1"/>
                </a:solidFill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93395C-F7F6-5A6A-DA24-169AA14F65DF}"/>
              </a:ext>
            </a:extLst>
          </p:cNvPr>
          <p:cNvCxnSpPr/>
          <p:nvPr userDrawn="1"/>
        </p:nvCxnSpPr>
        <p:spPr>
          <a:xfrm>
            <a:off x="455239" y="6294258"/>
            <a:ext cx="1149923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E7866077-7D9B-4430-B0C0-7F253295F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963" y="0"/>
            <a:ext cx="11499234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CB0C19D-3CAB-5E13-FAF8-C95DA56F6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2577" y="532329"/>
            <a:ext cx="1149862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82" r:id="rId2"/>
    <p:sldLayoutId id="2147483699" r:id="rId3"/>
    <p:sldLayoutId id="2147483701" r:id="rId4"/>
    <p:sldLayoutId id="214748370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u="none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0375" indent="-233363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7388" indent="-227013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7013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1413" indent="-227013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pos="360" userDrawn="1">
          <p15:clr>
            <a:srgbClr val="F26B43"/>
          </p15:clr>
        </p15:guide>
        <p15:guide id="10" orient="horz" pos="3888" userDrawn="1">
          <p15:clr>
            <a:srgbClr val="F26B43"/>
          </p15:clr>
        </p15:guide>
        <p15:guide id="11" pos="7320" userDrawn="1">
          <p15:clr>
            <a:srgbClr val="F26B43"/>
          </p15:clr>
        </p15:guide>
        <p15:guide id="12" orient="horz" pos="4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56CBC-DA70-7741-BB3F-BCDBBE05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040" y="1174478"/>
            <a:ext cx="10962105" cy="1240412"/>
          </a:xfrm>
        </p:spPr>
        <p:txBody>
          <a:bodyPr/>
          <a:lstStyle/>
          <a:p>
            <a:r>
              <a:rPr lang="en-US" b="0" dirty="0"/>
              <a:t>SVT – L4 Installation Procedure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F4563-AB5E-1F4E-B28C-08AC13230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200" y="3075354"/>
            <a:ext cx="10962105" cy="2766646"/>
          </a:xfrm>
        </p:spPr>
        <p:txBody>
          <a:bodyPr/>
          <a:lstStyle/>
          <a:p>
            <a:r>
              <a:rPr lang="en-US" dirty="0"/>
              <a:t>E.C. </a:t>
            </a:r>
            <a:r>
              <a:rPr lang="en-US" dirty="0" err="1"/>
              <a:t>Aschenauer</a:t>
            </a:r>
            <a:r>
              <a:rPr lang="en-US" dirty="0"/>
              <a:t> (BNL)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D904B89-C718-9FD6-D411-229075A148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215" y="5006601"/>
            <a:ext cx="4363736" cy="1019620"/>
          </a:xfrm>
        </p:spPr>
        <p:txBody>
          <a:bodyPr anchor="ctr">
            <a:noAutofit/>
          </a:bodyPr>
          <a:lstStyle/>
          <a:p>
            <a:r>
              <a:rPr lang="en-US" dirty="0" err="1"/>
              <a:t>ePIC</a:t>
            </a:r>
            <a:r>
              <a:rPr lang="en-US" dirty="0"/>
              <a:t> SVT Meeting</a:t>
            </a:r>
          </a:p>
          <a:p>
            <a:r>
              <a:rPr lang="en-US" dirty="0"/>
              <a:t>October 2026</a:t>
            </a:r>
          </a:p>
        </p:txBody>
      </p:sp>
    </p:spTree>
    <p:extLst>
      <p:ext uri="{BB962C8B-B14F-4D97-AF65-F5344CB8AC3E}">
        <p14:creationId xmlns:p14="http://schemas.microsoft.com/office/powerpoint/2010/main" val="2246755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7FD1-4352-BF32-B484-6DE9AE216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Principles for the Design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7300B8-7F93-0BCC-27AD-3C8A8D77E6E2}"/>
              </a:ext>
            </a:extLst>
          </p:cNvPr>
          <p:cNvSpPr txBox="1"/>
          <p:nvPr/>
        </p:nvSpPr>
        <p:spPr>
          <a:xfrm>
            <a:off x="461963" y="599925"/>
            <a:ext cx="6373735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>
                <a:solidFill>
                  <a:srgbClr val="0432FF"/>
                </a:solidFill>
                <a:cs typeface="Times New Roman" panose="02020603050405020304" pitchFamily="18" charset="0"/>
              </a:rPr>
              <a:t>Space Constrains need to be obeyed:</a:t>
            </a:r>
          </a:p>
          <a:p>
            <a:pPr marL="285750" indent="-285750" algn="l">
              <a:buClr>
                <a:srgbClr val="0432FF"/>
              </a:buClr>
              <a:buFont typeface="Wingdings" pitchFamily="2" charset="2"/>
              <a:buChar char="§"/>
            </a:pPr>
            <a:r>
              <a:rPr lang="en-US" dirty="0">
                <a:cs typeface="Times New Roman" panose="02020603050405020304" pitchFamily="18" charset="0"/>
              </a:rPr>
              <a:t>-4.5 m – IP – +5m not negotiable</a:t>
            </a:r>
          </a:p>
          <a:p>
            <a:pPr marL="285750" indent="-285750" algn="l">
              <a:buClr>
                <a:srgbClr val="0432FF"/>
              </a:buClr>
              <a:buFont typeface="Wingdings" pitchFamily="2" charset="2"/>
              <a:buChar char="§"/>
            </a:pPr>
            <a:r>
              <a:rPr lang="en-US" dirty="0">
                <a:cs typeface="Times New Roman" panose="02020603050405020304" pitchFamily="18" charset="0"/>
              </a:rPr>
              <a:t>50 cm space to 1</a:t>
            </a:r>
            <a:r>
              <a:rPr lang="en-US" baseline="30000" dirty="0">
                <a:cs typeface="Times New Roman" panose="02020603050405020304" pitchFamily="18" charset="0"/>
              </a:rPr>
              <a:t>st</a:t>
            </a:r>
            <a:r>
              <a:rPr lang="en-US" dirty="0">
                <a:cs typeface="Times New Roman" panose="02020603050405020304" pitchFamily="18" charset="0"/>
              </a:rPr>
              <a:t> IR-magnet occupied by vacuum pumps, valves, …..</a:t>
            </a:r>
          </a:p>
          <a:p>
            <a:pPr marL="285750" indent="-285750" algn="l">
              <a:buClr>
                <a:srgbClr val="0432FF"/>
              </a:buClr>
              <a:buFont typeface="Wingdings" pitchFamily="2" charset="2"/>
              <a:buChar char="§"/>
            </a:pPr>
            <a:r>
              <a:rPr lang="en-US" dirty="0">
                <a:cs typeface="Times New Roman" panose="02020603050405020304" pitchFamily="18" charset="0"/>
              </a:rPr>
              <a:t>IP moved 98 cm towards ring inside compared to RHIC; </a:t>
            </a:r>
          </a:p>
          <a:p>
            <a:pPr algn="l">
              <a:buClr>
                <a:srgbClr val="0432FF"/>
              </a:buClr>
            </a:pPr>
            <a:r>
              <a:rPr lang="en-US" dirty="0">
                <a:cs typeface="Times New Roman" panose="02020603050405020304" pitchFamily="18" charset="0"/>
              </a:rPr>
              <a:t>     y: 432 cm above floor</a:t>
            </a:r>
          </a:p>
          <a:p>
            <a:pPr marL="285750" indent="-285750">
              <a:buClr>
                <a:srgbClr val="0432FF"/>
              </a:buClr>
              <a:buFont typeface="Wingdings" pitchFamily="2" charset="2"/>
              <a:buChar char="§"/>
            </a:pPr>
            <a:r>
              <a:rPr lang="en-US" dirty="0">
                <a:cs typeface="Times New Roman" panose="02020603050405020304" pitchFamily="18" charset="0"/>
              </a:rPr>
              <a:t>9.5 long detector does not fit through the door </a:t>
            </a:r>
          </a:p>
          <a:p>
            <a:pPr marL="742950" lvl="1" indent="-285750">
              <a:buClr>
                <a:srgbClr val="0432FF"/>
              </a:buClr>
              <a:buFont typeface="Wingdings" pitchFamily="2" charset="2"/>
              <a:buChar char="Ø"/>
            </a:pPr>
            <a:r>
              <a:rPr lang="en-US" sz="1600" dirty="0">
                <a:cs typeface="Times New Roman" panose="02020603050405020304" pitchFamily="18" charset="0"/>
              </a:rPr>
              <a:t>Door-Size: 823 cm x 823 cm</a:t>
            </a:r>
          </a:p>
          <a:p>
            <a:pPr marL="742950" lvl="1" indent="-285750">
              <a:buClr>
                <a:srgbClr val="0432FF"/>
              </a:buClr>
              <a:buFont typeface="Wingdings" pitchFamily="2" charset="2"/>
              <a:buChar char="Ø"/>
            </a:pPr>
            <a:r>
              <a:rPr lang="en-US" sz="1600" dirty="0">
                <a:cs typeface="Times New Roman" panose="02020603050405020304" pitchFamily="18" charset="0"/>
              </a:rPr>
              <a:t>endcap hadron calorimeters need to stay in collider hall, if detector rolls in assembly hall</a:t>
            </a:r>
          </a:p>
          <a:p>
            <a:pPr marL="742950" lvl="1" indent="-285750">
              <a:buClr>
                <a:srgbClr val="0432FF"/>
              </a:buClr>
              <a:buFont typeface="Wingdings" pitchFamily="2" charset="2"/>
              <a:buChar char="§"/>
            </a:pPr>
            <a:endParaRPr lang="en-US" dirty="0">
              <a:cs typeface="Times New Roman" panose="02020603050405020304" pitchFamily="18" charset="0"/>
            </a:endParaRPr>
          </a:p>
          <a:p>
            <a:pPr marL="285750" indent="-285750">
              <a:buClr>
                <a:srgbClr val="0432FF"/>
              </a:buClr>
              <a:buFont typeface="Wingdings" pitchFamily="2" charset="2"/>
              <a:buChar char="§"/>
            </a:pPr>
            <a:r>
              <a:rPr lang="en-US" dirty="0">
                <a:cs typeface="Arial" panose="020B0604020202020204" pitchFamily="34" charset="0"/>
              </a:rPr>
              <a:t>Detector design needs to integrate the crossing angle</a:t>
            </a:r>
          </a:p>
          <a:p>
            <a:pPr marL="742950" lvl="1" indent="-285750">
              <a:buClr>
                <a:srgbClr val="0432FF"/>
              </a:buClr>
              <a:buFont typeface="Wingdings" pitchFamily="2" charset="2"/>
              <a:buChar char="Ø"/>
            </a:pPr>
            <a:r>
              <a:rPr lang="en-US" sz="1600" dirty="0">
                <a:cs typeface="Arial" panose="020B0604020202020204" pitchFamily="34" charset="0"/>
              </a:rPr>
              <a:t>align </a:t>
            </a:r>
            <a:r>
              <a:rPr lang="en-US" sz="1600" dirty="0" err="1">
                <a:cs typeface="Arial" panose="020B0604020202020204" pitchFamily="34" charset="0"/>
              </a:rPr>
              <a:t>ePIC</a:t>
            </a:r>
            <a:r>
              <a:rPr lang="en-US" sz="1600" dirty="0">
                <a:cs typeface="Arial" panose="020B0604020202020204" pitchFamily="34" charset="0"/>
              </a:rPr>
              <a:t> with electron beam axis</a:t>
            </a:r>
          </a:p>
          <a:p>
            <a:pPr marL="285750" indent="-285750" algn="l">
              <a:buClr>
                <a:srgbClr val="0432FF"/>
              </a:buClr>
              <a:buFont typeface="Wingdings" pitchFamily="2" charset="2"/>
              <a:buChar char="§"/>
            </a:pPr>
            <a:r>
              <a:rPr lang="en-US" dirty="0">
                <a:cs typeface="Times New Roman" panose="02020603050405020304" pitchFamily="18" charset="0"/>
              </a:rPr>
              <a:t>Maintenance capabilities in beam location are maximized</a:t>
            </a:r>
          </a:p>
          <a:p>
            <a:pPr marL="742950" lvl="1" indent="-285750">
              <a:buClr>
                <a:srgbClr val="0432FF"/>
              </a:buClr>
              <a:buFont typeface="Wingdings" pitchFamily="2" charset="2"/>
              <a:buChar char="Ø"/>
            </a:pPr>
            <a:r>
              <a:rPr lang="en-US" sz="1600" dirty="0">
                <a:cs typeface="Arial" panose="020B0604020202020204" pitchFamily="34" charset="0"/>
              </a:rPr>
              <a:t>endcap hadron calorimeters need to be split transverse to beam pipe to provide access to the detectors in the barrel</a:t>
            </a:r>
          </a:p>
          <a:p>
            <a:pPr marL="285750" indent="-285750">
              <a:buClr>
                <a:srgbClr val="0432FF"/>
              </a:buClr>
              <a:buFont typeface="Wingdings" pitchFamily="2" charset="2"/>
              <a:buChar char="§"/>
            </a:pPr>
            <a:r>
              <a:rPr lang="en-US" dirty="0">
                <a:cs typeface="Arial" panose="020B0604020202020204" pitchFamily="34" charset="0"/>
              </a:rPr>
              <a:t>If maintenance requires to roll to assembly hall one needs to break the vacuum, which will increase the backgrounds </a:t>
            </a:r>
            <a:r>
              <a:rPr lang="en-US" dirty="0">
                <a:cs typeface="Arial" panose="020B0604020202020204" pitchFamily="34" charset="0"/>
                <a:sym typeface="Wingdings" pitchFamily="2" charset="2"/>
              </a:rPr>
              <a:t> vacuum conditions will be worse afterwards  potential lower beam currents for some time</a:t>
            </a:r>
            <a:endParaRPr lang="en-US" dirty="0">
              <a:cs typeface="Arial" panose="020B0604020202020204" pitchFamily="34" charset="0"/>
            </a:endParaRPr>
          </a:p>
        </p:txBody>
      </p:sp>
      <p:pic>
        <p:nvPicPr>
          <p:cNvPr id="6" name="Picture 5" descr="A diagram of a factory&#10;&#10;AI-generated content may be incorrect.">
            <a:extLst>
              <a:ext uri="{FF2B5EF4-FFF2-40B4-BE49-F238E27FC236}">
                <a16:creationId xmlns:a16="http://schemas.microsoft.com/office/drawing/2014/main" id="{C6D2AC3E-0451-A578-8451-E25C32FCC9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155" t="13861" r="25574" b="2252"/>
          <a:stretch>
            <a:fillRect/>
          </a:stretch>
        </p:blipFill>
        <p:spPr>
          <a:xfrm>
            <a:off x="7002964" y="599925"/>
            <a:ext cx="5107259" cy="33640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D6EFC2-36C3-744C-BEF5-890690E36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2982" y="3964022"/>
            <a:ext cx="4409814" cy="2725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66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44F9F-6C80-58CE-75CD-A191DEA08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Principles for the Design</a:t>
            </a:r>
          </a:p>
        </p:txBody>
      </p:sp>
      <p:pic>
        <p:nvPicPr>
          <p:cNvPr id="4" name="Picture 3" descr="A top view of a machine&#10;&#10;AI-generated content may be incorrect.">
            <a:extLst>
              <a:ext uri="{FF2B5EF4-FFF2-40B4-BE49-F238E27FC236}">
                <a16:creationId xmlns:a16="http://schemas.microsoft.com/office/drawing/2014/main" id="{CFF7E701-A401-C4D5-5E36-44DCCFC84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963" y="1243012"/>
            <a:ext cx="7772400" cy="43719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E595BE-D101-69AD-5679-A3C5A44E7640}"/>
              </a:ext>
            </a:extLst>
          </p:cNvPr>
          <p:cNvSpPr txBox="1"/>
          <p:nvPr/>
        </p:nvSpPr>
        <p:spPr>
          <a:xfrm>
            <a:off x="744946" y="1243012"/>
            <a:ext cx="114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Top view: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F8B24C-BD3D-25E3-1673-278DBD622D09}"/>
              </a:ext>
            </a:extLst>
          </p:cNvPr>
          <p:cNvSpPr txBox="1"/>
          <p:nvPr/>
        </p:nvSpPr>
        <p:spPr>
          <a:xfrm>
            <a:off x="2533146" y="5791983"/>
            <a:ext cx="3630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Vacuum is broken here for roll out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86CAC5-46A1-BB9B-9702-111A0C947CCD}"/>
              </a:ext>
            </a:extLst>
          </p:cNvPr>
          <p:cNvCxnSpPr/>
          <p:nvPr/>
        </p:nvCxnSpPr>
        <p:spPr>
          <a:xfrm flipV="1">
            <a:off x="6016171" y="3428999"/>
            <a:ext cx="147008" cy="242025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01DE2BE-E820-2022-F49A-38B2AEA5E5BE}"/>
              </a:ext>
            </a:extLst>
          </p:cNvPr>
          <p:cNvCxnSpPr>
            <a:cxnSpLocks/>
          </p:cNvCxnSpPr>
          <p:nvPr/>
        </p:nvCxnSpPr>
        <p:spPr>
          <a:xfrm flipV="1">
            <a:off x="2619829" y="3371725"/>
            <a:ext cx="466321" cy="247753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4E99E71-227B-B661-45F8-E29846F616B8}"/>
              </a:ext>
            </a:extLst>
          </p:cNvPr>
          <p:cNvGrpSpPr/>
          <p:nvPr/>
        </p:nvGrpSpPr>
        <p:grpSpPr>
          <a:xfrm>
            <a:off x="8203260" y="1132123"/>
            <a:ext cx="3842141" cy="3180326"/>
            <a:chOff x="258883" y="631408"/>
            <a:chExt cx="6440862" cy="4775765"/>
          </a:xfrm>
        </p:grpSpPr>
        <p:pic>
          <p:nvPicPr>
            <p:cNvPr id="12" name="Picture 11" descr="A picture containing weapon, knife&#10;&#10;AI-generated content may be incorrect.">
              <a:extLst>
                <a:ext uri="{FF2B5EF4-FFF2-40B4-BE49-F238E27FC236}">
                  <a16:creationId xmlns:a16="http://schemas.microsoft.com/office/drawing/2014/main" id="{8B393278-2382-19D1-FF2C-EE39083C8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337" y="848393"/>
              <a:ext cx="6243408" cy="455878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8381252-7A3A-00CD-62BA-0AB175F832E4}"/>
                </a:ext>
              </a:extLst>
            </p:cNvPr>
            <p:cNvSpPr txBox="1"/>
            <p:nvPr/>
          </p:nvSpPr>
          <p:spPr>
            <a:xfrm>
              <a:off x="258883" y="2084125"/>
              <a:ext cx="2038582" cy="9705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dirty="0"/>
                <a:t>Stainless steel with copper coating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A1634206-E8CD-F424-E7D2-1C5E7C7550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16597" y="1660132"/>
              <a:ext cx="662809" cy="4789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B1F83A4-FEDE-9021-FDC2-A315096D8A35}"/>
                </a:ext>
              </a:extLst>
            </p:cNvPr>
            <p:cNvSpPr txBox="1"/>
            <p:nvPr/>
          </p:nvSpPr>
          <p:spPr>
            <a:xfrm>
              <a:off x="3961227" y="631408"/>
              <a:ext cx="2310542" cy="12478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Beryllium (~1.5m long) with gold (10 um thick) coating</a:t>
              </a:r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454FFC1-A62E-A3FB-D989-66EFBFE55E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726691" y="1791060"/>
              <a:ext cx="592229" cy="79936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Left Arrow 16">
              <a:extLst>
                <a:ext uri="{FF2B5EF4-FFF2-40B4-BE49-F238E27FC236}">
                  <a16:creationId xmlns:a16="http://schemas.microsoft.com/office/drawing/2014/main" id="{89DB99E6-FA55-5C7D-D798-B84A01AC8D70}"/>
                </a:ext>
              </a:extLst>
            </p:cNvPr>
            <p:cNvSpPr/>
            <p:nvPr/>
          </p:nvSpPr>
          <p:spPr>
            <a:xfrm rot="2006730">
              <a:off x="5208737" y="3527096"/>
              <a:ext cx="1036312" cy="365761"/>
            </a:xfrm>
            <a:prstGeom prst="leftArrow">
              <a:avLst/>
            </a:prstGeom>
            <a:solidFill>
              <a:srgbClr val="C000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b="1" dirty="0"/>
                <a:t>ESR</a:t>
              </a:r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id="{E1E70BC2-1A1B-E8A2-624F-402D526E1413}"/>
                </a:ext>
              </a:extLst>
            </p:cNvPr>
            <p:cNvSpPr/>
            <p:nvPr/>
          </p:nvSpPr>
          <p:spPr>
            <a:xfrm rot="2771016">
              <a:off x="1775286" y="1039583"/>
              <a:ext cx="803147" cy="374427"/>
            </a:xfrm>
            <a:prstGeom prst="rightArrow">
              <a:avLst/>
            </a:prstGeom>
            <a:solidFill>
              <a:schemeClr val="accent6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/>
                <a:t>HSR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756C1B9-6C1A-B102-014C-BD28AC247000}"/>
                </a:ext>
              </a:extLst>
            </p:cNvPr>
            <p:cNvSpPr txBox="1"/>
            <p:nvPr/>
          </p:nvSpPr>
          <p:spPr>
            <a:xfrm>
              <a:off x="2365400" y="3103960"/>
              <a:ext cx="793783" cy="4159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IP6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85597831-BBD2-9D60-F4B5-A2E74D2A540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50005" y="2434654"/>
              <a:ext cx="592080" cy="6931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306E7B9-C55D-DD99-8BE0-F4E9A636A418}"/>
              </a:ext>
            </a:extLst>
          </p:cNvPr>
          <p:cNvSpPr txBox="1"/>
          <p:nvPr/>
        </p:nvSpPr>
        <p:spPr>
          <a:xfrm>
            <a:off x="8706587" y="4437477"/>
            <a:ext cx="3323043" cy="1143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sz="1200" dirty="0"/>
              <a:t>Central Beam Pipe inside </a:t>
            </a:r>
            <a:r>
              <a:rPr lang="en-US" sz="1200" dirty="0" err="1"/>
              <a:t>ePIC</a:t>
            </a:r>
            <a:r>
              <a:rPr lang="en-US" sz="1200" dirty="0"/>
              <a:t>: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ESR</a:t>
            </a:r>
            <a:r>
              <a:rPr lang="en-US" sz="1200" dirty="0"/>
              <a:t>: Designed to minimize SR load on the IP beam pipe (includes SR masks)</a:t>
            </a:r>
          </a:p>
          <a:p>
            <a:pPr marL="285750" indent="-285750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HSR</a:t>
            </a:r>
            <a:r>
              <a:rPr lang="en-US" sz="1200" dirty="0"/>
              <a:t>: Designed to avoid interception of the outgoing hadron cone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03B875-E261-0F2F-B516-D30AFD26BA6F}"/>
              </a:ext>
            </a:extLst>
          </p:cNvPr>
          <p:cNvSpPr txBox="1"/>
          <p:nvPr/>
        </p:nvSpPr>
        <p:spPr>
          <a:xfrm>
            <a:off x="586740" y="662940"/>
            <a:ext cx="9841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beampipe is an integral part of the Tracker and moves with the barrel to the assembly hall </a:t>
            </a:r>
          </a:p>
        </p:txBody>
      </p:sp>
    </p:spTree>
    <p:extLst>
      <p:ext uri="{BB962C8B-B14F-4D97-AF65-F5344CB8AC3E}">
        <p14:creationId xmlns:p14="http://schemas.microsoft.com/office/powerpoint/2010/main" val="3843375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71B276-8170-ED53-740E-F73CC4F5B114}"/>
              </a:ext>
            </a:extLst>
          </p:cNvPr>
          <p:cNvSpPr txBox="1"/>
          <p:nvPr/>
        </p:nvSpPr>
        <p:spPr>
          <a:xfrm>
            <a:off x="2412695" y="2890391"/>
            <a:ext cx="735329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rgbClr val="3333FF"/>
                </a:solidFill>
              </a:rPr>
              <a:t>How easy is it to install components </a:t>
            </a:r>
          </a:p>
          <a:p>
            <a:pPr algn="ctr"/>
            <a:r>
              <a:rPr lang="en-US" sz="3200" b="1" dirty="0">
                <a:solidFill>
                  <a:srgbClr val="3333FF"/>
                </a:solidFill>
              </a:rPr>
              <a:t>of the SVT or </a:t>
            </a:r>
            <a:r>
              <a:rPr lang="en-US" sz="3200" b="1" dirty="0" err="1">
                <a:solidFill>
                  <a:srgbClr val="3333FF"/>
                </a:solidFill>
              </a:rPr>
              <a:t>fECal</a:t>
            </a:r>
            <a:r>
              <a:rPr lang="en-US" sz="3200" b="1" dirty="0">
                <a:solidFill>
                  <a:srgbClr val="3333FF"/>
                </a:solidFill>
              </a:rPr>
              <a:t> later</a:t>
            </a:r>
          </a:p>
        </p:txBody>
      </p:sp>
    </p:spTree>
    <p:extLst>
      <p:ext uri="{BB962C8B-B14F-4D97-AF65-F5344CB8AC3E}">
        <p14:creationId xmlns:p14="http://schemas.microsoft.com/office/powerpoint/2010/main" val="3941775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2072B-8CE0-4B72-9643-B5D8EB28B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F9D0D-4A17-E31F-6782-EEC527F49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751"/>
            <a:ext cx="11499925" cy="475013"/>
          </a:xfrm>
        </p:spPr>
        <p:txBody>
          <a:bodyPr/>
          <a:lstStyle/>
          <a:p>
            <a:r>
              <a:rPr lang="en-US" dirty="0"/>
              <a:t>SVT Layer-4 Access Process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D4FEB9-4409-EE1F-0E77-EC11106A3E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761609"/>
            <a:ext cx="4754983" cy="20307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Open Endcaps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Break Vacuum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De-cable </a:t>
            </a:r>
            <a:r>
              <a:rPr lang="en-US" dirty="0" err="1"/>
              <a:t>dRICH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Uninstall </a:t>
            </a:r>
            <a:r>
              <a:rPr lang="en-US" dirty="0" err="1"/>
              <a:t>dRICH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endParaRPr lang="en-US" sz="2800" dirty="0"/>
          </a:p>
          <a:p>
            <a:endParaRPr lang="en-US" sz="280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3947334-5D7A-3692-6AD7-413DFE943B7B}"/>
              </a:ext>
            </a:extLst>
          </p:cNvPr>
          <p:cNvSpPr txBox="1">
            <a:spLocks/>
          </p:cNvSpPr>
          <p:nvPr/>
        </p:nvSpPr>
        <p:spPr>
          <a:xfrm>
            <a:off x="6096000" y="705907"/>
            <a:ext cx="5869109" cy="2030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5"/>
            </a:pPr>
            <a:r>
              <a:rPr lang="en-US" dirty="0"/>
              <a:t>De-cable </a:t>
            </a:r>
            <a:r>
              <a:rPr lang="en-US" dirty="0" err="1"/>
              <a:t>EEEMCal</a:t>
            </a:r>
            <a:r>
              <a:rPr lang="en-US" dirty="0"/>
              <a:t> &amp; </a:t>
            </a:r>
            <a:r>
              <a:rPr lang="en-US" dirty="0" err="1"/>
              <a:t>pfRICH</a:t>
            </a:r>
            <a:endParaRPr lang="en-US" dirty="0"/>
          </a:p>
          <a:p>
            <a:pPr marL="457200" indent="-457200">
              <a:buFont typeface="+mj-lt"/>
              <a:buAutoNum type="arabicPeriod" startAt="5"/>
            </a:pPr>
            <a:r>
              <a:rPr lang="en-US" dirty="0"/>
              <a:t>Uninstall </a:t>
            </a:r>
            <a:r>
              <a:rPr lang="en-US" dirty="0" err="1"/>
              <a:t>EEEMCal</a:t>
            </a:r>
            <a:r>
              <a:rPr lang="en-US" dirty="0"/>
              <a:t> &amp; </a:t>
            </a:r>
            <a:r>
              <a:rPr lang="en-US" dirty="0" err="1"/>
              <a:t>pfRICH</a:t>
            </a:r>
            <a:endParaRPr lang="en-US" dirty="0"/>
          </a:p>
          <a:p>
            <a:pPr marL="457200" indent="-457200">
              <a:buFont typeface="+mj-lt"/>
              <a:buAutoNum type="arabicPeriod" startAt="5"/>
            </a:pPr>
            <a:r>
              <a:rPr lang="en-US" dirty="0"/>
              <a:t>Roll out into assembly hall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     </a:t>
            </a:r>
            <a:r>
              <a:rPr lang="en-US" sz="1600" dirty="0">
                <a:sym typeface="Wingdings" pitchFamily="2" charset="2"/>
              </a:rPr>
              <a:t></a:t>
            </a:r>
            <a:r>
              <a:rPr lang="en-US" sz="1600" dirty="0"/>
              <a:t> can also happen after 2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78476E8-212B-C8C4-8A18-4A71F657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6614" y="2640104"/>
            <a:ext cx="5205813" cy="351198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8348766-85DD-D6F6-0B2C-AC6743C73C7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8242" y="2650927"/>
            <a:ext cx="5205814" cy="350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394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BA63C-559E-2DBA-FF06-8BF0226A8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65804-6F5B-17C7-DAA5-FA130BB46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751"/>
            <a:ext cx="11499925" cy="463137"/>
          </a:xfrm>
        </p:spPr>
        <p:txBody>
          <a:bodyPr/>
          <a:lstStyle/>
          <a:p>
            <a:r>
              <a:rPr lang="en-US" dirty="0"/>
              <a:t>SVT Layer 4 Access Process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C73D45A-274E-E404-2CDC-7E27A6A7B6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70" y="651650"/>
            <a:ext cx="5192369" cy="2030796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en-US" dirty="0"/>
              <a:t>Roll out into assembly hall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/>
              <a:t>De-cable SVT, MPGD disks, </a:t>
            </a:r>
          </a:p>
          <a:p>
            <a:pPr marL="0" indent="0">
              <a:buNone/>
            </a:pPr>
            <a:r>
              <a:rPr lang="en-US" dirty="0"/>
              <a:t>     (&amp; Forward ToF disk)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/>
              <a:t>De-cable all of ToF &amp; CYMBAL </a:t>
            </a:r>
          </a:p>
          <a:p>
            <a:pPr marL="457200" indent="-457200">
              <a:buFont typeface="+mj-lt"/>
              <a:buAutoNum type="arabicPeriod" startAt="8"/>
            </a:pPr>
            <a:r>
              <a:rPr lang="en-US" dirty="0"/>
              <a:t>Uninstall ToF &amp; CYMBAL </a:t>
            </a:r>
          </a:p>
          <a:p>
            <a:pPr marL="457200" indent="-457200">
              <a:buFont typeface="+mj-lt"/>
              <a:buAutoNum type="arabicPeriod" startAt="8"/>
            </a:pP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9EA248E-B0A2-33A7-1D43-DD477742EDF3}"/>
              </a:ext>
            </a:extLst>
          </p:cNvPr>
          <p:cNvSpPr txBox="1">
            <a:spLocks/>
          </p:cNvSpPr>
          <p:nvPr/>
        </p:nvSpPr>
        <p:spPr>
          <a:xfrm>
            <a:off x="6096000" y="705907"/>
            <a:ext cx="5869109" cy="2030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12"/>
            </a:pPr>
            <a:r>
              <a:rPr lang="en-US"/>
              <a:t>Uninstall PST </a:t>
            </a:r>
          </a:p>
          <a:p>
            <a:pPr marL="457200" indent="-457200">
              <a:buFont typeface="+mj-lt"/>
              <a:buAutoNum type="arabicPeriod" startAt="12"/>
            </a:pPr>
            <a:endParaRPr lang="en-US"/>
          </a:p>
          <a:p>
            <a:pPr marL="457200" indent="-457200">
              <a:buFont typeface="+mj-lt"/>
              <a:buAutoNum type="arabicPeriod" startAt="12"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DFA6ED-D6FA-A8D9-40D6-5B7B381580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260" y="2644253"/>
            <a:ext cx="5263609" cy="354127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AEC2AA-D643-1897-83C2-A47393B4E0E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5185" y="2644253"/>
            <a:ext cx="5335463" cy="354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425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6AE2C-1F54-1052-4CD9-94133D2F0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56328-39F7-4455-4631-38EB0BC09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751"/>
            <a:ext cx="11499925" cy="463137"/>
          </a:xfrm>
        </p:spPr>
        <p:txBody>
          <a:bodyPr/>
          <a:lstStyle/>
          <a:p>
            <a:r>
              <a:rPr lang="en-US" dirty="0"/>
              <a:t>SVT Layer 4 Access Process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C9A9218-532E-5564-B653-27888C048E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761609"/>
            <a:ext cx="5344987" cy="20307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13"/>
            </a:pPr>
            <a:r>
              <a:rPr lang="en-US" dirty="0"/>
              <a:t>De-cable the SVT, MPGD disks, </a:t>
            </a:r>
          </a:p>
          <a:p>
            <a:pPr marL="0" indent="0">
              <a:buNone/>
            </a:pPr>
            <a:r>
              <a:rPr lang="en-US" dirty="0"/>
              <a:t>     (&amp; Forward ToF disk)</a:t>
            </a:r>
          </a:p>
          <a:p>
            <a:pPr marL="457200" indent="-457200">
              <a:buFont typeface="+mj-lt"/>
              <a:buAutoNum type="arabicPeriod" startAt="13"/>
            </a:pPr>
            <a:r>
              <a:rPr lang="en-US" dirty="0"/>
              <a:t>Split the PST in half 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 startAt="12"/>
            </a:pPr>
            <a:endParaRPr lang="en-US" dirty="0"/>
          </a:p>
          <a:p>
            <a:pPr marL="457200" indent="-457200">
              <a:buFont typeface="+mj-lt"/>
              <a:buAutoNum type="arabicPeriod" startAt="12"/>
            </a:pPr>
            <a:endParaRPr lang="en-US" dirty="0"/>
          </a:p>
          <a:p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CD88282-E8A7-252B-EA2C-2BBE31ADCEDE}"/>
              </a:ext>
            </a:extLst>
          </p:cNvPr>
          <p:cNvSpPr txBox="1">
            <a:spLocks/>
          </p:cNvSpPr>
          <p:nvPr/>
        </p:nvSpPr>
        <p:spPr>
          <a:xfrm>
            <a:off x="6096000" y="705907"/>
            <a:ext cx="5869109" cy="2030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15"/>
            </a:pPr>
            <a:r>
              <a:rPr lang="en-US" dirty="0"/>
              <a:t>Uninstall the Beampipe from the lower half</a:t>
            </a:r>
          </a:p>
          <a:p>
            <a:pPr marL="457200" indent="-457200">
              <a:buFont typeface="+mj-lt"/>
              <a:buAutoNum type="arabicPeriod" startAt="15"/>
            </a:pPr>
            <a:r>
              <a:rPr lang="en-US" dirty="0"/>
              <a:t>Uninstall MPGDs &amp; ToF disk from both PST halves</a:t>
            </a:r>
          </a:p>
          <a:p>
            <a:pPr marL="457200" indent="-457200">
              <a:buFont typeface="+mj-lt"/>
              <a:buAutoNum type="arabicPeriod" startAt="15"/>
            </a:pPr>
            <a:endParaRPr lang="en-US" dirty="0"/>
          </a:p>
          <a:p>
            <a:pPr marL="457200" indent="-457200">
              <a:buFont typeface="+mj-lt"/>
              <a:buAutoNum type="arabicPeriod" startAt="15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23F2E0-0519-7AC0-BF3F-AD464DD4F5F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546" y="2486117"/>
            <a:ext cx="5676941" cy="35412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A6C1B5-D1DB-3CB8-7AC4-B7D5FFB35F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04433" y="2336933"/>
            <a:ext cx="5676940" cy="381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420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70017B-75BA-860A-898A-10EF8FAB2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DC7E4-8805-2898-0051-064342B24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751"/>
            <a:ext cx="11499925" cy="451262"/>
          </a:xfrm>
        </p:spPr>
        <p:txBody>
          <a:bodyPr/>
          <a:lstStyle/>
          <a:p>
            <a:r>
              <a:rPr lang="en-US" dirty="0"/>
              <a:t>SVT Layer 4 Access Process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E3654A-CF7B-3A81-646D-91670BA26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761609"/>
            <a:ext cx="5453112" cy="20307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17"/>
            </a:pPr>
            <a:r>
              <a:rPr lang="en-US"/>
              <a:t>Uninstall the SVT disks, starting with the outer most ones, removing the services from each along the way</a:t>
            </a:r>
          </a:p>
          <a:p>
            <a:pPr marL="457200" indent="-457200">
              <a:buFont typeface="+mj-lt"/>
              <a:buAutoNum type="arabicPeriod" startAt="12"/>
            </a:pPr>
            <a:endParaRPr lang="en-US"/>
          </a:p>
          <a:p>
            <a:pPr marL="457200" indent="-457200">
              <a:buFont typeface="+mj-lt"/>
              <a:buAutoNum type="arabicPeriod" startAt="12"/>
            </a:pPr>
            <a:endParaRPr lang="en-US"/>
          </a:p>
          <a:p>
            <a:endParaRPr lang="en-US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863D57F-D4FD-2BC7-AF41-AC3E04A0F571}"/>
              </a:ext>
            </a:extLst>
          </p:cNvPr>
          <p:cNvSpPr txBox="1">
            <a:spLocks/>
          </p:cNvSpPr>
          <p:nvPr/>
        </p:nvSpPr>
        <p:spPr>
          <a:xfrm>
            <a:off x="6096000" y="705907"/>
            <a:ext cx="6046813" cy="2030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18"/>
            </a:pPr>
            <a:r>
              <a:rPr lang="en-US"/>
              <a:t>Uninstall the inner SVT layers, starting at L0, removing the services and supports from each along the way.</a:t>
            </a:r>
          </a:p>
          <a:p>
            <a:pPr marL="457200" indent="-457200">
              <a:buFont typeface="+mj-lt"/>
              <a:buAutoNum type="arabicPeriod" startAt="18"/>
            </a:pPr>
            <a:r>
              <a:rPr lang="en-US"/>
              <a:t>You may now access L4 from each half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8C9D0A-69D6-FF94-6C52-08F24F7D273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112" y="2336933"/>
            <a:ext cx="5884143" cy="38836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683704-0712-A29A-8CA5-38B8B150ED6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94850" y="2292201"/>
            <a:ext cx="6080967" cy="381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009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95DA2-1A4B-DDA0-E272-E31977DD5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751"/>
            <a:ext cx="11499925" cy="491351"/>
          </a:xfrm>
        </p:spPr>
        <p:txBody>
          <a:bodyPr/>
          <a:lstStyle/>
          <a:p>
            <a:r>
              <a:rPr lang="en-US" dirty="0"/>
              <a:t>SVT Access Process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36CA804-A152-5B89-8318-6B3DD83BE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3152" y="848929"/>
            <a:ext cx="7012415" cy="4161025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676C980-2BF5-E734-555F-95CE25D06B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534" y="761608"/>
            <a:ext cx="4874066" cy="51676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Basic steps </a:t>
            </a:r>
          </a:p>
          <a:p>
            <a:pPr marL="0" indent="0">
              <a:buNone/>
            </a:pPr>
            <a:r>
              <a:rPr lang="en-US" sz="2000" dirty="0"/>
              <a:t>Steps 1 through 16 on the previous slides all apply to get access to anything inside the PST</a:t>
            </a:r>
          </a:p>
          <a:p>
            <a:pPr marL="0" indent="0">
              <a:buNone/>
            </a:pPr>
            <a:r>
              <a:rPr lang="en-US" sz="2000" b="1" dirty="0">
                <a:solidFill>
                  <a:srgbClr val="3333FF"/>
                </a:solidFill>
              </a:rPr>
              <a:t>Summary: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Remove and de-cable all the detectors inside the GST, and the </a:t>
            </a:r>
            <a:r>
              <a:rPr lang="en-US" sz="2000" dirty="0" err="1"/>
              <a:t>dRICH</a:t>
            </a:r>
            <a:endParaRPr lang="en-US" sz="2000" dirty="0"/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Remove and de-cable the PST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Split the PST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Remove the beampipe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Gain access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358D22-8FD0-7FF9-8173-988CC482AFD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7158" y="3967445"/>
            <a:ext cx="3785970" cy="237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34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8B320-5C98-F119-BBA4-DE21382DA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Estimate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368C0-B996-CB01-EFD7-23220C4AD9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US" dirty="0"/>
              <a:t>(De-)Installing rolling into the Assembly Hall, </a:t>
            </a:r>
            <a:r>
              <a:rPr lang="en-US" dirty="0" err="1"/>
              <a:t>dRICH</a:t>
            </a:r>
            <a:r>
              <a:rPr lang="en-US" dirty="0"/>
              <a:t>, </a:t>
            </a:r>
            <a:r>
              <a:rPr lang="en-US" dirty="0" err="1"/>
              <a:t>pfRICH</a:t>
            </a:r>
            <a:r>
              <a:rPr lang="en-US" dirty="0"/>
              <a:t>, </a:t>
            </a:r>
            <a:r>
              <a:rPr lang="en-US" dirty="0" err="1"/>
              <a:t>EEEMCal</a:t>
            </a:r>
            <a:r>
              <a:rPr lang="en-US" dirty="0"/>
              <a:t>, </a:t>
            </a:r>
            <a:r>
              <a:rPr lang="en-US" dirty="0" err="1"/>
              <a:t>bToF</a:t>
            </a:r>
            <a:r>
              <a:rPr lang="en-US" dirty="0"/>
              <a:t>, Cymbal and PST</a:t>
            </a:r>
          </a:p>
          <a:p>
            <a:pPr marL="287338" lvl="1" indent="0">
              <a:buNone/>
            </a:pPr>
            <a:r>
              <a:rPr lang="en-US" dirty="0">
                <a:sym typeface="Wingdings" pitchFamily="2" charset="2"/>
              </a:rPr>
              <a:t> 5 + 7 month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dissemble PST to get access to L4 (remove MPGD-disks, </a:t>
            </a:r>
            <a:r>
              <a:rPr lang="en-US" dirty="0" err="1"/>
              <a:t>fToF</a:t>
            </a:r>
            <a:r>
              <a:rPr lang="en-US" dirty="0"/>
              <a:t>, MAPS disks, L0-L3)</a:t>
            </a:r>
          </a:p>
          <a:p>
            <a:pPr marL="287338" lvl="1" indent="0">
              <a:buNone/>
            </a:pPr>
            <a:r>
              <a:rPr lang="en-US" dirty="0">
                <a:sym typeface="Wingdings" pitchFamily="2" charset="2"/>
              </a:rPr>
              <a:t> 3 month</a:t>
            </a:r>
          </a:p>
          <a:p>
            <a:pPr>
              <a:buFont typeface="Wingdings" pitchFamily="2" charset="2"/>
              <a:buChar char="§"/>
            </a:pPr>
            <a:r>
              <a:rPr lang="en-US" dirty="0">
                <a:sym typeface="Wingdings" pitchFamily="2" charset="2"/>
              </a:rPr>
              <a:t>assemble PST with L4</a:t>
            </a:r>
          </a:p>
          <a:p>
            <a:pPr marL="287338" lvl="1" indent="0">
              <a:buNone/>
            </a:pPr>
            <a:r>
              <a:rPr lang="en-US" dirty="0">
                <a:sym typeface="Wingdings" pitchFamily="2" charset="2"/>
              </a:rPr>
              <a:t> 5 month</a:t>
            </a:r>
          </a:p>
          <a:p>
            <a:pPr marL="0" indent="0">
              <a:buNone/>
            </a:pPr>
            <a:r>
              <a:rPr lang="en-US" dirty="0">
                <a:solidFill>
                  <a:srgbClr val="3333FF"/>
                </a:solidFill>
                <a:sym typeface="Wingdings" pitchFamily="2" charset="2"/>
              </a:rPr>
              <a:t> Total shutdown</a:t>
            </a:r>
            <a:r>
              <a:rPr lang="en-US">
                <a:solidFill>
                  <a:srgbClr val="3333FF"/>
                </a:solidFill>
                <a:sym typeface="Wingdings" pitchFamily="2" charset="2"/>
              </a:rPr>
              <a:t>: 20 </a:t>
            </a:r>
            <a:r>
              <a:rPr lang="en-US" dirty="0">
                <a:solidFill>
                  <a:srgbClr val="3333FF"/>
                </a:solidFill>
                <a:sym typeface="Wingdings" pitchFamily="2" charset="2"/>
              </a:rPr>
              <a:t>month 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64358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A6FB8-8FAF-BE7E-5A3F-7BC8F1F1C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751"/>
            <a:ext cx="11499925" cy="427511"/>
          </a:xfrm>
        </p:spPr>
        <p:txBody>
          <a:bodyPr/>
          <a:lstStyle/>
          <a:p>
            <a:r>
              <a:rPr lang="en-US" dirty="0"/>
              <a:t>Summary: Pros &amp; Cons for both Options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12A5821-478A-17BD-E9CB-09BBA05CC7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6304857"/>
              </p:ext>
            </p:extLst>
          </p:nvPr>
        </p:nvGraphicFramePr>
        <p:xfrm>
          <a:off x="571500" y="583495"/>
          <a:ext cx="11181924" cy="540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5481">
                  <a:extLst>
                    <a:ext uri="{9D8B030D-6E8A-4147-A177-3AD203B41FA5}">
                      <a16:colId xmlns:a16="http://schemas.microsoft.com/office/drawing/2014/main" val="246659684"/>
                    </a:ext>
                  </a:extLst>
                </a:gridCol>
                <a:gridCol w="2795481">
                  <a:extLst>
                    <a:ext uri="{9D8B030D-6E8A-4147-A177-3AD203B41FA5}">
                      <a16:colId xmlns:a16="http://schemas.microsoft.com/office/drawing/2014/main" val="4050994608"/>
                    </a:ext>
                  </a:extLst>
                </a:gridCol>
                <a:gridCol w="2795481">
                  <a:extLst>
                    <a:ext uri="{9D8B030D-6E8A-4147-A177-3AD203B41FA5}">
                      <a16:colId xmlns:a16="http://schemas.microsoft.com/office/drawing/2014/main" val="2741991871"/>
                    </a:ext>
                  </a:extLst>
                </a:gridCol>
                <a:gridCol w="2795481">
                  <a:extLst>
                    <a:ext uri="{9D8B030D-6E8A-4147-A177-3AD203B41FA5}">
                      <a16:colId xmlns:a16="http://schemas.microsoft.com/office/drawing/2014/main" val="4024271886"/>
                    </a:ext>
                  </a:extLst>
                </a:gridCol>
              </a:tblGrid>
              <a:tr h="442599"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400" u="none" strike="noStrike">
                          <a:effectLst/>
                        </a:rPr>
                        <a:t>SVT Layer 4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2400" u="none" strike="noStrike" dirty="0" err="1">
                          <a:effectLst/>
                        </a:rPr>
                        <a:t>fEMCal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966523"/>
                  </a:ext>
                </a:extLst>
              </a:tr>
              <a:tr h="35024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Pros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Cons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Pros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Cons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444557"/>
                  </a:ext>
                </a:extLst>
              </a:tr>
              <a:tr h="107950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Dummy staves can be installed initially such that the SVT support structure can remain the same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Requires major disassembly of 70% of the EPIC barrel detector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>
                          <a:effectLst/>
                        </a:rPr>
                        <a:t>Can add EMCal blocks in waves over the years or in one standard 6-month shutdown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May require the detector to be rolled out into the assembly hall to get access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6905556"/>
                  </a:ext>
                </a:extLst>
              </a:tr>
              <a:tr h="69380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Requires major de-cabling of ~10,000 services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035597"/>
                  </a:ext>
                </a:extLst>
              </a:tr>
              <a:tr h="88134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Adding L4 will most likely require at least a l.6 year long shutdown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699993"/>
                  </a:ext>
                </a:extLst>
              </a:tr>
              <a:tr h="80869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Significant risk of breaking components during disassembly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361298"/>
                  </a:ext>
                </a:extLst>
              </a:tr>
              <a:tr h="7196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  <a:latin typeface="+mn-lt"/>
                        </a:rPr>
                        <a:t>Need to break vacuum</a:t>
                      </a:r>
                    </a:p>
                    <a:p>
                      <a:pPr algn="l" fontAlgn="ctr">
                        <a:buNone/>
                      </a:pP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will have to run with lower beam currents till vacuum is improved </a:t>
                      </a: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443" marR="5443" marT="544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7980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83C13F0-6888-90E4-CF73-DCDBE4741632}"/>
              </a:ext>
            </a:extLst>
          </p:cNvPr>
          <p:cNvSpPr txBox="1"/>
          <p:nvPr/>
        </p:nvSpPr>
        <p:spPr>
          <a:xfrm>
            <a:off x="438576" y="5985333"/>
            <a:ext cx="80393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Removing 2 - 3 disks needs step 1 to 16 and an extend shutdown 12+  month</a:t>
            </a:r>
          </a:p>
        </p:txBody>
      </p:sp>
    </p:spTree>
    <p:extLst>
      <p:ext uri="{BB962C8B-B14F-4D97-AF65-F5344CB8AC3E}">
        <p14:creationId xmlns:p14="http://schemas.microsoft.com/office/powerpoint/2010/main" val="195894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E210E534-57C2-164E-A621-4930B171B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001" y="1233889"/>
            <a:ext cx="10508521" cy="392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858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DC5AA-F8BC-6DCF-C13A-4E338F531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28DB6-A51F-3754-6DE5-EA9A2C3B7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23751"/>
            <a:ext cx="11499925" cy="410897"/>
          </a:xfrm>
        </p:spPr>
        <p:txBody>
          <a:bodyPr/>
          <a:lstStyle/>
          <a:p>
            <a:r>
              <a:rPr lang="en-US" dirty="0" err="1"/>
              <a:t>fEMCal</a:t>
            </a:r>
            <a:r>
              <a:rPr lang="en-US" dirty="0"/>
              <a:t> Access Process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DFF0A96-AE35-E90D-BB58-49294B628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534" y="761608"/>
            <a:ext cx="5433094" cy="516763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Open the forward Endcaps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Get access to the </a:t>
            </a:r>
            <a:r>
              <a:rPr lang="en-US" sz="2000" dirty="0" err="1"/>
              <a:t>fEMCal</a:t>
            </a:r>
            <a:r>
              <a:rPr lang="en-US" sz="2000" dirty="0"/>
              <a:t> from the North and South Platforms </a:t>
            </a:r>
          </a:p>
          <a:p>
            <a:pPr marL="227012" lvl="1" indent="0">
              <a:buNone/>
            </a:pPr>
            <a:r>
              <a:rPr lang="en-US" sz="1600" dirty="0"/>
              <a:t>    If access from the platforms is too limited:</a:t>
            </a:r>
          </a:p>
          <a:p>
            <a:pPr lvl="1">
              <a:buFont typeface="Wingdings" pitchFamily="2" charset="2"/>
              <a:buChar char="§"/>
            </a:pPr>
            <a:r>
              <a:rPr lang="en-US" sz="1600" dirty="0"/>
              <a:t>Investigating the rails can extended to the far north and south ends of the hall to allow for access</a:t>
            </a:r>
          </a:p>
          <a:p>
            <a:pPr lvl="1"/>
            <a:r>
              <a:rPr lang="en-US" sz="1600" dirty="0"/>
              <a:t>Alternatively, the barrel detector will need to be rolled out into the assembly hall.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E6FF8F-F932-852E-AD40-DBF890EA8BF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12833"/>
              </a:clrFrom>
              <a:clrTo>
                <a:srgbClr val="212833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9301" y="494105"/>
            <a:ext cx="6773010" cy="592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10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89A7B-2D7C-3BF4-F98B-235353BD7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Compensating Loss of UK In-Kind Contribution – Phase-I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B0451A-67A7-F48A-6042-E1E79B32B9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UK In-Kind contribution to</a:t>
            </a:r>
          </a:p>
          <a:p>
            <a:pPr>
              <a:spcAft>
                <a:spcPts val="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800" b="1" dirty="0"/>
              <a:t>Lumi detector $1.5M: Is required for any EIC science </a:t>
            </a:r>
            <a:endParaRPr lang="en-US" sz="1800" b="1" dirty="0">
              <a:solidFill>
                <a:srgbClr val="FF40FF"/>
              </a:solidFill>
            </a:endParaRPr>
          </a:p>
          <a:p>
            <a:pPr>
              <a:spcAft>
                <a:spcPts val="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800" b="1" dirty="0"/>
              <a:t>Low-Q2 Detector $3.5M: This detector was assumed as fully UK in-kind </a:t>
            </a:r>
            <a:endParaRPr lang="en-US" sz="1800" b="1" dirty="0">
              <a:solidFill>
                <a:srgbClr val="FF40FF"/>
              </a:solidFill>
            </a:endParaRPr>
          </a:p>
          <a:p>
            <a:pPr>
              <a:spcAft>
                <a:spcPts val="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800" b="1" dirty="0"/>
              <a:t>Silicon Vertex Tracker $15.6M</a:t>
            </a:r>
            <a:r>
              <a:rPr lang="en-US" sz="1800" dirty="0"/>
              <a:t>: Critical towards ITS3/LAS design and L3/L4 of SVT barrel </a:t>
            </a:r>
          </a:p>
          <a:p>
            <a:pPr lvl="1">
              <a:spcAft>
                <a:spcPts val="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600" dirty="0">
                <a:sym typeface="Wingdings" pitchFamily="2" charset="2"/>
              </a:rPr>
              <a:t>$5.3 M hardware and $9.8M labor </a:t>
            </a:r>
            <a:endParaRPr lang="en-US" sz="1800" b="1" dirty="0">
              <a:solidFill>
                <a:srgbClr val="FF40FF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1000" b="1" dirty="0">
              <a:solidFill>
                <a:srgbClr val="3333FF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3333FF"/>
                </a:solidFill>
              </a:rPr>
              <a:t>Assumption: </a:t>
            </a:r>
            <a:r>
              <a:rPr lang="en-US" sz="2000" dirty="0"/>
              <a:t>It is critical that </a:t>
            </a:r>
            <a:r>
              <a:rPr lang="en-US" sz="2000" b="1" dirty="0"/>
              <a:t>all</a:t>
            </a:r>
            <a:r>
              <a:rPr lang="en-US" sz="2000" dirty="0"/>
              <a:t> </a:t>
            </a:r>
            <a:r>
              <a:rPr lang="en-US" sz="2000" dirty="0" err="1"/>
              <a:t>ePIC</a:t>
            </a:r>
            <a:r>
              <a:rPr lang="en-US" sz="2000" dirty="0"/>
              <a:t> Detector Sub-Systems can continue beyond PDR-level to full E&amp;D completion (90% design-maturity FDR-level) to allow to bring back the scope as early as possible and seek further in-kind. 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000" b="1" dirty="0"/>
              <a:t>Mitigation</a:t>
            </a:r>
            <a:r>
              <a:rPr lang="en-US" sz="2000" dirty="0"/>
              <a:t> needs to ensure we can baseline the detector and stay “DOE cost-neutral” </a:t>
            </a:r>
          </a:p>
          <a:p>
            <a:pPr marL="0" indent="0">
              <a:buNone/>
            </a:pPr>
            <a:r>
              <a:rPr lang="en-US" sz="2000" dirty="0"/>
              <a:t>                  (&lt;200M$ DOE cost-to-go):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2000" dirty="0"/>
              <a:t>DOE Cost increase is compensated by</a:t>
            </a:r>
          </a:p>
          <a:p>
            <a:pPr lvl="1">
              <a:spcAft>
                <a:spcPts val="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800" dirty="0"/>
              <a:t>Delay forward TOF construction </a:t>
            </a:r>
            <a:r>
              <a:rPr lang="en-US" sz="1800" dirty="0">
                <a:sym typeface="Wingdings" pitchFamily="2" charset="2"/>
              </a:rPr>
              <a:t> $</a:t>
            </a:r>
            <a:r>
              <a:rPr lang="en-US" sz="1800" dirty="0"/>
              <a:t>2.86M</a:t>
            </a:r>
          </a:p>
          <a:p>
            <a:pPr lvl="1">
              <a:spcAft>
                <a:spcPts val="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800" dirty="0"/>
              <a:t>Delay backward </a:t>
            </a:r>
            <a:r>
              <a:rPr lang="en-US" sz="1800" dirty="0" err="1"/>
              <a:t>HCal</a:t>
            </a:r>
            <a:r>
              <a:rPr lang="en-US" sz="1800" dirty="0"/>
              <a:t> construction </a:t>
            </a:r>
            <a:r>
              <a:rPr lang="en-US" sz="1800" dirty="0">
                <a:sym typeface="Wingdings" pitchFamily="2" charset="2"/>
              </a:rPr>
              <a:t> $3.8M</a:t>
            </a:r>
            <a:endParaRPr lang="en-US" sz="1800" dirty="0"/>
          </a:p>
          <a:p>
            <a:pPr lvl="1">
              <a:spcAft>
                <a:spcPts val="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800" dirty="0"/>
              <a:t>Delay Low-Q2 Detector </a:t>
            </a:r>
            <a:r>
              <a:rPr lang="en-US" sz="1800" dirty="0">
                <a:sym typeface="Wingdings" pitchFamily="2" charset="2"/>
              </a:rPr>
              <a:t> $0.223M</a:t>
            </a:r>
            <a:endParaRPr lang="en-US" sz="1800" dirty="0"/>
          </a:p>
          <a:p>
            <a:pPr lvl="1">
              <a:spcAft>
                <a:spcPts val="0"/>
              </a:spcAft>
              <a:buClr>
                <a:schemeClr val="bg2"/>
              </a:buClr>
              <a:buFont typeface="Wingdings" pitchFamily="2" charset="2"/>
              <a:buChar char="§"/>
            </a:pPr>
            <a:r>
              <a:rPr lang="en-US" sz="1800" dirty="0"/>
              <a:t>Delay electronics (HV, LV, FEB) that accompanies these systems </a:t>
            </a:r>
            <a:r>
              <a:rPr lang="en-US" sz="1800" dirty="0">
                <a:sym typeface="Wingdings" pitchFamily="2" charset="2"/>
              </a:rPr>
              <a:t> $1.3M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437D7F-4E50-6CBE-83C5-BF3EC3CECEC5}"/>
              </a:ext>
            </a:extLst>
          </p:cNvPr>
          <p:cNvSpPr txBox="1"/>
          <p:nvPr/>
        </p:nvSpPr>
        <p:spPr>
          <a:xfrm>
            <a:off x="4230310" y="933229"/>
            <a:ext cx="542488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0"/>
              </a:spcAft>
              <a:buClr>
                <a:schemeClr val="bg2"/>
              </a:buClr>
            </a:pPr>
            <a:r>
              <a:rPr lang="en-US" b="1" dirty="0">
                <a:solidFill>
                  <a:srgbClr val="FF40FF"/>
                </a:solidFill>
                <a:sym typeface="Wingdings" panose="05000000000000000000" pitchFamily="2" charset="2"/>
              </a:rPr>
              <a:t>                                    </a:t>
            </a:r>
            <a:r>
              <a:rPr lang="en-US" b="1" dirty="0">
                <a:solidFill>
                  <a:srgbClr val="FF40FF"/>
                </a:solidFill>
              </a:rPr>
              <a:t>Absorb as DOE Cost</a:t>
            </a:r>
          </a:p>
          <a:p>
            <a:pPr>
              <a:spcAft>
                <a:spcPts val="0"/>
              </a:spcAft>
              <a:buClr>
                <a:schemeClr val="bg2"/>
              </a:buClr>
            </a:pPr>
            <a:r>
              <a:rPr lang="en-US" b="1" dirty="0">
                <a:solidFill>
                  <a:srgbClr val="FF40FF"/>
                </a:solidFill>
                <a:sym typeface="Wingdings" panose="05000000000000000000" pitchFamily="2" charset="2"/>
              </a:rPr>
              <a:t>                                                                     </a:t>
            </a:r>
            <a:r>
              <a:rPr lang="en-US" b="1" dirty="0">
                <a:solidFill>
                  <a:srgbClr val="FF40FF"/>
                </a:solidFill>
              </a:rPr>
              <a:t>Defer</a:t>
            </a:r>
          </a:p>
          <a:p>
            <a:pPr>
              <a:spcAft>
                <a:spcPts val="0"/>
              </a:spcAft>
              <a:buClr>
                <a:schemeClr val="bg2"/>
              </a:buClr>
            </a:pPr>
            <a:endParaRPr lang="en-US" b="1" dirty="0">
              <a:solidFill>
                <a:srgbClr val="FF40FF"/>
              </a:solidFill>
              <a:sym typeface="Wingdings" panose="05000000000000000000" pitchFamily="2" charset="2"/>
            </a:endParaRPr>
          </a:p>
          <a:p>
            <a:pPr>
              <a:spcAft>
                <a:spcPts val="0"/>
              </a:spcAft>
              <a:buClr>
                <a:schemeClr val="bg2"/>
              </a:buClr>
            </a:pPr>
            <a:r>
              <a:rPr lang="en-US" b="1" dirty="0">
                <a:solidFill>
                  <a:srgbClr val="FF40FF"/>
                </a:solidFill>
                <a:sym typeface="Wingdings" panose="05000000000000000000" pitchFamily="2" charset="2"/>
              </a:rPr>
              <a:t> Move all non-labor UK In-Kind of SVT to DOE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376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CCD77-DDF8-1349-3897-35AE84DDA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Compensating Loss of UK In-Kind Contribution - Phase-II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B4805-FE0C-E453-C4E4-C6875E96BD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0860" y="669097"/>
            <a:ext cx="11741140" cy="5062924"/>
          </a:xfr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/>
              <a:t>Recent further developments in the UK force us to also remove the assumption for </a:t>
            </a:r>
            <a:r>
              <a:rPr lang="en-US" sz="2000" dirty="0">
                <a:sym typeface="Wingdings" pitchFamily="2" charset="2"/>
              </a:rPr>
              <a:t>$9.8M Inkind labor for the SVT </a:t>
            </a:r>
            <a:r>
              <a:rPr lang="en-US" sz="2000" dirty="0">
                <a:solidFill>
                  <a:srgbClr val="3333FF"/>
                </a:solidFill>
                <a:sym typeface="Wingdings" pitchFamily="2" charset="2"/>
              </a:rPr>
              <a:t></a:t>
            </a:r>
            <a:r>
              <a:rPr lang="en-US" sz="2000" dirty="0">
                <a:sym typeface="Wingdings" pitchFamily="2" charset="2"/>
              </a:rPr>
              <a:t> Will follow the same strategy the mitigation has to remain cost neutral for DOE cost</a:t>
            </a:r>
          </a:p>
          <a:p>
            <a:pPr marL="0" indent="0">
              <a:buNone/>
            </a:pPr>
            <a:endParaRPr lang="en-US" sz="2000" dirty="0">
              <a:sym typeface="Wingdings" pitchFamily="2" charset="2"/>
            </a:endParaRPr>
          </a:p>
          <a:p>
            <a:pPr>
              <a:buFont typeface="Wingdings" pitchFamily="2" charset="2"/>
              <a:buChar char="§"/>
            </a:pPr>
            <a:endParaRPr lang="en-US" sz="2000" dirty="0">
              <a:sym typeface="Wingdings" pitchFamily="2" charset="2"/>
            </a:endParaRPr>
          </a:p>
          <a:p>
            <a:pPr marL="0" indent="0">
              <a:buNone/>
            </a:pPr>
            <a:endParaRPr lang="en-US" sz="2000" dirty="0">
              <a:sym typeface="Wingdings" pitchFamily="2" charset="2"/>
            </a:endParaRPr>
          </a:p>
          <a:p>
            <a:pPr marL="0" indent="0">
              <a:buNone/>
            </a:pPr>
            <a:endParaRPr lang="en-US" sz="900" dirty="0">
              <a:sym typeface="Wingdings" pitchFamily="2" charset="2"/>
            </a:endParaRPr>
          </a:p>
          <a:p>
            <a:pPr>
              <a:spcAft>
                <a:spcPts val="0"/>
              </a:spcAft>
            </a:pPr>
            <a:r>
              <a:rPr lang="en-US" sz="2000" dirty="0"/>
              <a:t>In the L3 cost, following scope is considered:</a:t>
            </a:r>
          </a:p>
          <a:p>
            <a:pPr lvl="1">
              <a:spcAft>
                <a:spcPts val="0"/>
              </a:spcAft>
            </a:pPr>
            <a:r>
              <a:rPr lang="en-US" sz="1800" dirty="0"/>
              <a:t>design efforts for EIC-LAS V1, EIC-LAS and </a:t>
            </a:r>
            <a:r>
              <a:rPr lang="en-US" sz="1800" dirty="0" err="1"/>
              <a:t>AncASIC</a:t>
            </a:r>
            <a:r>
              <a:rPr lang="en-US" sz="1800" dirty="0"/>
              <a:t>, Some % of PED testing efforts</a:t>
            </a:r>
          </a:p>
          <a:p>
            <a:pPr lvl="1">
              <a:spcAft>
                <a:spcPts val="0"/>
              </a:spcAft>
            </a:pPr>
            <a:r>
              <a:rPr lang="en-US" sz="1800" dirty="0"/>
              <a:t>Global mechanics, local support and cooling</a:t>
            </a:r>
          </a:p>
          <a:p>
            <a:pPr>
              <a:spcAft>
                <a:spcPts val="0"/>
              </a:spcAft>
            </a:pPr>
            <a:r>
              <a:rPr lang="en-US" sz="2000" dirty="0"/>
              <a:t>L4 cost covers mainly production/construction phase cost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ym typeface="Wingdings" pitchFamily="2" charset="2"/>
              </a:rPr>
              <a:t>Remaining cost to offset: $8.45M</a:t>
            </a:r>
          </a:p>
          <a:p>
            <a:pPr marL="0" indent="0">
              <a:buNone/>
            </a:pPr>
            <a:r>
              <a:rPr lang="en-US" sz="2000" b="1" dirty="0">
                <a:sym typeface="Wingdings" pitchFamily="2" charset="2"/>
              </a:rPr>
              <a:t>Recent development: EIC Japan consortium will contribute $5M to the SVT-Disks – </a:t>
            </a:r>
            <a:r>
              <a:rPr lang="en-US" sz="2000" b="1" dirty="0">
                <a:solidFill>
                  <a:srgbClr val="3333FF"/>
                </a:solidFill>
                <a:sym typeface="Wingdings" pitchFamily="2" charset="2"/>
              </a:rPr>
              <a:t>Thank You</a:t>
            </a:r>
            <a:endParaRPr lang="en-US" sz="2000" b="1" dirty="0">
              <a:solidFill>
                <a:srgbClr val="3333FF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/>
              <a:t>Mitigation possibilities to offset the remaining $3.5M: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ym typeface="Wingdings" pitchFamily="2" charset="2"/>
              </a:rPr>
              <a:t>Defer Construction of 50% of forward </a:t>
            </a:r>
            <a:r>
              <a:rPr lang="en-US" sz="2000" dirty="0" err="1">
                <a:sym typeface="Wingdings" pitchFamily="2" charset="2"/>
              </a:rPr>
              <a:t>ECal</a:t>
            </a:r>
            <a:r>
              <a:rPr lang="en-US" sz="2000" dirty="0">
                <a:sym typeface="Wingdings" pitchFamily="2" charset="2"/>
              </a:rPr>
              <a:t> $6.5M for blocks and $1.2M Readout  $7.7M (Total)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ym typeface="Wingdings" pitchFamily="2" charset="2"/>
              </a:rPr>
              <a:t>Do not built out all of SVT: defer L4 and one disk ($1.5M / disk) or defer 2-3 disks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5764CE8-221B-70B7-E3E4-BBD02DFD97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232132"/>
              </p:ext>
            </p:extLst>
          </p:nvPr>
        </p:nvGraphicFramePr>
        <p:xfrm>
          <a:off x="556015" y="1509498"/>
          <a:ext cx="10389886" cy="103106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7472">
                  <a:extLst>
                    <a:ext uri="{9D8B030D-6E8A-4147-A177-3AD203B41FA5}">
                      <a16:colId xmlns:a16="http://schemas.microsoft.com/office/drawing/2014/main" val="514507864"/>
                    </a:ext>
                  </a:extLst>
                </a:gridCol>
                <a:gridCol w="2237170">
                  <a:extLst>
                    <a:ext uri="{9D8B030D-6E8A-4147-A177-3AD203B41FA5}">
                      <a16:colId xmlns:a16="http://schemas.microsoft.com/office/drawing/2014/main" val="592653630"/>
                    </a:ext>
                  </a:extLst>
                </a:gridCol>
                <a:gridCol w="2338370">
                  <a:extLst>
                    <a:ext uri="{9D8B030D-6E8A-4147-A177-3AD203B41FA5}">
                      <a16:colId xmlns:a16="http://schemas.microsoft.com/office/drawing/2014/main" val="3885983261"/>
                    </a:ext>
                  </a:extLst>
                </a:gridCol>
                <a:gridCol w="3216874">
                  <a:extLst>
                    <a:ext uri="{9D8B030D-6E8A-4147-A177-3AD203B41FA5}">
                      <a16:colId xmlns:a16="http://schemas.microsoft.com/office/drawing/2014/main" val="2503837718"/>
                    </a:ext>
                  </a:extLst>
                </a:gridCol>
              </a:tblGrid>
              <a:tr h="39098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L3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L4 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 can be removed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0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In-Kind UK Labor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$6M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$2.4M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$1.35M (test setups &amp; wafer probing station in UK)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972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217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A0AD9-811D-8D8C-6C45-388D3BF7F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333FF"/>
                </a:solidFill>
              </a:rPr>
              <a:t>Need Your Help to take a Decision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AE5FB-DB31-2E51-CCCE-5483E120A3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5239" y="534152"/>
            <a:ext cx="11619247" cy="5488682"/>
          </a:xfrm>
        </p:spPr>
        <p:txBody>
          <a:bodyPr>
            <a:spAutoFit/>
          </a:bodyPr>
          <a:lstStyle/>
          <a:p>
            <a:pPr marL="0" indent="0">
              <a:buNone/>
            </a:pPr>
            <a:r>
              <a:rPr lang="en-US" sz="2000" dirty="0"/>
              <a:t>Need to understand the science impact of different mitigation strategies</a:t>
            </a:r>
          </a:p>
          <a:p>
            <a:pPr>
              <a:buFont typeface="Wingdings" pitchFamily="2" charset="2"/>
              <a:buChar char="§"/>
            </a:pPr>
            <a:r>
              <a:rPr lang="en-US" dirty="0"/>
              <a:t> </a:t>
            </a:r>
            <a:r>
              <a:rPr lang="en-US" sz="2000" dirty="0"/>
              <a:t>Only 50% of </a:t>
            </a:r>
            <a:r>
              <a:rPr lang="en-US" sz="2000" dirty="0" err="1"/>
              <a:t>fECal</a:t>
            </a:r>
            <a:r>
              <a:rPr lang="en-US" sz="2000" dirty="0"/>
              <a:t>: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overall science impact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how does one want to distribute the 50% left right, top bottom or in rings around the beam pipe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during the early science years can the </a:t>
            </a:r>
            <a:r>
              <a:rPr lang="en-US" dirty="0" err="1"/>
              <a:t>lfHCal</a:t>
            </a:r>
            <a:r>
              <a:rPr lang="en-US" dirty="0"/>
              <a:t> be used for photon, </a:t>
            </a:r>
            <a:r>
              <a:rPr lang="en-US" dirty="0">
                <a:latin typeface="Symbol" pitchFamily="2" charset="2"/>
              </a:rPr>
              <a:t>p</a:t>
            </a:r>
            <a:r>
              <a:rPr lang="en-US" baseline="30000" dirty="0"/>
              <a:t>0</a:t>
            </a:r>
            <a:r>
              <a:rPr lang="en-US" dirty="0"/>
              <a:t> and electron detection in the region without </a:t>
            </a:r>
            <a:r>
              <a:rPr lang="en-US" dirty="0" err="1"/>
              <a:t>fECal</a:t>
            </a:r>
            <a:r>
              <a:rPr lang="en-US" dirty="0"/>
              <a:t>, of course with reduced performance </a:t>
            </a:r>
          </a:p>
          <a:p>
            <a:pPr lvl="1">
              <a:buFont typeface="Wingdings" pitchFamily="2" charset="2"/>
              <a:buChar char="§"/>
            </a:pPr>
            <a:endParaRPr lang="en-US" sz="1000" dirty="0"/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No SVT Layer-4 and one MAPS disk less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which disk to remove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impact on tracking performance and background rejection</a:t>
            </a:r>
          </a:p>
          <a:p>
            <a:pPr lvl="1">
              <a:buFont typeface="Wingdings" pitchFamily="2" charset="2"/>
              <a:buChar char="§"/>
            </a:pPr>
            <a:endParaRPr lang="en-US" sz="1000" dirty="0"/>
          </a:p>
          <a:p>
            <a:pPr>
              <a:buFont typeface="Wingdings" pitchFamily="2" charset="2"/>
              <a:buChar char="§"/>
            </a:pPr>
            <a:r>
              <a:rPr lang="en-US" sz="2000" dirty="0"/>
              <a:t>Keep L4, but remove 2-3 Si-disks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which disks to remove </a:t>
            </a:r>
          </a:p>
          <a:p>
            <a:pPr lvl="1">
              <a:buFont typeface="Wingdings" pitchFamily="2" charset="2"/>
              <a:buChar char="§"/>
            </a:pPr>
            <a:r>
              <a:rPr lang="en-US" dirty="0"/>
              <a:t>impact on tracking performance and background rejection</a:t>
            </a:r>
          </a:p>
          <a:p>
            <a:pPr lvl="1">
              <a:buFont typeface="Wingdings" pitchFamily="2" charset="2"/>
              <a:buChar char="§"/>
            </a:pPr>
            <a:endParaRPr lang="en-US" dirty="0"/>
          </a:p>
          <a:p>
            <a:pPr marL="287338" lvl="1" indent="0" algn="ctr">
              <a:buNone/>
            </a:pPr>
            <a:r>
              <a:rPr lang="en-US" b="1" dirty="0">
                <a:solidFill>
                  <a:srgbClr val="3333FF"/>
                </a:solidFill>
              </a:rPr>
              <a:t>Please help us to find the mitigation with the smallest science impact</a:t>
            </a:r>
          </a:p>
        </p:txBody>
      </p:sp>
    </p:spTree>
    <p:extLst>
      <p:ext uri="{BB962C8B-B14F-4D97-AF65-F5344CB8AC3E}">
        <p14:creationId xmlns:p14="http://schemas.microsoft.com/office/powerpoint/2010/main" val="564353704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_NSLS-II">
      <a:dk1>
        <a:srgbClr val="000000"/>
      </a:dk1>
      <a:lt1>
        <a:srgbClr val="FFFFFF"/>
      </a:lt1>
      <a:dk2>
        <a:srgbClr val="105B78"/>
      </a:dk2>
      <a:lt2>
        <a:srgbClr val="00ACDB"/>
      </a:lt2>
      <a:accent1>
        <a:srgbClr val="B2D33A"/>
      </a:accent1>
      <a:accent2>
        <a:srgbClr val="F68A1F"/>
      </a:accent2>
      <a:accent3>
        <a:srgbClr val="B62466"/>
      </a:accent3>
      <a:accent4>
        <a:srgbClr val="FFCC33"/>
      </a:accent4>
      <a:accent5>
        <a:srgbClr val="DA3525"/>
      </a:accent5>
      <a:accent6>
        <a:srgbClr val="50489D"/>
      </a:accent6>
      <a:hlink>
        <a:srgbClr val="4881C3"/>
      </a:hlink>
      <a:folHlink>
        <a:srgbClr val="24B574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IC_PPT_Template_Widescreen_0923" id="{B3C6C6E8-A343-9F46-9C14-8D262507CB52}" vid="{B0F72776-BFD3-D14D-97CB-9DB1BA4DAEE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767f846-2003-4795-b8a5-c12e60d56749">
      <Terms xmlns="http://schemas.microsoft.com/office/infopath/2007/PartnerControls"/>
    </lcf76f155ced4ddcb4097134ff3c332f>
    <TaxCatchAll xmlns="3bfd71d5-c7ac-4dca-b865-a609d1eb407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98D2554909C94BB45400E87C135FCB" ma:contentTypeVersion="10" ma:contentTypeDescription="Create a new document." ma:contentTypeScope="" ma:versionID="f6f58857f6daa4b711834340285195ba">
  <xsd:schema xmlns:xsd="http://www.w3.org/2001/XMLSchema" xmlns:xs="http://www.w3.org/2001/XMLSchema" xmlns:p="http://schemas.microsoft.com/office/2006/metadata/properties" xmlns:ns2="d767f846-2003-4795-b8a5-c12e60d56749" xmlns:ns3="3bfd71d5-c7ac-4dca-b865-a609d1eb4074" targetNamespace="http://schemas.microsoft.com/office/2006/metadata/properties" ma:root="true" ma:fieldsID="053b8f7372f1cfbe58d59be704c01563" ns2:_="" ns3:_="">
    <xsd:import namespace="d767f846-2003-4795-b8a5-c12e60d56749"/>
    <xsd:import namespace="3bfd71d5-c7ac-4dca-b865-a609d1eb407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67f846-2003-4795-b8a5-c12e60d567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325a567-783b-4eae-ad25-f71283ef2f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fd71d5-c7ac-4dca-b865-a609d1eb407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11a0df5-9a12-49e9-8865-351e10a89734}" ma:internalName="TaxCatchAll" ma:showField="CatchAllData" ma:web="dd7425a4-fa23-406d-b478-3c2992d2d4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65637A3-DEB1-4C7D-9F81-D2184D65C3B4}">
  <ds:schemaRefs>
    <ds:schemaRef ds:uri="http://schemas.microsoft.com/office/2006/documentManagement/types"/>
    <ds:schemaRef ds:uri="http://www.w3.org/XML/1998/namespace"/>
    <ds:schemaRef ds:uri="http://purl.org/dc/terms/"/>
    <ds:schemaRef ds:uri="d767f846-2003-4795-b8a5-c12e60d56749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3bfd71d5-c7ac-4dca-b865-a609d1eb407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5FDE2A7-6190-4660-96B1-4848D3073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67f846-2003-4795-b8a5-c12e60d56749"/>
    <ds:schemaRef ds:uri="3bfd71d5-c7ac-4dca-b865-a609d1eb40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F209D19-ECD3-440E-A44C-BD3D2F2668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EIC Long Lead Procurement Widescreen PPT Template</Template>
  <TotalTime>27007</TotalTime>
  <Words>1265</Words>
  <Application>Microsoft Macintosh PowerPoint</Application>
  <PresentationFormat>Widescreen</PresentationFormat>
  <Paragraphs>173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Symbol</vt:lpstr>
      <vt:lpstr>Calibri</vt:lpstr>
      <vt:lpstr>Wingdings</vt:lpstr>
      <vt:lpstr>Aptos Narrow</vt:lpstr>
      <vt:lpstr>Times New Roman</vt:lpstr>
      <vt:lpstr>BNL</vt:lpstr>
      <vt:lpstr>SVT – L4 Installation Procedure</vt:lpstr>
      <vt:lpstr>Guiding Principles for the Design</vt:lpstr>
      <vt:lpstr>Guiding Principles for the Design</vt:lpstr>
      <vt:lpstr>PowerPoint Presentation</vt:lpstr>
      <vt:lpstr>SVT Layer-4 Access Process</vt:lpstr>
      <vt:lpstr>SVT Layer 4 Access Process</vt:lpstr>
      <vt:lpstr>SVT Layer 4 Access Process</vt:lpstr>
      <vt:lpstr>SVT Layer 4 Access Process</vt:lpstr>
      <vt:lpstr>SVT Access Process</vt:lpstr>
      <vt:lpstr>Time Estimate</vt:lpstr>
      <vt:lpstr>Summary: Pros &amp; Cons for both Options</vt:lpstr>
      <vt:lpstr>PowerPoint Presentation</vt:lpstr>
      <vt:lpstr>fEMCal Access Process</vt:lpstr>
      <vt:lpstr>Compensating Loss of UK In-Kind Contribution – Phase-I</vt:lpstr>
      <vt:lpstr>Compensating Loss of UK In-Kind Contribution - Phase-II</vt:lpstr>
      <vt:lpstr>Need Your Help to take a Decision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&lt;LLP WBS – LLP Description&gt; CD-3A Director’s Review</dc:title>
  <dc:subject/>
  <dc:creator>ksmith@bnl.gov</dc:creator>
  <cp:keywords/>
  <dc:description/>
  <cp:lastModifiedBy>Elke-Caroline Aschenauer</cp:lastModifiedBy>
  <cp:revision>512</cp:revision>
  <cp:lastPrinted>2025-02-20T14:32:25Z</cp:lastPrinted>
  <dcterms:created xsi:type="dcterms:W3CDTF">2023-09-12T20:43:32Z</dcterms:created>
  <dcterms:modified xsi:type="dcterms:W3CDTF">2026-10-09T15:56:32Z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0x01010064DC25A386985D4D9C8290A9164CEF14</vt:lpwstr>
  </property>
  <property fmtid="{D5CDD505-2E9C-101B-9397-08002B2CF9AE}" pid="3" name="MediaServiceImageTags">
    <vt:lpwstr/>
  </property>
</Properties>
</file>