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84" r:id="rId3"/>
    <p:sldId id="285" r:id="rId4"/>
    <p:sldId id="286" r:id="rId5"/>
    <p:sldId id="28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8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9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AA292-9BE9-0E4D-B1B8-A1787C8CECF3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99FDD-85D2-1C4D-80C2-C17F536FF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99FDD-85D2-1C4D-80C2-C17F536FFD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675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175368"/>
            <a:ext cx="8328991" cy="4579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Howard A. Gordon</a:t>
            </a:r>
            <a:br>
              <a:rPr lang="en-US" dirty="0" smtClean="0"/>
            </a:br>
            <a:r>
              <a:rPr lang="en-US" sz="4000" i="1" dirty="0" smtClean="0"/>
              <a:t>An Introduction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Gordon-Fest</a:t>
            </a:r>
          </a:p>
          <a:p>
            <a:r>
              <a:rPr lang="en-US" dirty="0" smtClean="0"/>
              <a:t>BNL, October 2, 2017</a:t>
            </a:r>
          </a:p>
          <a:p>
            <a:r>
              <a:rPr lang="en-US" i="1" dirty="0" smtClean="0"/>
              <a:t>Berndt Mueller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Howard Gordon in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61" y="1393083"/>
            <a:ext cx="8328991" cy="4579389"/>
          </a:xfrm>
        </p:spPr>
        <p:txBody>
          <a:bodyPr/>
          <a:lstStyle/>
          <a:p>
            <a:r>
              <a:rPr lang="en-US" dirty="0" smtClean="0"/>
              <a:t>1970 </a:t>
            </a:r>
            <a:r>
              <a:rPr lang="mr-IN" dirty="0" smtClean="0"/>
              <a:t>–</a:t>
            </a:r>
            <a:r>
              <a:rPr lang="en-US" dirty="0" smtClean="0"/>
              <a:t> Ph.D. (UIUC) with Bob Eisenstein</a:t>
            </a:r>
          </a:p>
          <a:p>
            <a:r>
              <a:rPr lang="en-US" dirty="0" smtClean="0"/>
              <a:t>1970 </a:t>
            </a:r>
            <a:r>
              <a:rPr lang="mr-IN" dirty="0" smtClean="0"/>
              <a:t>–</a:t>
            </a:r>
            <a:r>
              <a:rPr lang="en-US" dirty="0" smtClean="0"/>
              <a:t> BNL Research Associate</a:t>
            </a:r>
          </a:p>
          <a:p>
            <a:r>
              <a:rPr lang="en-US" dirty="0" smtClean="0"/>
              <a:t>1972 </a:t>
            </a:r>
            <a:r>
              <a:rPr lang="mr-IN" dirty="0" smtClean="0"/>
              <a:t>–</a:t>
            </a:r>
            <a:r>
              <a:rPr lang="en-US" dirty="0" smtClean="0"/>
              <a:t> BNL Associate Physicist</a:t>
            </a:r>
          </a:p>
          <a:p>
            <a:r>
              <a:rPr lang="en-US" dirty="0" smtClean="0"/>
              <a:t>1975 </a:t>
            </a:r>
            <a:r>
              <a:rPr lang="mr-IN" dirty="0" smtClean="0"/>
              <a:t>–</a:t>
            </a:r>
            <a:r>
              <a:rPr lang="en-US" dirty="0" smtClean="0"/>
              <a:t> BNL Physicist</a:t>
            </a:r>
          </a:p>
          <a:p>
            <a:r>
              <a:rPr lang="en-US" dirty="0" smtClean="0"/>
              <a:t>1984 </a:t>
            </a:r>
            <a:r>
              <a:rPr lang="mr-IN" dirty="0" smtClean="0"/>
              <a:t>–</a:t>
            </a:r>
            <a:r>
              <a:rPr lang="en-US" dirty="0" smtClean="0"/>
              <a:t> BNL Senior Physicist</a:t>
            </a:r>
          </a:p>
          <a:p>
            <a:r>
              <a:rPr lang="en-US" dirty="0" smtClean="0"/>
              <a:t>1981 </a:t>
            </a:r>
            <a:r>
              <a:rPr lang="mr-IN" dirty="0" smtClean="0"/>
              <a:t>–</a:t>
            </a:r>
            <a:r>
              <a:rPr lang="en-US" dirty="0" smtClean="0"/>
              <a:t> 2000 BNL Omega Group Leader</a:t>
            </a:r>
          </a:p>
          <a:p>
            <a:r>
              <a:rPr lang="en-US" dirty="0" smtClean="0"/>
              <a:t>2000 </a:t>
            </a:r>
            <a:r>
              <a:rPr lang="mr-IN" dirty="0" smtClean="0"/>
              <a:t>–</a:t>
            </a:r>
            <a:r>
              <a:rPr lang="en-US" dirty="0" smtClean="0"/>
              <a:t> 2007 Phys. Dept. Associate Chair for HEP</a:t>
            </a:r>
          </a:p>
          <a:p>
            <a:r>
              <a:rPr lang="en-US" dirty="0" smtClean="0"/>
              <a:t>2007 </a:t>
            </a:r>
            <a:r>
              <a:rPr lang="mr-IN" dirty="0" smtClean="0"/>
              <a:t>–</a:t>
            </a:r>
            <a:r>
              <a:rPr lang="en-US" dirty="0" smtClean="0"/>
              <a:t> 2017 Phys. Dept. Deputy Chair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Modern Day “Atlas”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358" y="1172309"/>
            <a:ext cx="5369442" cy="48001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1996 </a:t>
            </a:r>
            <a:r>
              <a:rPr lang="mr-IN" sz="2400" dirty="0" smtClean="0"/>
              <a:t>–</a:t>
            </a:r>
            <a:r>
              <a:rPr lang="en-US" sz="2400" dirty="0" smtClean="0"/>
              <a:t> 2012 Head US ATLAS PO</a:t>
            </a:r>
          </a:p>
          <a:p>
            <a:r>
              <a:rPr lang="en-US" sz="2400" dirty="0" smtClean="0"/>
              <a:t>1996 </a:t>
            </a:r>
            <a:r>
              <a:rPr lang="mr-IN" sz="2400" dirty="0" smtClean="0"/>
              <a:t>–</a:t>
            </a:r>
            <a:r>
              <a:rPr lang="en-US" sz="2400" dirty="0" smtClean="0"/>
              <a:t> 2005 </a:t>
            </a:r>
            <a:r>
              <a:rPr lang="en-US" sz="2400" dirty="0"/>
              <a:t>US ATLAS Deputy PM</a:t>
            </a:r>
          </a:p>
          <a:p>
            <a:r>
              <a:rPr lang="en-US" sz="2400" dirty="0" smtClean="0"/>
              <a:t>2002 </a:t>
            </a:r>
            <a:r>
              <a:rPr lang="mr-IN" sz="2400" dirty="0" smtClean="0"/>
              <a:t>–</a:t>
            </a:r>
            <a:r>
              <a:rPr lang="en-US" sz="2400" dirty="0" smtClean="0"/>
              <a:t> 2012 US ATLAS Dep. OPM</a:t>
            </a:r>
          </a:p>
          <a:p>
            <a:r>
              <a:rPr lang="en-US" sz="2400" dirty="0" smtClean="0"/>
              <a:t>2005 </a:t>
            </a:r>
            <a:r>
              <a:rPr lang="mr-IN" sz="2400" dirty="0" smtClean="0"/>
              <a:t>–</a:t>
            </a:r>
            <a:r>
              <a:rPr lang="en-US" sz="2400" dirty="0" smtClean="0"/>
              <a:t> 2008 US ATLAS Constr. PM</a:t>
            </a:r>
          </a:p>
          <a:p>
            <a:r>
              <a:rPr lang="en-US" sz="2400" dirty="0" smtClean="0"/>
              <a:t>2009 DOE Achievement Award for US ATLAS</a:t>
            </a:r>
          </a:p>
          <a:p>
            <a:r>
              <a:rPr lang="en-US" sz="2400" dirty="0" smtClean="0"/>
              <a:t>2012 Discovery of the Higgs</a:t>
            </a:r>
          </a:p>
          <a:p>
            <a:r>
              <a:rPr lang="en-US" sz="2400" dirty="0" smtClean="0"/>
              <a:t>2013 </a:t>
            </a:r>
            <a:r>
              <a:rPr lang="mr-IN" sz="2400" dirty="0" smtClean="0"/>
              <a:t>–</a:t>
            </a:r>
            <a:r>
              <a:rPr lang="en-US" sz="2400" dirty="0" smtClean="0"/>
              <a:t> 2016 ATLAS Collaboration Board Chair</a:t>
            </a:r>
          </a:p>
          <a:p>
            <a:r>
              <a:rPr lang="en-US" sz="2400" dirty="0" smtClean="0"/>
              <a:t>2015 </a:t>
            </a:r>
            <a:r>
              <a:rPr lang="en-US" sz="2400" dirty="0"/>
              <a:t>US ATLAS </a:t>
            </a:r>
            <a:r>
              <a:rPr lang="en-US" sz="2400" dirty="0" smtClean="0"/>
              <a:t>Lifetime Achieve-</a:t>
            </a:r>
            <a:r>
              <a:rPr lang="en-US" sz="2400" dirty="0" err="1" smtClean="0"/>
              <a:t>ment</a:t>
            </a:r>
            <a:r>
              <a:rPr lang="en-US" sz="2400" dirty="0" smtClean="0"/>
              <a:t> Award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09" y="1393083"/>
            <a:ext cx="2789428" cy="41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Path through HEP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61" y="1222962"/>
            <a:ext cx="8208039" cy="457938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1970 Thesis on </a:t>
            </a:r>
            <a:r>
              <a:rPr lang="el-GR" sz="2000" dirty="0" smtClean="0"/>
              <a:t>π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d →</a:t>
            </a:r>
            <a:r>
              <a:rPr lang="el-GR" sz="2000" dirty="0" smtClean="0"/>
              <a:t> </a:t>
            </a:r>
            <a:r>
              <a:rPr lang="en-US" sz="2000" dirty="0" smtClean="0"/>
              <a:t>pp</a:t>
            </a:r>
            <a:r>
              <a:rPr lang="el-GR" sz="2000" dirty="0" smtClean="0"/>
              <a:t>π</a:t>
            </a:r>
            <a:r>
              <a:rPr lang="en-US" sz="2000" baseline="30000" dirty="0" smtClean="0"/>
              <a:t>+</a:t>
            </a:r>
            <a:r>
              <a:rPr lang="el-GR" sz="2000" dirty="0" smtClean="0"/>
              <a:t>π</a:t>
            </a:r>
            <a:r>
              <a:rPr lang="en-US" sz="2000" baseline="30000" dirty="0" smtClean="0"/>
              <a:t>0</a:t>
            </a:r>
          </a:p>
          <a:p>
            <a:r>
              <a:rPr lang="en-US" sz="2000" dirty="0" smtClean="0"/>
              <a:t>1970 </a:t>
            </a:r>
            <a:r>
              <a:rPr lang="mr-IN" sz="2000" dirty="0" smtClean="0"/>
              <a:t>–</a:t>
            </a:r>
            <a:r>
              <a:rPr lang="en-US" sz="2000" dirty="0" smtClean="0"/>
              <a:t> 74 Bubble </a:t>
            </a:r>
            <a:r>
              <a:rPr lang="en-US" sz="2000" dirty="0"/>
              <a:t>c</a:t>
            </a:r>
            <a:r>
              <a:rPr lang="en-US" sz="2000" dirty="0" smtClean="0"/>
              <a:t>hamber experiments </a:t>
            </a:r>
            <a:r>
              <a:rPr lang="en-US" sz="2000" dirty="0"/>
              <a:t>a</a:t>
            </a:r>
            <a:r>
              <a:rPr lang="en-US" sz="2000" dirty="0" smtClean="0"/>
              <a:t>t BNL, SLAC, LBL</a:t>
            </a:r>
          </a:p>
          <a:p>
            <a:r>
              <a:rPr lang="en-US" sz="2000" dirty="0" smtClean="0"/>
              <a:t>1972 </a:t>
            </a:r>
            <a:r>
              <a:rPr lang="mr-IN" sz="2000" dirty="0" smtClean="0"/>
              <a:t>–</a:t>
            </a:r>
            <a:r>
              <a:rPr lang="en-US" sz="2000" dirty="0" smtClean="0"/>
              <a:t> 74 BNL </a:t>
            </a:r>
            <a:r>
              <a:rPr lang="en-US" sz="2000" i="1" dirty="0"/>
              <a:t>K</a:t>
            </a:r>
            <a:r>
              <a:rPr lang="en-US" sz="2000" baseline="-25000" dirty="0"/>
              <a:t>L</a:t>
            </a:r>
            <a:r>
              <a:rPr lang="en-US" sz="2000" dirty="0"/>
              <a:t> </a:t>
            </a:r>
            <a:r>
              <a:rPr lang="en-US" sz="2000" dirty="0" smtClean="0"/>
              <a:t>→ </a:t>
            </a:r>
            <a:r>
              <a:rPr lang="el-GR" sz="2000" dirty="0" err="1" smtClean="0"/>
              <a:t>μμ</a:t>
            </a:r>
            <a:r>
              <a:rPr lang="en-US" sz="2000" dirty="0" smtClean="0"/>
              <a:t> at AGS</a:t>
            </a:r>
          </a:p>
          <a:p>
            <a:r>
              <a:rPr lang="en-US" sz="2000" dirty="0" smtClean="0"/>
              <a:t>1973 </a:t>
            </a:r>
            <a:r>
              <a:rPr lang="mr-IN" sz="2000" dirty="0" smtClean="0"/>
              <a:t>–</a:t>
            </a:r>
            <a:r>
              <a:rPr lang="en-US" sz="2000" dirty="0" smtClean="0"/>
              <a:t> 76 E268 at FNAL</a:t>
            </a:r>
          </a:p>
          <a:p>
            <a:r>
              <a:rPr lang="en-US" sz="2000" dirty="0" smtClean="0"/>
              <a:t>1976 </a:t>
            </a:r>
            <a:r>
              <a:rPr lang="mr-IN" sz="2000" dirty="0" smtClean="0"/>
              <a:t>–</a:t>
            </a:r>
            <a:r>
              <a:rPr lang="en-US" sz="2000" dirty="0" smtClean="0"/>
              <a:t> 81 E686 at BNL</a:t>
            </a:r>
          </a:p>
          <a:p>
            <a:r>
              <a:rPr lang="en-US" sz="2000" dirty="0" smtClean="0"/>
              <a:t>1976 </a:t>
            </a:r>
            <a:r>
              <a:rPr lang="mr-IN" sz="2000" dirty="0" smtClean="0"/>
              <a:t>–</a:t>
            </a:r>
            <a:r>
              <a:rPr lang="en-US" sz="2000" dirty="0" smtClean="0"/>
              <a:t> 82 Isabelle Detector at BNL</a:t>
            </a:r>
          </a:p>
          <a:p>
            <a:r>
              <a:rPr lang="en-US" sz="2000" dirty="0" smtClean="0"/>
              <a:t>1979 </a:t>
            </a:r>
            <a:r>
              <a:rPr lang="mr-IN" sz="2000" dirty="0" smtClean="0"/>
              <a:t>–</a:t>
            </a:r>
            <a:r>
              <a:rPr lang="en-US" sz="2000" dirty="0" smtClean="0"/>
              <a:t> 82 ISR 807/808 at CERN (jets!)</a:t>
            </a:r>
          </a:p>
          <a:p>
            <a:r>
              <a:rPr lang="en-US" sz="2000" dirty="0" smtClean="0"/>
              <a:t>1983 </a:t>
            </a:r>
            <a:r>
              <a:rPr lang="mr-IN" sz="2000" dirty="0" smtClean="0"/>
              <a:t>–</a:t>
            </a:r>
            <a:r>
              <a:rPr lang="en-US" sz="2000" dirty="0" smtClean="0"/>
              <a:t> 95 D0 Experiment </a:t>
            </a:r>
            <a:r>
              <a:rPr lang="en-US" sz="2000" dirty="0"/>
              <a:t>a</a:t>
            </a:r>
            <a:r>
              <a:rPr lang="en-US" sz="2000" dirty="0" smtClean="0"/>
              <a:t>t FNAL </a:t>
            </a:r>
          </a:p>
          <a:p>
            <a:r>
              <a:rPr lang="en-US" sz="2000" dirty="0" smtClean="0"/>
              <a:t>1988 </a:t>
            </a:r>
            <a:r>
              <a:rPr lang="mr-IN" sz="2000" dirty="0" smtClean="0"/>
              <a:t>–</a:t>
            </a:r>
            <a:r>
              <a:rPr lang="en-US" sz="2000" dirty="0" smtClean="0"/>
              <a:t> 91 EMPACT Detector at SSC Lab</a:t>
            </a:r>
          </a:p>
          <a:p>
            <a:r>
              <a:rPr lang="en-US" sz="2000" dirty="0" smtClean="0"/>
              <a:t>1991 </a:t>
            </a:r>
            <a:r>
              <a:rPr lang="mr-IN" sz="2000" dirty="0" smtClean="0"/>
              <a:t>–</a:t>
            </a:r>
            <a:r>
              <a:rPr lang="en-US" sz="2000" dirty="0" smtClean="0"/>
              <a:t> 93 GEM Detector at SSC Lab</a:t>
            </a:r>
          </a:p>
          <a:p>
            <a:r>
              <a:rPr lang="en-US" sz="2000" dirty="0" smtClean="0"/>
              <a:t>1994 </a:t>
            </a:r>
            <a:r>
              <a:rPr lang="mr-IN" sz="2000" dirty="0" smtClean="0"/>
              <a:t>–</a:t>
            </a:r>
            <a:r>
              <a:rPr lang="en-US" sz="2000" dirty="0" smtClean="0"/>
              <a:t> ATLAS Experiment at CERN LHC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37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08" y="244713"/>
            <a:ext cx="3455581" cy="5905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2155" y="2314602"/>
            <a:ext cx="2576346" cy="101566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venir Next Condensed Medium" charset="0"/>
                <a:ea typeface="Avenir Next Condensed Medium" charset="0"/>
                <a:cs typeface="Avenir Next Condensed Medium" charset="0"/>
              </a:rPr>
              <a:t>RETIRED</a:t>
            </a:r>
            <a:endParaRPr lang="en-US" sz="6000" dirty="0">
              <a:solidFill>
                <a:schemeClr val="bg1"/>
              </a:solidFill>
              <a:latin typeface="Avenir Next Condensed Medium" charset="0"/>
              <a:ea typeface="Avenir Next Condensed Medium" charset="0"/>
              <a:cs typeface="Avenir Next Condensed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073" y="696818"/>
            <a:ext cx="3264805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chemeClr val="accent4"/>
                </a:solidFill>
                <a:latin typeface="Avenir Next Condensed Medium" charset="0"/>
                <a:ea typeface="Avenir Next Condensed Medium" charset="0"/>
                <a:cs typeface="Avenir Next Condensed Medium" charset="0"/>
              </a:rPr>
              <a:t>H.A. </a:t>
            </a:r>
            <a:r>
              <a:rPr lang="en-US" sz="4800" dirty="0" smtClean="0">
                <a:solidFill>
                  <a:schemeClr val="accent4"/>
                </a:solidFill>
                <a:latin typeface="Avenir Next Condensed Medium" charset="0"/>
                <a:ea typeface="Avenir Next Condensed Medium" charset="0"/>
                <a:cs typeface="Avenir Next Condensed Medium" charset="0"/>
              </a:rPr>
              <a:t>GORDON</a:t>
            </a:r>
            <a:endParaRPr lang="en-US" sz="4800" dirty="0">
              <a:solidFill>
                <a:schemeClr val="accent4"/>
              </a:solidFill>
              <a:latin typeface="Avenir Next Condensed Medium" charset="0"/>
              <a:ea typeface="Avenir Next Condensed Medium" charset="0"/>
              <a:cs typeface="Avenir Next Condensed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002" y="244713"/>
            <a:ext cx="3756524" cy="5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BNL_70_100_PPT_Template cop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70_100_PPT_Template" id="{F58EDFFD-527C-7E42-BAA5-64FCBB450853}" vid="{EBDB0018-34B5-C744-99EA-0F616804C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BNL_70_100_PPT_Template copy.potx</Template>
  <TotalTime>202</TotalTime>
  <Words>234</Words>
  <Application>Microsoft Macintosh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Avenir Next Condensed Medium</vt:lpstr>
      <vt:lpstr>Calibri</vt:lpstr>
      <vt:lpstr>Mangal</vt:lpstr>
      <vt:lpstr>Arial</vt:lpstr>
      <vt:lpstr>BNL_70_100_PPT_Template copy</vt:lpstr>
      <vt:lpstr>Howard A. Gordon An Introduction</vt:lpstr>
      <vt:lpstr>Howard Gordon in Numbers</vt:lpstr>
      <vt:lpstr>A Modern Day “Atlas”</vt:lpstr>
      <vt:lpstr>A Path through HEP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Graphic Design</dc:creator>
  <cp:keywords/>
  <dc:description/>
  <cp:lastModifiedBy>Mueller, Berndt</cp:lastModifiedBy>
  <cp:revision>38</cp:revision>
  <dcterms:created xsi:type="dcterms:W3CDTF">2017-01-09T19:35:35Z</dcterms:created>
  <dcterms:modified xsi:type="dcterms:W3CDTF">2017-10-02T15:57:43Z</dcterms:modified>
  <cp:category/>
</cp:coreProperties>
</file>