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08" r:id="rId4"/>
    <p:sldId id="314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3" r:id="rId14"/>
    <p:sldId id="32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DB5"/>
    <a:srgbClr val="3333FF"/>
    <a:srgbClr val="000000"/>
    <a:srgbClr val="FF0000"/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5" autoAdjust="0"/>
  </p:normalViewPr>
  <p:slideViewPr>
    <p:cSldViewPr showGuides="1">
      <p:cViewPr>
        <p:scale>
          <a:sx n="80" d="100"/>
          <a:sy n="80" d="100"/>
        </p:scale>
        <p:origin x="-228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01E029-D7CF-441A-B329-D0253EA06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58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B075D-7973-4FA7-A699-DC612118D49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1E029-D7CF-441A-B329-D0253EA066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CD02-A236-45F9-A3C5-E6C59F8AE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1AA9-E10D-478D-9704-7D2F01DAE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504825"/>
            <a:ext cx="2078038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504825"/>
            <a:ext cx="6084887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D03A-4609-4640-8D92-C056B623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097B-91D9-4D10-BC07-624C39588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524B-9E22-4C87-8CC0-D7D72556D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A1D0-951B-489F-A951-B7B347A52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FEDC-BEDC-4699-88FE-EC644BE4F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6F36-D762-421F-AF7A-F0E0256F4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DBED-B266-43FA-BB52-D3C5EAFBE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28B9-C1CF-4809-A334-B02C79CAA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C1B7-8064-41E2-9F47-CD90C16EB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3EAB-C5FF-49CF-A5A0-C4F091F8D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8598-9E8B-48D9-837C-56BF324EE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7668-D367-4AFF-9A2A-F3195921E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C778-4571-4D56-887B-C58013B62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C1D3-B4C5-4572-B719-D55011F90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ADF5-B312-4853-85D9-13F55C15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100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38100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EB91-3143-46AC-881F-0090AC8A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4D42-6361-440F-935C-505601FF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C2CC-8EAE-4E09-9F61-B8410A45F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19475" y="6381750"/>
            <a:ext cx="2881313" cy="21590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0650" y="6381750"/>
            <a:ext cx="717550" cy="32385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6F4880CB-9DBB-4800-B8BD-EB0F71199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6A10-2C14-41C7-B31D-8352B5D61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DED8-8323-409F-8F21-4846CC6F6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57338"/>
            <a:ext cx="77724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9798C0D5-4615-4355-9C69-FABA20508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1" descr="SCI_PPT_templ4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504825"/>
            <a:ext cx="6372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96" r:id="rId7"/>
    <p:sldLayoutId id="2147483781" r:id="rId8"/>
    <p:sldLayoutId id="2147483782" r:id="rId9"/>
    <p:sldLayoutId id="2147483783" r:id="rId10"/>
    <p:sldLayoutId id="214748378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4BADB5"/>
          </a:solidFill>
          <a:latin typeface="Lucida Sans" pitchFamily="3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WP6: EuCARD SC, Malta, 12-13 Oct,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99AE84-A438-469C-A272-6F11343C4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44824"/>
            <a:ext cx="7846640" cy="324036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hlink"/>
                </a:solidFill>
              </a:rPr>
              <a:t>“Gordon Fest” </a:t>
            </a:r>
            <a:br>
              <a:rPr lang="en-GB" dirty="0" smtClean="0">
                <a:solidFill>
                  <a:schemeClr val="hlink"/>
                </a:solidFill>
              </a:rPr>
            </a:br>
            <a:r>
              <a:rPr lang="en-GB" dirty="0" smtClean="0">
                <a:solidFill>
                  <a:schemeClr val="hlink"/>
                </a:solidFill>
              </a:rPr>
              <a:t>BNL: 2</a:t>
            </a:r>
            <a:r>
              <a:rPr lang="en-GB" baseline="30000" dirty="0" smtClean="0">
                <a:solidFill>
                  <a:schemeClr val="hlink"/>
                </a:solidFill>
              </a:rPr>
              <a:t>nd</a:t>
            </a:r>
            <a:r>
              <a:rPr lang="en-GB" dirty="0" smtClean="0">
                <a:solidFill>
                  <a:schemeClr val="hlink"/>
                </a:solidFill>
              </a:rPr>
              <a:t> October 2017</a:t>
            </a:r>
            <a:br>
              <a:rPr lang="en-GB" dirty="0" smtClean="0">
                <a:solidFill>
                  <a:schemeClr val="hlink"/>
                </a:solidFill>
              </a:rPr>
            </a:br>
            <a:r>
              <a:rPr lang="en-GB" dirty="0" smtClean="0">
                <a:solidFill>
                  <a:schemeClr val="hlink"/>
                </a:solidFill>
              </a:rPr>
              <a:t> </a:t>
            </a:r>
            <a:br>
              <a:rPr lang="en-GB" dirty="0" smtClean="0">
                <a:solidFill>
                  <a:schemeClr val="hlink"/>
                </a:solidFill>
              </a:rPr>
            </a:br>
            <a:r>
              <a:rPr lang="en-GB" u="sng" dirty="0" smtClean="0">
                <a:solidFill>
                  <a:schemeClr val="hlink"/>
                </a:solidFill>
              </a:rPr>
              <a:t>Howard at CERN</a:t>
            </a:r>
            <a:br>
              <a:rPr lang="en-GB" u="sng" dirty="0" smtClean="0">
                <a:solidFill>
                  <a:schemeClr val="hlink"/>
                </a:solidFill>
              </a:rPr>
            </a:br>
            <a:r>
              <a:rPr lang="en-GB" u="sng" dirty="0" smtClean="0">
                <a:solidFill>
                  <a:schemeClr val="hlink"/>
                </a:solidFill>
              </a:rPr>
              <a:t>Part 1: the 1980s</a:t>
            </a:r>
            <a:r>
              <a:rPr lang="en-GB" dirty="0" smtClean="0">
                <a:solidFill>
                  <a:schemeClr val="hlink"/>
                </a:solidFill>
              </a:rPr>
              <a:t/>
            </a:r>
            <a:br>
              <a:rPr lang="en-GB" dirty="0" smtClean="0">
                <a:solidFill>
                  <a:schemeClr val="hlink"/>
                </a:solidFill>
              </a:rPr>
            </a:br>
            <a:r>
              <a:rPr lang="en-GB" dirty="0" smtClean="0">
                <a:solidFill>
                  <a:schemeClr val="hlink"/>
                </a:solidFill>
              </a:rPr>
              <a:t/>
            </a:r>
            <a:br>
              <a:rPr lang="en-GB" dirty="0" smtClean="0">
                <a:solidFill>
                  <a:schemeClr val="hlink"/>
                </a:solidFill>
              </a:rPr>
            </a:br>
            <a:endParaRPr lang="en-GB" dirty="0" smtClean="0">
              <a:solidFill>
                <a:schemeClr val="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013176"/>
            <a:ext cx="6192688" cy="1224136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rgbClr val="4D4D4D"/>
                </a:solidFill>
              </a:rPr>
              <a:t>Norman </a:t>
            </a:r>
            <a:r>
              <a:rPr lang="en-GB" sz="1800" dirty="0" err="1" smtClean="0">
                <a:solidFill>
                  <a:srgbClr val="4D4D4D"/>
                </a:solidFill>
              </a:rPr>
              <a:t>McCubbin</a:t>
            </a:r>
            <a:r>
              <a:rPr lang="en-GB" sz="1800" dirty="0" smtClean="0">
                <a:solidFill>
                  <a:srgbClr val="4D4D4D"/>
                </a:solidFill>
              </a:rPr>
              <a:t> (Rutherford Appleton Lab)</a:t>
            </a:r>
          </a:p>
          <a:p>
            <a:pPr eaLnBrk="1" hangingPunct="1"/>
            <a:r>
              <a:rPr lang="en-GB" sz="1800" dirty="0" smtClean="0">
                <a:solidFill>
                  <a:srgbClr val="4D4D4D"/>
                </a:solidFill>
              </a:rPr>
              <a:t>With very valuable help and input from</a:t>
            </a:r>
          </a:p>
          <a:p>
            <a:pPr eaLnBrk="1" hangingPunct="1"/>
            <a:r>
              <a:rPr lang="en-GB" sz="2400" dirty="0" smtClean="0">
                <a:solidFill>
                  <a:srgbClr val="4D4D4D"/>
                </a:solidFill>
              </a:rPr>
              <a:t>Mike </a:t>
            </a:r>
            <a:r>
              <a:rPr lang="en-GB" sz="2400" dirty="0" err="1" smtClean="0">
                <a:solidFill>
                  <a:srgbClr val="4D4D4D"/>
                </a:solidFill>
              </a:rPr>
              <a:t>Albrow</a:t>
            </a:r>
            <a:r>
              <a:rPr lang="en-GB" sz="2400" dirty="0" smtClean="0">
                <a:solidFill>
                  <a:srgbClr val="4D4D4D"/>
                </a:solidFill>
              </a:rPr>
              <a:t> and Chris </a:t>
            </a:r>
            <a:r>
              <a:rPr lang="en-GB" sz="2400" dirty="0" err="1" smtClean="0">
                <a:solidFill>
                  <a:srgbClr val="4D4D4D"/>
                </a:solidFill>
              </a:rPr>
              <a:t>Fabjan</a:t>
            </a:r>
            <a:r>
              <a:rPr lang="en-GB" sz="1800" dirty="0" smtClean="0">
                <a:solidFill>
                  <a:srgbClr val="4D4D4D"/>
                </a:solidFill>
              </a:rPr>
              <a:t> </a:t>
            </a:r>
          </a:p>
          <a:p>
            <a:pPr eaLnBrk="1" hangingPunct="1"/>
            <a:endParaRPr lang="en-GB" sz="1800" dirty="0" smtClean="0">
              <a:solidFill>
                <a:srgbClr val="4D4D4D"/>
              </a:solidFill>
            </a:endParaRPr>
          </a:p>
          <a:p>
            <a:pPr eaLnBrk="1" hangingPunct="1"/>
            <a:endParaRPr lang="en-GB" dirty="0" smtClean="0">
              <a:solidFill>
                <a:srgbClr val="4D4D4D"/>
              </a:solidFill>
            </a:endParaRPr>
          </a:p>
          <a:p>
            <a:pPr eaLnBrk="1" hangingPunct="1"/>
            <a:endParaRPr lang="en-GB" sz="1800" dirty="0" smtClean="0">
              <a:solidFill>
                <a:srgbClr val="4D4D4D"/>
              </a:solidFill>
            </a:endParaRPr>
          </a:p>
          <a:p>
            <a:pPr eaLnBrk="1" hangingPunct="1"/>
            <a:endParaRPr lang="en-GB" sz="1800" dirty="0" smtClean="0">
              <a:solidFill>
                <a:srgbClr val="4D4D4D"/>
              </a:solidFill>
            </a:endParaRPr>
          </a:p>
          <a:p>
            <a:pPr eaLnBrk="1" hangingPunct="1"/>
            <a:r>
              <a:rPr lang="en-GB" sz="1800" dirty="0" smtClean="0">
                <a:solidFill>
                  <a:srgbClr val="4D4D4D"/>
                </a:solidFill>
              </a:rPr>
              <a:t> </a:t>
            </a:r>
            <a:r>
              <a:rPr lang="en-GB" sz="1200" baseline="30000" dirty="0" smtClean="0">
                <a:solidFill>
                  <a:srgbClr val="4D4D4D"/>
                </a:solidFill>
              </a:rPr>
              <a:t>1</a:t>
            </a:r>
            <a:r>
              <a:rPr lang="en-GB" sz="1200" dirty="0" smtClean="0">
                <a:solidFill>
                  <a:srgbClr val="4D4D4D"/>
                </a:solidFill>
              </a:rPr>
              <a:t>   </a:t>
            </a:r>
            <a:endParaRPr lang="en-GB" sz="1800" dirty="0" smtClean="0">
              <a:solidFill>
                <a:srgbClr val="4D4D4D"/>
              </a:solidFill>
            </a:endParaRPr>
          </a:p>
        </p:txBody>
      </p:sp>
      <p:pic>
        <p:nvPicPr>
          <p:cNvPr id="5124" name="Picture 4" descr="SCI_PPT_tem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91805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1700808"/>
            <a:ext cx="1457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email"/>
          <a:srcRect l="72715" t="48794" b="2350"/>
          <a:stretch>
            <a:fillRect/>
          </a:stretch>
        </p:blipFill>
        <p:spPr bwMode="auto">
          <a:xfrm>
            <a:off x="395536" y="1700808"/>
            <a:ext cx="1561033" cy="19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350"/>
            <a:ext cx="7236297" cy="908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The AFS Collaboration 1983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77445"/>
            <a:ext cx="4967659" cy="680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1115616" y="1124744"/>
            <a:ext cx="2664296" cy="1296144"/>
            <a:chOff x="1115616" y="1124744"/>
            <a:chExt cx="2664296" cy="1296144"/>
          </a:xfrm>
        </p:grpSpPr>
        <p:sp>
          <p:nvSpPr>
            <p:cNvPr id="11" name="TextBox 10"/>
            <p:cNvSpPr txBox="1"/>
            <p:nvPr/>
          </p:nvSpPr>
          <p:spPr>
            <a:xfrm>
              <a:off x="1115616" y="1124744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Torsten</a:t>
              </a:r>
              <a:endParaRPr lang="en-GB" sz="1200" dirty="0" smtClean="0"/>
            </a:p>
            <a:p>
              <a:r>
                <a:rPr lang="en-GB" sz="1200" dirty="0" err="1" smtClean="0"/>
                <a:t>Akesson</a:t>
              </a:r>
              <a:endParaRPr lang="en-GB" sz="1200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347864" y="1988840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15" name="Straight Connector 14"/>
            <p:cNvCxnSpPr>
              <a:stCxn id="11" idx="3"/>
              <a:endCxn id="13" idx="1"/>
            </p:cNvCxnSpPr>
            <p:nvPr/>
          </p:nvCxnSpPr>
          <p:spPr bwMode="auto">
            <a:xfrm>
              <a:off x="1888585" y="1355577"/>
              <a:ext cx="1522551" cy="6965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323528" y="1484784"/>
            <a:ext cx="4104456" cy="1368152"/>
            <a:chOff x="323528" y="1484784"/>
            <a:chExt cx="4104456" cy="1368152"/>
          </a:xfrm>
        </p:grpSpPr>
        <p:sp>
          <p:nvSpPr>
            <p:cNvPr id="17" name="Oval 16"/>
            <p:cNvSpPr/>
            <p:nvPr/>
          </p:nvSpPr>
          <p:spPr bwMode="auto">
            <a:xfrm>
              <a:off x="3995936" y="2420888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528" y="1484784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Bill</a:t>
              </a:r>
            </a:p>
            <a:p>
              <a:r>
                <a:rPr lang="en-GB" sz="1200" dirty="0" err="1" smtClean="0"/>
                <a:t>Molzon</a:t>
              </a:r>
              <a:endParaRPr lang="en-GB" sz="1200" dirty="0" smtClean="0"/>
            </a:p>
          </p:txBody>
        </p: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 bwMode="auto">
            <a:xfrm>
              <a:off x="1001919" y="1715617"/>
              <a:ext cx="3057289" cy="7685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395536" y="2348880"/>
            <a:ext cx="3744416" cy="648072"/>
            <a:chOff x="395536" y="2348880"/>
            <a:chExt cx="3744416" cy="648072"/>
          </a:xfrm>
        </p:grpSpPr>
        <p:sp>
          <p:nvSpPr>
            <p:cNvPr id="20" name="Oval 19"/>
            <p:cNvSpPr/>
            <p:nvPr/>
          </p:nvSpPr>
          <p:spPr bwMode="auto">
            <a:xfrm>
              <a:off x="3707904" y="2564904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2348880"/>
              <a:ext cx="659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Craig</a:t>
              </a:r>
            </a:p>
            <a:p>
              <a:r>
                <a:rPr lang="en-GB" sz="1200" dirty="0" smtClean="0"/>
                <a:t>Woody</a:t>
              </a:r>
            </a:p>
          </p:txBody>
        </p:sp>
        <p:cxnSp>
          <p:nvCxnSpPr>
            <p:cNvPr id="24" name="Straight Connector 23"/>
            <p:cNvCxnSpPr>
              <a:stCxn id="21" idx="3"/>
              <a:endCxn id="20" idx="2"/>
            </p:cNvCxnSpPr>
            <p:nvPr/>
          </p:nvCxnSpPr>
          <p:spPr bwMode="auto">
            <a:xfrm>
              <a:off x="1055140" y="2579713"/>
              <a:ext cx="2652764" cy="201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395536" y="2924944"/>
            <a:ext cx="3744416" cy="576064"/>
            <a:chOff x="395536" y="2924944"/>
            <a:chExt cx="3744416" cy="576064"/>
          </a:xfrm>
        </p:grpSpPr>
        <p:sp>
          <p:nvSpPr>
            <p:cNvPr id="25" name="Oval 24"/>
            <p:cNvSpPr/>
            <p:nvPr/>
          </p:nvSpPr>
          <p:spPr bwMode="auto">
            <a:xfrm>
              <a:off x="3707904" y="3068960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536" y="2924944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Bill</a:t>
              </a:r>
            </a:p>
            <a:p>
              <a:r>
                <a:rPr lang="en-GB" sz="1200" dirty="0" err="1" smtClean="0"/>
                <a:t>Zajc</a:t>
              </a:r>
              <a:endParaRPr lang="en-GB" sz="1200" dirty="0" smtClean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899592" y="3140968"/>
              <a:ext cx="2808312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251520" y="3789040"/>
            <a:ext cx="3096344" cy="720080"/>
            <a:chOff x="251520" y="3789040"/>
            <a:chExt cx="3096344" cy="720080"/>
          </a:xfrm>
        </p:grpSpPr>
        <p:sp>
          <p:nvSpPr>
            <p:cNvPr id="32" name="TextBox 31"/>
            <p:cNvSpPr txBox="1"/>
            <p:nvPr/>
          </p:nvSpPr>
          <p:spPr>
            <a:xfrm>
              <a:off x="251520" y="3789040"/>
              <a:ext cx="593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Dave</a:t>
              </a:r>
            </a:p>
            <a:p>
              <a:r>
                <a:rPr lang="en-GB" sz="1200" dirty="0" err="1" smtClean="0"/>
                <a:t>Rahm</a:t>
              </a:r>
              <a:endParaRPr lang="en-GB" sz="1200" dirty="0" smtClean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915816" y="4077072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35" name="Straight Connector 34"/>
            <p:cNvCxnSpPr>
              <a:stCxn id="32" idx="3"/>
              <a:endCxn id="33" idx="2"/>
            </p:cNvCxnSpPr>
            <p:nvPr/>
          </p:nvCxnSpPr>
          <p:spPr bwMode="auto">
            <a:xfrm>
              <a:off x="844952" y="4019873"/>
              <a:ext cx="2070864" cy="273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4318150" y="1887215"/>
            <a:ext cx="469874" cy="1037729"/>
            <a:chOff x="4318150" y="1887215"/>
            <a:chExt cx="469874" cy="1037729"/>
          </a:xfrm>
        </p:grpSpPr>
        <p:sp>
          <p:nvSpPr>
            <p:cNvPr id="36" name="Oval 35"/>
            <p:cNvSpPr/>
            <p:nvPr/>
          </p:nvSpPr>
          <p:spPr bwMode="auto">
            <a:xfrm>
              <a:off x="4355976" y="2492896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8150" y="188721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me</a:t>
              </a:r>
            </a:p>
          </p:txBody>
        </p:sp>
        <p:cxnSp>
          <p:nvCxnSpPr>
            <p:cNvPr id="39" name="Straight Connector 38"/>
            <p:cNvCxnSpPr>
              <a:stCxn id="37" idx="2"/>
              <a:endCxn id="36" idx="0"/>
            </p:cNvCxnSpPr>
            <p:nvPr/>
          </p:nvCxnSpPr>
          <p:spPr bwMode="auto">
            <a:xfrm>
              <a:off x="4517083" y="2164214"/>
              <a:ext cx="54917" cy="328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572000" y="2607295"/>
            <a:ext cx="3710752" cy="749697"/>
            <a:chOff x="4572000" y="2607295"/>
            <a:chExt cx="3710752" cy="749697"/>
          </a:xfrm>
        </p:grpSpPr>
        <p:sp>
          <p:nvSpPr>
            <p:cNvPr id="40" name="Oval 39"/>
            <p:cNvSpPr/>
            <p:nvPr/>
          </p:nvSpPr>
          <p:spPr bwMode="auto">
            <a:xfrm>
              <a:off x="4572000" y="2924944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43447" y="2607295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Suh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Urk</a:t>
              </a:r>
              <a:endParaRPr lang="en-GB" sz="1200" dirty="0" smtClean="0"/>
            </a:p>
            <a:p>
              <a:r>
                <a:rPr lang="en-GB" sz="1200" dirty="0" smtClean="0"/>
                <a:t>Chung</a:t>
              </a:r>
            </a:p>
          </p:txBody>
        </p:sp>
        <p:cxnSp>
          <p:nvCxnSpPr>
            <p:cNvPr id="45" name="Straight Connector 44"/>
            <p:cNvCxnSpPr>
              <a:stCxn id="41" idx="1"/>
              <a:endCxn id="40" idx="6"/>
            </p:cNvCxnSpPr>
            <p:nvPr/>
          </p:nvCxnSpPr>
          <p:spPr bwMode="auto">
            <a:xfrm flipH="1">
              <a:off x="5004048" y="2838128"/>
              <a:ext cx="2539399" cy="30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4788024" y="3831431"/>
            <a:ext cx="3427647" cy="1037729"/>
            <a:chOff x="4788024" y="3831431"/>
            <a:chExt cx="3427647" cy="1037729"/>
          </a:xfrm>
        </p:grpSpPr>
        <p:sp>
          <p:nvSpPr>
            <p:cNvPr id="46" name="TextBox 45"/>
            <p:cNvSpPr txBox="1"/>
            <p:nvPr/>
          </p:nvSpPr>
          <p:spPr>
            <a:xfrm>
              <a:off x="7452320" y="3831431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Dave</a:t>
              </a:r>
            </a:p>
            <a:p>
              <a:r>
                <a:rPr lang="en-GB" sz="1200" dirty="0" err="1" smtClean="0"/>
                <a:t>Lissauer</a:t>
              </a:r>
              <a:endParaRPr lang="en-GB" sz="1200" dirty="0" smtClean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788024" y="4437112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49" name="Straight Connector 48"/>
            <p:cNvCxnSpPr>
              <a:stCxn id="46" idx="1"/>
              <a:endCxn id="47" idx="7"/>
            </p:cNvCxnSpPr>
            <p:nvPr/>
          </p:nvCxnSpPr>
          <p:spPr bwMode="auto">
            <a:xfrm flipH="1">
              <a:off x="5156800" y="4062264"/>
              <a:ext cx="2295520" cy="438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6876256" y="4767535"/>
            <a:ext cx="1473568" cy="533673"/>
            <a:chOff x="6876256" y="4767535"/>
            <a:chExt cx="1473568" cy="533673"/>
          </a:xfrm>
        </p:grpSpPr>
        <p:sp>
          <p:nvSpPr>
            <p:cNvPr id="50" name="TextBox 49"/>
            <p:cNvSpPr txBox="1"/>
            <p:nvPr/>
          </p:nvSpPr>
          <p:spPr>
            <a:xfrm>
              <a:off x="7697081" y="4767535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Mike</a:t>
              </a:r>
            </a:p>
            <a:p>
              <a:r>
                <a:rPr lang="en-GB" sz="1200" dirty="0" err="1" smtClean="0"/>
                <a:t>Albrow</a:t>
              </a:r>
              <a:endParaRPr lang="en-GB" sz="1200" dirty="0" smtClean="0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876256" y="4869160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53" name="Straight Connector 52"/>
            <p:cNvCxnSpPr>
              <a:stCxn id="50" idx="1"/>
              <a:endCxn id="51" idx="6"/>
            </p:cNvCxnSpPr>
            <p:nvPr/>
          </p:nvCxnSpPr>
          <p:spPr bwMode="auto">
            <a:xfrm flipH="1">
              <a:off x="7308304" y="4998368"/>
              <a:ext cx="388777" cy="868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444208" y="5013176"/>
            <a:ext cx="2058016" cy="792088"/>
            <a:chOff x="6444208" y="5013176"/>
            <a:chExt cx="2058016" cy="792088"/>
          </a:xfrm>
        </p:grpSpPr>
        <p:sp>
          <p:nvSpPr>
            <p:cNvPr id="54" name="TextBox 53"/>
            <p:cNvSpPr txBox="1"/>
            <p:nvPr/>
          </p:nvSpPr>
          <p:spPr>
            <a:xfrm>
              <a:off x="7849481" y="5343599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Chris</a:t>
              </a:r>
            </a:p>
            <a:p>
              <a:r>
                <a:rPr lang="en-GB" sz="1200" dirty="0" err="1" smtClean="0"/>
                <a:t>Fabjan</a:t>
              </a:r>
              <a:endParaRPr lang="en-GB" sz="1200" dirty="0" smtClean="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444208" y="5013176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57" name="Straight Connector 56"/>
            <p:cNvCxnSpPr>
              <a:stCxn id="54" idx="1"/>
              <a:endCxn id="55" idx="5"/>
            </p:cNvCxnSpPr>
            <p:nvPr/>
          </p:nvCxnSpPr>
          <p:spPr bwMode="auto">
            <a:xfrm flipH="1" flipV="1">
              <a:off x="6812984" y="5381952"/>
              <a:ext cx="1036497" cy="1924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6372225" cy="908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From ISR to SPS: leptons and ions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43309"/>
            <a:ext cx="8748464" cy="57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1986: first Heavy Ions at CERN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874" y="1557338"/>
            <a:ext cx="539307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916832"/>
            <a:ext cx="2231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 </a:t>
            </a:r>
            <a:r>
              <a:rPr lang="en-GB" dirty="0" err="1" smtClean="0"/>
              <a:t>GeV</a:t>
            </a:r>
            <a:r>
              <a:rPr lang="en-GB" dirty="0" smtClean="0"/>
              <a:t>/n S</a:t>
            </a:r>
            <a:r>
              <a:rPr lang="en-GB" baseline="30000" dirty="0" smtClean="0"/>
              <a:t>32 </a:t>
            </a:r>
            <a:endParaRPr lang="en-GB" dirty="0" smtClean="0"/>
          </a:p>
          <a:p>
            <a:r>
              <a:rPr lang="en-GB" dirty="0" smtClean="0"/>
              <a:t>HELIOS </a:t>
            </a:r>
          </a:p>
          <a:p>
            <a:endParaRPr lang="en-GB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2135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view of </a:t>
            </a:r>
          </a:p>
          <a:p>
            <a:r>
              <a:rPr lang="en-GB" dirty="0" smtClean="0"/>
              <a:t>what is now a </a:t>
            </a:r>
          </a:p>
          <a:p>
            <a:r>
              <a:rPr lang="en-GB" dirty="0" smtClean="0"/>
              <a:t>‘standard’</a:t>
            </a:r>
          </a:p>
          <a:p>
            <a:r>
              <a:rPr lang="en-GB" dirty="0" smtClean="0"/>
              <a:t>plot...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Advice to a new retiree...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4751388"/>
          </a:xfrm>
        </p:spPr>
        <p:txBody>
          <a:bodyPr/>
          <a:lstStyle/>
          <a:p>
            <a:pPr eaLnBrk="1" hangingPunct="1"/>
            <a:r>
              <a:rPr lang="en-GB" dirty="0" smtClean="0"/>
              <a:t>Welcome!</a:t>
            </a:r>
          </a:p>
          <a:p>
            <a:pPr eaLnBrk="1" hangingPunct="1"/>
            <a:r>
              <a:rPr lang="en-GB" dirty="0" smtClean="0"/>
              <a:t>You will have more time for family, friends and ... messing around on boats.</a:t>
            </a:r>
          </a:p>
          <a:p>
            <a:pPr eaLnBrk="1" hangingPunct="1"/>
            <a:r>
              <a:rPr lang="en-GB" dirty="0" smtClean="0"/>
              <a:t>You will no longer have to deal with emails of which the following is a genuine, generic example..</a:t>
            </a:r>
          </a:p>
          <a:p>
            <a:pPr eaLnBrk="1" hangingPunct="1"/>
            <a:r>
              <a:rPr lang="en-GB" dirty="0" smtClean="0"/>
              <a:t>You will have time to go to retirements ‘fests’ of friends and colleagues.       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>
              <a:latin typeface="Calibri"/>
            </a:endParaRPr>
          </a:p>
          <a:p>
            <a:pPr eaLnBrk="1" hangingPunct="1">
              <a:buNone/>
            </a:pP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                     </a:t>
            </a:r>
          </a:p>
        </p:txBody>
      </p:sp>
      <p:pic>
        <p:nvPicPr>
          <p:cNvPr id="6" name="Picture 5" descr="Mastermariner_IsabelleAatfrontofboat_fromMike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268760"/>
            <a:ext cx="6408712" cy="4225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548680"/>
            <a:ext cx="7467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4082296"/>
            <a:ext cx="60658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“Hold the </a:t>
            </a:r>
            <a:r>
              <a:rPr lang="en-GB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bannister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!”</a:t>
            </a:r>
          </a:p>
          <a:p>
            <a:pPr algn="ctr"/>
            <a:endParaRPr lang="en-GB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 all your </a:t>
            </a:r>
            <a:r>
              <a:rPr lang="en-GB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ISR friends: </a:t>
            </a:r>
          </a:p>
          <a:p>
            <a:pPr algn="ctr"/>
            <a:r>
              <a:rPr lang="en-GB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long, happy, healthy and </a:t>
            </a:r>
          </a:p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productive retirement.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Howard at CERN: outline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772400" cy="4751388"/>
          </a:xfrm>
        </p:spPr>
        <p:txBody>
          <a:bodyPr/>
          <a:lstStyle/>
          <a:p>
            <a:pPr eaLnBrk="1" hangingPunct="1">
              <a:buNone/>
            </a:pPr>
            <a:endParaRPr lang="en-GB" dirty="0" smtClean="0"/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The Axial Field Spectrometer at the CERN Intersecting Storage Rings (ISR):</a:t>
            </a:r>
          </a:p>
          <a:p>
            <a:pPr lvl="1" eaLnBrk="1" hangingPunct="1"/>
            <a:r>
              <a:rPr lang="en-GB" dirty="0" smtClean="0"/>
              <a:t>Origins and concept;</a:t>
            </a:r>
          </a:p>
          <a:p>
            <a:pPr lvl="1" eaLnBrk="1" hangingPunct="1"/>
            <a:r>
              <a:rPr lang="en-GB" dirty="0" smtClean="0"/>
              <a:t>Uranium </a:t>
            </a:r>
            <a:r>
              <a:rPr lang="en-GB" dirty="0" err="1" smtClean="0"/>
              <a:t>calorimetry</a:t>
            </a:r>
            <a:r>
              <a:rPr lang="en-GB" dirty="0" smtClean="0"/>
              <a:t>; </a:t>
            </a:r>
          </a:p>
          <a:p>
            <a:pPr lvl="1" eaLnBrk="1" hangingPunct="1"/>
            <a:r>
              <a:rPr lang="en-GB" dirty="0" smtClean="0"/>
              <a:t>A castle on the French </a:t>
            </a:r>
            <a:r>
              <a:rPr lang="en-GB" dirty="0" err="1" smtClean="0"/>
              <a:t>riviera</a:t>
            </a:r>
            <a:r>
              <a:rPr lang="en-GB" dirty="0" smtClean="0"/>
              <a:t>;</a:t>
            </a:r>
          </a:p>
          <a:p>
            <a:pPr lvl="1" eaLnBrk="1" hangingPunct="1"/>
            <a:r>
              <a:rPr lang="en-GB" dirty="0" smtClean="0"/>
              <a:t>JETS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HELIOS, leptons and heavy ions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 view/advice from a retiree of several years’ experience, if I may be so bold....</a:t>
            </a:r>
          </a:p>
          <a:p>
            <a:pPr eaLnBrk="1" hangingPunct="1">
              <a:buNone/>
            </a:pP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350"/>
            <a:ext cx="7236297" cy="908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The CERN ISR (1971-1983)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80728"/>
            <a:ext cx="7772400" cy="4751388"/>
          </a:xfrm>
        </p:spPr>
        <p:txBody>
          <a:bodyPr/>
          <a:lstStyle/>
          <a:p>
            <a:pPr eaLnBrk="1" hangingPunct="1">
              <a:buNone/>
            </a:pPr>
            <a:r>
              <a:rPr lang="en-GB" u="sng" dirty="0" smtClean="0"/>
              <a:t> </a:t>
            </a:r>
          </a:p>
          <a:p>
            <a:pPr eaLnBrk="1" hangingPunct="1"/>
            <a:endParaRPr lang="en-GB" i="1" dirty="0" smtClean="0"/>
          </a:p>
          <a:p>
            <a:pPr eaLnBrk="1" hangingPunct="1"/>
            <a:endParaRPr lang="en-GB" i="1" dirty="0" smtClean="0"/>
          </a:p>
          <a:p>
            <a:pPr eaLnBrk="1" hangingPunct="1"/>
            <a:endParaRPr lang="en-GB" dirty="0" smtClean="0"/>
          </a:p>
          <a:p>
            <a:pPr eaLnBrk="1" hangingPunct="1">
              <a:buNone/>
            </a:pP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196751"/>
            <a:ext cx="3384376" cy="505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115616" y="1196752"/>
            <a:ext cx="2505819" cy="3818557"/>
            <a:chOff x="3275856" y="2328863"/>
            <a:chExt cx="2505819" cy="38185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2325" y="2328863"/>
              <a:ext cx="241935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75856" y="4509120"/>
              <a:ext cx="113347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11560" y="5373216"/>
            <a:ext cx="3830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 counter-rotating rings.</a:t>
            </a:r>
          </a:p>
          <a:p>
            <a:r>
              <a:rPr lang="en-GB" dirty="0" smtClean="0">
                <a:latin typeface="Calibri"/>
              </a:rPr>
              <a:t>√</a:t>
            </a:r>
            <a:r>
              <a:rPr lang="en-GB" dirty="0" smtClean="0"/>
              <a:t>s=23, 31, 45, 63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err="1" smtClean="0"/>
              <a:t>Lumi</a:t>
            </a:r>
            <a:r>
              <a:rPr lang="en-GB" dirty="0" smtClean="0"/>
              <a:t> up to a few10</a:t>
            </a:r>
            <a:r>
              <a:rPr lang="en-GB" baseline="30000" dirty="0" smtClean="0"/>
              <a:t>31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AFS: origin and concepts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1868"/>
            <a:ext cx="7772400" cy="4751388"/>
          </a:xfrm>
        </p:spPr>
        <p:txBody>
          <a:bodyPr/>
          <a:lstStyle/>
          <a:p>
            <a:r>
              <a:rPr lang="en-GB" dirty="0" smtClean="0"/>
              <a:t>ISR started operation in 1971.</a:t>
            </a:r>
          </a:p>
          <a:p>
            <a:r>
              <a:rPr lang="en-GB" dirty="0" smtClean="0"/>
              <a:t>Initially equipped mainly with ‘key-hole’ spectrometers... </a:t>
            </a:r>
          </a:p>
          <a:p>
            <a:r>
              <a:rPr lang="en-GB" dirty="0" smtClean="0"/>
              <a:t>.... as dictated by available detector technology and  main physics interests. </a:t>
            </a:r>
          </a:p>
          <a:p>
            <a:r>
              <a:rPr lang="en-GB" dirty="0" smtClean="0"/>
              <a:t>By 1976, single-particle high-pt spectra, the 1974 ‘November revolution’, the SPEAR Mk1 detector, jets in </a:t>
            </a:r>
            <a:r>
              <a:rPr lang="en-GB" dirty="0" err="1" smtClean="0"/>
              <a:t>e+e</a:t>
            </a:r>
            <a:r>
              <a:rPr lang="en-GB" dirty="0" smtClean="0"/>
              <a:t>-, Willis idea of ‘</a:t>
            </a:r>
            <a:r>
              <a:rPr lang="en-GB" dirty="0" err="1" smtClean="0"/>
              <a:t>impactometer</a:t>
            </a:r>
            <a:r>
              <a:rPr lang="en-GB" dirty="0" smtClean="0"/>
              <a:t>’ etc. were all pushing towards something more ambitious. </a:t>
            </a:r>
            <a:r>
              <a:rPr lang="en-GB" u="sng" dirty="0" smtClean="0"/>
              <a:t>High-pt jet production in </a:t>
            </a:r>
            <a:r>
              <a:rPr lang="en-GB" u="sng" dirty="0" err="1" smtClean="0"/>
              <a:t>hadronic</a:t>
            </a:r>
            <a:r>
              <a:rPr lang="en-GB" u="sng" dirty="0" smtClean="0"/>
              <a:t> collisions was widely anticipated, but not yet established conclusively. </a:t>
            </a:r>
          </a:p>
          <a:p>
            <a:r>
              <a:rPr lang="en-GB" dirty="0" smtClean="0"/>
              <a:t>The Axial Field Spectrometer (AFS) was proposed to CERN in Jan 1977 by the CERN Willis group (leptons, photons,..) and the British-Scandinavian Collaboration (high-pt hadrons). </a:t>
            </a:r>
          </a:p>
          <a:p>
            <a:r>
              <a:rPr lang="en-GB" dirty="0" smtClean="0"/>
              <a:t>It was based on an ‘open’ axial field magnet   </a:t>
            </a:r>
          </a:p>
          <a:p>
            <a:pPr eaLnBrk="1" hangingPunct="1">
              <a:buNone/>
            </a:pPr>
            <a:r>
              <a:rPr lang="en-GB" dirty="0" smtClean="0"/>
              <a:t> </a:t>
            </a:r>
            <a:r>
              <a:rPr lang="en-GB" i="1" dirty="0" smtClean="0"/>
              <a:t>  </a:t>
            </a:r>
          </a:p>
          <a:p>
            <a:pPr eaLnBrk="1" hangingPunct="1">
              <a:buNone/>
            </a:pPr>
            <a:endParaRPr lang="en-GB" i="1" dirty="0" smtClean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en-GB" i="1" dirty="0" smtClean="0">
                <a:sym typeface="Wingdings" pitchFamily="2" charset="2"/>
              </a:rPr>
              <a:t> </a:t>
            </a:r>
            <a:endParaRPr lang="en-GB" dirty="0" smtClean="0"/>
          </a:p>
        </p:txBody>
      </p:sp>
      <p:pic>
        <p:nvPicPr>
          <p:cNvPr id="6" name="Picture 5" descr="AxialFieldMagnet_7901700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Uranium </a:t>
            </a:r>
            <a:r>
              <a:rPr lang="en-GB" dirty="0" err="1" smtClean="0"/>
              <a:t>calorimetry</a:t>
            </a:r>
            <a:r>
              <a:rPr lang="en-GB" dirty="0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772400" cy="4751388"/>
          </a:xfrm>
        </p:spPr>
        <p:txBody>
          <a:bodyPr/>
          <a:lstStyle/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The open region was filled with a drift chamber (2</a:t>
            </a:r>
            <a:r>
              <a:rPr lang="el-GR" dirty="0" smtClean="0">
                <a:latin typeface="Calibri"/>
              </a:rPr>
              <a:t>π</a:t>
            </a:r>
            <a:r>
              <a:rPr lang="en-GB" dirty="0" smtClean="0">
                <a:latin typeface="Calibri"/>
              </a:rPr>
              <a:t> </a:t>
            </a:r>
            <a:r>
              <a:rPr lang="en-GB" dirty="0" smtClean="0"/>
              <a:t>in azimuth) backed up by 2, then 3, finally 4 ‘walls’ of U/Cu/</a:t>
            </a:r>
            <a:r>
              <a:rPr lang="en-GB" dirty="0" err="1" smtClean="0"/>
              <a:t>Scint</a:t>
            </a:r>
            <a:r>
              <a:rPr lang="en-GB" dirty="0" smtClean="0"/>
              <a:t> calorimeter.</a:t>
            </a:r>
          </a:p>
          <a:p>
            <a:pPr eaLnBrk="1" hangingPunct="1"/>
            <a:r>
              <a:rPr lang="en-GB" dirty="0" smtClean="0"/>
              <a:t>This was to be the first experiment-scale deployment of a (depleted) Uranium-based calorimeter, based on the pioneering studies of </a:t>
            </a:r>
            <a:r>
              <a:rPr lang="en-GB" dirty="0" err="1" smtClean="0"/>
              <a:t>hadron</a:t>
            </a:r>
            <a:r>
              <a:rPr lang="en-GB" dirty="0" smtClean="0"/>
              <a:t> </a:t>
            </a:r>
            <a:r>
              <a:rPr lang="en-GB" dirty="0" err="1" smtClean="0"/>
              <a:t>calorimetry</a:t>
            </a:r>
            <a:r>
              <a:rPr lang="en-GB" dirty="0" smtClean="0"/>
              <a:t> by the Willis group.   </a:t>
            </a:r>
          </a:p>
          <a:p>
            <a:pPr eaLnBrk="1" hangingPunct="1"/>
            <a:r>
              <a:rPr lang="en-GB" dirty="0" smtClean="0"/>
              <a:t>The initial CERN, UK, Scandinavian collaboration was soon joined by US groups (BNL – </a:t>
            </a:r>
            <a:r>
              <a:rPr lang="en-GB" u="sng" dirty="0" smtClean="0"/>
              <a:t>enter Howard </a:t>
            </a:r>
            <a:r>
              <a:rPr lang="en-GB" dirty="0" smtClean="0"/>
              <a:t>, Penn, Pittsburgh) and others (Athens, Cambridge, Tel Aviv.)</a:t>
            </a:r>
          </a:p>
          <a:p>
            <a:pPr eaLnBrk="1" hangingPunct="1"/>
            <a:r>
              <a:rPr lang="en-GB" dirty="0" smtClean="0"/>
              <a:t>The US participation was crucial to procuring (borrowing) the depleted U (from Oak Ridge), and for financial input. </a:t>
            </a:r>
          </a:p>
          <a:p>
            <a:pPr eaLnBrk="1" hangingPunct="1"/>
            <a:r>
              <a:rPr lang="en-GB" dirty="0" smtClean="0"/>
              <a:t>Around this time (1979) I recall meeting Howard... </a:t>
            </a:r>
          </a:p>
          <a:p>
            <a:pPr eaLnBrk="1" hangingPunct="1"/>
            <a:endParaRPr lang="en-GB" dirty="0" smtClean="0"/>
          </a:p>
          <a:p>
            <a:pPr eaLnBrk="1" hangingPunct="1">
              <a:buNone/>
            </a:pPr>
            <a:endParaRPr lang="en-GB" dirty="0" smtClean="0">
              <a:latin typeface="Calibri"/>
            </a:endParaRPr>
          </a:p>
          <a:p>
            <a:pPr eaLnBrk="1" hangingPunct="1">
              <a:buNone/>
            </a:pP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Uranium </a:t>
            </a:r>
            <a:r>
              <a:rPr lang="en-GB" dirty="0" err="1" smtClean="0"/>
              <a:t>calorimetry</a:t>
            </a:r>
            <a:r>
              <a:rPr lang="en-GB" dirty="0" smtClean="0"/>
              <a:t> </a:t>
            </a:r>
          </a:p>
        </p:txBody>
      </p:sp>
      <p:pic>
        <p:nvPicPr>
          <p:cNvPr id="7" name="Content Placeholder 6" descr="Assembling AFSUCalmodule_80033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916832"/>
            <a:ext cx="3788078" cy="3779159"/>
          </a:xfrm>
        </p:spPr>
      </p:pic>
      <p:pic>
        <p:nvPicPr>
          <p:cNvPr id="8" name="Picture 7" descr="AFS_Feb1980_80021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124744"/>
            <a:ext cx="7488832" cy="5288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The Clews family and a castle on the French Riviera...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4751388"/>
          </a:xfrm>
        </p:spPr>
        <p:txBody>
          <a:bodyPr/>
          <a:lstStyle/>
          <a:p>
            <a:pPr eaLnBrk="1" hangingPunct="1"/>
            <a:r>
              <a:rPr lang="en-GB" dirty="0" smtClean="0"/>
              <a:t>Henry Clews (1836-1937) was an artist and sculptor from a wealthy family.  </a:t>
            </a:r>
          </a:p>
          <a:p>
            <a:pPr eaLnBrk="1" hangingPunct="1"/>
            <a:r>
              <a:rPr lang="en-GB" dirty="0" smtClean="0"/>
              <a:t>Not appreciated in the USA, he moved to France, bought the ancient chateau at La </a:t>
            </a:r>
            <a:r>
              <a:rPr lang="en-GB" dirty="0" err="1" smtClean="0"/>
              <a:t>Napoule</a:t>
            </a:r>
            <a:r>
              <a:rPr lang="en-GB" dirty="0" smtClean="0"/>
              <a:t> (near Cannes) in 1918, rebuilt it, and used it as a home and museum for his art. </a:t>
            </a:r>
          </a:p>
          <a:p>
            <a:pPr eaLnBrk="1" hangingPunct="1"/>
            <a:r>
              <a:rPr lang="en-GB" dirty="0" smtClean="0"/>
              <a:t>In 1974 the Clews family offered the chateau to the University of Pennsylvania, the only conditions being that:</a:t>
            </a:r>
          </a:p>
          <a:p>
            <a:pPr lvl="1" eaLnBrk="1" hangingPunct="1"/>
            <a:r>
              <a:rPr lang="en-GB" dirty="0" smtClean="0"/>
              <a:t>Some of the of works of Henry Clews should continue to be displayed;</a:t>
            </a:r>
          </a:p>
          <a:p>
            <a:pPr lvl="1" eaLnBrk="1" hangingPunct="1"/>
            <a:r>
              <a:rPr lang="en-GB" dirty="0" smtClean="0"/>
              <a:t>Franco-American amity should be promoted.</a:t>
            </a:r>
          </a:p>
          <a:p>
            <a:pPr eaLnBrk="1" hangingPunct="1"/>
            <a:r>
              <a:rPr lang="en-GB" dirty="0" smtClean="0"/>
              <a:t>Happily, Penn was in the </a:t>
            </a:r>
            <a:r>
              <a:rPr lang="en-GB" smtClean="0"/>
              <a:t>AFS collaboration, </a:t>
            </a:r>
            <a:r>
              <a:rPr lang="en-GB" dirty="0" smtClean="0"/>
              <a:t>and so in 1981 we held our collaboration meeting there at the Chateau de La </a:t>
            </a:r>
            <a:r>
              <a:rPr lang="en-GB" dirty="0" err="1" smtClean="0"/>
              <a:t>Napoule</a:t>
            </a:r>
            <a:r>
              <a:rPr lang="en-GB" dirty="0" smtClean="0"/>
              <a:t>.      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>
              <a:latin typeface="Calibri"/>
            </a:endParaRPr>
          </a:p>
          <a:p>
            <a:pPr eaLnBrk="1" hangingPunct="1">
              <a:buNone/>
            </a:pP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La </a:t>
            </a:r>
            <a:r>
              <a:rPr lang="en-GB" dirty="0" err="1" smtClean="0"/>
              <a:t>Napoule</a:t>
            </a:r>
            <a:r>
              <a:rPr lang="en-GB" dirty="0" smtClean="0"/>
              <a:t> 1981 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5" y="1844825"/>
            <a:ext cx="52565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hrisFandTomL_atLaNapoule_1981_fromMike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844824"/>
            <a:ext cx="5832648" cy="390058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1412776"/>
            <a:ext cx="9144000" cy="4464496"/>
            <a:chOff x="0" y="1268760"/>
            <a:chExt cx="9144000" cy="4464496"/>
          </a:xfrm>
        </p:grpSpPr>
        <p:pic>
          <p:nvPicPr>
            <p:cNvPr id="11" name="Picture 10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47664" y="1628800"/>
              <a:ext cx="5976664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0" y="2453987"/>
              <a:ext cx="1137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Craig</a:t>
              </a:r>
            </a:p>
            <a:p>
              <a:r>
                <a:rPr lang="en-GB" dirty="0" smtClean="0"/>
                <a:t>Woody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390091"/>
              <a:ext cx="11785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Bill</a:t>
              </a:r>
            </a:p>
            <a:p>
              <a:r>
                <a:rPr lang="en-GB" dirty="0" err="1" smtClean="0"/>
                <a:t>Molzon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4797152"/>
              <a:ext cx="11961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Tom</a:t>
              </a:r>
            </a:p>
            <a:p>
              <a:r>
                <a:rPr lang="en-GB" dirty="0" err="1" smtClean="0"/>
                <a:t>Ludlam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6336" y="1268760"/>
              <a:ext cx="13660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Torsten</a:t>
              </a:r>
              <a:r>
                <a:rPr lang="en-GB" dirty="0" smtClean="0"/>
                <a:t> </a:t>
              </a:r>
            </a:p>
            <a:p>
              <a:r>
                <a:rPr lang="en-GB" dirty="0" err="1" smtClean="0"/>
                <a:t>Akesson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4032" y="2276872"/>
              <a:ext cx="15199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Sherman </a:t>
              </a:r>
            </a:p>
            <a:p>
              <a:r>
                <a:rPr lang="en-GB" dirty="0" smtClean="0"/>
                <a:t>Frankel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8344" y="3140968"/>
              <a:ext cx="11272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Mike </a:t>
              </a:r>
            </a:p>
            <a:p>
              <a:r>
                <a:rPr lang="en-GB" dirty="0" err="1" smtClean="0"/>
                <a:t>Albrow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68344" y="4437112"/>
              <a:ext cx="1247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Howard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8310D2-E9DC-47D0-B52A-C66271839ED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JETS (at last)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4751388"/>
          </a:xfrm>
        </p:spPr>
        <p:txBody>
          <a:bodyPr/>
          <a:lstStyle/>
          <a:p>
            <a:pPr eaLnBrk="1" hangingPunct="1"/>
            <a:r>
              <a:rPr lang="en-GB" dirty="0" smtClean="0"/>
              <a:t>We reported clear evidence for </a:t>
            </a:r>
            <a:r>
              <a:rPr lang="en-GB" dirty="0" err="1" smtClean="0"/>
              <a:t>hadronic</a:t>
            </a:r>
            <a:r>
              <a:rPr lang="en-GB" dirty="0" smtClean="0"/>
              <a:t> jets at high pt at the Paris Conference in 1982, at the same time as UA2 and UA1.</a:t>
            </a:r>
          </a:p>
          <a:p>
            <a:pPr eaLnBrk="1" hangingPunct="1"/>
            <a:r>
              <a:rPr lang="en-GB" dirty="0" smtClean="0"/>
              <a:t>With all 4 walls in place, and data taken over a range of </a:t>
            </a:r>
            <a:r>
              <a:rPr lang="en-GB" dirty="0" err="1" smtClean="0"/>
              <a:t>sqrt</a:t>
            </a:r>
            <a:r>
              <a:rPr lang="en-GB" dirty="0" smtClean="0"/>
              <a:t>(s) values, we published (1983) the text-book plot: </a:t>
            </a:r>
          </a:p>
          <a:p>
            <a:pPr eaLnBrk="1" hangingPunct="1"/>
            <a:endParaRPr lang="en-GB" i="1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>
              <a:latin typeface="Calibri"/>
            </a:endParaRPr>
          </a:p>
          <a:p>
            <a:pPr eaLnBrk="1" hangingPunct="1">
              <a:buNone/>
            </a:pP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              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1509977" y="500238"/>
            <a:ext cx="5960343" cy="624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Sans"/>
        <a:ea typeface="ヒラギノ角ゴ Pro W3"/>
        <a:cs typeface=""/>
      </a:majorFont>
      <a:minorFont>
        <a:latin typeface="Lucida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734</Words>
  <Application>Microsoft Office PowerPoint</Application>
  <PresentationFormat>On-screen Show (4:3)</PresentationFormat>
  <Paragraphs>145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 Presentation</vt:lpstr>
      <vt:lpstr>Custom Design</vt:lpstr>
      <vt:lpstr>“Gordon Fest”  BNL: 2nd October 2017   Howard at CERN Part 1: the 1980s  </vt:lpstr>
      <vt:lpstr>Howard at CERN: outline </vt:lpstr>
      <vt:lpstr>The CERN ISR (1971-1983) </vt:lpstr>
      <vt:lpstr>AFS: origin and concepts </vt:lpstr>
      <vt:lpstr>Uranium calorimetry </vt:lpstr>
      <vt:lpstr>Uranium calorimetry </vt:lpstr>
      <vt:lpstr>The Clews family and a castle on the French Riviera... </vt:lpstr>
      <vt:lpstr>La Napoule 1981 </vt:lpstr>
      <vt:lpstr>JETS (at last) </vt:lpstr>
      <vt:lpstr>The AFS Collaboration 1983 </vt:lpstr>
      <vt:lpstr>From ISR to SPS: leptons and ions </vt:lpstr>
      <vt:lpstr>1986: first Heavy Ions at CERN </vt:lpstr>
      <vt:lpstr>Advice to a new retiree... </vt:lpstr>
    </vt:vector>
  </TitlesOfParts>
  <Company>BMB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Willington</dc:creator>
  <cp:lastModifiedBy>Norman</cp:lastModifiedBy>
  <cp:revision>281</cp:revision>
  <dcterms:created xsi:type="dcterms:W3CDTF">2007-03-15T09:55:48Z</dcterms:created>
  <dcterms:modified xsi:type="dcterms:W3CDTF">2017-09-29T16:58:16Z</dcterms:modified>
</cp:coreProperties>
</file>