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0" r:id="rId5"/>
  </p:sldMasterIdLst>
  <p:notesMasterIdLst>
    <p:notesMasterId r:id="rId14"/>
  </p:notesMasterIdLst>
  <p:sldIdLst>
    <p:sldId id="767" r:id="rId6"/>
    <p:sldId id="771" r:id="rId7"/>
    <p:sldId id="772" r:id="rId8"/>
    <p:sldId id="773" r:id="rId9"/>
    <p:sldId id="770" r:id="rId10"/>
    <p:sldId id="778" r:id="rId11"/>
    <p:sldId id="769" r:id="rId12"/>
    <p:sldId id="7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0F07"/>
    <a:srgbClr val="8E6AA8"/>
    <a:srgbClr val="E4CACC"/>
    <a:srgbClr val="F24F27"/>
    <a:srgbClr val="AD0505"/>
    <a:srgbClr val="FFA500"/>
    <a:srgbClr val="F27507"/>
    <a:srgbClr val="FFCC00"/>
    <a:srgbClr val="FF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8DF27A-9383-4317-930D-6BE6F12AD7DA}" v="8" dt="2026-08-17T16:19:56.2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866" autoAdjust="0"/>
  </p:normalViewPr>
  <p:slideViewPr>
    <p:cSldViewPr snapToGrid="0">
      <p:cViewPr varScale="1">
        <p:scale>
          <a:sx n="87" d="100"/>
          <a:sy n="87" d="100"/>
        </p:scale>
        <p:origin x="35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9B7AFC-1D47-439A-86F4-10E315754BAE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6E94F1-3FBF-4F47-A050-8935839AD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141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6E94F1-3FBF-4F47-A050-8935839ADE9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342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Interested in how much area at top and bottom is useful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6E94F1-3FBF-4F47-A050-8935839ADE9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698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BF10D7A-B08C-D044-B03E-FB414BACB4F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942975"/>
            <a:ext cx="10515600" cy="50748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marR="0" indent="-230188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Pct val="8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 lang="en-US" dirty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783" marR="0" indent="-228594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Pct val="8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 lang="en-US" dirty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2971" marR="0" indent="-228594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Pct val="8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 lang="en-US" dirty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160" marR="0" indent="-228594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Pct val="8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 lang="en-US" dirty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349" marR="0" indent="-228594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Pct val="8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 lang="en-US" dirty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16">
            <a:extLst>
              <a:ext uri="{FF2B5EF4-FFF2-40B4-BE49-F238E27FC236}">
                <a16:creationId xmlns:a16="http://schemas.microsoft.com/office/drawing/2014/main" id="{CE7D6E0F-64EB-465A-9306-D74A98076E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4121" y="646875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AFEAC52E-AE7D-49A7-BFEA-A2B957F44B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EA279E96-F297-464C-BC29-76C5D2A00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147" y="120317"/>
            <a:ext cx="7964906" cy="481262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182224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7271C-E2DA-4F3C-9D2E-095926EF70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7680C0-F5F9-499C-BA5C-3C0B63B98E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Slide Number Placeholder 16">
            <a:extLst>
              <a:ext uri="{FF2B5EF4-FFF2-40B4-BE49-F238E27FC236}">
                <a16:creationId xmlns:a16="http://schemas.microsoft.com/office/drawing/2014/main" id="{549BA9B6-A841-41CC-9020-EF05FA3E3B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4121" y="646875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AFEAC52E-AE7D-49A7-BFEA-A2B957F44B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914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F5A95F-3418-4EF1-8E5C-4ECE708E8C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AFEAC52E-AE7D-49A7-BFEA-A2B957F44B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BC8740B-7AD6-4168-87E8-B0C3B65C2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147" y="120317"/>
            <a:ext cx="7964906" cy="481262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583376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Content-1.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40080"/>
            <a:ext cx="10515600" cy="570805"/>
          </a:xfrm>
          <a:prstGeom prst="rect">
            <a:avLst/>
          </a:prstGeom>
        </p:spPr>
        <p:txBody>
          <a:bodyPr/>
          <a:lstStyle>
            <a:lvl1pPr>
              <a:defRPr sz="2800" b="0" i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71600"/>
            <a:ext cx="5181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lang="en-US" b="0" i="0" dirty="0">
                <a:latin typeface="Corbel" panose="020B0503020204020204" pitchFamily="34" charset="0"/>
              </a:defRPr>
            </a:lvl1pPr>
            <a:lvl2pPr>
              <a:spcBef>
                <a:spcPts val="600"/>
              </a:spcBef>
              <a:spcAft>
                <a:spcPts val="600"/>
              </a:spcAft>
              <a:defRPr lang="en-US" b="0" i="0" dirty="0">
                <a:latin typeface="Corbel" panose="020B0503020204020204" pitchFamily="34" charset="0"/>
              </a:defRPr>
            </a:lvl2pPr>
            <a:lvl3pPr>
              <a:spcBef>
                <a:spcPts val="600"/>
              </a:spcBef>
              <a:spcAft>
                <a:spcPts val="600"/>
              </a:spcAft>
              <a:defRPr lang="en-US" b="0" i="0" dirty="0">
                <a:latin typeface="Corbel" panose="020B0503020204020204" pitchFamily="34" charset="0"/>
              </a:defRPr>
            </a:lvl3pPr>
            <a:lvl4pPr>
              <a:spcBef>
                <a:spcPts val="600"/>
              </a:spcBef>
              <a:spcAft>
                <a:spcPts val="600"/>
              </a:spcAft>
              <a:defRPr lang="en-US" b="0" i="0" dirty="0">
                <a:latin typeface="Corbel" panose="020B0503020204020204" pitchFamily="34" charset="0"/>
              </a:defRPr>
            </a:lvl4pPr>
            <a:lvl5pPr>
              <a:spcBef>
                <a:spcPts val="600"/>
              </a:spcBef>
              <a:spcAft>
                <a:spcPts val="600"/>
              </a:spcAft>
              <a:defRPr lang="en-US" b="0" i="0" dirty="0">
                <a:latin typeface="Corbel" panose="020B05030202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371600"/>
            <a:ext cx="5181600" cy="48768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b="0" i="0">
                <a:latin typeface="Corbel" panose="020B0503020204020204" pitchFamily="34" charset="0"/>
              </a:defRPr>
            </a:lvl1pPr>
            <a:lvl2pPr>
              <a:spcBef>
                <a:spcPts val="600"/>
              </a:spcBef>
              <a:spcAft>
                <a:spcPts val="600"/>
              </a:spcAft>
              <a:defRPr b="0" i="0">
                <a:latin typeface="Corbel" panose="020B0503020204020204" pitchFamily="34" charset="0"/>
              </a:defRPr>
            </a:lvl2pPr>
            <a:lvl3pPr>
              <a:spcBef>
                <a:spcPts val="600"/>
              </a:spcBef>
              <a:spcAft>
                <a:spcPts val="600"/>
              </a:spcAft>
              <a:defRPr b="0" i="0">
                <a:latin typeface="Corbel" panose="020B0503020204020204" pitchFamily="34" charset="0"/>
              </a:defRPr>
            </a:lvl3pPr>
            <a:lvl4pPr>
              <a:spcBef>
                <a:spcPts val="600"/>
              </a:spcBef>
              <a:spcAft>
                <a:spcPts val="600"/>
              </a:spcAft>
              <a:defRPr b="0" i="0">
                <a:latin typeface="Corbel" panose="020B0503020204020204" pitchFamily="34" charset="0"/>
              </a:defRPr>
            </a:lvl4pPr>
            <a:lvl5pPr>
              <a:spcBef>
                <a:spcPts val="600"/>
              </a:spcBef>
              <a:spcAft>
                <a:spcPts val="600"/>
              </a:spcAft>
              <a:defRPr b="0" i="0">
                <a:latin typeface="Corbel" panose="020B05030202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13">
            <a:extLst>
              <a:ext uri="{FF2B5EF4-FFF2-40B4-BE49-F238E27FC236}">
                <a16:creationId xmlns:a16="http://schemas.microsoft.com/office/drawing/2014/main" id="{EF282473-35FD-4E46-BE93-B8780F3A9A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8600" y="6466855"/>
            <a:ext cx="9657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Corbel" panose="020B0503020204020204" pitchFamily="34" charset="0"/>
              </a:defRPr>
            </a:lvl1pPr>
          </a:lstStyle>
          <a:p>
            <a:fld id="{55ABBA6F-C10C-4703-A1F6-51198957300E}" type="datetimeFigureOut">
              <a:rPr lang="en-US" smtClean="0"/>
              <a:t>8/17/2026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8806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F5A95F-3418-4EF1-8E5C-4ECE708E8C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AFEAC52E-AE7D-49A7-BFEA-A2B957F44B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BC8740B-7AD6-4168-87E8-B0C3B65C2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147" y="120317"/>
            <a:ext cx="7964906" cy="481262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60436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F5A95F-3418-4EF1-8E5C-4ECE708E8C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AFEAC52E-AE7D-49A7-BFEA-A2B957F44B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BC8740B-7AD6-4168-87E8-B0C3B65C2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147" y="120317"/>
            <a:ext cx="7964906" cy="481262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021931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F5A95F-3418-4EF1-8E5C-4ECE708E8C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AFEAC52E-AE7D-49A7-BFEA-A2B957F44B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BC8740B-7AD6-4168-87E8-B0C3B65C2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147" y="120317"/>
            <a:ext cx="7964906" cy="481262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10133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830179"/>
            <a:ext cx="5181600" cy="54182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3018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tabLst/>
              <a:defRPr lang="en-US" dirty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spcBef>
                <a:spcPts val="600"/>
              </a:spcBef>
              <a:spcAft>
                <a:spcPts val="600"/>
              </a:spcAft>
              <a:defRPr lang="en-US" dirty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spcBef>
                <a:spcPts val="600"/>
              </a:spcBef>
              <a:spcAft>
                <a:spcPts val="600"/>
              </a:spcAft>
              <a:defRPr lang="en-US" dirty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spcBef>
                <a:spcPts val="600"/>
              </a:spcBef>
              <a:spcAft>
                <a:spcPts val="600"/>
              </a:spcAft>
              <a:defRPr lang="en-US" dirty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spcBef>
                <a:spcPts val="600"/>
              </a:spcBef>
              <a:spcAft>
                <a:spcPts val="600"/>
              </a:spcAft>
              <a:defRPr lang="en-US" dirty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830179"/>
            <a:ext cx="5181600" cy="54182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3018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tabLst/>
              <a:defRPr lang="en-US" dirty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spcBef>
                <a:spcPts val="600"/>
              </a:spcBef>
              <a:spcAft>
                <a:spcPts val="600"/>
              </a:spcAft>
              <a:defRPr lang="en-US" dirty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spcBef>
                <a:spcPts val="600"/>
              </a:spcBef>
              <a:spcAft>
                <a:spcPts val="600"/>
              </a:spcAft>
              <a:defRPr lang="en-US" dirty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spcBef>
                <a:spcPts val="600"/>
              </a:spcBef>
              <a:spcAft>
                <a:spcPts val="600"/>
              </a:spcAft>
              <a:defRPr lang="en-US" dirty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spcBef>
                <a:spcPts val="600"/>
              </a:spcBef>
              <a:spcAft>
                <a:spcPts val="600"/>
              </a:spcAft>
              <a:defRPr lang="en-US" dirty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16">
            <a:extLst>
              <a:ext uri="{FF2B5EF4-FFF2-40B4-BE49-F238E27FC236}">
                <a16:creationId xmlns:a16="http://schemas.microsoft.com/office/drawing/2014/main" id="{EB3CA301-B15F-4483-A740-7D8A58B212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4121" y="646875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AFEAC52E-AE7D-49A7-BFEA-A2B957F44B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B1C0FEE4-ED1A-4DA8-B83F-76B715BA0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147" y="120317"/>
            <a:ext cx="7964906" cy="481262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671149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661B3AE-832D-0844-9BB5-9675E51E391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8200" y="830179"/>
            <a:ext cx="4292600" cy="54182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228594" lvl="0" indent="-228594">
              <a:buSzPct val="80000"/>
            </a:pPr>
            <a:r>
              <a:rPr lang="en-US"/>
              <a:t>Click icon to add picture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984968-C327-D042-ADF8-845D3E517E1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14939" y="830179"/>
            <a:ext cx="6138863" cy="54182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marR="0" indent="-230188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Pct val="8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 lang="en-US" b="0" i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783" marR="0" indent="-228594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Pct val="8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 lang="en-US" b="0" i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2971" marR="0" indent="-228594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Pct val="8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 lang="en-US" b="0" i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160" marR="0" indent="-228594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Pct val="8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 lang="en-US" b="0" i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349" marR="0" indent="-228594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Pct val="8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 lang="en-US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16">
            <a:extLst>
              <a:ext uri="{FF2B5EF4-FFF2-40B4-BE49-F238E27FC236}">
                <a16:creationId xmlns:a16="http://schemas.microsoft.com/office/drawing/2014/main" id="{DBB73B04-6D4C-4C94-9DDF-68BC5B4D65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4121" y="646875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AFEAC52E-AE7D-49A7-BFEA-A2B957F44B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CA20B234-93B7-4096-BC9A-8645502FC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147" y="120317"/>
            <a:ext cx="7964906" cy="481262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45162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36">
          <p15:clr>
            <a:srgbClr val="FBAE40"/>
          </p15:clr>
        </p15:guide>
        <p15:guide id="2" pos="14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826927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650839"/>
            <a:ext cx="5157787" cy="4834182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826927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1650839"/>
            <a:ext cx="5183188" cy="4834182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Slide Number Placeholder 16">
            <a:extLst>
              <a:ext uri="{FF2B5EF4-FFF2-40B4-BE49-F238E27FC236}">
                <a16:creationId xmlns:a16="http://schemas.microsoft.com/office/drawing/2014/main" id="{9AC8E8E4-AE10-4763-80F0-F426C35481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304121" y="646875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AFEAC52E-AE7D-49A7-BFEA-A2B957F44B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4A5166E6-ECBB-481E-AD51-272C2B92F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147" y="120317"/>
            <a:ext cx="7964906" cy="481262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75184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7271C-E2DA-4F3C-9D2E-095926EF70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7680C0-F5F9-499C-BA5C-3C0B63B98E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Slide Number Placeholder 16">
            <a:extLst>
              <a:ext uri="{FF2B5EF4-FFF2-40B4-BE49-F238E27FC236}">
                <a16:creationId xmlns:a16="http://schemas.microsoft.com/office/drawing/2014/main" id="{549BA9B6-A841-41CC-9020-EF05FA3E3B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4121" y="646875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AFEAC52E-AE7D-49A7-BFEA-A2B957F44B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221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F5A95F-3418-4EF1-8E5C-4ECE708E8C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AFEAC52E-AE7D-49A7-BFEA-A2B957F44B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BC8740B-7AD6-4168-87E8-B0C3B65C2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147" y="120317"/>
            <a:ext cx="7964906" cy="481262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88852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BF10D7A-B08C-D044-B03E-FB414BACB4F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942975"/>
            <a:ext cx="10515600" cy="50748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marR="0" indent="-230188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Pct val="8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 lang="en-US" dirty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783" marR="0" indent="-228594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Pct val="8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 lang="en-US" dirty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2971" marR="0" indent="-228594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Pct val="8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 lang="en-US" dirty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160" marR="0" indent="-228594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Pct val="8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 lang="en-US" dirty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349" marR="0" indent="-228594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Pct val="8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 lang="en-US" dirty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16">
            <a:extLst>
              <a:ext uri="{FF2B5EF4-FFF2-40B4-BE49-F238E27FC236}">
                <a16:creationId xmlns:a16="http://schemas.microsoft.com/office/drawing/2014/main" id="{CE7D6E0F-64EB-465A-9306-D74A98076E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4121" y="646875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AFEAC52E-AE7D-49A7-BFEA-A2B957F44B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EA279E96-F297-464C-BC29-76C5D2A00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147" y="120317"/>
            <a:ext cx="7964906" cy="481262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88237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830179"/>
            <a:ext cx="5181600" cy="54182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3018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tabLst/>
              <a:defRPr lang="en-US" dirty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spcBef>
                <a:spcPts val="600"/>
              </a:spcBef>
              <a:spcAft>
                <a:spcPts val="600"/>
              </a:spcAft>
              <a:defRPr lang="en-US" dirty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spcBef>
                <a:spcPts val="600"/>
              </a:spcBef>
              <a:spcAft>
                <a:spcPts val="600"/>
              </a:spcAft>
              <a:defRPr lang="en-US" dirty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spcBef>
                <a:spcPts val="600"/>
              </a:spcBef>
              <a:spcAft>
                <a:spcPts val="600"/>
              </a:spcAft>
              <a:defRPr lang="en-US" dirty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spcBef>
                <a:spcPts val="600"/>
              </a:spcBef>
              <a:spcAft>
                <a:spcPts val="600"/>
              </a:spcAft>
              <a:defRPr lang="en-US" dirty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830179"/>
            <a:ext cx="5181600" cy="54182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3018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tabLst/>
              <a:defRPr lang="en-US" dirty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spcBef>
                <a:spcPts val="600"/>
              </a:spcBef>
              <a:spcAft>
                <a:spcPts val="600"/>
              </a:spcAft>
              <a:defRPr lang="en-US" dirty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spcBef>
                <a:spcPts val="600"/>
              </a:spcBef>
              <a:spcAft>
                <a:spcPts val="600"/>
              </a:spcAft>
              <a:defRPr lang="en-US" dirty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spcBef>
                <a:spcPts val="600"/>
              </a:spcBef>
              <a:spcAft>
                <a:spcPts val="600"/>
              </a:spcAft>
              <a:defRPr lang="en-US" dirty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spcBef>
                <a:spcPts val="600"/>
              </a:spcBef>
              <a:spcAft>
                <a:spcPts val="600"/>
              </a:spcAft>
              <a:defRPr lang="en-US" dirty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16">
            <a:extLst>
              <a:ext uri="{FF2B5EF4-FFF2-40B4-BE49-F238E27FC236}">
                <a16:creationId xmlns:a16="http://schemas.microsoft.com/office/drawing/2014/main" id="{EB3CA301-B15F-4483-A740-7D8A58B212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4121" y="646875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AFEAC52E-AE7D-49A7-BFEA-A2B957F44B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B1C0FEE4-ED1A-4DA8-B83F-76B715BA0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147" y="120317"/>
            <a:ext cx="7964906" cy="481262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40162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661B3AE-832D-0844-9BB5-9675E51E391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8200" y="830179"/>
            <a:ext cx="4292600" cy="54182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228594" lvl="0" indent="-228594">
              <a:buSzPct val="80000"/>
            </a:pPr>
            <a:r>
              <a:rPr lang="en-US"/>
              <a:t>Click icon to add picture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984968-C327-D042-ADF8-845D3E517E1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14939" y="830179"/>
            <a:ext cx="6138863" cy="54182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marR="0" indent="-230188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Pct val="8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 lang="en-US" b="0" i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783" marR="0" indent="-228594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Pct val="8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 lang="en-US" b="0" i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2971" marR="0" indent="-228594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Pct val="8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 lang="en-US" b="0" i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160" marR="0" indent="-228594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Pct val="8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 lang="en-US" b="0" i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349" marR="0" indent="-228594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Pct val="8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tabLst/>
              <a:defRPr lang="en-US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16">
            <a:extLst>
              <a:ext uri="{FF2B5EF4-FFF2-40B4-BE49-F238E27FC236}">
                <a16:creationId xmlns:a16="http://schemas.microsoft.com/office/drawing/2014/main" id="{DBB73B04-6D4C-4C94-9DDF-68BC5B4D65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4121" y="646875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AFEAC52E-AE7D-49A7-BFEA-A2B957F44B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CA20B234-93B7-4096-BC9A-8645502FC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147" y="120317"/>
            <a:ext cx="7964906" cy="481262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418649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36">
          <p15:clr>
            <a:srgbClr val="FBAE40"/>
          </p15:clr>
        </p15:guide>
        <p15:guide id="2" pos="14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image" Target="../media/image3.svg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1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8625" y="933252"/>
            <a:ext cx="11334750" cy="55622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FA368D-6521-A842-A062-43BAC4D9A904}"/>
              </a:ext>
            </a:extLst>
          </p:cNvPr>
          <p:cNvSpPr txBox="1"/>
          <p:nvPr userDrawn="1"/>
        </p:nvSpPr>
        <p:spPr>
          <a:xfrm>
            <a:off x="13102814" y="221607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b="0" i="0">
              <a:latin typeface="Franklin Gothic Book" panose="020B0503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95017B-FB37-5D4A-B75F-2A84F08FD229}"/>
              </a:ext>
            </a:extLst>
          </p:cNvPr>
          <p:cNvSpPr txBox="1"/>
          <p:nvPr userDrawn="1"/>
        </p:nvSpPr>
        <p:spPr>
          <a:xfrm>
            <a:off x="13102814" y="221607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b="0" i="0">
              <a:latin typeface="Franklin Gothic Book" panose="020B05030201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8000FF-D668-EE49-8935-137F4E9D47F7}"/>
              </a:ext>
            </a:extLst>
          </p:cNvPr>
          <p:cNvSpPr txBox="1"/>
          <p:nvPr userDrawn="1"/>
        </p:nvSpPr>
        <p:spPr>
          <a:xfrm>
            <a:off x="11155753" y="6444641"/>
            <a:ext cx="891568" cy="413359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FE41F1-FD02-4DF3-97A6-D051DB6EB37D}" type="slidenum">
              <a:rPr lang="en-US" sz="1000" b="0" i="0" smtClean="0">
                <a:solidFill>
                  <a:schemeClr val="bg1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‹#›</a:t>
            </a:fld>
            <a:endParaRPr lang="en-US" sz="1000" b="0" i="0">
              <a:solidFill>
                <a:schemeClr val="bg1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35A28EB-EDD6-488A-A0BA-04147722579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96" b="25079"/>
          <a:stretch/>
        </p:blipFill>
        <p:spPr bwMode="auto">
          <a:xfrm>
            <a:off x="95250" y="118833"/>
            <a:ext cx="1749270" cy="4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56C77CA-9F22-4F7E-B50F-ACF5F8590D89}"/>
              </a:ext>
            </a:extLst>
          </p:cNvPr>
          <p:cNvCxnSpPr>
            <a:cxnSpLocks/>
          </p:cNvCxnSpPr>
          <p:nvPr userDrawn="1"/>
        </p:nvCxnSpPr>
        <p:spPr>
          <a:xfrm>
            <a:off x="0" y="663283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CBA77B7F-E910-4A41-AAE3-3D5CF7D535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4121" y="646875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AC52E-AE7D-49A7-BFEA-A2B957F44B65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C7968BF3-8C15-88A5-F149-AC6883E0C2D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65" b="24181"/>
          <a:stretch/>
        </p:blipFill>
        <p:spPr bwMode="auto">
          <a:xfrm>
            <a:off x="10851253" y="77556"/>
            <a:ext cx="1196068" cy="55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425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6" r:id="rId4"/>
    <p:sldLayoutId id="2147483668" r:id="rId5"/>
    <p:sldLayoutId id="2147483669" r:id="rId6"/>
  </p:sldLayoutIdLst>
  <p:hf sldNum="0" hdr="0" ftr="0" dt="0"/>
  <p:txStyles>
    <p:titleStyle>
      <a:lvl1pPr algn="ctr" defTabSz="914377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tx1"/>
          </a:solidFill>
          <a:latin typeface="Franklin Gothic Medium" panose="020B0603020102020204" pitchFamily="34" charset="0"/>
          <a:ea typeface="Verdana" panose="020B0604030504040204" pitchFamily="34" charset="0"/>
          <a:cs typeface="Franklin Gothic Medium" panose="020B0603020102020204" pitchFamily="34" charset="0"/>
        </a:defRPr>
      </a:lvl1pPr>
    </p:titleStyle>
    <p:bodyStyle>
      <a:lvl1pPr marL="230188" marR="0" indent="-230188" algn="l" defTabSz="914377" rtl="0" eaLnBrk="1" fontAlgn="auto" latinLnBrk="0" hangingPunct="1">
        <a:lnSpc>
          <a:spcPct val="100000"/>
        </a:lnSpc>
        <a:spcBef>
          <a:spcPts val="600"/>
        </a:spcBef>
        <a:spcAft>
          <a:spcPts val="600"/>
        </a:spcAft>
        <a:buClrTx/>
        <a:buSzPct val="80000"/>
        <a:buFontTx/>
        <a:buBlip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</a:buBlip>
        <a:tabLst/>
        <a:defRPr lang="en-US" sz="2000" b="0" i="0" kern="1200" dirty="0">
          <a:solidFill>
            <a:schemeClr val="tx1"/>
          </a:solidFill>
          <a:latin typeface="Calibri" panose="020F0502020204030204" pitchFamily="34" charset="0"/>
          <a:ea typeface="Verdana" panose="020B0604030504040204" pitchFamily="34" charset="0"/>
          <a:cs typeface="Calibri" panose="020F0502020204030204" pitchFamily="34" charset="0"/>
        </a:defRPr>
      </a:lvl1pPr>
      <a:lvl2pPr marL="685783" marR="0" indent="-228594" algn="l" defTabSz="914377" rtl="0" eaLnBrk="1" fontAlgn="auto" latinLnBrk="0" hangingPunct="1">
        <a:lnSpc>
          <a:spcPct val="100000"/>
        </a:lnSpc>
        <a:spcBef>
          <a:spcPts val="600"/>
        </a:spcBef>
        <a:spcAft>
          <a:spcPts val="600"/>
        </a:spcAft>
        <a:buClrTx/>
        <a:buSzPct val="80000"/>
        <a:buFontTx/>
        <a:buBlip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</a:buBlip>
        <a:tabLst/>
        <a:defRPr lang="en-US" sz="1890" b="0" i="0" kern="1200" baseline="0" dirty="0">
          <a:solidFill>
            <a:schemeClr val="tx1"/>
          </a:solidFill>
          <a:latin typeface="Calibri" panose="020F0502020204030204" pitchFamily="34" charset="0"/>
          <a:ea typeface="Verdana" panose="020B0604030504040204" pitchFamily="34" charset="0"/>
          <a:cs typeface="Calibri" panose="020F0502020204030204" pitchFamily="34" charset="0"/>
        </a:defRPr>
      </a:lvl2pPr>
      <a:lvl3pPr marL="1142971" marR="0" indent="-228594" algn="l" defTabSz="914377" rtl="0" eaLnBrk="1" fontAlgn="auto" latinLnBrk="0" hangingPunct="1">
        <a:lnSpc>
          <a:spcPct val="100000"/>
        </a:lnSpc>
        <a:spcBef>
          <a:spcPts val="600"/>
        </a:spcBef>
        <a:spcAft>
          <a:spcPts val="600"/>
        </a:spcAft>
        <a:buClrTx/>
        <a:buSzPct val="80000"/>
        <a:buFontTx/>
        <a:buBlip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</a:buBlip>
        <a:tabLst/>
        <a:defRPr lang="en-US" sz="1800" b="0" i="0" kern="1200" dirty="0">
          <a:solidFill>
            <a:schemeClr val="tx1"/>
          </a:solidFill>
          <a:latin typeface="Calibri" panose="020F0502020204030204" pitchFamily="34" charset="0"/>
          <a:ea typeface="Verdana" panose="020B0604030504040204" pitchFamily="34" charset="0"/>
          <a:cs typeface="Calibri" panose="020F0502020204030204" pitchFamily="34" charset="0"/>
        </a:defRPr>
      </a:lvl3pPr>
      <a:lvl4pPr marL="1600160" marR="0" indent="-228594" algn="l" defTabSz="914377" rtl="0" eaLnBrk="1" fontAlgn="auto" latinLnBrk="0" hangingPunct="1">
        <a:lnSpc>
          <a:spcPct val="100000"/>
        </a:lnSpc>
        <a:spcBef>
          <a:spcPts val="600"/>
        </a:spcBef>
        <a:spcAft>
          <a:spcPts val="600"/>
        </a:spcAft>
        <a:buClrTx/>
        <a:buSzPct val="80000"/>
        <a:buFontTx/>
        <a:buBlip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</a:buBlip>
        <a:tabLst/>
        <a:defRPr lang="en-US" sz="1600" b="0" i="0" kern="1200" dirty="0">
          <a:solidFill>
            <a:schemeClr val="tx1"/>
          </a:solidFill>
          <a:latin typeface="Calibri" panose="020F0502020204030204" pitchFamily="34" charset="0"/>
          <a:ea typeface="Verdana" panose="020B0604030504040204" pitchFamily="34" charset="0"/>
          <a:cs typeface="Calibri" panose="020F0502020204030204" pitchFamily="34" charset="0"/>
        </a:defRPr>
      </a:lvl4pPr>
      <a:lvl5pPr marL="2057349" marR="0" indent="-228594" algn="l" defTabSz="914377" rtl="0" eaLnBrk="1" fontAlgn="auto" latinLnBrk="0" hangingPunct="1">
        <a:lnSpc>
          <a:spcPct val="100000"/>
        </a:lnSpc>
        <a:spcBef>
          <a:spcPts val="600"/>
        </a:spcBef>
        <a:spcAft>
          <a:spcPts val="600"/>
        </a:spcAft>
        <a:buClrTx/>
        <a:buSzPct val="80000"/>
        <a:buFontTx/>
        <a:buBlip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</a:buBlip>
        <a:tabLst/>
        <a:defRPr lang="en-US" sz="1400" b="0" i="0" kern="1200" dirty="0">
          <a:solidFill>
            <a:schemeClr val="tx1"/>
          </a:solidFill>
          <a:latin typeface="Calibri" panose="020F0502020204030204" pitchFamily="34" charset="0"/>
          <a:ea typeface="Verdana" panose="020B0604030504040204" pitchFamily="34" charset="0"/>
          <a:cs typeface="Calibri" panose="020F050202020403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7536">
          <p15:clr>
            <a:srgbClr val="F26B43"/>
          </p15:clr>
        </p15:guide>
        <p15:guide id="3" pos="144">
          <p15:clr>
            <a:srgbClr val="F26B43"/>
          </p15:clr>
        </p15:guide>
        <p15:guide id="4" orient="horz" pos="264">
          <p15:clr>
            <a:srgbClr val="F26B43"/>
          </p15:clr>
        </p15:guide>
        <p15:guide id="5" orient="horz" pos="405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8625" y="933252"/>
            <a:ext cx="11334750" cy="55622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FA368D-6521-A842-A062-43BAC4D9A904}"/>
              </a:ext>
            </a:extLst>
          </p:cNvPr>
          <p:cNvSpPr txBox="1"/>
          <p:nvPr userDrawn="1"/>
        </p:nvSpPr>
        <p:spPr>
          <a:xfrm>
            <a:off x="13102814" y="221607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b="0" i="0">
              <a:latin typeface="Franklin Gothic Book" panose="020B0503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95017B-FB37-5D4A-B75F-2A84F08FD229}"/>
              </a:ext>
            </a:extLst>
          </p:cNvPr>
          <p:cNvSpPr txBox="1"/>
          <p:nvPr userDrawn="1"/>
        </p:nvSpPr>
        <p:spPr>
          <a:xfrm>
            <a:off x="13102814" y="221607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b="0" i="0">
              <a:latin typeface="Franklin Gothic Book" panose="020B05030201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8000FF-D668-EE49-8935-137F4E9D47F7}"/>
              </a:ext>
            </a:extLst>
          </p:cNvPr>
          <p:cNvSpPr txBox="1"/>
          <p:nvPr userDrawn="1"/>
        </p:nvSpPr>
        <p:spPr>
          <a:xfrm>
            <a:off x="11155753" y="6444641"/>
            <a:ext cx="891568" cy="413359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FE41F1-FD02-4DF3-97A6-D051DB6EB37D}" type="slidenum">
              <a:rPr lang="en-US" sz="1000" b="0" i="0" smtClean="0">
                <a:solidFill>
                  <a:schemeClr val="bg1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‹#›</a:t>
            </a:fld>
            <a:endParaRPr lang="en-US" sz="1000" b="0" i="0">
              <a:solidFill>
                <a:schemeClr val="bg1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35A28EB-EDD6-488A-A0BA-04147722579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96" b="25079"/>
          <a:stretch/>
        </p:blipFill>
        <p:spPr bwMode="auto">
          <a:xfrm>
            <a:off x="95250" y="118833"/>
            <a:ext cx="1749270" cy="4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56C77CA-9F22-4F7E-B50F-ACF5F8590D89}"/>
              </a:ext>
            </a:extLst>
          </p:cNvPr>
          <p:cNvCxnSpPr>
            <a:cxnSpLocks/>
          </p:cNvCxnSpPr>
          <p:nvPr userDrawn="1"/>
        </p:nvCxnSpPr>
        <p:spPr>
          <a:xfrm>
            <a:off x="0" y="663283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CBA77B7F-E910-4A41-AAE3-3D5CF7D535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4121" y="646875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AC52E-AE7D-49A7-BFEA-A2B957F44B65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C7968BF3-8C15-88A5-F149-AC6883E0C2D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65" b="24181"/>
          <a:stretch/>
        </p:blipFill>
        <p:spPr bwMode="auto">
          <a:xfrm>
            <a:off x="10851253" y="77556"/>
            <a:ext cx="1196068" cy="55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58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p:hf sldNum="0" hdr="0" ftr="0" dt="0"/>
  <p:txStyles>
    <p:titleStyle>
      <a:lvl1pPr algn="ctr" defTabSz="914377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tx1"/>
          </a:solidFill>
          <a:latin typeface="Franklin Gothic Medium" panose="020B0603020102020204" pitchFamily="34" charset="0"/>
          <a:ea typeface="Verdana" panose="020B0604030504040204" pitchFamily="34" charset="0"/>
          <a:cs typeface="Franklin Gothic Medium" panose="020B0603020102020204" pitchFamily="34" charset="0"/>
        </a:defRPr>
      </a:lvl1pPr>
    </p:titleStyle>
    <p:bodyStyle>
      <a:lvl1pPr marL="230188" marR="0" indent="-230188" algn="l" defTabSz="914377" rtl="0" eaLnBrk="1" fontAlgn="auto" latinLnBrk="0" hangingPunct="1">
        <a:lnSpc>
          <a:spcPct val="100000"/>
        </a:lnSpc>
        <a:spcBef>
          <a:spcPts val="600"/>
        </a:spcBef>
        <a:spcAft>
          <a:spcPts val="600"/>
        </a:spcAft>
        <a:buClrTx/>
        <a:buSzPct val="80000"/>
        <a:buFontTx/>
        <a:buBlip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</a:buBlip>
        <a:tabLst/>
        <a:defRPr lang="en-US" sz="2000" b="0" i="0" kern="1200" dirty="0">
          <a:solidFill>
            <a:schemeClr val="tx1"/>
          </a:solidFill>
          <a:latin typeface="Calibri" panose="020F0502020204030204" pitchFamily="34" charset="0"/>
          <a:ea typeface="Verdana" panose="020B0604030504040204" pitchFamily="34" charset="0"/>
          <a:cs typeface="Calibri" panose="020F0502020204030204" pitchFamily="34" charset="0"/>
        </a:defRPr>
      </a:lvl1pPr>
      <a:lvl2pPr marL="685783" marR="0" indent="-228594" algn="l" defTabSz="914377" rtl="0" eaLnBrk="1" fontAlgn="auto" latinLnBrk="0" hangingPunct="1">
        <a:lnSpc>
          <a:spcPct val="100000"/>
        </a:lnSpc>
        <a:spcBef>
          <a:spcPts val="600"/>
        </a:spcBef>
        <a:spcAft>
          <a:spcPts val="600"/>
        </a:spcAft>
        <a:buClrTx/>
        <a:buSzPct val="80000"/>
        <a:buFontTx/>
        <a:buBlip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</a:buBlip>
        <a:tabLst/>
        <a:defRPr lang="en-US" sz="1890" b="0" i="0" kern="1200" baseline="0" dirty="0">
          <a:solidFill>
            <a:schemeClr val="tx1"/>
          </a:solidFill>
          <a:latin typeface="Calibri" panose="020F0502020204030204" pitchFamily="34" charset="0"/>
          <a:ea typeface="Verdana" panose="020B0604030504040204" pitchFamily="34" charset="0"/>
          <a:cs typeface="Calibri" panose="020F0502020204030204" pitchFamily="34" charset="0"/>
        </a:defRPr>
      </a:lvl2pPr>
      <a:lvl3pPr marL="1142971" marR="0" indent="-228594" algn="l" defTabSz="914377" rtl="0" eaLnBrk="1" fontAlgn="auto" latinLnBrk="0" hangingPunct="1">
        <a:lnSpc>
          <a:spcPct val="100000"/>
        </a:lnSpc>
        <a:spcBef>
          <a:spcPts val="600"/>
        </a:spcBef>
        <a:spcAft>
          <a:spcPts val="600"/>
        </a:spcAft>
        <a:buClrTx/>
        <a:buSzPct val="80000"/>
        <a:buFontTx/>
        <a:buBlip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</a:buBlip>
        <a:tabLst/>
        <a:defRPr lang="en-US" sz="1800" b="0" i="0" kern="1200" dirty="0">
          <a:solidFill>
            <a:schemeClr val="tx1"/>
          </a:solidFill>
          <a:latin typeface="Calibri" panose="020F0502020204030204" pitchFamily="34" charset="0"/>
          <a:ea typeface="Verdana" panose="020B0604030504040204" pitchFamily="34" charset="0"/>
          <a:cs typeface="Calibri" panose="020F0502020204030204" pitchFamily="34" charset="0"/>
        </a:defRPr>
      </a:lvl3pPr>
      <a:lvl4pPr marL="1600160" marR="0" indent="-228594" algn="l" defTabSz="914377" rtl="0" eaLnBrk="1" fontAlgn="auto" latinLnBrk="0" hangingPunct="1">
        <a:lnSpc>
          <a:spcPct val="100000"/>
        </a:lnSpc>
        <a:spcBef>
          <a:spcPts val="600"/>
        </a:spcBef>
        <a:spcAft>
          <a:spcPts val="600"/>
        </a:spcAft>
        <a:buClrTx/>
        <a:buSzPct val="80000"/>
        <a:buFontTx/>
        <a:buBlip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</a:buBlip>
        <a:tabLst/>
        <a:defRPr lang="en-US" sz="1600" b="0" i="0" kern="1200" dirty="0">
          <a:solidFill>
            <a:schemeClr val="tx1"/>
          </a:solidFill>
          <a:latin typeface="Calibri" panose="020F0502020204030204" pitchFamily="34" charset="0"/>
          <a:ea typeface="Verdana" panose="020B0604030504040204" pitchFamily="34" charset="0"/>
          <a:cs typeface="Calibri" panose="020F0502020204030204" pitchFamily="34" charset="0"/>
        </a:defRPr>
      </a:lvl4pPr>
      <a:lvl5pPr marL="2057349" marR="0" indent="-228594" algn="l" defTabSz="914377" rtl="0" eaLnBrk="1" fontAlgn="auto" latinLnBrk="0" hangingPunct="1">
        <a:lnSpc>
          <a:spcPct val="100000"/>
        </a:lnSpc>
        <a:spcBef>
          <a:spcPts val="600"/>
        </a:spcBef>
        <a:spcAft>
          <a:spcPts val="600"/>
        </a:spcAft>
        <a:buClrTx/>
        <a:buSzPct val="80000"/>
        <a:buFontTx/>
        <a:buBlip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</a:buBlip>
        <a:tabLst/>
        <a:defRPr lang="en-US" sz="1400" b="0" i="0" kern="1200" dirty="0">
          <a:solidFill>
            <a:schemeClr val="tx1"/>
          </a:solidFill>
          <a:latin typeface="Calibri" panose="020F0502020204030204" pitchFamily="34" charset="0"/>
          <a:ea typeface="Verdana" panose="020B0604030504040204" pitchFamily="34" charset="0"/>
          <a:cs typeface="Calibri" panose="020F050202020403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7536">
          <p15:clr>
            <a:srgbClr val="F26B43"/>
          </p15:clr>
        </p15:guide>
        <p15:guide id="3" pos="144">
          <p15:clr>
            <a:srgbClr val="F26B43"/>
          </p15:clr>
        </p15:guide>
        <p15:guide id="4" orient="horz" pos="264">
          <p15:clr>
            <a:srgbClr val="F26B43"/>
          </p15:clr>
        </p15:guide>
        <p15:guide id="5" orient="horz" pos="40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533D7A8-15B4-4723-8AD4-CB3C91A95F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1429" y="1127919"/>
            <a:ext cx="9144000" cy="2387600"/>
          </a:xfrm>
        </p:spPr>
        <p:txBody>
          <a:bodyPr/>
          <a:lstStyle/>
          <a:p>
            <a:r>
              <a:rPr lang="en-US" dirty="0" err="1"/>
              <a:t>pfRICH</a:t>
            </a:r>
            <a:r>
              <a:rPr lang="en-US" dirty="0"/>
              <a:t> Mirror and Sensor Plate Updates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37C0C2C-19AF-47FC-A2FE-70C645BC90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Simon Snydersmith, Cadance Ormsby, Sushrut Karmarkar, Andreas Jung</a:t>
            </a:r>
          </a:p>
          <a:p>
            <a:endParaRPr lang="en-US" dirty="0"/>
          </a:p>
          <a:p>
            <a:r>
              <a:rPr lang="en-US" dirty="0"/>
              <a:t>17 August, 2026</a:t>
            </a:r>
          </a:p>
        </p:txBody>
      </p:sp>
    </p:spTree>
    <p:extLst>
      <p:ext uri="{BB962C8B-B14F-4D97-AF65-F5344CB8AC3E}">
        <p14:creationId xmlns:p14="http://schemas.microsoft.com/office/powerpoint/2010/main" val="916798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32BE41B-79D8-A47C-48A0-290A0291E5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30179"/>
            <a:ext cx="5685692" cy="5418221"/>
          </a:xfrm>
        </p:spPr>
        <p:txBody>
          <a:bodyPr/>
          <a:lstStyle/>
          <a:p>
            <a:r>
              <a:rPr lang="en-US" dirty="0"/>
              <a:t>Holes oversized to 7.65 mm (for 6.35 mm bolts)</a:t>
            </a:r>
          </a:p>
          <a:p>
            <a:r>
              <a:rPr lang="en-US" dirty="0"/>
              <a:t>Hole pattern radius from 643.09 to 642.35 mm</a:t>
            </a:r>
          </a:p>
          <a:p>
            <a:r>
              <a:rPr lang="en-US" dirty="0"/>
              <a:t>Tested fit on both sides</a:t>
            </a:r>
          </a:p>
          <a:p>
            <a:r>
              <a:rPr lang="en-US" dirty="0"/>
              <a:t>Hole pattern good to machine on sensor plate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B05DDA1-A5F2-E43B-7EF1-2BA85F44C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ring fit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86E71D-AD89-BF00-7413-FBE7086DC3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247" b="27737"/>
          <a:stretch>
            <a:fillRect/>
          </a:stretch>
        </p:blipFill>
        <p:spPr>
          <a:xfrm>
            <a:off x="6256943" y="693242"/>
            <a:ext cx="2951578" cy="28868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146FF68-9C94-96FE-BAED-39C8D73A33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031" b="8415"/>
          <a:stretch>
            <a:fillRect/>
          </a:stretch>
        </p:blipFill>
        <p:spPr>
          <a:xfrm flipH="1">
            <a:off x="388079" y="2646485"/>
            <a:ext cx="3190389" cy="40016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391E29B-364C-1A22-731F-1A2E7F0416F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834" b="22019"/>
          <a:stretch>
            <a:fillRect/>
          </a:stretch>
        </p:blipFill>
        <p:spPr>
          <a:xfrm>
            <a:off x="3644553" y="2646485"/>
            <a:ext cx="3498226" cy="40479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9A938A0-DEA3-DAB3-FCDF-1E2ACEF3C7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3451" y="1535997"/>
            <a:ext cx="2928549" cy="520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013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7F6647-409D-55FB-EA44-A417FD0DAC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8136" y="778327"/>
            <a:ext cx="5819697" cy="5688754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63AD7F-371E-31E7-5AC6-425CADC019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830179"/>
            <a:ext cx="5527699" cy="5418221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Machine bolt holes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Machine other inside features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Adjust fixturing, use air port holes for clamping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Machine outer radius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2B72E4A-643C-E874-DB89-BED1E52A5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Sensor plate machining order of operations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498AEE-977D-AD8B-1EE6-DED261E3111D}"/>
              </a:ext>
            </a:extLst>
          </p:cNvPr>
          <p:cNvSpPr txBox="1"/>
          <p:nvPr/>
        </p:nvSpPr>
        <p:spPr>
          <a:xfrm>
            <a:off x="6679874" y="1155650"/>
            <a:ext cx="658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1.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720CA1F-AB61-5B43-E332-A7D1B2876B98}"/>
              </a:ext>
            </a:extLst>
          </p:cNvPr>
          <p:cNvCxnSpPr>
            <a:cxnSpLocks/>
          </p:cNvCxnSpPr>
          <p:nvPr/>
        </p:nvCxnSpPr>
        <p:spPr>
          <a:xfrm>
            <a:off x="7139354" y="1497905"/>
            <a:ext cx="311126" cy="27952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A6431E1-587D-30B0-4F30-8C36A0D43955}"/>
              </a:ext>
            </a:extLst>
          </p:cNvPr>
          <p:cNvSpPr txBox="1"/>
          <p:nvPr/>
        </p:nvSpPr>
        <p:spPr>
          <a:xfrm>
            <a:off x="10665936" y="3447069"/>
            <a:ext cx="658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2.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0CB4621-25D3-EFD8-3A8A-DDF00BEFC1E1}"/>
              </a:ext>
            </a:extLst>
          </p:cNvPr>
          <p:cNvCxnSpPr>
            <a:cxnSpLocks/>
            <a:stCxn id="10" idx="1"/>
          </p:cNvCxnSpPr>
          <p:nvPr/>
        </p:nvCxnSpPr>
        <p:spPr>
          <a:xfrm flipH="1" flipV="1">
            <a:off x="10210410" y="3683441"/>
            <a:ext cx="455526" cy="5601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2532C88-2BB4-44FB-1521-8DB6751F2C16}"/>
              </a:ext>
            </a:extLst>
          </p:cNvPr>
          <p:cNvCxnSpPr>
            <a:cxnSpLocks/>
          </p:cNvCxnSpPr>
          <p:nvPr/>
        </p:nvCxnSpPr>
        <p:spPr>
          <a:xfrm flipV="1">
            <a:off x="11154990" y="3539289"/>
            <a:ext cx="624840" cy="18377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4D8976C-B650-EAAD-5BFD-F355C60F39F3}"/>
              </a:ext>
            </a:extLst>
          </p:cNvPr>
          <p:cNvSpPr txBox="1"/>
          <p:nvPr/>
        </p:nvSpPr>
        <p:spPr>
          <a:xfrm>
            <a:off x="9971773" y="2063751"/>
            <a:ext cx="658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3.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2F03607-982B-8E08-979E-2BE7251BA947}"/>
              </a:ext>
            </a:extLst>
          </p:cNvPr>
          <p:cNvCxnSpPr>
            <a:cxnSpLocks/>
          </p:cNvCxnSpPr>
          <p:nvPr/>
        </p:nvCxnSpPr>
        <p:spPr>
          <a:xfrm flipV="1">
            <a:off x="10300957" y="1666621"/>
            <a:ext cx="364979" cy="52106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81BF5230-046C-D3EF-8ACE-041354A3D25B}"/>
              </a:ext>
            </a:extLst>
          </p:cNvPr>
          <p:cNvSpPr/>
          <p:nvPr/>
        </p:nvSpPr>
        <p:spPr>
          <a:xfrm>
            <a:off x="10665938" y="1429318"/>
            <a:ext cx="251219" cy="2373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Plus Sign 24">
            <a:extLst>
              <a:ext uri="{FF2B5EF4-FFF2-40B4-BE49-F238E27FC236}">
                <a16:creationId xmlns:a16="http://schemas.microsoft.com/office/drawing/2014/main" id="{42C9FCB5-A979-03E8-2DAD-CC84CA359C98}"/>
              </a:ext>
            </a:extLst>
          </p:cNvPr>
          <p:cNvSpPr/>
          <p:nvPr/>
        </p:nvSpPr>
        <p:spPr>
          <a:xfrm>
            <a:off x="10745509" y="1497905"/>
            <a:ext cx="92075" cy="101854"/>
          </a:xfrm>
          <a:prstGeom prst="mathPlus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BC28B8B-19F5-D0AF-4C97-E3FF9856F1AE}"/>
              </a:ext>
            </a:extLst>
          </p:cNvPr>
          <p:cNvSpPr txBox="1"/>
          <p:nvPr/>
        </p:nvSpPr>
        <p:spPr>
          <a:xfrm>
            <a:off x="6577046" y="5579687"/>
            <a:ext cx="658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4.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890895F-D5B4-DF89-6970-B4B5966A0021}"/>
              </a:ext>
            </a:extLst>
          </p:cNvPr>
          <p:cNvCxnSpPr>
            <a:cxnSpLocks/>
          </p:cNvCxnSpPr>
          <p:nvPr/>
        </p:nvCxnSpPr>
        <p:spPr>
          <a:xfrm flipV="1">
            <a:off x="6850110" y="4933761"/>
            <a:ext cx="112239" cy="68661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4236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7634FC8-F01B-82F2-A961-619D8D9A3E7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Glue sensor frames and inserts onto sensor plate</a:t>
            </a:r>
          </a:p>
          <a:p>
            <a:pPr marL="912795" lvl="1" indent="-457200">
              <a:buFont typeface="Arial" panose="020B0604020202020204" pitchFamily="34" charset="0"/>
              <a:buChar char="•"/>
            </a:pPr>
            <a:r>
              <a:rPr lang="en-US" dirty="0"/>
              <a:t>Square holes and inner frame edge are referenced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Machine down top edge of sensor frames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Bond T-beams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Mount triangle mirrors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Attach NPT inserts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Bolt outer and inner mirrors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EC472D1-E5ED-2A04-90FA-2BA241F5D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Assembly order of operations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7C6A9B-D724-A0DF-8DA9-14D289E22F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4496" y="715832"/>
            <a:ext cx="5937504" cy="19888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26EC8C2-5078-568D-571C-581F612246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607" t="12139" r="10295" b="6657"/>
          <a:stretch>
            <a:fillRect/>
          </a:stretch>
        </p:blipFill>
        <p:spPr>
          <a:xfrm rot="16200000">
            <a:off x="7202113" y="2060338"/>
            <a:ext cx="4042271" cy="533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674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9D0D62A-7D1B-82F5-8ADD-6424123C5C7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2 carbon-</a:t>
            </a:r>
            <a:r>
              <a:rPr lang="en-US" dirty="0" err="1"/>
              <a:t>lexan</a:t>
            </a:r>
            <a:r>
              <a:rPr lang="en-US" dirty="0"/>
              <a:t> mirrors made and machined</a:t>
            </a:r>
          </a:p>
          <a:p>
            <a:r>
              <a:rPr lang="en-US" dirty="0"/>
              <a:t>Still need backings bonded</a:t>
            </a:r>
          </a:p>
          <a:p>
            <a:r>
              <a:rPr lang="en-US" dirty="0"/>
              <a:t>Similar bond quality to beam test mirror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0B0D363-FA51-0062-8455-3DF95F735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Mirror manufacturing updates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36413D-1C90-BCDB-F437-3898AE057E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244" t="7505" r="9331" b="22573"/>
          <a:stretch>
            <a:fillRect/>
          </a:stretch>
        </p:blipFill>
        <p:spPr>
          <a:xfrm>
            <a:off x="7121770" y="883103"/>
            <a:ext cx="4262802" cy="47073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22B3CF-603F-4231-E835-DCD8A54C5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1380023" y="1549851"/>
            <a:ext cx="4446713" cy="59289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5B4BE52-6784-E1D7-D604-6EEF5CDF8EDD}"/>
              </a:ext>
            </a:extLst>
          </p:cNvPr>
          <p:cNvSpPr txBox="1"/>
          <p:nvPr/>
        </p:nvSpPr>
        <p:spPr>
          <a:xfrm>
            <a:off x="7274901" y="5651731"/>
            <a:ext cx="39565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Beam test mirror protective film was peeling and torn in places</a:t>
            </a:r>
          </a:p>
        </p:txBody>
      </p:sp>
    </p:spTree>
    <p:extLst>
      <p:ext uri="{BB962C8B-B14F-4D97-AF65-F5344CB8AC3E}">
        <p14:creationId xmlns:p14="http://schemas.microsoft.com/office/powerpoint/2010/main" val="3996441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31A34FA-256A-8234-3B03-773A835BE01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614" t="40101" r="-1"/>
          <a:stretch>
            <a:fillRect/>
          </a:stretch>
        </p:blipFill>
        <p:spPr>
          <a:xfrm>
            <a:off x="7310399" y="3889490"/>
            <a:ext cx="4814623" cy="296851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212E0F9-9317-D3EF-6F64-8C15D835D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beam mirror scan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96A46F-1D06-F9C0-6D8B-39960F703D7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8581"/>
          <a:stretch>
            <a:fillRect/>
          </a:stretch>
        </p:blipFill>
        <p:spPr>
          <a:xfrm>
            <a:off x="7310399" y="693228"/>
            <a:ext cx="3750184" cy="35416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787553F-ADED-6683-B9B7-9BC3E7ECD83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016" t="2523" r="26689"/>
          <a:stretch>
            <a:fillRect/>
          </a:stretch>
        </p:blipFill>
        <p:spPr>
          <a:xfrm>
            <a:off x="0" y="693229"/>
            <a:ext cx="5449824" cy="612230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E12B625-9C1A-39B9-0C3E-2BE7F23D9FA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7445" t="20097" r="23" b="14020"/>
          <a:stretch>
            <a:fillRect/>
          </a:stretch>
        </p:blipFill>
        <p:spPr>
          <a:xfrm>
            <a:off x="5375452" y="816292"/>
            <a:ext cx="1441095" cy="587618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07D18C3-7B74-516B-7EAE-E23E5D5D43F6}"/>
              </a:ext>
            </a:extLst>
          </p:cNvPr>
          <p:cNvSpPr txBox="1"/>
          <p:nvPr/>
        </p:nvSpPr>
        <p:spPr>
          <a:xfrm>
            <a:off x="7310399" y="4788969"/>
            <a:ext cx="2809036" cy="16004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Cylinder axis to optical table</a:t>
            </a:r>
          </a:p>
          <a:p>
            <a:endParaRPr lang="en-US" sz="1400" dirty="0"/>
          </a:p>
          <a:p>
            <a:r>
              <a:rPr lang="en-US" sz="1400" dirty="0"/>
              <a:t>Upright plane to mirror foot</a:t>
            </a:r>
          </a:p>
          <a:p>
            <a:endParaRPr lang="en-US" sz="1400" dirty="0"/>
          </a:p>
          <a:p>
            <a:r>
              <a:rPr lang="en-US" sz="1400" dirty="0"/>
              <a:t>Upright plane to optical table</a:t>
            </a:r>
          </a:p>
          <a:p>
            <a:endParaRPr lang="en-US" sz="1400" dirty="0"/>
          </a:p>
          <a:p>
            <a:r>
              <a:rPr lang="en-US" sz="1400" dirty="0"/>
              <a:t>Nominal: 82.5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39308D4-6EA7-8819-D9C0-BCCDE9C5CBA3}"/>
              </a:ext>
            </a:extLst>
          </p:cNvPr>
          <p:cNvCxnSpPr>
            <a:cxnSpLocks/>
          </p:cNvCxnSpPr>
          <p:nvPr/>
        </p:nvCxnSpPr>
        <p:spPr>
          <a:xfrm>
            <a:off x="10007194" y="4937760"/>
            <a:ext cx="958291" cy="23408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3AFD52B-CDC4-F5CF-CD86-29D168CDF583}"/>
              </a:ext>
            </a:extLst>
          </p:cNvPr>
          <p:cNvCxnSpPr>
            <a:cxnSpLocks/>
          </p:cNvCxnSpPr>
          <p:nvPr/>
        </p:nvCxnSpPr>
        <p:spPr>
          <a:xfrm>
            <a:off x="9926053" y="5370329"/>
            <a:ext cx="841921" cy="35562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6CDF925-C7F7-8226-F409-EEAC8E3796BA}"/>
              </a:ext>
            </a:extLst>
          </p:cNvPr>
          <p:cNvCxnSpPr>
            <a:cxnSpLocks/>
          </p:cNvCxnSpPr>
          <p:nvPr/>
        </p:nvCxnSpPr>
        <p:spPr>
          <a:xfrm>
            <a:off x="10023251" y="5809151"/>
            <a:ext cx="463088" cy="14936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43CEB9B2-6C38-94C8-B9C1-CA4DA55FB4C9}"/>
              </a:ext>
            </a:extLst>
          </p:cNvPr>
          <p:cNvSpPr txBox="1"/>
          <p:nvPr/>
        </p:nvSpPr>
        <p:spPr>
          <a:xfrm>
            <a:off x="8714917" y="3251606"/>
            <a:ext cx="150088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Upright planes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A0F3647-964D-9468-6627-CDE6E425517A}"/>
              </a:ext>
            </a:extLst>
          </p:cNvPr>
          <p:cNvCxnSpPr/>
          <p:nvPr/>
        </p:nvCxnSpPr>
        <p:spPr>
          <a:xfrm flipH="1" flipV="1">
            <a:off x="8799226" y="2683239"/>
            <a:ext cx="269823" cy="55463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E919D61-7C9F-8BD6-F40A-237E208F4C25}"/>
              </a:ext>
            </a:extLst>
          </p:cNvPr>
          <p:cNvCxnSpPr/>
          <p:nvPr/>
        </p:nvCxnSpPr>
        <p:spPr>
          <a:xfrm flipV="1">
            <a:off x="9824314" y="2743200"/>
            <a:ext cx="295121" cy="50840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8700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F54A537-B009-5504-DAA8-005749BBF7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830179"/>
            <a:ext cx="5448301" cy="5418221"/>
          </a:xfrm>
        </p:spPr>
        <p:txBody>
          <a:bodyPr/>
          <a:lstStyle/>
          <a:p>
            <a:r>
              <a:rPr lang="en-US" dirty="0"/>
              <a:t>Local adjustments to radius to correct sprung out shape could lead to warping</a:t>
            </a:r>
          </a:p>
          <a:p>
            <a:r>
              <a:rPr lang="en-US" dirty="0"/>
              <a:t>Stiff uprights at the center and edges will keep mirror curvature continuous along Z</a:t>
            </a:r>
          </a:p>
          <a:p>
            <a:r>
              <a:rPr lang="en-US" dirty="0"/>
              <a:t>Uprights at edge make connection of mirrors more straightforward</a:t>
            </a:r>
          </a:p>
          <a:p>
            <a:r>
              <a:rPr lang="en-US" dirty="0"/>
              <a:t>Array of inserts will allow testing of multiple shape correction apparatuses</a:t>
            </a:r>
          </a:p>
          <a:p>
            <a:r>
              <a:rPr lang="en-US" dirty="0"/>
              <a:t>And keeps flexibility in coater mounting method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FFF8A1-CE93-90D3-C5CC-56A2C695C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 upright “test bed” mirror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22F40D-22CE-0B7D-6806-27BE9A41BA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866" r="21329"/>
          <a:stretch>
            <a:fillRect/>
          </a:stretch>
        </p:blipFill>
        <p:spPr>
          <a:xfrm>
            <a:off x="6534642" y="834692"/>
            <a:ext cx="3391411" cy="40054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85B1DBF-5343-FCEF-A09E-CA3F2729678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8725" r="29800"/>
          <a:stretch>
            <a:fillRect/>
          </a:stretch>
        </p:blipFill>
        <p:spPr>
          <a:xfrm>
            <a:off x="8912895" y="3055442"/>
            <a:ext cx="3391411" cy="403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827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0422FFC-0E04-273F-17D2-3D2BA21ADD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1911" y="1907931"/>
            <a:ext cx="4379220" cy="4393223"/>
          </a:xfrm>
        </p:spPr>
        <p:txBody>
          <a:bodyPr/>
          <a:lstStyle/>
          <a:p>
            <a:r>
              <a:rPr lang="en-US" dirty="0"/>
              <a:t>Noticed mirror deformed significantly when washed under warm water</a:t>
            </a:r>
          </a:p>
          <a:p>
            <a:r>
              <a:rPr lang="en-US" dirty="0"/>
              <a:t>Deformation due to much higher CTE of Lexan compared to carbon fiber</a:t>
            </a:r>
          </a:p>
          <a:p>
            <a:r>
              <a:rPr lang="en-US" dirty="0"/>
              <a:t>Once mirror is constrained to shape, what is currently reversible deformation could become wrinkling or </a:t>
            </a:r>
            <a:r>
              <a:rPr lang="en-US" dirty="0" err="1"/>
              <a:t>disbonding</a:t>
            </a:r>
            <a:endParaRPr lang="en-US" dirty="0"/>
          </a:p>
          <a:p>
            <a:endParaRPr lang="en-US" dirty="0"/>
          </a:p>
        </p:txBody>
      </p:sp>
      <p:pic>
        <p:nvPicPr>
          <p:cNvPr id="5" name="videoplayback">
            <a:hlinkClick r:id="" action="ppaction://media"/>
            <a:extLst>
              <a:ext uri="{FF2B5EF4-FFF2-40B4-BE49-F238E27FC236}">
                <a16:creationId xmlns:a16="http://schemas.microsoft.com/office/drawing/2014/main" id="{10487FAA-4612-AA43-105F-1B234BDD6731}"/>
              </a:ext>
            </a:extLst>
          </p:cNvPr>
          <p:cNvPicPr>
            <a:picLocks noGrp="1" noChangeAspect="1"/>
          </p:cNvPicPr>
          <p:nvPr>
            <p:ph sz="half" idx="2"/>
            <a:videoFile r:link="rId1"/>
            <p:extLst>
              <p:ext uri="{DAA4B4D4-6D71-4841-9C94-3DE7FCFB9230}">
                <p14:media xmlns:p14="http://schemas.microsoft.com/office/powerpoint/2010/main" r:embed="rId2">
                  <p14:trim end="34531.031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51131" y="1349658"/>
            <a:ext cx="7393214" cy="4158683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35C60191-784E-33C1-28F9-4E6DA0B5B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Deformation due to CTE mismatch</a:t>
            </a:r>
          </a:p>
        </p:txBody>
      </p:sp>
    </p:spTree>
    <p:extLst>
      <p:ext uri="{BB962C8B-B14F-4D97-AF65-F5344CB8AC3E}">
        <p14:creationId xmlns:p14="http://schemas.microsoft.com/office/powerpoint/2010/main" val="185356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019-1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EFB00"/>
      </a:hlink>
      <a:folHlink>
        <a:srgbClr val="954F7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2"/>
        </a:lnRef>
        <a:fillRef idx="0">
          <a:schemeClr val="accent2"/>
        </a:fillRef>
        <a:effectRef idx="1">
          <a:schemeClr val="accent2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urdue Slide Template - CMSC" id="{DB3E5DED-9015-4D95-9F16-EB5F9FA5EC8F}" vid="{B8E3BA45-8B1A-444C-B079-1806B94991F6}"/>
    </a:ext>
  </a:extLst>
</a:theme>
</file>

<file path=ppt/theme/theme2.xml><?xml version="1.0" encoding="utf-8"?>
<a:theme xmlns:a="http://schemas.openxmlformats.org/drawingml/2006/main" name="1_2019-1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EFB00"/>
      </a:hlink>
      <a:folHlink>
        <a:srgbClr val="954F7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urdue Slide Template - CMSC" id="{DB3E5DED-9015-4D95-9F16-EB5F9FA5EC8F}" vid="{B8E3BA45-8B1A-444C-B079-1806B94991F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2b0fb0c-40f9-4728-ad06-baa70c6d2ce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2EEA1F80E447B418FA1D47B57B08757" ma:contentTypeVersion="18" ma:contentTypeDescription="Create a new document." ma:contentTypeScope="" ma:versionID="a322d36b80f9f20240e190e6efcf8aa6">
  <xsd:schema xmlns:xsd="http://www.w3.org/2001/XMLSchema" xmlns:xs="http://www.w3.org/2001/XMLSchema" xmlns:p="http://schemas.microsoft.com/office/2006/metadata/properties" xmlns:ns3="0da22d03-a044-4d37-8d61-2e52f45284c7" xmlns:ns4="52b0fb0c-40f9-4728-ad06-baa70c6d2cec" targetNamespace="http://schemas.microsoft.com/office/2006/metadata/properties" ma:root="true" ma:fieldsID="158cbd6f37602bb4da299ac84dbbef6d" ns3:_="" ns4:_="">
    <xsd:import namespace="0da22d03-a044-4d37-8d61-2e52f45284c7"/>
    <xsd:import namespace="52b0fb0c-40f9-4728-ad06-baa70c6d2cec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AutoKeyPoints" minOccurs="0"/>
                <xsd:element ref="ns4:MediaServiceKeyPoints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LengthInSeconds" minOccurs="0"/>
                <xsd:element ref="ns4:_activity" minOccurs="0"/>
                <xsd:element ref="ns4:MediaServiceObjectDetectorVersions" minOccurs="0"/>
                <xsd:element ref="ns4:MediaServiceLocation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a22d03-a044-4d37-8d61-2e52f45284c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b0fb0c-40f9-4728-ad06-baa70c6d2c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47F0D5E-2923-408D-85B5-D50718B09E7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20A1943-4253-4D5E-8585-0A517D1B3A71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dcmitype/"/>
    <ds:schemaRef ds:uri="http://purl.org/dc/terms/"/>
    <ds:schemaRef ds:uri="52b0fb0c-40f9-4728-ad06-baa70c6d2cec"/>
    <ds:schemaRef ds:uri="0da22d03-a044-4d37-8d61-2e52f45284c7"/>
    <ds:schemaRef ds:uri="http://schemas.openxmlformats.org/package/2006/metadata/core-properties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50FAFFE-D3CB-4A85-AAB2-E2401B394811}">
  <ds:schemaRefs>
    <ds:schemaRef ds:uri="0da22d03-a044-4d37-8d61-2e52f45284c7"/>
    <ds:schemaRef ds:uri="52b0fb0c-40f9-4728-ad06-baa70c6d2ce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5164</TotalTime>
  <Words>301</Words>
  <Application>Microsoft Office PowerPoint</Application>
  <PresentationFormat>Widescreen</PresentationFormat>
  <Paragraphs>53</Paragraphs>
  <Slides>8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Corbel</vt:lpstr>
      <vt:lpstr>Franklin Gothic Book</vt:lpstr>
      <vt:lpstr>Franklin Gothic Medium</vt:lpstr>
      <vt:lpstr>Verdana</vt:lpstr>
      <vt:lpstr>2019-1</vt:lpstr>
      <vt:lpstr>1_2019-1</vt:lpstr>
      <vt:lpstr>pfRICH Mirror and Sensor Plate Updates</vt:lpstr>
      <vt:lpstr>Test ring fit</vt:lpstr>
      <vt:lpstr>Sensor plate machining order of operations</vt:lpstr>
      <vt:lpstr>Assembly order of operations</vt:lpstr>
      <vt:lpstr>Mirror manufacturing updates</vt:lpstr>
      <vt:lpstr>Test beam mirror scan</vt:lpstr>
      <vt:lpstr>3 upright “test bed” mirror</vt:lpstr>
      <vt:lpstr>Deformation due to CTE mismatch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NASA ROSES E.7 Materials Science</dc:title>
  <dc:creator>Sushrut Karmarkar</dc:creator>
  <cp:lastModifiedBy>Simon Roger Snydersmith</cp:lastModifiedBy>
  <cp:revision>14</cp:revision>
  <dcterms:created xsi:type="dcterms:W3CDTF">2023-08-01T19:20:09Z</dcterms:created>
  <dcterms:modified xsi:type="dcterms:W3CDTF">2026-08-17T16:22:28Z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0x010100A2EEA1F80E447B418FA1D47B57B08757</vt:lpwstr>
  </property>
  <property fmtid="{D5CDD505-2E9C-101B-9397-08002B2CF9AE}" pid="3" name="MSIP_Label_f7606f69-b0ae-4874-be30-7d43a3c7be10_Enabled">
    <vt:lpwstr>true</vt:lpwstr>
  </property>
  <property fmtid="{D5CDD505-2E9C-101B-9397-08002B2CF9AE}" pid="4" name="MSIP_Label_f7606f69-b0ae-4874-be30-7d43a3c7be10_SetDate">
    <vt:lpwstr>2025-04-14T14:00:47Z</vt:lpwstr>
  </property>
  <property fmtid="{D5CDD505-2E9C-101B-9397-08002B2CF9AE}" pid="5" name="MSIP_Label_f7606f69-b0ae-4874-be30-7d43a3c7be10_Method">
    <vt:lpwstr>Standard</vt:lpwstr>
  </property>
  <property fmtid="{D5CDD505-2E9C-101B-9397-08002B2CF9AE}" pid="6" name="MSIP_Label_f7606f69-b0ae-4874-be30-7d43a3c7be10_Name">
    <vt:lpwstr>defa4170-0d19-0005-0001-bc88714345d2</vt:lpwstr>
  </property>
  <property fmtid="{D5CDD505-2E9C-101B-9397-08002B2CF9AE}" pid="7" name="MSIP_Label_f7606f69-b0ae-4874-be30-7d43a3c7be10_SiteId">
    <vt:lpwstr>4130bd39-7c53-419c-b1e5-8758d6d63f21</vt:lpwstr>
  </property>
  <property fmtid="{D5CDD505-2E9C-101B-9397-08002B2CF9AE}" pid="8" name="MSIP_Label_f7606f69-b0ae-4874-be30-7d43a3c7be10_ActionId">
    <vt:lpwstr>3c69ca5d-2d77-46c9-97e4-9790ac1be3be</vt:lpwstr>
  </property>
  <property fmtid="{D5CDD505-2E9C-101B-9397-08002B2CF9AE}" pid="9" name="MSIP_Label_f7606f69-b0ae-4874-be30-7d43a3c7be10_ContentBits">
    <vt:lpwstr>0</vt:lpwstr>
  </property>
  <property fmtid="{D5CDD505-2E9C-101B-9397-08002B2CF9AE}" pid="10" name="MSIP_Label_f7606f69-b0ae-4874-be30-7d43a3c7be10_Tag">
    <vt:lpwstr>10, 3, 0, 1</vt:lpwstr>
  </property>
</Properties>
</file>