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Libre Franklin"/>
      <p:regular r:id="rId15"/>
      <p:bold r:id="rId16"/>
      <p:italic r:id="rId17"/>
      <p:boldItalic r:id="rId18"/>
    </p:embeddedFont>
    <p:embeddedFont>
      <p:font typeface="Libre Baskerville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ibreBaskerville-bold.fntdata"/><Relationship Id="rId11" Type="http://schemas.openxmlformats.org/officeDocument/2006/relationships/slide" Target="slides/slide5.xml"/><Relationship Id="rId22" Type="http://schemas.openxmlformats.org/officeDocument/2006/relationships/font" Target="fonts/LibreBaskerville-boldItalic.fntdata"/><Relationship Id="rId10" Type="http://schemas.openxmlformats.org/officeDocument/2006/relationships/slide" Target="slides/slide4.xml"/><Relationship Id="rId21" Type="http://schemas.openxmlformats.org/officeDocument/2006/relationships/font" Target="fonts/LibreBaskerville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LibreFranklin-regular.fntdata"/><Relationship Id="rId14" Type="http://schemas.openxmlformats.org/officeDocument/2006/relationships/slide" Target="slides/slide8.xml"/><Relationship Id="rId17" Type="http://schemas.openxmlformats.org/officeDocument/2006/relationships/font" Target="fonts/LibreFranklin-italic.fntdata"/><Relationship Id="rId16" Type="http://schemas.openxmlformats.org/officeDocument/2006/relationships/font" Target="fonts/LibreFranklin-bold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LibreBaskerville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LibreFranklin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704067cf1_2_92:notes"/>
          <p:cNvSpPr txBox="1"/>
          <p:nvPr>
            <p:ph idx="1" type="body"/>
          </p:nvPr>
        </p:nvSpPr>
        <p:spPr>
          <a:xfrm>
            <a:off x="685829" y="4343326"/>
            <a:ext cx="5486308" cy="4114569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f704067cf1_2_92:notes"/>
          <p:cNvSpPr/>
          <p:nvPr>
            <p:ph idx="2" type="sldImg"/>
          </p:nvPr>
        </p:nvSpPr>
        <p:spPr>
          <a:xfrm>
            <a:off x="195945" y="695135"/>
            <a:ext cx="6464669" cy="342815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704067cf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704067cf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704067cf1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704067cf1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704067cf1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f704067cf1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704067cf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704067cf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704067cf1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f704067cf1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704067cf1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f704067cf1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914401" y="205978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2" name="Google Shape;62;p14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914401" y="1085852"/>
            <a:ext cx="777239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/>
          <p:nvPr/>
        </p:nvSpPr>
        <p:spPr>
          <a:xfrm>
            <a:off x="1" y="2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65315" y="52317"/>
            <a:ext cx="9013372" cy="501915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1295399" y="24003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2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SzPts val="1000"/>
              <a:buNone/>
              <a:defRPr/>
            </a:lvl2pPr>
            <a:lvl3pPr lvl="2" algn="ctr">
              <a:spcBef>
                <a:spcPts val="300"/>
              </a:spcBef>
              <a:spcAft>
                <a:spcPts val="0"/>
              </a:spcAft>
              <a:buSzPts val="1000"/>
              <a:buNone/>
              <a:defRPr/>
            </a:lvl3pPr>
            <a:lvl4pPr lvl="3" algn="ctr">
              <a:spcBef>
                <a:spcPts val="300"/>
              </a:spcBef>
              <a:spcAft>
                <a:spcPts val="0"/>
              </a:spcAft>
              <a:buSzPts val="1000"/>
              <a:buNone/>
              <a:defRPr/>
            </a:lvl4pPr>
            <a:lvl5pPr lvl="4" algn="ctr"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70" name="Google Shape;70;p15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algn="ct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62932" y="1086980"/>
            <a:ext cx="9021537" cy="11455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62932" y="1047542"/>
            <a:ext cx="9021537" cy="90435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62932" y="2232489"/>
            <a:ext cx="9021537" cy="828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4" name="Google Shape;74;p15"/>
          <p:cNvSpPr txBox="1"/>
          <p:nvPr>
            <p:ph type="ctrTitle"/>
          </p:nvPr>
        </p:nvSpPr>
        <p:spPr>
          <a:xfrm>
            <a:off x="457200" y="1129448"/>
            <a:ext cx="82296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ibre Franklin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/>
          <p:nvPr/>
        </p:nvSpPr>
        <p:spPr>
          <a:xfrm>
            <a:off x="1" y="2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65315" y="52317"/>
            <a:ext cx="9013372" cy="501915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8" name="Google Shape;78;p16"/>
          <p:cNvSpPr txBox="1"/>
          <p:nvPr>
            <p:ph type="title"/>
          </p:nvPr>
        </p:nvSpPr>
        <p:spPr>
          <a:xfrm>
            <a:off x="722315" y="714378"/>
            <a:ext cx="7772399" cy="1021556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ibre Franklin"/>
              <a:buNone/>
              <a:defRPr b="0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722315" y="1910954"/>
            <a:ext cx="7772399" cy="100369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00"/>
              </a:spcBef>
              <a:spcAft>
                <a:spcPts val="0"/>
              </a:spcAft>
              <a:buSzPts val="800"/>
              <a:buNone/>
              <a:defRPr sz="10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00"/>
              </a:spcBef>
              <a:spcAft>
                <a:spcPts val="0"/>
              </a:spcAft>
              <a:buSzPts val="1000"/>
              <a:buFont typeface="Libre Baskerville"/>
              <a:buNone/>
              <a:defRPr sz="1000">
                <a:solidFill>
                  <a:srgbClr val="888888"/>
                </a:solidFill>
              </a:defRPr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1" type="ftr"/>
          </p:nvPr>
        </p:nvSpPr>
        <p:spPr>
          <a:xfrm>
            <a:off x="800102" y="4629150"/>
            <a:ext cx="4000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82" name="Google Shape;82;p16"/>
          <p:cNvSpPr/>
          <p:nvPr/>
        </p:nvSpPr>
        <p:spPr>
          <a:xfrm flipH="1" rot="10800000">
            <a:off x="69414" y="1782623"/>
            <a:ext cx="9013515" cy="68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69147" y="1756109"/>
            <a:ext cx="9013782" cy="3428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68306" y="1851660"/>
            <a:ext cx="9014621" cy="342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5" name="Google Shape;85;p16"/>
          <p:cNvSpPr/>
          <p:nvPr>
            <p:ph idx="12" type="sldNum"/>
          </p:nvPr>
        </p:nvSpPr>
        <p:spPr>
          <a:xfrm>
            <a:off x="146304" y="4656582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914401" y="205978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88" name="Google Shape;88;p17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89" name="Google Shape;89;p17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90" name="Google Shape;90;p17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914400" y="1085852"/>
            <a:ext cx="374903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2" type="body"/>
          </p:nvPr>
        </p:nvSpPr>
        <p:spPr>
          <a:xfrm>
            <a:off x="4933950" y="1085852"/>
            <a:ext cx="374903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914401" y="204787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914402" y="1085850"/>
            <a:ext cx="3733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00"/>
              <a:buNone/>
              <a:defRPr b="1" sz="18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3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1200"/>
              <a:buNone/>
              <a:defRPr b="1" sz="1400"/>
            </a:lvl3pPr>
            <a:lvl4pPr indent="-228600" lvl="3" marL="1828800" algn="l">
              <a:spcBef>
                <a:spcPts val="3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spcBef>
                <a:spcPts val="300"/>
              </a:spcBef>
              <a:spcAft>
                <a:spcPts val="0"/>
              </a:spcAft>
              <a:buSzPts val="1200"/>
              <a:buFont typeface="Libre Baskerville"/>
              <a:buNone/>
              <a:defRPr b="1" sz="1200"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4953001" y="1085850"/>
            <a:ext cx="3733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500"/>
              <a:buNone/>
              <a:defRPr b="1" sz="18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13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1200"/>
              <a:buNone/>
              <a:defRPr b="1" sz="1400"/>
            </a:lvl3pPr>
            <a:lvl4pPr indent="-228600" lvl="3" marL="1828800" algn="l">
              <a:spcBef>
                <a:spcPts val="3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algn="l">
              <a:spcBef>
                <a:spcPts val="300"/>
              </a:spcBef>
              <a:spcAft>
                <a:spcPts val="0"/>
              </a:spcAft>
              <a:buSzPts val="1200"/>
              <a:buFont typeface="Libre Baskerville"/>
              <a:buNone/>
              <a:defRPr b="1" sz="1200"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97" name="Google Shape;97;p18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99" name="Google Shape;99;p18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8"/>
          <p:cNvSpPr txBox="1"/>
          <p:nvPr>
            <p:ph idx="3" type="body"/>
          </p:nvPr>
        </p:nvSpPr>
        <p:spPr>
          <a:xfrm>
            <a:off x="914402" y="1685925"/>
            <a:ext cx="3733800" cy="29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4" type="body"/>
          </p:nvPr>
        </p:nvSpPr>
        <p:spPr>
          <a:xfrm>
            <a:off x="4953001" y="1685925"/>
            <a:ext cx="3733800" cy="29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914401" y="205978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06" name="Google Shape;106;p19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10" name="Google Shape;110;p20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1" y="2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3" name="Google Shape;113;p21"/>
          <p:cNvSpPr/>
          <p:nvPr/>
        </p:nvSpPr>
        <p:spPr>
          <a:xfrm>
            <a:off x="64009" y="52318"/>
            <a:ext cx="9013372" cy="5020056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4" name="Google Shape;114;p21"/>
          <p:cNvSpPr txBox="1"/>
          <p:nvPr>
            <p:ph type="title"/>
          </p:nvPr>
        </p:nvSpPr>
        <p:spPr>
          <a:xfrm>
            <a:off x="914401" y="204787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ibre Franklin"/>
              <a:buNone/>
              <a:defRPr b="0" sz="3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914400" y="1200152"/>
            <a:ext cx="1905000" cy="33718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200"/>
              <a:buNone/>
              <a:defRPr sz="14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SzPts val="800"/>
              <a:buNone/>
              <a:defRPr sz="9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3pPr>
            <a:lvl4pPr indent="-228600" lvl="3" marL="1828800" algn="l">
              <a:spcBef>
                <a:spcPts val="300"/>
              </a:spcBef>
              <a:spcAft>
                <a:spcPts val="0"/>
              </a:spcAft>
              <a:buSzPts val="500"/>
              <a:buNone/>
              <a:defRPr sz="700"/>
            </a:lvl4pPr>
            <a:lvl5pPr indent="-228600" lvl="4" marL="2286000" algn="l">
              <a:spcBef>
                <a:spcPts val="300"/>
              </a:spcBef>
              <a:spcAft>
                <a:spcPts val="0"/>
              </a:spcAft>
              <a:buSzPts val="700"/>
              <a:buFont typeface="Libre Baskerville"/>
              <a:buNone/>
              <a:defRPr sz="700"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16" name="Google Shape;116;p21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18" name="Google Shape;118;p21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21"/>
          <p:cNvSpPr txBox="1"/>
          <p:nvPr>
            <p:ph idx="2" type="body"/>
          </p:nvPr>
        </p:nvSpPr>
        <p:spPr>
          <a:xfrm>
            <a:off x="2971800" y="1200152"/>
            <a:ext cx="5715000" cy="33718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914400" y="3675413"/>
            <a:ext cx="7315200" cy="39171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ibre Franklin"/>
              <a:buNone/>
              <a:defRPr b="0" sz="21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22" name="Google Shape;122;p22"/>
          <p:cNvSpPr txBox="1"/>
          <p:nvPr>
            <p:ph idx="1" type="body"/>
          </p:nvPr>
        </p:nvSpPr>
        <p:spPr>
          <a:xfrm>
            <a:off x="914400" y="4084368"/>
            <a:ext cx="7315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000"/>
              <a:buFont typeface="Libre Baskerville"/>
              <a:buNone/>
              <a:defRPr sz="1200"/>
            </a:lvl1pPr>
            <a:lvl2pPr indent="-279400" lvl="1" marL="914400" algn="l">
              <a:spcBef>
                <a:spcPts val="300"/>
              </a:spcBef>
              <a:spcAft>
                <a:spcPts val="0"/>
              </a:spcAft>
              <a:buSzPts val="800"/>
              <a:buChar char="⚫"/>
              <a:defRPr sz="900"/>
            </a:lvl2pPr>
            <a:lvl3pPr indent="-266700" lvl="2" marL="1371600" algn="l">
              <a:spcBef>
                <a:spcPts val="300"/>
              </a:spcBef>
              <a:spcAft>
                <a:spcPts val="0"/>
              </a:spcAft>
              <a:buSzPts val="600"/>
              <a:buChar char="⚫"/>
              <a:defRPr sz="700"/>
            </a:lvl3pPr>
            <a:lvl4pPr indent="-260350" lvl="3" marL="1828800" algn="l">
              <a:spcBef>
                <a:spcPts val="300"/>
              </a:spcBef>
              <a:spcAft>
                <a:spcPts val="0"/>
              </a:spcAft>
              <a:buSzPts val="500"/>
              <a:buChar char="⚫"/>
              <a:defRPr sz="700"/>
            </a:lvl4pPr>
            <a:lvl5pPr indent="-273050" lvl="4" marL="2286000" algn="l">
              <a:spcBef>
                <a:spcPts val="300"/>
              </a:spcBef>
              <a:spcAft>
                <a:spcPts val="0"/>
              </a:spcAft>
              <a:buSzPts val="700"/>
              <a:buFont typeface="Libre Baskerville"/>
              <a:buChar char="o"/>
              <a:defRPr sz="700"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23" name="Google Shape;123;p22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24" name="Google Shape;124;p22"/>
          <p:cNvSpPr txBox="1"/>
          <p:nvPr>
            <p:ph idx="11" type="ftr"/>
          </p:nvPr>
        </p:nvSpPr>
        <p:spPr>
          <a:xfrm>
            <a:off x="914400" y="4629150"/>
            <a:ext cx="38862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25" name="Google Shape;125;p22"/>
          <p:cNvSpPr/>
          <p:nvPr>
            <p:ph idx="12" type="sldNum"/>
          </p:nvPr>
        </p:nvSpPr>
        <p:spPr>
          <a:xfrm>
            <a:off x="146304" y="4656582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6" name="Google Shape;126;p22"/>
          <p:cNvSpPr/>
          <p:nvPr/>
        </p:nvSpPr>
        <p:spPr>
          <a:xfrm flipH="1" rot="10800000">
            <a:off x="68307" y="3512666"/>
            <a:ext cx="9006840" cy="68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7" name="Google Shape;127;p22"/>
          <p:cNvSpPr/>
          <p:nvPr/>
        </p:nvSpPr>
        <p:spPr>
          <a:xfrm>
            <a:off x="68508" y="3487858"/>
            <a:ext cx="9006639" cy="3428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8" name="Google Shape;128;p22"/>
          <p:cNvSpPr/>
          <p:nvPr/>
        </p:nvSpPr>
        <p:spPr>
          <a:xfrm>
            <a:off x="68510" y="3579920"/>
            <a:ext cx="9006637" cy="366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9" name="Google Shape;129;p22"/>
          <p:cNvSpPr/>
          <p:nvPr>
            <p:ph idx="2" type="pic"/>
          </p:nvPr>
        </p:nvSpPr>
        <p:spPr>
          <a:xfrm>
            <a:off x="68308" y="50008"/>
            <a:ext cx="9001873" cy="3436144"/>
          </a:xfrm>
          <a:prstGeom prst="round2SameRect">
            <a:avLst>
              <a:gd fmla="val 7101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914401" y="205978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 rot="5400000">
            <a:off x="3086101" y="-1085847"/>
            <a:ext cx="3429000" cy="777239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34" name="Google Shape;134;p23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35" name="Google Shape;135;p23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 rot="5400000">
            <a:off x="5440919" y="1394465"/>
            <a:ext cx="4388644" cy="201168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38" name="Google Shape;138;p24"/>
          <p:cNvSpPr txBox="1"/>
          <p:nvPr>
            <p:ph idx="1" type="body"/>
          </p:nvPr>
        </p:nvSpPr>
        <p:spPr>
          <a:xfrm rot="5400000">
            <a:off x="1501378" y="-380996"/>
            <a:ext cx="4388644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2100" lvl="0" marL="457200" algn="l">
              <a:spcBef>
                <a:spcPts val="400"/>
              </a:spcBef>
              <a:spcAft>
                <a:spcPts val="0"/>
              </a:spcAft>
              <a:buSzPts val="1000"/>
              <a:buChar char="⚫"/>
              <a:defRPr/>
            </a:lvl1pPr>
            <a:lvl2pPr indent="-292100" lvl="1" marL="9144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2pPr>
            <a:lvl3pPr indent="-292100" lvl="2" marL="13716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3pPr>
            <a:lvl4pPr indent="-292100" lvl="3" marL="1828800" algn="l">
              <a:spcBef>
                <a:spcPts val="300"/>
              </a:spcBef>
              <a:spcAft>
                <a:spcPts val="0"/>
              </a:spcAft>
              <a:buSzPts val="1000"/>
              <a:buChar char="⚫"/>
              <a:defRPr/>
            </a:lvl4pPr>
            <a:lvl5pPr indent="-304800" lvl="4" marL="2286000" algn="l">
              <a:spcBef>
                <a:spcPts val="300"/>
              </a:spcBef>
              <a:spcAft>
                <a:spcPts val="0"/>
              </a:spcAft>
              <a:buSzPts val="1200"/>
              <a:buChar char="o"/>
              <a:defRPr/>
            </a:lvl5pPr>
            <a:lvl6pPr indent="-304800" lvl="5" marL="27432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6pPr>
            <a:lvl7pPr indent="-304800" lvl="6" marL="32004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7pPr>
            <a:lvl8pPr indent="-304800" lvl="7" marL="36576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8pPr>
            <a:lvl9pPr indent="-304800" lvl="8" marL="4114800" algn="l">
              <a:spcBef>
                <a:spcPts val="300"/>
              </a:spcBef>
              <a:spcAft>
                <a:spcPts val="0"/>
              </a:spcAft>
              <a:buSzPts val="1200"/>
              <a:buChar char="•"/>
              <a:defRPr/>
            </a:lvl9pPr>
          </a:lstStyle>
          <a:p/>
        </p:txBody>
      </p:sp>
      <p:sp>
        <p:nvSpPr>
          <p:cNvPr id="139" name="Google Shape;139;p24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41" name="Google Shape;141;p24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2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64009" y="52318"/>
            <a:ext cx="9013372" cy="5020056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3" name="Google Shape;53;p13"/>
          <p:cNvSpPr txBox="1"/>
          <p:nvPr>
            <p:ph type="title"/>
          </p:nvPr>
        </p:nvSpPr>
        <p:spPr>
          <a:xfrm>
            <a:off x="914401" y="205978"/>
            <a:ext cx="7772399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Libre Franklin"/>
              <a:buNone/>
              <a:defRPr b="0" i="0" sz="3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914401" y="1085852"/>
            <a:ext cx="777239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3655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2385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11150" lvl="2" marL="1371600" marR="0" rtl="0" algn="l">
              <a:spcBef>
                <a:spcPts val="300"/>
              </a:spcBef>
              <a:spcAft>
                <a:spcPts val="0"/>
              </a:spcAft>
              <a:buClr>
                <a:srgbClr val="E6AFA9"/>
              </a:buClr>
              <a:buSzPts val="1300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0480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⚫"/>
              <a:defRPr b="0" i="0" sz="15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Libre Baskerville"/>
              <a:buChar char="o"/>
              <a:defRPr b="0" i="0" sz="15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1750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Libre Baskerville"/>
              <a:buChar char="•"/>
              <a:defRPr b="0" i="0" sz="1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indent="-31750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Libre Baskerville"/>
              <a:buChar char="•"/>
              <a:defRPr b="0" i="0" sz="1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indent="-317500" lvl="7" marL="3657600" marR="0" rtl="0" algn="l">
              <a:spcBef>
                <a:spcPts val="300"/>
              </a:spcBef>
              <a:spcAft>
                <a:spcPts val="0"/>
              </a:spcAft>
              <a:buClr>
                <a:srgbClr val="E6AFA9"/>
              </a:buClr>
              <a:buSzPts val="1400"/>
              <a:buFont typeface="Libre Baskerville"/>
              <a:buChar char="•"/>
              <a:defRPr b="0" i="0" sz="1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indent="-317500" lvl="8" marL="4114800" marR="0" rtl="0" algn="l">
              <a:spcBef>
                <a:spcPts val="300"/>
              </a:spcBef>
              <a:spcAft>
                <a:spcPts val="0"/>
              </a:spcAft>
              <a:buClr>
                <a:srgbClr val="CAABA9"/>
              </a:buClr>
              <a:buSzPts val="1400"/>
              <a:buFont typeface="Libre Baskerville"/>
              <a:buChar char="•"/>
              <a:defRPr b="0" i="0" sz="1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57" name="Google Shape;57;p13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19.png"/><Relationship Id="rId7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>
            <p:ph type="title"/>
          </p:nvPr>
        </p:nvSpPr>
        <p:spPr>
          <a:xfrm>
            <a:off x="260706" y="73093"/>
            <a:ext cx="5829759" cy="504028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Libre Franklin"/>
              <a:buNone/>
            </a:pPr>
            <a:r>
              <a:rPr lang="en"/>
              <a:t>Sensor testing – Sr90 telescope</a:t>
            </a:r>
            <a:endParaRPr/>
          </a:p>
        </p:txBody>
      </p:sp>
      <p:sp>
        <p:nvSpPr>
          <p:cNvPr id="147" name="Google Shape;147;p25"/>
          <p:cNvSpPr txBox="1"/>
          <p:nvPr>
            <p:ph idx="10" type="dt"/>
          </p:nvPr>
        </p:nvSpPr>
        <p:spPr>
          <a:xfrm>
            <a:off x="6172201" y="4643440"/>
            <a:ext cx="2476500" cy="357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10/12/2018</a:t>
            </a:r>
            <a:endParaRPr/>
          </a:p>
        </p:txBody>
      </p:sp>
      <p:sp>
        <p:nvSpPr>
          <p:cNvPr id="148" name="Google Shape;148;p25"/>
          <p:cNvSpPr txBox="1"/>
          <p:nvPr>
            <p:ph idx="11" type="ftr"/>
          </p:nvPr>
        </p:nvSpPr>
        <p:spPr>
          <a:xfrm>
            <a:off x="914401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Simone M. Mazza - University of California Santa Cruz</a:t>
            </a:r>
            <a:endParaRPr/>
          </a:p>
        </p:txBody>
      </p:sp>
      <p:sp>
        <p:nvSpPr>
          <p:cNvPr id="149" name="Google Shape;149;p25"/>
          <p:cNvSpPr/>
          <p:nvPr>
            <p:ph idx="12" type="sldNum"/>
          </p:nvPr>
        </p:nvSpPr>
        <p:spPr>
          <a:xfrm>
            <a:off x="146304" y="4657725"/>
            <a:ext cx="457199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0" name="Google Shape;150;p25"/>
          <p:cNvSpPr txBox="1"/>
          <p:nvPr>
            <p:ph idx="1" type="body"/>
          </p:nvPr>
        </p:nvSpPr>
        <p:spPr>
          <a:xfrm>
            <a:off x="3681050" y="771038"/>
            <a:ext cx="5014500" cy="3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2500" lnSpcReduction="20000"/>
          </a:bodyPr>
          <a:lstStyle/>
          <a:p>
            <a:pPr indent="-195580" lvl="1" marL="203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4211"/>
              <a:buChar char="⚫"/>
            </a:pPr>
            <a:r>
              <a:rPr lang="en" sz="1900"/>
              <a:t>Two sensors are aligned with a beta source</a:t>
            </a:r>
            <a:endParaRPr/>
          </a:p>
          <a:p>
            <a:pPr indent="-196533" lvl="2" marL="4064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7500"/>
              <a:buChar char="⚫"/>
            </a:pPr>
            <a:r>
              <a:rPr lang="en" sz="1600"/>
              <a:t>DUT (Device Under Test) to characterize</a:t>
            </a:r>
            <a:endParaRPr/>
          </a:p>
          <a:p>
            <a:pPr indent="-196533" lvl="2" marL="4064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7500"/>
              <a:buChar char="⚫"/>
            </a:pPr>
            <a:r>
              <a:rPr lang="en" sz="1600"/>
              <a:t>Trigger with known performance</a:t>
            </a:r>
            <a:endParaRPr/>
          </a:p>
          <a:p>
            <a:pPr indent="-195580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4211"/>
              <a:buChar char="⚫"/>
            </a:pPr>
            <a:r>
              <a:rPr lang="en" sz="1900"/>
              <a:t>Sensors mounted on fast amplifier boards (~2Ghz) and read out by a fast oscilloscope (2Ghz, 20Gs)</a:t>
            </a:r>
            <a:endParaRPr/>
          </a:p>
          <a:p>
            <a:pPr indent="-101600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None/>
            </a:pPr>
            <a:r>
              <a:t/>
            </a:r>
            <a:endParaRPr/>
          </a:p>
          <a:p>
            <a:pPr indent="-189706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Char char="⚫"/>
            </a:pPr>
            <a:r>
              <a:rPr b="1" lang="en"/>
              <a:t>Collected charge</a:t>
            </a:r>
            <a:endParaRPr/>
          </a:p>
          <a:p>
            <a:pPr indent="-189706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Char char="⚫"/>
            </a:pPr>
            <a:r>
              <a:rPr b="1" lang="en"/>
              <a:t>Time resolution</a:t>
            </a:r>
            <a:r>
              <a:rPr lang="en"/>
              <a:t>: sigma of time difference between trigger sensor (with known time resolution) and DUT, </a:t>
            </a:r>
            <a:endParaRPr/>
          </a:p>
          <a:p>
            <a:pPr indent="-189706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Char char="⚫"/>
            </a:pPr>
            <a:r>
              <a:rPr b="1" lang="en"/>
              <a:t>Gain</a:t>
            </a:r>
            <a:r>
              <a:rPr lang="en"/>
              <a:t>: collected charge divided by collected charge in same thickness PiN</a:t>
            </a:r>
            <a:endParaRPr/>
          </a:p>
          <a:p>
            <a:pPr indent="-189706" lvl="1" marL="20320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83333"/>
              <a:buChar char="⚫"/>
            </a:pPr>
            <a:r>
              <a:rPr b="1" lang="en"/>
              <a:t>Signal to Noise ratio</a:t>
            </a:r>
            <a:endParaRPr/>
          </a:p>
        </p:txBody>
      </p:sp>
      <p:pic>
        <p:nvPicPr>
          <p:cNvPr id="151" name="Google Shape;15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706" y="2246724"/>
            <a:ext cx="2929855" cy="2313463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/>
          <p:nvPr/>
        </p:nvSpPr>
        <p:spPr>
          <a:xfrm>
            <a:off x="6376847" y="144462"/>
            <a:ext cx="2653422" cy="2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31100" lIns="62200" spcFirstLastPara="1" rIns="62200" wrap="square" tIns="31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Details: S.M. Mazza et al. arXiv:1804.05449</a:t>
            </a:r>
            <a:endParaRPr sz="1000"/>
          </a:p>
        </p:txBody>
      </p:sp>
      <p:sp>
        <p:nvSpPr>
          <p:cNvPr id="153" name="Google Shape;153;p25"/>
          <p:cNvSpPr/>
          <p:nvPr/>
        </p:nvSpPr>
        <p:spPr>
          <a:xfrm>
            <a:off x="2065457" y="881637"/>
            <a:ext cx="1388520" cy="1271793"/>
          </a:xfrm>
          <a:custGeom>
            <a:rect b="b" l="l" r="r" t="t"/>
            <a:pathLst>
              <a:path extrusionOk="0" h="1869222" w="2040835">
                <a:moveTo>
                  <a:pt x="0" y="1414281"/>
                </a:moveTo>
                <a:cubicBezTo>
                  <a:pt x="37548" y="1445938"/>
                  <a:pt x="75096" y="1477596"/>
                  <a:pt x="114852" y="1467289"/>
                </a:cubicBezTo>
                <a:cubicBezTo>
                  <a:pt x="154609" y="1456982"/>
                  <a:pt x="200255" y="1358327"/>
                  <a:pt x="238539" y="1352437"/>
                </a:cubicBezTo>
                <a:cubicBezTo>
                  <a:pt x="276823" y="1346547"/>
                  <a:pt x="315108" y="1456982"/>
                  <a:pt x="344557" y="1431950"/>
                </a:cubicBezTo>
                <a:cubicBezTo>
                  <a:pt x="374006" y="1406918"/>
                  <a:pt x="390203" y="1193411"/>
                  <a:pt x="415235" y="1202246"/>
                </a:cubicBezTo>
                <a:cubicBezTo>
                  <a:pt x="440267" y="1211081"/>
                  <a:pt x="465299" y="1458455"/>
                  <a:pt x="494748" y="1484959"/>
                </a:cubicBezTo>
                <a:cubicBezTo>
                  <a:pt x="524197" y="1511463"/>
                  <a:pt x="553647" y="1362745"/>
                  <a:pt x="591931" y="1361272"/>
                </a:cubicBezTo>
                <a:cubicBezTo>
                  <a:pt x="630215" y="1359799"/>
                  <a:pt x="672916" y="1702883"/>
                  <a:pt x="724452" y="1476124"/>
                </a:cubicBezTo>
                <a:cubicBezTo>
                  <a:pt x="775988" y="1249365"/>
                  <a:pt x="836360" y="-34624"/>
                  <a:pt x="901148" y="715"/>
                </a:cubicBezTo>
                <a:cubicBezTo>
                  <a:pt x="965936" y="36054"/>
                  <a:pt x="1064592" y="1387776"/>
                  <a:pt x="1113183" y="1688159"/>
                </a:cubicBezTo>
                <a:cubicBezTo>
                  <a:pt x="1161774" y="1988542"/>
                  <a:pt x="1169137" y="1830988"/>
                  <a:pt x="1192696" y="1803011"/>
                </a:cubicBezTo>
                <a:cubicBezTo>
                  <a:pt x="1216255" y="1775034"/>
                  <a:pt x="1236870" y="1613063"/>
                  <a:pt x="1254539" y="1520298"/>
                </a:cubicBezTo>
                <a:cubicBezTo>
                  <a:pt x="1272208" y="1427533"/>
                  <a:pt x="1276626" y="1256727"/>
                  <a:pt x="1298713" y="1246420"/>
                </a:cubicBezTo>
                <a:cubicBezTo>
                  <a:pt x="1320800" y="1236113"/>
                  <a:pt x="1350249" y="1439312"/>
                  <a:pt x="1387061" y="1458454"/>
                </a:cubicBezTo>
                <a:cubicBezTo>
                  <a:pt x="1423873" y="1477596"/>
                  <a:pt x="1484244" y="1368634"/>
                  <a:pt x="1519583" y="1361272"/>
                </a:cubicBezTo>
                <a:cubicBezTo>
                  <a:pt x="1554922" y="1353910"/>
                  <a:pt x="1574064" y="1429006"/>
                  <a:pt x="1599096" y="1414281"/>
                </a:cubicBezTo>
                <a:cubicBezTo>
                  <a:pt x="1624128" y="1399556"/>
                  <a:pt x="1637380" y="1272924"/>
                  <a:pt x="1669774" y="1272924"/>
                </a:cubicBezTo>
                <a:cubicBezTo>
                  <a:pt x="1702168" y="1272924"/>
                  <a:pt x="1753705" y="1395139"/>
                  <a:pt x="1793461" y="1414281"/>
                </a:cubicBezTo>
                <a:cubicBezTo>
                  <a:pt x="1833217" y="1433423"/>
                  <a:pt x="1908313" y="1387776"/>
                  <a:pt x="1908313" y="1387776"/>
                </a:cubicBezTo>
                <a:cubicBezTo>
                  <a:pt x="1940707" y="1380414"/>
                  <a:pt x="1965739" y="1380414"/>
                  <a:pt x="1987826" y="1370107"/>
                </a:cubicBezTo>
                <a:cubicBezTo>
                  <a:pt x="2009913" y="1359800"/>
                  <a:pt x="2025374" y="1342866"/>
                  <a:pt x="2040835" y="1325933"/>
                </a:cubicBezTo>
              </a:path>
            </a:pathLst>
          </a:custGeom>
          <a:noFill/>
          <a:ln cap="flat" cmpd="sng" w="127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505666" y="805160"/>
            <a:ext cx="1388520" cy="1271793"/>
          </a:xfrm>
          <a:custGeom>
            <a:rect b="b" l="l" r="r" t="t"/>
            <a:pathLst>
              <a:path extrusionOk="0" h="1869222" w="2040835">
                <a:moveTo>
                  <a:pt x="0" y="1414281"/>
                </a:moveTo>
                <a:cubicBezTo>
                  <a:pt x="37548" y="1445938"/>
                  <a:pt x="75096" y="1477596"/>
                  <a:pt x="114852" y="1467289"/>
                </a:cubicBezTo>
                <a:cubicBezTo>
                  <a:pt x="154609" y="1456982"/>
                  <a:pt x="200255" y="1358327"/>
                  <a:pt x="238539" y="1352437"/>
                </a:cubicBezTo>
                <a:cubicBezTo>
                  <a:pt x="276823" y="1346547"/>
                  <a:pt x="315108" y="1456982"/>
                  <a:pt x="344557" y="1431950"/>
                </a:cubicBezTo>
                <a:cubicBezTo>
                  <a:pt x="374006" y="1406918"/>
                  <a:pt x="390203" y="1193411"/>
                  <a:pt x="415235" y="1202246"/>
                </a:cubicBezTo>
                <a:cubicBezTo>
                  <a:pt x="440267" y="1211081"/>
                  <a:pt x="465299" y="1458455"/>
                  <a:pt x="494748" y="1484959"/>
                </a:cubicBezTo>
                <a:cubicBezTo>
                  <a:pt x="524197" y="1511463"/>
                  <a:pt x="553647" y="1362745"/>
                  <a:pt x="591931" y="1361272"/>
                </a:cubicBezTo>
                <a:cubicBezTo>
                  <a:pt x="630215" y="1359799"/>
                  <a:pt x="672916" y="1702883"/>
                  <a:pt x="724452" y="1476124"/>
                </a:cubicBezTo>
                <a:cubicBezTo>
                  <a:pt x="775988" y="1249365"/>
                  <a:pt x="836360" y="-34624"/>
                  <a:pt x="901148" y="715"/>
                </a:cubicBezTo>
                <a:cubicBezTo>
                  <a:pt x="965936" y="36054"/>
                  <a:pt x="1064592" y="1387776"/>
                  <a:pt x="1113183" y="1688159"/>
                </a:cubicBezTo>
                <a:cubicBezTo>
                  <a:pt x="1161774" y="1988542"/>
                  <a:pt x="1169137" y="1830988"/>
                  <a:pt x="1192696" y="1803011"/>
                </a:cubicBezTo>
                <a:cubicBezTo>
                  <a:pt x="1216255" y="1775034"/>
                  <a:pt x="1236870" y="1613063"/>
                  <a:pt x="1254539" y="1520298"/>
                </a:cubicBezTo>
                <a:cubicBezTo>
                  <a:pt x="1272208" y="1427533"/>
                  <a:pt x="1276626" y="1256727"/>
                  <a:pt x="1298713" y="1246420"/>
                </a:cubicBezTo>
                <a:cubicBezTo>
                  <a:pt x="1320800" y="1236113"/>
                  <a:pt x="1350249" y="1439312"/>
                  <a:pt x="1387061" y="1458454"/>
                </a:cubicBezTo>
                <a:cubicBezTo>
                  <a:pt x="1423873" y="1477596"/>
                  <a:pt x="1484244" y="1368634"/>
                  <a:pt x="1519583" y="1361272"/>
                </a:cubicBezTo>
                <a:cubicBezTo>
                  <a:pt x="1554922" y="1353910"/>
                  <a:pt x="1574064" y="1429006"/>
                  <a:pt x="1599096" y="1414281"/>
                </a:cubicBezTo>
                <a:cubicBezTo>
                  <a:pt x="1624128" y="1399556"/>
                  <a:pt x="1637380" y="1272924"/>
                  <a:pt x="1669774" y="1272924"/>
                </a:cubicBezTo>
                <a:cubicBezTo>
                  <a:pt x="1702168" y="1272924"/>
                  <a:pt x="1753705" y="1395139"/>
                  <a:pt x="1793461" y="1414281"/>
                </a:cubicBezTo>
                <a:cubicBezTo>
                  <a:pt x="1833217" y="1433423"/>
                  <a:pt x="1908313" y="1387776"/>
                  <a:pt x="1908313" y="1387776"/>
                </a:cubicBezTo>
                <a:cubicBezTo>
                  <a:pt x="1940707" y="1380414"/>
                  <a:pt x="1965739" y="1380414"/>
                  <a:pt x="1987826" y="1370107"/>
                </a:cubicBezTo>
                <a:cubicBezTo>
                  <a:pt x="2009913" y="1359800"/>
                  <a:pt x="2025374" y="1342866"/>
                  <a:pt x="2040835" y="1325933"/>
                </a:cubicBezTo>
              </a:path>
            </a:pathLst>
          </a:custGeom>
          <a:noFill/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155" name="Google Shape;155;p25"/>
          <p:cNvCxnSpPr/>
          <p:nvPr/>
        </p:nvCxnSpPr>
        <p:spPr>
          <a:xfrm rot="10800000">
            <a:off x="1142561" y="1885844"/>
            <a:ext cx="146977" cy="1567784"/>
          </a:xfrm>
          <a:prstGeom prst="straightConnector1">
            <a:avLst/>
          </a:prstGeom>
          <a:noFill/>
          <a:ln cap="flat" cmpd="sng" w="9525">
            <a:solidFill>
              <a:srgbClr val="AE350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56" name="Google Shape;156;p25"/>
          <p:cNvCxnSpPr/>
          <p:nvPr/>
        </p:nvCxnSpPr>
        <p:spPr>
          <a:xfrm flipH="1" rot="10800000">
            <a:off x="1534432" y="1953760"/>
            <a:ext cx="1175872" cy="1499868"/>
          </a:xfrm>
          <a:prstGeom prst="straightConnector1">
            <a:avLst/>
          </a:prstGeom>
          <a:noFill/>
          <a:ln cap="flat" cmpd="sng" w="9525">
            <a:solidFill>
              <a:srgbClr val="AE350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57" name="Google Shape;157;p25"/>
          <p:cNvCxnSpPr/>
          <p:nvPr/>
        </p:nvCxnSpPr>
        <p:spPr>
          <a:xfrm>
            <a:off x="1054176" y="1375758"/>
            <a:ext cx="1509153" cy="0"/>
          </a:xfrm>
          <a:prstGeom prst="straightConnector1">
            <a:avLst/>
          </a:prstGeom>
          <a:noFill/>
          <a:ln cap="flat" cmpd="sng" w="9525">
            <a:solidFill>
              <a:srgbClr val="AE350A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8" name="Google Shape;158;p25"/>
          <p:cNvSpPr txBox="1"/>
          <p:nvPr/>
        </p:nvSpPr>
        <p:spPr>
          <a:xfrm>
            <a:off x="1629553" y="1150747"/>
            <a:ext cx="320341" cy="25128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1100" lIns="62200" spcFirstLastPara="1" rIns="62200" wrap="square" tIns="31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ibre Baskerville"/>
                <a:ea typeface="Libre Baskerville"/>
                <a:cs typeface="Libre Baskerville"/>
                <a:sym typeface="Libre Baskerville"/>
              </a:rPr>
              <a:t> </a:t>
            </a:r>
            <a:endParaRPr sz="1000"/>
          </a:p>
        </p:txBody>
      </p:sp>
      <p:sp>
        <p:nvSpPr>
          <p:cNvPr id="159" name="Google Shape;159;p25"/>
          <p:cNvSpPr/>
          <p:nvPr/>
        </p:nvSpPr>
        <p:spPr>
          <a:xfrm>
            <a:off x="603504" y="1539730"/>
            <a:ext cx="359744" cy="391946"/>
          </a:xfrm>
          <a:prstGeom prst="rect">
            <a:avLst/>
          </a:prstGeom>
          <a:noFill/>
          <a:ln cap="flat" cmpd="sng" w="12700">
            <a:solidFill>
              <a:srgbClr val="9934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60" name="Google Shape;160;p25"/>
          <p:cNvSpPr txBox="1"/>
          <p:nvPr/>
        </p:nvSpPr>
        <p:spPr>
          <a:xfrm>
            <a:off x="64738" y="1292054"/>
            <a:ext cx="2188424" cy="2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31100" lIns="62200" spcFirstLastPara="1" rIns="62200" wrap="square" tIns="311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Measured noise</a:t>
            </a: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6" title="h2_12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91440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7" title="h2_1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91440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8" title="h2_19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3950"/>
            <a:ext cx="9144002" cy="486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9" title="res_12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5" y="0"/>
            <a:ext cx="4297452" cy="201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9"/>
          <p:cNvSpPr txBox="1"/>
          <p:nvPr/>
        </p:nvSpPr>
        <p:spPr>
          <a:xfrm>
            <a:off x="-22175" y="194557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132.204ps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110ps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2" name="Google Shape;182;p29" title="res_130.png"/>
          <p:cNvPicPr preferRelativeResize="0"/>
          <p:nvPr/>
        </p:nvPicPr>
        <p:blipFill rotWithShape="1">
          <a:blip r:embed="rId4">
            <a:alphaModFix/>
          </a:blip>
          <a:srcRect b="0" l="1977" r="7754" t="0"/>
          <a:stretch/>
        </p:blipFill>
        <p:spPr>
          <a:xfrm>
            <a:off x="4214475" y="89875"/>
            <a:ext cx="4790523" cy="18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9"/>
          <p:cNvSpPr txBox="1"/>
          <p:nvPr/>
        </p:nvSpPr>
        <p:spPr>
          <a:xfrm>
            <a:off x="4608625" y="1895700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109.428ps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80ps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4" name="Google Shape;184;p29" title="res_140.png"/>
          <p:cNvPicPr preferRelativeResize="0"/>
          <p:nvPr/>
        </p:nvPicPr>
        <p:blipFill rotWithShape="1">
          <a:blip r:embed="rId5">
            <a:alphaModFix/>
          </a:blip>
          <a:srcRect b="0" l="-3277" r="8571" t="0"/>
          <a:stretch/>
        </p:blipFill>
        <p:spPr>
          <a:xfrm>
            <a:off x="-130450" y="2633175"/>
            <a:ext cx="4409927" cy="16814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9"/>
          <p:cNvSpPr txBox="1"/>
          <p:nvPr/>
        </p:nvSpPr>
        <p:spPr>
          <a:xfrm>
            <a:off x="51400" y="428727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87.26ps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74ps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6" name="Google Shape;186;p29" title="res_150.png"/>
          <p:cNvPicPr preferRelativeResize="0"/>
          <p:nvPr/>
        </p:nvPicPr>
        <p:blipFill rotWithShape="1">
          <a:blip r:embed="rId6">
            <a:alphaModFix/>
          </a:blip>
          <a:srcRect b="0" l="2982" r="8279" t="0"/>
          <a:stretch/>
        </p:blipFill>
        <p:spPr>
          <a:xfrm>
            <a:off x="4608625" y="2569853"/>
            <a:ext cx="4489498" cy="1768947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9"/>
          <p:cNvSpPr txBox="1"/>
          <p:nvPr/>
        </p:nvSpPr>
        <p:spPr>
          <a:xfrm>
            <a:off x="4654500" y="4425550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80.1727ps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62ps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/>
          <p:nvPr/>
        </p:nvSpPr>
        <p:spPr>
          <a:xfrm>
            <a:off x="-22175" y="194557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72.016ps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62ps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93" name="Google Shape;193;p30"/>
          <p:cNvSpPr txBox="1"/>
          <p:nvPr/>
        </p:nvSpPr>
        <p:spPr>
          <a:xfrm>
            <a:off x="4572000" y="194557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61.3132ps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53ps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94" name="Google Shape;194;p30"/>
          <p:cNvSpPr txBox="1"/>
          <p:nvPr/>
        </p:nvSpPr>
        <p:spPr>
          <a:xfrm>
            <a:off x="51400" y="428727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56.622ps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44ps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95" name="Google Shape;195;p30"/>
          <p:cNvSpPr txBox="1"/>
          <p:nvPr/>
        </p:nvSpPr>
        <p:spPr>
          <a:xfrm>
            <a:off x="4654500" y="4425550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55.502ps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45ps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96" name="Google Shape;196;p30" title="res_16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9501" y="2630326"/>
            <a:ext cx="4404470" cy="1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 title="res_17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9501" y="2630326"/>
            <a:ext cx="4404470" cy="1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 title="res_17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9501" y="2630326"/>
            <a:ext cx="4404470" cy="1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0" title="res_18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9501" y="2630326"/>
            <a:ext cx="4404470" cy="1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 title="res_16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00" y="53074"/>
            <a:ext cx="4571999" cy="159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 title="res_17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6" y="2747239"/>
            <a:ext cx="4404474" cy="1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0" title="res_16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7150" y="27349"/>
            <a:ext cx="4719202" cy="1650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/>
        </p:nvSpPr>
        <p:spPr>
          <a:xfrm>
            <a:off x="133025" y="3049625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54ps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47ps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08" name="Google Shape;208;p31"/>
          <p:cNvSpPr txBox="1"/>
          <p:nvPr/>
        </p:nvSpPr>
        <p:spPr>
          <a:xfrm>
            <a:off x="4622525" y="3004200"/>
            <a:ext cx="44895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Mean Resolution (250-750µm): 56.697ps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Min: 47ps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09" name="Google Shape;209;p31" title="res_190.png"/>
          <p:cNvPicPr preferRelativeResize="0"/>
          <p:nvPr/>
        </p:nvPicPr>
        <p:blipFill rotWithShape="1">
          <a:blip r:embed="rId3">
            <a:alphaModFix/>
          </a:blip>
          <a:srcRect b="0" l="2067" r="7681" t="0"/>
          <a:stretch/>
        </p:blipFill>
        <p:spPr>
          <a:xfrm>
            <a:off x="0" y="1321875"/>
            <a:ext cx="4235127" cy="164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1" title="res_193.png"/>
          <p:cNvPicPr preferRelativeResize="0"/>
          <p:nvPr/>
        </p:nvPicPr>
        <p:blipFill rotWithShape="1">
          <a:blip r:embed="rId4">
            <a:alphaModFix/>
          </a:blip>
          <a:srcRect b="0" l="2613" r="6988" t="0"/>
          <a:stretch/>
        </p:blipFill>
        <p:spPr>
          <a:xfrm>
            <a:off x="4285000" y="1289575"/>
            <a:ext cx="4550450" cy="176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2" title="delay_19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50" y="152400"/>
            <a:ext cx="793047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quity">
  <a:themeElements>
    <a:clrScheme name="Equity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