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media/image4.gif" ContentType="image/gif"/>
  <Override PartName="/ppt/media/image5.png" ContentType="image/png"/>
  <Override PartName="/ppt/media/image7.png" ContentType="image/png"/>
  <Override PartName="/ppt/media/image1.png" ContentType="image/png"/>
  <Override PartName="/ppt/media/image2.png" ContentType="image/png"/>
  <Override PartName="/ppt/media/image8.png" ContentType="image/png"/>
  <Override PartName="/ppt/media/image9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8.png" ContentType="image/png"/>
  <Override PartName="/ppt/media/image17.png" ContentType="image/png"/>
  <Override PartName="/ppt/media/image3.jpeg" ContentType="image/jpeg"/>
  <Override PartName="/ppt/media/image11.png" ContentType="image/png"/>
  <Override PartName="/ppt/media/image15.png" ContentType="image/png"/>
  <Override PartName="/ppt/media/image6.jpeg" ContentType="image/jpeg"/>
  <Override PartName="/ppt/media/image16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10080000" cy="755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70560" y="77040"/>
            <a:ext cx="9936000" cy="7377480"/>
          </a:xfrm>
          <a:prstGeom prst="roundRect">
            <a:avLst>
              <a:gd name="adj" fmla="val 4929"/>
            </a:avLst>
          </a:prstGeom>
          <a:ln w="6480">
            <a:solidFill>
              <a:schemeClr val="tx1">
                <a:alpha val="100000"/>
              </a:schemeClr>
            </a:solidFill>
            <a:round/>
          </a:ln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0" y="0"/>
            <a:ext cx="10080000" cy="755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70560" y="77040"/>
            <a:ext cx="9936000" cy="7377480"/>
          </a:xfrm>
          <a:prstGeom prst="roundRect">
            <a:avLst>
              <a:gd name="adj" fmla="val 4929"/>
            </a:avLst>
          </a:prstGeom>
          <a:ln w="6480">
            <a:solidFill>
              <a:schemeClr val="tx1">
                <a:alpha val="100000"/>
              </a:schemeClr>
            </a:solidFill>
            <a:round/>
          </a:ln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258120" y="1251720"/>
            <a:ext cx="52920" cy="5382720"/>
          </a:xfrm>
          <a:prstGeom prst="rect">
            <a:avLst/>
          </a:prstGeom>
          <a:solidFill>
            <a:schemeClr val="accent1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Line 2"/>
          <p:cNvSpPr/>
          <p:nvPr/>
        </p:nvSpPr>
        <p:spPr>
          <a:xfrm>
            <a:off x="2272680" y="707040"/>
            <a:ext cx="5916240" cy="360"/>
          </a:xfrm>
          <a:prstGeom prst="line">
            <a:avLst/>
          </a:prstGeom>
          <a:ln w="25560">
            <a:solidFill>
              <a:srgbClr val="376092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82" name="image1.png" descr=""/>
          <p:cNvPicPr/>
          <p:nvPr/>
        </p:nvPicPr>
        <p:blipFill>
          <a:blip r:embed="rId2"/>
          <a:stretch/>
        </p:blipFill>
        <p:spPr>
          <a:xfrm>
            <a:off x="0" y="0"/>
            <a:ext cx="587520" cy="1007280"/>
          </a:xfrm>
          <a:prstGeom prst="rect">
            <a:avLst/>
          </a:prstGeom>
          <a:ln w="12600">
            <a:noFill/>
          </a:ln>
        </p:spPr>
      </p:pic>
      <p:pic>
        <p:nvPicPr>
          <p:cNvPr id="83" name="image2.png" descr=""/>
          <p:cNvPicPr/>
          <p:nvPr/>
        </p:nvPicPr>
        <p:blipFill>
          <a:blip r:embed="rId3"/>
          <a:stretch/>
        </p:blipFill>
        <p:spPr>
          <a:xfrm>
            <a:off x="9306000" y="0"/>
            <a:ext cx="719640" cy="923040"/>
          </a:xfrm>
          <a:prstGeom prst="rect">
            <a:avLst/>
          </a:prstGeom>
          <a:ln w="12600">
            <a:noFill/>
          </a:ln>
        </p:spPr>
      </p:pic>
      <p:sp>
        <p:nvSpPr>
          <p:cNvPr id="8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44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312120" y="83880"/>
            <a:ext cx="9767520" cy="706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gif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008000" y="1763640"/>
            <a:ext cx="8208000" cy="4607640"/>
          </a:xfrm>
          <a:prstGeom prst="roundRect">
            <a:avLst>
              <a:gd name="adj" fmla="val 16667"/>
            </a:avLst>
          </a:pr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220F5B38-0F4E-4A4B-90B7-D0505DCE9D5D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3"/>
          <p:cNvSpPr/>
          <p:nvPr/>
        </p:nvSpPr>
        <p:spPr>
          <a:xfrm>
            <a:off x="1008000" y="6803640"/>
            <a:ext cx="748800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46415C73-51DE-4C48-97E7-BE846248F18A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5"/>
          <p:cNvSpPr/>
          <p:nvPr/>
        </p:nvSpPr>
        <p:spPr>
          <a:xfrm>
            <a:off x="1008000" y="1835640"/>
            <a:ext cx="8208360" cy="433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>
            <a:normAutofit/>
          </a:bodyPr>
          <a:p>
            <a:pPr algn="ctr">
              <a:lnSpc>
                <a:spcPct val="100000"/>
              </a:lnSpc>
              <a:spcBef>
                <a:spcPts val="638"/>
              </a:spcBef>
            </a:pPr>
            <a:r>
              <a:rPr b="1" lang="en-US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HPK HGTD-2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</a:pPr>
            <a:r>
              <a:rPr b="1" lang="en-US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Singles and 2x2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7" name="Picture 9" descr=""/>
          <p:cNvPicPr/>
          <p:nvPr/>
        </p:nvPicPr>
        <p:blipFill>
          <a:blip r:embed="rId2"/>
          <a:stretch/>
        </p:blipFill>
        <p:spPr>
          <a:xfrm>
            <a:off x="359640" y="219240"/>
            <a:ext cx="2286000" cy="1072080"/>
          </a:xfrm>
          <a:prstGeom prst="rect">
            <a:avLst/>
          </a:prstGeom>
          <a:ln>
            <a:noFill/>
          </a:ln>
        </p:spPr>
      </p:pic>
      <p:pic>
        <p:nvPicPr>
          <p:cNvPr id="128" name="Picture 10" descr=""/>
          <p:cNvPicPr/>
          <p:nvPr/>
        </p:nvPicPr>
        <p:blipFill>
          <a:blip r:embed="rId3"/>
          <a:stretch/>
        </p:blipFill>
        <p:spPr>
          <a:xfrm>
            <a:off x="7302600" y="219240"/>
            <a:ext cx="2387160" cy="1255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1008000" y="30276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/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HPK new production received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15E69B44-AD53-49B1-BB46-9EA14D82BA26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D00C66B6-2EBD-43E6-917B-CC32C97A40FB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5"/>
          <p:cNvSpPr/>
          <p:nvPr/>
        </p:nvSpPr>
        <p:spPr>
          <a:xfrm>
            <a:off x="973800" y="1609560"/>
            <a:ext cx="8567640" cy="503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/>
          <a:p>
            <a:pPr marL="302400" indent="-301680">
              <a:lnSpc>
                <a:spcPct val="100000"/>
              </a:lnSpc>
              <a:spcBef>
                <a:spcPts val="638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1 box of 2x2 for 4 splits from CERN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02400" indent="-301680">
              <a:lnSpc>
                <a:spcPct val="100000"/>
              </a:lnSpc>
              <a:spcBef>
                <a:spcPts val="638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W28/W33/W37/W43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02400" indent="-301680">
              <a:lnSpc>
                <a:spcPct val="100000"/>
              </a:lnSpc>
              <a:spcBef>
                <a:spcPts val="1417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Single pads for 4 splits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04800" indent="-251280">
              <a:lnSpc>
                <a:spcPct val="100000"/>
              </a:lnSpc>
              <a:spcBef>
                <a:spcPts val="1134"/>
              </a:spcBef>
              <a:buClr>
                <a:srgbClr val="9b2d1f"/>
              </a:buClr>
              <a:buSzPct val="85000"/>
              <a:buFont typeface="Wingdings 2" charset="2"/>
              <a:buChar char="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W25/W31/W36/W42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02400" indent="-301680">
              <a:lnSpc>
                <a:spcPct val="100000"/>
              </a:lnSpc>
              <a:spcBef>
                <a:spcPts val="638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en-US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Increasing doping for lower W numbers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38"/>
              </a:spcBef>
            </a:pP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4" name="Picture 7" descr=""/>
          <p:cNvPicPr/>
          <p:nvPr/>
        </p:nvPicPr>
        <p:blipFill>
          <a:blip r:embed="rId1"/>
          <a:stretch/>
        </p:blipFill>
        <p:spPr>
          <a:xfrm rot="16200000">
            <a:off x="7113240" y="1279440"/>
            <a:ext cx="2069640" cy="2759760"/>
          </a:xfrm>
          <a:prstGeom prst="rect">
            <a:avLst/>
          </a:prstGeom>
          <a:ln>
            <a:noFill/>
          </a:ln>
        </p:spPr>
      </p:pic>
      <p:pic>
        <p:nvPicPr>
          <p:cNvPr id="135" name="Picture 6" descr=""/>
          <p:cNvPicPr/>
          <p:nvPr/>
        </p:nvPicPr>
        <p:blipFill>
          <a:blip r:embed="rId2"/>
          <a:stretch/>
        </p:blipFill>
        <p:spPr>
          <a:xfrm>
            <a:off x="161280" y="4392000"/>
            <a:ext cx="9795240" cy="2192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1008000" y="30276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>
            <a:norm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CV – foot increases with W28/W33/W37/43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F632F4EF-C50B-4BE7-90AA-BB4E9E36C26E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2701CD3C-495A-41CA-BFEF-0B54BE4BF479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0" name="Content Placeholder 7" descr=""/>
          <p:cNvPicPr/>
          <p:nvPr/>
        </p:nvPicPr>
        <p:blipFill>
          <a:blip r:embed="rId1"/>
          <a:stretch/>
        </p:blipFill>
        <p:spPr>
          <a:xfrm>
            <a:off x="1152000" y="1691640"/>
            <a:ext cx="8064000" cy="5125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 rot="16200000">
            <a:off x="-2157840" y="3791520"/>
            <a:ext cx="4561560" cy="304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ctr"/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Eric Ryan "HGTD Proto-2 C-V ", Aug 7, 2020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2273040" y="72000"/>
            <a:ext cx="5915520" cy="620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ctr"/>
          <a:p>
            <a:pPr marL="343080" indent="-342360"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HPK Proto-2 C-V Singles vs 2x2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8064360" y="7201440"/>
            <a:ext cx="231480" cy="3657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4" name="pasted-image.pdf" descr=""/>
          <p:cNvPicPr/>
          <p:nvPr/>
        </p:nvPicPr>
        <p:blipFill>
          <a:blip r:embed="rId1"/>
          <a:stretch/>
        </p:blipFill>
        <p:spPr>
          <a:xfrm>
            <a:off x="5718600" y="1251720"/>
            <a:ext cx="3947040" cy="2862000"/>
          </a:xfrm>
          <a:prstGeom prst="rect">
            <a:avLst/>
          </a:prstGeom>
          <a:ln w="12600">
            <a:noFill/>
          </a:ln>
        </p:spPr>
      </p:pic>
      <p:pic>
        <p:nvPicPr>
          <p:cNvPr id="145" name="pasted-image.pdf" descr=""/>
          <p:cNvPicPr/>
          <p:nvPr/>
        </p:nvPicPr>
        <p:blipFill>
          <a:blip r:embed="rId2"/>
          <a:stretch/>
        </p:blipFill>
        <p:spPr>
          <a:xfrm>
            <a:off x="5717520" y="4226400"/>
            <a:ext cx="3947400" cy="2862360"/>
          </a:xfrm>
          <a:prstGeom prst="rect">
            <a:avLst/>
          </a:prstGeom>
          <a:ln w="12600">
            <a:noFill/>
          </a:ln>
        </p:spPr>
      </p:pic>
      <p:sp>
        <p:nvSpPr>
          <p:cNvPr id="146" name="Line 4"/>
          <p:cNvSpPr/>
          <p:nvPr/>
        </p:nvSpPr>
        <p:spPr>
          <a:xfrm flipV="1">
            <a:off x="8107920" y="3439800"/>
            <a:ext cx="555480" cy="1860120"/>
          </a:xfrm>
          <a:prstGeom prst="line">
            <a:avLst/>
          </a:prstGeom>
          <a:ln w="38160">
            <a:solidFill>
              <a:srgbClr val="000000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5"/>
          <p:cNvSpPr/>
          <p:nvPr/>
        </p:nvSpPr>
        <p:spPr>
          <a:xfrm rot="20947200">
            <a:off x="8343000" y="2295720"/>
            <a:ext cx="559440" cy="1148400"/>
          </a:xfrm>
          <a:prstGeom prst="ellipse">
            <a:avLst/>
          </a:prstGeom>
          <a:noFill/>
          <a:ln w="255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6"/>
          <p:cNvSpPr/>
          <p:nvPr/>
        </p:nvSpPr>
        <p:spPr>
          <a:xfrm>
            <a:off x="587880" y="1251720"/>
            <a:ext cx="4760280" cy="31089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/>
          <a:p>
            <a:pPr marL="180360" indent="-179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W25 SE3 single overlaps with W28 2x2 SE3IP5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360" indent="-179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W31 SE3 single overlaps with W33 2x2 SE3IP4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360" indent="-179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W36 SE3 single overlaps with W37 2x2 SE3IP4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360" indent="-179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W42 SE3 single overlaps with W43 2x2 SE3IP4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CustomShape 7"/>
          <p:cNvSpPr/>
          <p:nvPr/>
        </p:nvSpPr>
        <p:spPr>
          <a:xfrm>
            <a:off x="712440" y="4998960"/>
            <a:ext cx="691200" cy="455040"/>
          </a:xfrm>
          <a:prstGeom prst="rightArrow">
            <a:avLst>
              <a:gd name="adj1" fmla="val 32000"/>
              <a:gd name="adj2" fmla="val 88474"/>
            </a:avLst>
          </a:prstGeom>
          <a:solidFill>
            <a:srgbClr val="ffffff"/>
          </a:solidFill>
          <a:ln w="25560">
            <a:solidFill>
              <a:srgbClr val="ff26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CustomShape 8"/>
          <p:cNvSpPr/>
          <p:nvPr/>
        </p:nvSpPr>
        <p:spPr>
          <a:xfrm>
            <a:off x="1584720" y="4984920"/>
            <a:ext cx="3454920" cy="14630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CVs have the same shape for each split, i.e W25/W28, W31/W33, W36/W37, and W42/W43 have the same doping concentrations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0" y="-43632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>
            <a:norm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2x2 vs singles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409FBA66-3B69-4A79-AE45-9CCD15341F3A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0F0FFEF0-B73B-48BC-AEB2-6FDA3CD939F9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&lt;number&gt;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640080" y="91440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548640" y="393192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57" name="" descr=""/>
          <p:cNvPicPr/>
          <p:nvPr/>
        </p:nvPicPr>
        <p:blipFill>
          <a:blip r:embed="rId3"/>
          <a:stretch/>
        </p:blipFill>
        <p:spPr>
          <a:xfrm>
            <a:off x="4829040" y="402336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58" name="" descr=""/>
          <p:cNvPicPr/>
          <p:nvPr/>
        </p:nvPicPr>
        <p:blipFill>
          <a:blip r:embed="rId4"/>
          <a:stretch/>
        </p:blipFill>
        <p:spPr>
          <a:xfrm>
            <a:off x="4920480" y="1005840"/>
            <a:ext cx="4132080" cy="2839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0" y="-43632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>
            <a:norm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2x2 vs singles split 1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C723C7FE-5516-4392-B3E9-427517906E25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DF3CA23D-5713-490D-8CD8-BBFA4060B906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&lt;number&gt;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640080" y="91440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4920480" y="100584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65" name="" descr=""/>
          <p:cNvPicPr/>
          <p:nvPr/>
        </p:nvPicPr>
        <p:blipFill>
          <a:blip r:embed="rId3"/>
          <a:stretch/>
        </p:blipFill>
        <p:spPr>
          <a:xfrm>
            <a:off x="548640" y="393192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66" name="" descr=""/>
          <p:cNvPicPr/>
          <p:nvPr/>
        </p:nvPicPr>
        <p:blipFill>
          <a:blip r:embed="rId4"/>
          <a:stretch/>
        </p:blipFill>
        <p:spPr>
          <a:xfrm>
            <a:off x="4828680" y="4023000"/>
            <a:ext cx="4132800" cy="2840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-43632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>
            <a:norm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x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v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s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s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i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n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g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l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e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s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s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p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l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i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t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</a:t>
            </a: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349AA6E9-E911-40C3-AA5D-C6712DCF4DDB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83A486AF-599C-43DF-89B5-1A95AC0EEDCA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&lt;number&gt;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640080" y="91440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4920480" y="100584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73" name="" descr=""/>
          <p:cNvPicPr/>
          <p:nvPr/>
        </p:nvPicPr>
        <p:blipFill>
          <a:blip r:embed="rId3"/>
          <a:stretch/>
        </p:blipFill>
        <p:spPr>
          <a:xfrm>
            <a:off x="548640" y="393192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74" name="" descr=""/>
          <p:cNvPicPr/>
          <p:nvPr/>
        </p:nvPicPr>
        <p:blipFill>
          <a:blip r:embed="rId4"/>
          <a:stretch/>
        </p:blipFill>
        <p:spPr>
          <a:xfrm>
            <a:off x="4829040" y="4023360"/>
            <a:ext cx="4132080" cy="2839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0" y="-436320"/>
            <a:ext cx="856764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100800" anchor="b">
            <a:norm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2x2 vs singles split 4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6804360" y="6824880"/>
            <a:ext cx="272952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 algn="r">
              <a:lnSpc>
                <a:spcPct val="100000"/>
              </a:lnSpc>
            </a:pPr>
            <a:fld id="{7FDA7250-BDA0-4664-AF8C-7043D26A5F9B}" type="datetime1"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08/11/2020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1008000" y="6803640"/>
            <a:ext cx="436752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 anchor="ctr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696464"/>
                </a:solidFill>
                <a:uFill>
                  <a:solidFill>
                    <a:srgbClr val="ffffff"/>
                  </a:solidFill>
                </a:uFill>
                <a:latin typeface="Perpetua"/>
              </a:rPr>
              <a:t>Simone Michele Mazza - HGTD sensor LHCC review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CustomShape 4"/>
          <p:cNvSpPr/>
          <p:nvPr/>
        </p:nvSpPr>
        <p:spPr>
          <a:xfrm>
            <a:off x="161280" y="6845760"/>
            <a:ext cx="503280" cy="503280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4CEEC36B-A368-4678-8EC2-B0EF888A9EE2}" type="slidenum">
              <a:rPr b="0" lang="en-US" sz="1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&lt;number&gt;</a:t>
            </a:fld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" descr=""/>
          <p:cNvPicPr/>
          <p:nvPr/>
        </p:nvPicPr>
        <p:blipFill>
          <a:blip r:embed="rId1"/>
          <a:stretch/>
        </p:blipFill>
        <p:spPr>
          <a:xfrm>
            <a:off x="640080" y="91440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80" name="" descr=""/>
          <p:cNvPicPr/>
          <p:nvPr/>
        </p:nvPicPr>
        <p:blipFill>
          <a:blip r:embed="rId2"/>
          <a:stretch/>
        </p:blipFill>
        <p:spPr>
          <a:xfrm>
            <a:off x="4920480" y="100584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81" name="" descr=""/>
          <p:cNvPicPr/>
          <p:nvPr/>
        </p:nvPicPr>
        <p:blipFill>
          <a:blip r:embed="rId3"/>
          <a:stretch/>
        </p:blipFill>
        <p:spPr>
          <a:xfrm>
            <a:off x="548640" y="3931920"/>
            <a:ext cx="4132080" cy="2839680"/>
          </a:xfrm>
          <a:prstGeom prst="rect">
            <a:avLst/>
          </a:prstGeom>
          <a:ln>
            <a:noFill/>
          </a:ln>
        </p:spPr>
      </p:pic>
      <p:pic>
        <p:nvPicPr>
          <p:cNvPr id="182" name="" descr=""/>
          <p:cNvPicPr/>
          <p:nvPr/>
        </p:nvPicPr>
        <p:blipFill>
          <a:blip r:embed="rId4"/>
          <a:stretch/>
        </p:blipFill>
        <p:spPr>
          <a:xfrm>
            <a:off x="4829040" y="4023360"/>
            <a:ext cx="4132080" cy="2839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23012</TotalTime>
  <Application>LibreOffice/5.3.7.2.0$Linux_X86_64 LibreOffice_project/30$Build-2</Application>
  <Words>905</Words>
  <Paragraphs>160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2014-11-18T11:45:19Z</dcterms:created>
  <dc:creator>Boes</dc:creator>
  <dc:description/>
  <dc:language>en-US</dc:language>
  <cp:lastModifiedBy/>
  <cp:lastPrinted>2014-12-15T16:05:16Z</cp:lastPrinted>
  <dcterms:modified xsi:type="dcterms:W3CDTF">2020-08-11T14:56:18Z</dcterms:modified>
  <cp:revision>2795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Custom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