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  <p:sldMasterId id="2147483674" r:id="rId3"/>
    <p:sldMasterId id="2147483686" r:id="rId4"/>
    <p:sldMasterId id="2147483698" r:id="rId5"/>
  </p:sldMasterIdLst>
  <p:notesMasterIdLst>
    <p:notesMasterId r:id="rId28"/>
  </p:notesMasterIdLst>
  <p:sldIdLst>
    <p:sldId id="2147469724" r:id="rId6"/>
    <p:sldId id="5840" r:id="rId7"/>
    <p:sldId id="2147469664" r:id="rId8"/>
    <p:sldId id="2147469747" r:id="rId9"/>
    <p:sldId id="2147469753" r:id="rId10"/>
    <p:sldId id="2147469752" r:id="rId11"/>
    <p:sldId id="2147469742" r:id="rId12"/>
    <p:sldId id="2147469937" r:id="rId13"/>
    <p:sldId id="2147470003" r:id="rId14"/>
    <p:sldId id="2147470001" r:id="rId15"/>
    <p:sldId id="2147470002" r:id="rId16"/>
    <p:sldId id="2147469743" r:id="rId17"/>
    <p:sldId id="256" r:id="rId18"/>
    <p:sldId id="2147469744" r:id="rId19"/>
    <p:sldId id="2147469739" r:id="rId20"/>
    <p:sldId id="2147469745" r:id="rId21"/>
    <p:sldId id="2147375461" r:id="rId22"/>
    <p:sldId id="2147469554" r:id="rId23"/>
    <p:sldId id="4770" r:id="rId24"/>
    <p:sldId id="5821" r:id="rId25"/>
    <p:sldId id="2147469729" r:id="rId26"/>
    <p:sldId id="575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30" autoAdjust="0"/>
    <p:restoredTop sz="94632" autoAdjust="0"/>
  </p:normalViewPr>
  <p:slideViewPr>
    <p:cSldViewPr snapToGrid="0">
      <p:cViewPr varScale="1">
        <p:scale>
          <a:sx n="94" d="100"/>
          <a:sy n="94" d="100"/>
        </p:scale>
        <p:origin x="1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57B3B-ED67-469A-B307-86F7A39C968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06A0A4-0EE3-4D82-BAB3-ED3AA258C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3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the strategic schedule that implements the phased execution strategy I just described. Infrastructure leads, Accelerator follows, Detector proceeds on its appropriate path, and the activities converge on early operations and first collisions.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5839EF-EF2D-A244-8B03-02564FD387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8497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the notional profile behind the assumptions I just described. The combined envelope peaks at about $450 million annually. The immediate issue is on the NP Operations side: our current estimates for NP Ops-funded EIC scope exceed the projected funding. We are reviewing that scope and its dependencies now to bring cost and funding into alignment.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5839EF-EF2D-A244-8B03-02564FD387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055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6" name="Google Shape;7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emf"/><Relationship Id="rId4" Type="http://schemas.openxmlformats.org/officeDocument/2006/relationships/image" Target="../media/image8.emf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30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6B845-9551-8488-0E95-7AF95F7281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D57D4D-66DD-A196-D0A8-8805CE505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0ADDD-5152-73DD-11CC-AFBE08298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9CBD8-7511-A28A-2586-7ABB5F707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AD182-9F01-4238-3E61-32F245760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28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BE01F-402B-896B-075E-8B52C03B8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BD732-D622-D697-7848-0C60AE57E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CEBB6-0851-0996-41E2-CD4C2019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A2124-1FF5-0D00-9D1D-75F1B6E5E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A1524-79FD-873B-B8AB-264A11B39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89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397D3-26E5-3B41-5D7F-5E9416CBC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4A382-22CC-D083-9CD5-3AB354029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C9DF4-3875-85D0-B28E-94494689C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3D6A2-64B4-C0E6-A47B-5E668C46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AB46D-86E4-4FA0-0887-108854F98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23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991E8-7E58-9C8E-1D32-516EC26D8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2D4AF-133D-18E9-CF22-2098E9C07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F322A9-3784-C2C4-38FB-C81DBCD294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B25AEC-0412-98AB-FD28-7EFA7752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CD1176-F8FD-2CB4-4AD9-9C103A665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B3C3D-1318-EFDB-C2F7-549844E5C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33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2FC24-176B-5708-56AB-20547320A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5511F-C5BC-D4A0-5CDB-7008E780C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67D202-A3AD-C87E-E899-06F554BA2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DCB123-703D-2800-97F4-A2467204A5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8AFE6E-4586-3040-72DD-058A028F8F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855D26-1F68-200C-91E8-DD30A7C85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EC0213-F391-E86F-E0D7-F9080ACDB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01F6C0-C02E-41F7-7624-1F211EE10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0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CC3C1-03E4-626B-6509-5FCF89371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54602D-309E-D848-B30A-670F020C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0CDDC2-FA23-DA00-4444-2D07EAF24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966360-FD7F-85A3-F579-AA3338FEC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39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4B827B-B882-EF08-B94B-BC4EC3D6F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B89B48-3C65-1306-B9D4-327B80F52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D6E66-4D34-308B-F928-8D840B0E3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44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FB975-3C76-A5B6-03AA-7AC63BB7B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08828-AC71-580F-80EF-6A433FFF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7CEB2-9E6E-C5BF-873F-165920CCA4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534356-4E42-BF9D-CB81-6773A644B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2E8D09-8B4B-D8F3-D8D7-4F1FCA329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522E60-46A7-473C-0F1F-79037FEDC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049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90046-A409-B36B-0483-B5070C3D9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34E26B-AE0F-8A59-618E-10CEDDB264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6652A-0F6C-C445-0475-70FA071341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3A17E3-2E60-0D8A-A502-DE4F23B45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EAC12B-5593-0FAE-01CA-06B9DBCE8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03083A-0444-8F96-5D17-8A51D0FF2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346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8EAA9-FD5C-FB10-5E29-583D9563D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2E0C21-CAF2-8240-D002-C94BB8AD4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8ADFB-0727-ACB3-0B41-39AEC1F32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1AE20-ACDE-5B8A-6842-D0FD18AA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6B906-77A9-191C-0750-487D682D1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16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70B496-BCD1-C439-2F1B-3F41C2831F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ECC6F7-725F-20A8-3417-6C523576E0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0F375-C9CC-DEF1-A546-790055B0B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C2972-7336-1AFA-EC13-399387419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88EB3-F852-190D-3BEB-C3CCF3CC0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978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2921" y="1174478"/>
            <a:ext cx="10962105" cy="124041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4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L2Ms Monthly Reporting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3288714"/>
            <a:ext cx="10962105" cy="4489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800" b="1"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 sz="1500"/>
            </a:lvl2pPr>
            <a:lvl3pPr marL="685800" indent="0">
              <a:buFontTx/>
              <a:buNone/>
              <a:defRPr sz="1500"/>
            </a:lvl3pPr>
            <a:lvl4pPr marL="1028700" indent="0">
              <a:buFontTx/>
              <a:buNone/>
              <a:defRPr sz="1500"/>
            </a:lvl4pPr>
            <a:lvl5pPr marL="1371600" indent="0">
              <a:buFontTx/>
              <a:buNone/>
              <a:defRPr sz="1500"/>
            </a:lvl5pPr>
          </a:lstStyle>
          <a:p>
            <a:pPr lvl="0"/>
            <a:r>
              <a:rPr lang="en-US"/>
              <a:t>Presenter Name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99D03B-F4BD-85C1-5955-B2BB7ACF4A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26315" y="472833"/>
            <a:ext cx="1632203" cy="45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6D9F0E-4B80-0FD1-A24A-1C1B60A4B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566183" y="472833"/>
            <a:ext cx="1787236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496317-0189-6060-26F4-32FD0508897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067686" y="472833"/>
            <a:ext cx="1825604" cy="45720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D74062-0C2E-090F-07DF-75D428DE15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921" y="4233687"/>
            <a:ext cx="10962105" cy="3795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bg1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DFAD954-7DFC-3150-35B3-444AB26BD5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921" y="3738425"/>
            <a:ext cx="10962105" cy="4778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 (If Needed)</a:t>
            </a:r>
          </a:p>
        </p:txBody>
      </p:sp>
    </p:spTree>
    <p:extLst>
      <p:ext uri="{BB962C8B-B14F-4D97-AF65-F5344CB8AC3E}">
        <p14:creationId xmlns:p14="http://schemas.microsoft.com/office/powerpoint/2010/main" val="875810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5120">
          <p15:clr>
            <a:srgbClr val="FBAE40"/>
          </p15:clr>
        </p15:guide>
        <p15:guide id="9" orient="horz" pos="3888">
          <p15:clr>
            <a:srgbClr val="FBAE40"/>
          </p15:clr>
        </p15:guide>
        <p15:guide id="10" pos="480">
          <p15:clr>
            <a:srgbClr val="FBAE40"/>
          </p15:clr>
        </p15:guide>
        <p15:guide id="11" pos="9760">
          <p15:clr>
            <a:srgbClr val="FBAE40"/>
          </p15:clr>
        </p15:guide>
        <p15:guide id="12" orient="horz" pos="398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6E40-B484-1283-A234-15FBD88553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Outline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E89AC-E876-D4E3-122F-C3259C46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930274"/>
            <a:ext cx="11521440" cy="5212080"/>
          </a:xfrm>
        </p:spPr>
        <p:txBody>
          <a:bodyPr/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Level 1 – Arial 20</a:t>
            </a:r>
          </a:p>
          <a:p>
            <a:pPr lvl="1"/>
            <a:r>
              <a:rPr lang="en-US"/>
              <a:t>Level 2 – Arial 16</a:t>
            </a:r>
          </a:p>
          <a:p>
            <a:pPr lvl="2"/>
            <a:r>
              <a:rPr lang="en-US"/>
              <a:t>Level 3 – Arial 16</a:t>
            </a:r>
          </a:p>
          <a:p>
            <a:pPr lvl="3"/>
            <a:r>
              <a:rPr lang="en-US"/>
              <a:t>Level 4 – Arial 16</a:t>
            </a:r>
          </a:p>
          <a:p>
            <a:pPr lvl="4"/>
            <a:r>
              <a:rPr lang="en-US"/>
              <a:t>Level 5 – Arial 16</a:t>
            </a:r>
          </a:p>
        </p:txBody>
      </p:sp>
    </p:spTree>
    <p:extLst>
      <p:ext uri="{BB962C8B-B14F-4D97-AF65-F5344CB8AC3E}">
        <p14:creationId xmlns:p14="http://schemas.microsoft.com/office/powerpoint/2010/main" val="3922610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-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6E40-B484-1283-A234-15FBD88553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 [Layout: Content 1 – Bulleted]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E89AC-E876-D4E3-122F-C3259C46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930274"/>
            <a:ext cx="11521440" cy="5212080"/>
          </a:xfrm>
        </p:spPr>
        <p:txBody>
          <a:bodyPr/>
          <a:lstStyle>
            <a:lvl1pPr>
              <a:defRPr/>
            </a:lvl1pPr>
            <a:lvl2pPr marL="386954" indent="-171450">
              <a:defRPr/>
            </a:lvl2pPr>
            <a:lvl3pPr marL="558404" indent="-127397">
              <a:defRPr/>
            </a:lvl3pPr>
            <a:lvl4pPr marL="729854" indent="-127397">
              <a:defRPr/>
            </a:lvl4pPr>
            <a:lvl5pPr marL="901304" indent="-127397">
              <a:defRPr/>
            </a:lvl5pPr>
          </a:lstStyle>
          <a:p>
            <a:pPr lvl="0"/>
            <a:r>
              <a:rPr lang="en-US"/>
              <a:t>Level 1 – Arial 24</a:t>
            </a:r>
          </a:p>
          <a:p>
            <a:pPr lvl="1"/>
            <a:r>
              <a:rPr lang="en-US"/>
              <a:t>Level 2 – Arial 20</a:t>
            </a:r>
          </a:p>
          <a:p>
            <a:pPr lvl="2"/>
            <a:r>
              <a:rPr lang="en-US"/>
              <a:t>Level 3 – Arial 18</a:t>
            </a:r>
          </a:p>
          <a:p>
            <a:pPr lvl="3"/>
            <a:r>
              <a:rPr lang="en-US"/>
              <a:t>Level 4 – Arial 16</a:t>
            </a:r>
          </a:p>
          <a:p>
            <a:pPr lvl="4"/>
            <a:r>
              <a:rPr lang="en-US"/>
              <a:t>Level 5 – Arial 16</a:t>
            </a:r>
          </a:p>
        </p:txBody>
      </p:sp>
    </p:spTree>
    <p:extLst>
      <p:ext uri="{BB962C8B-B14F-4D97-AF65-F5344CB8AC3E}">
        <p14:creationId xmlns:p14="http://schemas.microsoft.com/office/powerpoint/2010/main" val="2059050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D91B-7801-B3EC-7CA4-44C5BF1D94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963" y="0"/>
            <a:ext cx="11499235" cy="52341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 Only</a:t>
            </a:r>
          </a:p>
        </p:txBody>
      </p:sp>
    </p:spTree>
    <p:extLst>
      <p:ext uri="{BB962C8B-B14F-4D97-AF65-F5344CB8AC3E}">
        <p14:creationId xmlns:p14="http://schemas.microsoft.com/office/powerpoint/2010/main" val="2919804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0421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E89AC-E876-D4E3-122F-C3259C46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930274"/>
            <a:ext cx="11521440" cy="5212080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7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Section Separator – Title Line 1</a:t>
            </a:r>
          </a:p>
          <a:p>
            <a:pPr lvl="0"/>
            <a:r>
              <a:rPr lang="en-US"/>
              <a:t>Section Separator – Title Line 2</a:t>
            </a:r>
          </a:p>
          <a:p>
            <a:pPr lvl="0"/>
            <a:r>
              <a:rPr lang="en-US"/>
              <a:t>Section Separator – Title Line 3</a:t>
            </a:r>
          </a:p>
        </p:txBody>
      </p:sp>
    </p:spTree>
    <p:extLst>
      <p:ext uri="{BB962C8B-B14F-4D97-AF65-F5344CB8AC3E}">
        <p14:creationId xmlns:p14="http://schemas.microsoft.com/office/powerpoint/2010/main" val="27708707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30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6B845-9551-8488-0E95-7AF95F7281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D57D4D-66DD-A196-D0A8-8805CE505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0ADDD-5152-73DD-11CC-AFBE08298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9CBD8-7511-A28A-2586-7ABB5F707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AD182-9F01-4238-3E61-32F245760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800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BE01F-402B-896B-075E-8B52C03B8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BD732-D622-D697-7848-0C60AE57E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CEBB6-0851-0996-41E2-CD4C2019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A2124-1FF5-0D00-9D1D-75F1B6E5E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A1524-79FD-873B-B8AB-264A11B39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746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397D3-26E5-3B41-5D7F-5E9416CBC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4A382-22CC-D083-9CD5-3AB354029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C9DF4-3875-85D0-B28E-94494689C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3D6A2-64B4-C0E6-A47B-5E668C46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AB46D-86E4-4FA0-0887-108854F98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574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991E8-7E58-9C8E-1D32-516EC26D8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2D4AF-133D-18E9-CF22-2098E9C07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F322A9-3784-C2C4-38FB-C81DBCD294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B25AEC-0412-98AB-FD28-7EFA7752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CD1176-F8FD-2CB4-4AD9-9C103A665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B3C3D-1318-EFDB-C2F7-549844E5C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138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2FC24-176B-5708-56AB-20547320A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5511F-C5BC-D4A0-5CDB-7008E780C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67D202-A3AD-C87E-E899-06F554BA2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DCB123-703D-2800-97F4-A2467204A5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8AFE6E-4586-3040-72DD-058A028F8F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855D26-1F68-200C-91E8-DD30A7C85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EC0213-F391-E86F-E0D7-F9080ACDB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01F6C0-C02E-41F7-7624-1F211EE10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7191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CC3C1-03E4-626B-6509-5FCF89371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54602D-309E-D848-B30A-670F020C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0CDDC2-FA23-DA00-4444-2D07EAF24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966360-FD7F-85A3-F579-AA3338FEC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135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4B827B-B882-EF08-B94B-BC4EC3D6F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B89B48-3C65-1306-B9D4-327B80F52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D6E66-4D34-308B-F928-8D840B0E3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3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FB975-3C76-A5B6-03AA-7AC63BB7B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08828-AC71-580F-80EF-6A433FFFF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7CEB2-9E6E-C5BF-873F-165920CCA4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534356-4E42-BF9D-CB81-6773A644B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2E8D09-8B4B-D8F3-D8D7-4F1FCA329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522E60-46A7-473C-0F1F-79037FEDC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9409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90046-A409-B36B-0483-B5070C3D9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34E26B-AE0F-8A59-618E-10CEDDB264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6652A-0F6C-C445-0475-70FA071341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3A17E3-2E60-0D8A-A502-DE4F23B45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EAC12B-5593-0FAE-01CA-06B9DBCE8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03083A-0444-8F96-5D17-8A51D0FF2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8800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8EAA9-FD5C-FB10-5E29-583D9563D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2E0C21-CAF2-8240-D002-C94BB8AD4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8ADFB-0727-ACB3-0B41-39AEC1F32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1AE20-ACDE-5B8A-6842-D0FD18AA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6B906-77A9-191C-0750-487D682D1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731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70B496-BCD1-C439-2F1B-3F41C2831F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ECC6F7-725F-20A8-3417-6C523576E0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0F375-C9CC-DEF1-A546-790055B0B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C2972-7336-1AFA-EC13-399387419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88EB3-F852-190D-3BEB-C3CCF3CC0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628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03DE1-8B46-2B68-A834-4806BFC9A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3635" y="406400"/>
            <a:ext cx="5142186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A3A558-A4F2-B68B-DD21-8024DBE2DC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49207" y="3058128"/>
            <a:ext cx="3904593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9B1F0-F476-6620-2CF7-516FE8A1B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C55F4-B7F0-7568-77DB-8A031B9CB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8AEC6-5679-438D-2BD2-D8EF89C34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D382-6882-46F9-AD0A-55A2997F0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03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17865-3444-F90E-8733-62F71B477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107D6-39CA-C1A8-2C2A-E85615B12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8789C-52B4-C26A-CC1D-80F65CC2B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7912A-B47F-162C-386F-92BF8E3AE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7D26F-F47B-CFAE-7C0C-C5CD806EE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D382-6882-46F9-AD0A-55A2997F0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8316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C6492-1092-A17A-5892-89DC25BE7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3FE20A-AF4A-995E-A301-99DB82988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86FA1-3092-5944-4E9B-18ED81F4C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FF9DA-9CE0-40A5-09F0-4029ACCA6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ECA53-26EF-A0D7-26E9-119EF239A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D382-6882-46F9-AD0A-55A2997F0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950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044C7-7BB1-E0C6-F78C-18BC4219B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C0EA8-5C99-A3D7-B89B-6B5BA44334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4D9E2-1853-FA4D-373F-0C9E3BE0C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01575-5AAB-2390-6A1D-9E5E19AF8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27111A-60A9-EEF5-EC39-70BCF2333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BC291A-B67E-A239-6DB2-338397D81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D382-6882-46F9-AD0A-55A2997F0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081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1C9D7-1ED8-FC14-F069-7B862F9B3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0AFD7-DA8A-717E-BE50-0D50B4875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8ABDB3-96E7-8EF2-F825-0BA2F28F7C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9E1104-BBB2-18C4-4332-5ACA5373F2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B347F5-EC1B-69BF-5FE7-50E8C0BBB7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FF9E46-F058-EE4D-7FD5-37EEAC91E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8993DB-21D9-F85C-2C3D-6E1D738D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540289-C946-2298-A085-34E5A42A7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D382-6882-46F9-AD0A-55A2997F0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0906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A4C46-9288-1145-6648-2344A01B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9A7995-C2CF-5D08-0874-2FF92E82D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C23DB9-C4CA-D802-FEA6-E7379411A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4F0695-BFFB-40FF-CA5F-14BF76BB4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D382-6882-46F9-AD0A-55A2997F0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6336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D8D1C5-B635-6241-B64B-D570F58AC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366799-F8DA-E591-14FE-979299CDD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7FDD63-C306-6F61-6173-AAC1F137D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D382-6882-46F9-AD0A-55A2997F0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378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97547-616E-39D7-967C-6FCCE1210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DFD1B-BB11-B1F2-4923-617D778F3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8B594-1B9D-CB01-7D47-6D85234C9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8CF1E-6B7E-5B6C-DA38-729A41E3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87C1D8-0CBF-98E4-0204-6127617A9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1B839-4CF1-E154-1E7A-BC27F0FAC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D382-6882-46F9-AD0A-55A2997F0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975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9BFE5-77E9-69C2-ED94-191102151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F7CAFF-012D-AE76-71AF-15E084631A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DAE79-935F-2B62-D3F2-72F63F535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F3A051-F4D6-A958-7ED5-A3D3025EA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49A86B-3E1B-93E1-DFA4-4C38435BB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C961D5-4F02-09BA-FB56-78B3F830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D382-6882-46F9-AD0A-55A2997F0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160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48D24-EDE1-C315-A615-CD203D4B3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29731F-D79D-6582-A69F-2CD636043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8A349-350F-86D0-08F0-6D29B942B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1B573-DC7D-6B61-3F31-62BBDA536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81C7B-9473-350A-B59A-7EEE8F365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D382-6882-46F9-AD0A-55A2997F0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094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3B17E3-8B01-6BFA-07A8-36A8EAE7C4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282654-44BC-4DBD-8479-14CA64071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764D6-DAAE-9690-7837-0C17BE96E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17A45-8DDC-7B59-8199-67EEFB87A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60300-ACDB-EC7B-F0B6-9153D7304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D382-6882-46F9-AD0A-55A2997F0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6736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1481540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4712963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3441178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99D03B-F4BD-85C1-5955-B2BB7ACF4A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26314" y="472833"/>
            <a:ext cx="1632203" cy="45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6D9F0E-4B80-0FD1-A24A-1C1B60A4B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566183" y="472833"/>
            <a:ext cx="1787236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496317-0189-6060-26F4-32FD0508897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067685" y="472833"/>
            <a:ext cx="182560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431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40">
          <p15:clr>
            <a:srgbClr val="FBAE40"/>
          </p15:clr>
        </p15:guide>
        <p15:guide id="9" orient="horz" pos="3888">
          <p15:clr>
            <a:srgbClr val="FBAE40"/>
          </p15:clr>
        </p15:guide>
        <p15:guide id="10" pos="360">
          <p15:clr>
            <a:srgbClr val="FBAE40"/>
          </p15:clr>
        </p15:guide>
        <p15:guide id="11" pos="7320">
          <p15:clr>
            <a:srgbClr val="FBAE40"/>
          </p15:clr>
        </p15:guide>
        <p15:guide id="12" orient="horz" pos="398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785F67-179E-4145-8BCB-4A0C61A8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1649" y="6533724"/>
            <a:ext cx="432486" cy="29404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b="1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E7747BA-6145-3552-2339-5F4BF5DF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5684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65258C7-5BE3-51E9-6313-6F03042F3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75519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65E-00C4-6F4C-8817-84A69C14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926A3-B154-C14C-BFED-E141D3C8B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579" y="975360"/>
            <a:ext cx="5524500" cy="48911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0C922-34CF-D846-A402-06F51B189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4923" y="975360"/>
            <a:ext cx="5755084" cy="48911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F058090-69E1-4C76-B04E-24949BD11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1649" y="6533724"/>
            <a:ext cx="432486" cy="29404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773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D45B976-F9BD-96F9-4119-FEAF693C373D}"/>
              </a:ext>
            </a:extLst>
          </p:cNvPr>
          <p:cNvCxnSpPr/>
          <p:nvPr userDrawn="1"/>
        </p:nvCxnSpPr>
        <p:spPr>
          <a:xfrm>
            <a:off x="462579" y="6111240"/>
            <a:ext cx="114999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69E67-D399-4DBB-BAA8-0F33523D2B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1649" y="6533724"/>
            <a:ext cx="432486" cy="29404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027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 -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6E40-B484-1283-A234-15FBD88553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 [Layout: Content 1 – Bulleted]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E89AC-E876-D4E3-122F-C3259C46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930274"/>
            <a:ext cx="11521440" cy="5212080"/>
          </a:xfrm>
        </p:spPr>
        <p:txBody>
          <a:bodyPr/>
          <a:lstStyle>
            <a:lvl1pPr>
              <a:defRPr/>
            </a:lvl1pPr>
            <a:lvl2pPr marL="515938" indent="-228600">
              <a:defRPr/>
            </a:lvl2pPr>
            <a:lvl3pPr marL="744538" indent="-169863">
              <a:defRPr/>
            </a:lvl3pPr>
            <a:lvl4pPr marL="973138" indent="-169863">
              <a:defRPr/>
            </a:lvl4pPr>
            <a:lvl5pPr marL="1201738" indent="-169863">
              <a:defRPr/>
            </a:lvl5pPr>
          </a:lstStyle>
          <a:p>
            <a:pPr lvl="0"/>
            <a:r>
              <a:rPr lang="en-US"/>
              <a:t>Level 1 – Arial 24</a:t>
            </a:r>
          </a:p>
          <a:p>
            <a:pPr lvl="1"/>
            <a:r>
              <a:rPr lang="en-US"/>
              <a:t>Level 2 – Arial 20</a:t>
            </a:r>
          </a:p>
          <a:p>
            <a:pPr lvl="2"/>
            <a:r>
              <a:rPr lang="en-US"/>
              <a:t>Level 3 – Arial 18</a:t>
            </a:r>
          </a:p>
          <a:p>
            <a:pPr lvl="3"/>
            <a:r>
              <a:rPr lang="en-US"/>
              <a:t>Level 4 – Arial 16</a:t>
            </a:r>
          </a:p>
          <a:p>
            <a:pPr lvl="4"/>
            <a:r>
              <a:rPr lang="en-US"/>
              <a:t>Level 5 – Arial 16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22DA922-CCCC-1F27-7C79-F599C8270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1649" y="6533724"/>
            <a:ext cx="432486" cy="29404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186231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B70F5-09AC-CD48-85DB-1752A5E86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6FDB5-5C90-C844-8D34-266A469CE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6729564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122364"/>
            <a:ext cx="10363200" cy="2387600"/>
          </a:xfrm>
        </p:spPr>
        <p:txBody>
          <a:bodyPr anchor="b"/>
          <a:lstStyle>
            <a:lvl1pPr algn="ctr">
              <a:defRPr sz="478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9"/>
            <a:ext cx="9144000" cy="1655762"/>
          </a:xfrm>
        </p:spPr>
        <p:txBody>
          <a:bodyPr/>
          <a:lstStyle>
            <a:lvl1pPr marL="0" indent="0" algn="ctr">
              <a:buNone/>
              <a:defRPr sz="1913"/>
            </a:lvl1pPr>
            <a:lvl2pPr marL="364370" indent="0" algn="ctr">
              <a:buNone/>
              <a:defRPr sz="1594"/>
            </a:lvl2pPr>
            <a:lvl3pPr marL="728740" indent="0" algn="ctr">
              <a:buNone/>
              <a:defRPr sz="1435"/>
            </a:lvl3pPr>
            <a:lvl4pPr marL="1093110" indent="0" algn="ctr">
              <a:buNone/>
              <a:defRPr sz="1275"/>
            </a:lvl4pPr>
            <a:lvl5pPr marL="1457480" indent="0" algn="ctr">
              <a:buNone/>
              <a:defRPr sz="1275"/>
            </a:lvl5pPr>
            <a:lvl6pPr marL="1821851" indent="0" algn="ctr">
              <a:buNone/>
              <a:defRPr sz="1275"/>
            </a:lvl6pPr>
            <a:lvl7pPr marL="2186221" indent="0" algn="ctr">
              <a:buNone/>
              <a:defRPr sz="1275"/>
            </a:lvl7pPr>
            <a:lvl8pPr marL="2550591" indent="0" algn="ctr">
              <a:buNone/>
              <a:defRPr sz="1275"/>
            </a:lvl8pPr>
            <a:lvl9pPr marL="2914961" indent="0" algn="ctr">
              <a:buNone/>
              <a:defRPr sz="1275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8E2B0-FD4C-4F48-A3F4-AE220E72D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369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713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3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EC1EDF-F53A-8614-E2FA-B871C3053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05D3D-7C3F-7375-EC7E-52A2761C9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25882-7DBE-EFFF-5353-4511D27DB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90A07-1EA6-5554-A455-D032D0D07E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6ABC7-A4A4-DA95-22A1-6A8E3308C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6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B150B5-704F-CF21-3183-8DB97C07706C}"/>
              </a:ext>
            </a:extLst>
          </p:cNvPr>
          <p:cNvCxnSpPr>
            <a:cxnSpLocks/>
          </p:cNvCxnSpPr>
          <p:nvPr userDrawn="1"/>
        </p:nvCxnSpPr>
        <p:spPr>
          <a:xfrm>
            <a:off x="456274" y="535093"/>
            <a:ext cx="11499925" cy="0"/>
          </a:xfrm>
          <a:prstGeom prst="line">
            <a:avLst/>
          </a:prstGeom>
          <a:ln w="25400">
            <a:gradFill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BCFEFF2-44B8-687E-DAB3-7026DB467298}"/>
              </a:ext>
            </a:extLst>
          </p:cNvPr>
          <p:cNvSpPr txBox="1"/>
          <p:nvPr userDrawn="1"/>
        </p:nvSpPr>
        <p:spPr>
          <a:xfrm>
            <a:off x="365760" y="6490194"/>
            <a:ext cx="1104313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EIC L2Ms Monthly Reporting, February 25, 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AB3137-4B00-CEAB-DCD1-3B470E06EA17}"/>
              </a:ext>
            </a:extLst>
          </p:cNvPr>
          <p:cNvSpPr txBox="1"/>
          <p:nvPr userDrawn="1"/>
        </p:nvSpPr>
        <p:spPr>
          <a:xfrm>
            <a:off x="11541501" y="6517123"/>
            <a:ext cx="513209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E7E6BA-9547-40BA-BC84-EED48D8D50C1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93395C-F7F6-5A6A-DA24-169AA14F65DF}"/>
              </a:ext>
            </a:extLst>
          </p:cNvPr>
          <p:cNvCxnSpPr/>
          <p:nvPr userDrawn="1"/>
        </p:nvCxnSpPr>
        <p:spPr>
          <a:xfrm>
            <a:off x="461963" y="6260638"/>
            <a:ext cx="114992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E7866077-7D9B-4430-B0C0-7F253295F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3" y="0"/>
            <a:ext cx="11499235" cy="5044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CB0C19D-3CAB-5E13-FAF8-C95DA56F6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578" y="908852"/>
            <a:ext cx="1149862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1920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u="none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5281" indent="-175022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15541" indent="-17026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17026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56060" indent="-17026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5120">
          <p15:clr>
            <a:srgbClr val="F26B43"/>
          </p15:clr>
        </p15:guide>
        <p15:guide id="9" pos="480">
          <p15:clr>
            <a:srgbClr val="F26B43"/>
          </p15:clr>
        </p15:guide>
        <p15:guide id="10" orient="horz" pos="3888">
          <p15:clr>
            <a:srgbClr val="F26B43"/>
          </p15:clr>
        </p15:guide>
        <p15:guide id="11" pos="9760">
          <p15:clr>
            <a:srgbClr val="F26B43"/>
          </p15:clr>
        </p15:guide>
        <p15:guide id="12" orient="horz" pos="412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EC1EDF-F53A-8614-E2FA-B871C3053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05D3D-7C3F-7375-EC7E-52A2761C9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25882-7DBE-EFFF-5353-4511D27DB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90A07-1EA6-5554-A455-D032D0D07E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6ABC7-A4A4-DA95-22A1-6A8E3308C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949A8-7CCD-4D90-AA9A-1451BFC6F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50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49FDA3-D536-758C-D09F-1635A0E5A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48FDDB-0334-413D-93E8-95AFA1A41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87CFD-5CB5-59CF-8E90-373EF9574F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A7CE9-7425-68D9-EC94-63B2905162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ACB99-64B2-CC42-572F-84EED9812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77D382-6882-46F9-AD0A-55A2997F0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432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594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579" y="975365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B150B5-704F-CF21-3183-8DB97C07706C}"/>
              </a:ext>
            </a:extLst>
          </p:cNvPr>
          <p:cNvCxnSpPr>
            <a:cxnSpLocks/>
          </p:cNvCxnSpPr>
          <p:nvPr userDrawn="1"/>
        </p:nvCxnSpPr>
        <p:spPr>
          <a:xfrm>
            <a:off x="462579" y="594519"/>
            <a:ext cx="11499925" cy="0"/>
          </a:xfrm>
          <a:prstGeom prst="line">
            <a:avLst/>
          </a:prstGeom>
          <a:ln w="25400">
            <a:gradFill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958D2D7-4525-7982-81CE-BAFE8EFB999D}"/>
              </a:ext>
            </a:extLst>
          </p:cNvPr>
          <p:cNvCxnSpPr/>
          <p:nvPr userDrawn="1"/>
        </p:nvCxnSpPr>
        <p:spPr>
          <a:xfrm>
            <a:off x="462579" y="6111240"/>
            <a:ext cx="114999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2AFF6D-0928-4D72-853B-80E1EFEDB3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1649" y="6533724"/>
            <a:ext cx="432486" cy="29404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b="1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0D1DF75-2FAB-4E03-98EA-F2E16DB3A424}"/>
              </a:ext>
            </a:extLst>
          </p:cNvPr>
          <p:cNvSpPr txBox="1">
            <a:spLocks/>
          </p:cNvSpPr>
          <p:nvPr userDrawn="1"/>
        </p:nvSpPr>
        <p:spPr>
          <a:xfrm>
            <a:off x="382005" y="6515586"/>
            <a:ext cx="6361993" cy="2637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OPA IPR of the EIC Project Status, September 15-18, 2026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51EB3C1-1414-4721-B9A9-43D43377DAF1}"/>
              </a:ext>
            </a:extLst>
          </p:cNvPr>
          <p:cNvSpPr txBox="1">
            <a:spLocks/>
          </p:cNvSpPr>
          <p:nvPr userDrawn="1"/>
        </p:nvSpPr>
        <p:spPr>
          <a:xfrm>
            <a:off x="6248892" y="6515858"/>
            <a:ext cx="4395202" cy="2940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/>
              <a:t>Jim Yeck</a:t>
            </a:r>
          </a:p>
        </p:txBody>
      </p:sp>
    </p:spTree>
    <p:extLst>
      <p:ext uri="{BB962C8B-B14F-4D97-AF65-F5344CB8AC3E}">
        <p14:creationId xmlns:p14="http://schemas.microsoft.com/office/powerpoint/2010/main" val="1264428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u="none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360">
          <p15:clr>
            <a:srgbClr val="F26B43"/>
          </p15:clr>
        </p15:guide>
        <p15:guide id="10" orient="horz" pos="3888">
          <p15:clr>
            <a:srgbClr val="F26B43"/>
          </p15:clr>
        </p15:guide>
        <p15:guide id="11" pos="7320">
          <p15:clr>
            <a:srgbClr val="F26B43"/>
          </p15:clr>
        </p15:guide>
        <p15:guide id="12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0.emf"/><Relationship Id="rId7" Type="http://schemas.openxmlformats.org/officeDocument/2006/relationships/image" Target="../media/image24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11" Type="http://schemas.openxmlformats.org/officeDocument/2006/relationships/image" Target="../media/image28.png"/><Relationship Id="rId5" Type="http://schemas.openxmlformats.org/officeDocument/2006/relationships/image" Target="../media/image22.emf"/><Relationship Id="rId10" Type="http://schemas.openxmlformats.org/officeDocument/2006/relationships/image" Target="../media/image27.png"/><Relationship Id="rId4" Type="http://schemas.openxmlformats.org/officeDocument/2006/relationships/image" Target="../media/image21.emf"/><Relationship Id="rId9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bnl.gov/event/34224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triumf.ca/event/859/page/535-preferred-airline" TargetMode="External"/><Relationship Id="rId2" Type="http://schemas.openxmlformats.org/officeDocument/2006/relationships/hyperlink" Target="https://indico.triumf.ca/event/859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eic.github.io/documentation/tutorials.html" TargetMode="External"/><Relationship Id="rId3" Type="http://schemas.openxmlformats.org/officeDocument/2006/relationships/hyperlink" Target="https://lists.bnl.gov/mailman/listinfo" TargetMode="External"/><Relationship Id="rId7" Type="http://schemas.openxmlformats.org/officeDocument/2006/relationships/hyperlink" Target="https://eic.github.io/documentation/landingpage.html" TargetMode="External"/><Relationship Id="rId2" Type="http://schemas.openxmlformats.org/officeDocument/2006/relationships/hyperlink" Target="https://www.bnl.gov/eic/epic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iki.bnl.gov/EPIC/index.php?title=Early-Career_Election" TargetMode="External"/><Relationship Id="rId11" Type="http://schemas.openxmlformats.org/officeDocument/2006/relationships/image" Target="../media/image39.png"/><Relationship Id="rId5" Type="http://schemas.openxmlformats.org/officeDocument/2006/relationships/hyperlink" Target="https://indico.bnl.gov/category/435/" TargetMode="External"/><Relationship Id="rId10" Type="http://schemas.openxmlformats.org/officeDocument/2006/relationships/hyperlink" Target="https://zenodo.org/communities/epic" TargetMode="External"/><Relationship Id="rId4" Type="http://schemas.openxmlformats.org/officeDocument/2006/relationships/hyperlink" Target="https://indico.bnl.gov/category/402/" TargetMode="External"/><Relationship Id="rId9" Type="http://schemas.openxmlformats.org/officeDocument/2006/relationships/hyperlink" Target="https://chat.epic-eic.org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mailto:info.recognized-experiments@cern.ch" TargetMode="Externa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icug.org/content/join.html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EAE69-B494-68D1-AA62-0342524EE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17814" y="2021747"/>
            <a:ext cx="5142186" cy="1990043"/>
          </a:xfrm>
        </p:spPr>
        <p:txBody>
          <a:bodyPr>
            <a:normAutofit/>
          </a:bodyPr>
          <a:lstStyle/>
          <a:p>
            <a:r>
              <a:rPr lang="en-US" dirty="0"/>
              <a:t>Collaboration News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1E341D-878F-525F-9E15-72B001C188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7814" y="4710045"/>
            <a:ext cx="4938005" cy="1120492"/>
          </a:xfrm>
        </p:spPr>
        <p:txBody>
          <a:bodyPr>
            <a:normAutofit/>
          </a:bodyPr>
          <a:lstStyle/>
          <a:p>
            <a:r>
              <a:rPr lang="en-US" u="sng" dirty="0"/>
              <a:t>John Lajoie</a:t>
            </a:r>
            <a:r>
              <a:rPr lang="en-US" dirty="0"/>
              <a:t>, Silvia Dalla Torre</a:t>
            </a:r>
          </a:p>
          <a:p>
            <a:r>
              <a:rPr lang="en-US"/>
              <a:t>September 25, </a:t>
            </a:r>
            <a:r>
              <a:rPr lang="en-US" dirty="0"/>
              <a:t>2026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F74F63-E6D4-1C03-5C6D-B58657B31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423" y="1180040"/>
            <a:ext cx="1743521" cy="125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43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F5B25-8739-6B37-B6A9-E7F4FA5E9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670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Hey John, start the recording….</a:t>
            </a:r>
            <a:br>
              <a:rPr lang="en-US" b="1" dirty="0">
                <a:solidFill>
                  <a:schemeClr val="accent1"/>
                </a:solidFill>
              </a:rPr>
            </a:br>
            <a:br>
              <a:rPr lang="en-US" b="1" dirty="0">
                <a:solidFill>
                  <a:schemeClr val="accent1"/>
                </a:solidFill>
              </a:rPr>
            </a:br>
            <a:br>
              <a:rPr lang="en-US" b="1" dirty="0">
                <a:solidFill>
                  <a:schemeClr val="accent1"/>
                </a:solidFill>
              </a:rPr>
            </a:br>
            <a:br>
              <a:rPr lang="en-US" b="1" dirty="0">
                <a:solidFill>
                  <a:schemeClr val="accent1"/>
                </a:solidFill>
              </a:rPr>
            </a:b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7AE950-D4C7-B96E-B999-3B7EA542A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D355A3-B1E2-D92B-5E8A-546BBA9ED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860178-2655-EB15-B05F-FAD79F730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452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6B8FA-651A-6EDA-DAC2-B6F74CEC8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43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Agenda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E831F6-BE71-9921-FBAA-B3917D12E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E1049-55A9-CEE8-306C-7AA253C5C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4C743-06C1-57BD-CA3F-DB6AD5C47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BF0157-BA5F-5AD0-ACCF-6B856A8F1B03}"/>
              </a:ext>
            </a:extLst>
          </p:cNvPr>
          <p:cNvSpPr txBox="1"/>
          <p:nvPr/>
        </p:nvSpPr>
        <p:spPr>
          <a:xfrm>
            <a:off x="513806" y="2627791"/>
            <a:ext cx="248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Collaboration update on the EIC OPA review, AI in </a:t>
            </a:r>
            <a:r>
              <a:rPr lang="en-US" dirty="0" err="1">
                <a:solidFill>
                  <a:schemeClr val="accent1"/>
                </a:solidFill>
              </a:rPr>
              <a:t>ePIC</a:t>
            </a:r>
            <a:r>
              <a:rPr lang="en-US" dirty="0">
                <a:solidFill>
                  <a:schemeClr val="accent1"/>
                </a:solidFill>
              </a:rPr>
              <a:t>. 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Reports on mitigation strategies.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35CF07-D58F-6D9C-EC94-90A9E0412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109" y="365126"/>
            <a:ext cx="7821305" cy="5893519"/>
          </a:xfrm>
          <a:prstGeom prst="rect">
            <a:avLst/>
          </a:prstGeom>
          <a:ln w="158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5427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B2C82-7665-AFEB-9EB5-CB36A8267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8884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Welcome New Institutions!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7FC6C-C62B-8535-8A7C-F442FCEE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FB36E-88A4-3AAB-34BF-F2E0B9672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98321-1710-365E-C669-EFEFF6715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4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89AAAA5-A43F-B26F-A898-A65CB9367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805" y="2327564"/>
            <a:ext cx="7647598" cy="3847419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3200" dirty="0"/>
              <a:t>New Mexico State University </a:t>
            </a:r>
          </a:p>
          <a:p>
            <a:pPr>
              <a:spcBef>
                <a:spcPts val="1200"/>
              </a:spcBef>
            </a:pPr>
            <a:endParaRPr lang="en-US" sz="3200" dirty="0"/>
          </a:p>
          <a:p>
            <a:pPr>
              <a:spcBef>
                <a:spcPts val="1200"/>
              </a:spcBef>
            </a:pPr>
            <a:endParaRPr lang="en-US" sz="3200" dirty="0"/>
          </a:p>
          <a:p>
            <a:pPr>
              <a:spcBef>
                <a:spcPts val="1200"/>
              </a:spcBef>
            </a:pPr>
            <a:r>
              <a:rPr lang="en-US" sz="3200" dirty="0"/>
              <a:t>Lovely Professional University 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8" name="Picture 2" descr="New Mexico State University - Wikipedia">
            <a:extLst>
              <a:ext uri="{FF2B5EF4-FFF2-40B4-BE49-F238E27FC236}">
                <a16:creationId xmlns:a16="http://schemas.microsoft.com/office/drawing/2014/main" id="{43BB591E-EC8B-9546-22F1-3B15EEE0C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882" y="1659579"/>
            <a:ext cx="1804809" cy="176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ovely Professional University - Wikipedia">
            <a:extLst>
              <a:ext uri="{FF2B5EF4-FFF2-40B4-BE49-F238E27FC236}">
                <a16:creationId xmlns:a16="http://schemas.microsoft.com/office/drawing/2014/main" id="{C604F008-3ED4-AB9F-F1ED-7F2EB6CD1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655" y="3812356"/>
            <a:ext cx="1711036" cy="170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17C3B3B-8848-1B1E-AF6B-8D785FBF8636}"/>
              </a:ext>
            </a:extLst>
          </p:cNvPr>
          <p:cNvSpPr txBox="1"/>
          <p:nvPr/>
        </p:nvSpPr>
        <p:spPr>
          <a:xfrm>
            <a:off x="7751135" y="6174983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announced 8/26</a:t>
            </a:r>
          </a:p>
        </p:txBody>
      </p:sp>
    </p:spTree>
    <p:extLst>
      <p:ext uri="{BB962C8B-B14F-4D97-AF65-F5344CB8AC3E}">
        <p14:creationId xmlns:p14="http://schemas.microsoft.com/office/powerpoint/2010/main" val="3380572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58F9750-CB62-4C28-05A4-19CDF338D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4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Elected by the </a:t>
            </a:r>
            <a:r>
              <a:rPr lang="en-US" b="1" dirty="0" err="1">
                <a:solidFill>
                  <a:schemeClr val="accent1"/>
                </a:solidFill>
              </a:rPr>
              <a:t>ePIC</a:t>
            </a:r>
            <a:r>
              <a:rPr lang="en-US" b="1" dirty="0">
                <a:solidFill>
                  <a:schemeClr val="accent1"/>
                </a:solidFill>
              </a:rPr>
              <a:t> Collaboration Council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D603C-62F4-6E6F-540C-5239196AA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B0572-F56A-7C21-0516-8DCB203EA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B002D-2203-0F98-62B2-5B3DA8BC3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5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A054B1-40CF-C11E-43E9-71DBF2F96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085" y="1481080"/>
            <a:ext cx="2918315" cy="42018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98C2C29-DFE2-B152-5DE4-205AB318957A}"/>
              </a:ext>
            </a:extLst>
          </p:cNvPr>
          <p:cNvSpPr txBox="1"/>
          <p:nvPr/>
        </p:nvSpPr>
        <p:spPr>
          <a:xfrm>
            <a:off x="3581400" y="2705947"/>
            <a:ext cx="14753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Marco Radici</a:t>
            </a:r>
          </a:p>
          <a:p>
            <a:pPr algn="ctr"/>
            <a:r>
              <a:rPr lang="en-US" b="1" i="1" dirty="0">
                <a:solidFill>
                  <a:schemeClr val="accent1"/>
                </a:solidFill>
              </a:rPr>
              <a:t>Collaboration Council Vice-Chair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81711D-AFD0-EE78-0A9D-6ACFA73EF5B7}"/>
              </a:ext>
            </a:extLst>
          </p:cNvPr>
          <p:cNvSpPr txBox="1"/>
          <p:nvPr/>
        </p:nvSpPr>
        <p:spPr>
          <a:xfrm>
            <a:off x="5723860" y="3955692"/>
            <a:ext cx="1796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Mariangela Bondi </a:t>
            </a:r>
            <a:br>
              <a:rPr lang="en-US" dirty="0"/>
            </a:br>
            <a:r>
              <a:rPr lang="en-US" b="1" i="1" dirty="0">
                <a:solidFill>
                  <a:schemeClr val="accent1"/>
                </a:solidFill>
              </a:rPr>
              <a:t>Conference and Talks Vice-Chair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B52306-749E-0057-CA27-41F115A9F978}"/>
              </a:ext>
            </a:extLst>
          </p:cNvPr>
          <p:cNvSpPr txBox="1"/>
          <p:nvPr/>
        </p:nvSpPr>
        <p:spPr>
          <a:xfrm>
            <a:off x="7520454" y="3955692"/>
            <a:ext cx="1796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Wouter Deconinck</a:t>
            </a:r>
            <a:br>
              <a:rPr lang="en-US" dirty="0"/>
            </a:br>
            <a:r>
              <a:rPr lang="en-US" b="1" i="1" dirty="0">
                <a:solidFill>
                  <a:schemeClr val="accent1"/>
                </a:solidFill>
              </a:rPr>
              <a:t>Membership Vice-Chair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5B0E95-F9AA-2009-88B3-8EDDFDAE11E0}"/>
              </a:ext>
            </a:extLst>
          </p:cNvPr>
          <p:cNvSpPr txBox="1"/>
          <p:nvPr/>
        </p:nvSpPr>
        <p:spPr>
          <a:xfrm>
            <a:off x="9557206" y="5156021"/>
            <a:ext cx="1796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Niseem</a:t>
            </a:r>
            <a:r>
              <a:rPr lang="en-US" dirty="0"/>
              <a:t> Abdelrahman </a:t>
            </a:r>
            <a:br>
              <a:rPr lang="en-US" dirty="0"/>
            </a:br>
            <a:r>
              <a:rPr lang="en-US" b="1" i="1" dirty="0">
                <a:solidFill>
                  <a:schemeClr val="accent1"/>
                </a:solidFill>
              </a:rPr>
              <a:t>Collab. Culture Committee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AF4C40-12D7-9D86-FED8-163659A85BA0}"/>
              </a:ext>
            </a:extLst>
          </p:cNvPr>
          <p:cNvSpPr txBox="1"/>
          <p:nvPr/>
        </p:nvSpPr>
        <p:spPr>
          <a:xfrm>
            <a:off x="9557206" y="2754343"/>
            <a:ext cx="1796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Chiara Bonini </a:t>
            </a:r>
            <a:br>
              <a:rPr lang="en-US" dirty="0"/>
            </a:br>
            <a:r>
              <a:rPr lang="en-US" b="1" i="1" dirty="0">
                <a:solidFill>
                  <a:schemeClr val="accent1"/>
                </a:solidFill>
              </a:rPr>
              <a:t>Collab. Culture Committee</a:t>
            </a:r>
          </a:p>
        </p:txBody>
      </p:sp>
      <p:pic>
        <p:nvPicPr>
          <p:cNvPr id="20" name="Picture 19" descr="rt">
            <a:extLst>
              <a:ext uri="{FF2B5EF4-FFF2-40B4-BE49-F238E27FC236}">
                <a16:creationId xmlns:a16="http://schemas.microsoft.com/office/drawing/2014/main" id="{AF276136-FFAF-5AAE-D2EE-0D5D8554A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458" y="2106168"/>
            <a:ext cx="1625397" cy="162539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8CE5874-6C28-9A57-AEA6-EDBE35C406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7388" y="2027429"/>
            <a:ext cx="1442726" cy="17521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53798DB-6BC6-98CE-01B2-EA26E271B1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4531" y="1380250"/>
            <a:ext cx="1273403" cy="1273403"/>
          </a:xfrm>
          <a:prstGeom prst="rect">
            <a:avLst/>
          </a:prstGeom>
        </p:spPr>
      </p:pic>
      <p:pic>
        <p:nvPicPr>
          <p:cNvPr id="24" name="Picture 23" descr="Niseem Abdelrahman Ph.D.">
            <a:extLst>
              <a:ext uri="{FF2B5EF4-FFF2-40B4-BE49-F238E27FC236}">
                <a16:creationId xmlns:a16="http://schemas.microsoft.com/office/drawing/2014/main" id="{567C09C5-A35C-0255-CDB8-BC1491EF39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4531" y="3786991"/>
            <a:ext cx="1340199" cy="134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48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BFEE3-329A-F823-979D-1A2C5A085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8104"/>
            <a:ext cx="10515600" cy="793824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Confirmed by the </a:t>
            </a:r>
            <a:r>
              <a:rPr lang="en-US" b="1" dirty="0" err="1">
                <a:solidFill>
                  <a:schemeClr val="accent1"/>
                </a:solidFill>
              </a:rPr>
              <a:t>ePIC</a:t>
            </a:r>
            <a:r>
              <a:rPr lang="en-US" b="1" dirty="0">
                <a:solidFill>
                  <a:schemeClr val="accent1"/>
                </a:solidFill>
              </a:rPr>
              <a:t> Collaboration Council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F24B4-BBBF-B62C-22B7-339C31CC8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17F16-86ED-DDE2-1412-2ED473E32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BBF8B-BA56-0D98-4A05-5645D42B4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DF79C6-A2B9-E65E-CF41-5867F338DE6F}"/>
              </a:ext>
            </a:extLst>
          </p:cNvPr>
          <p:cNvSpPr txBox="1"/>
          <p:nvPr/>
        </p:nvSpPr>
        <p:spPr>
          <a:xfrm>
            <a:off x="141457" y="5564785"/>
            <a:ext cx="1475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Tyler Kutz</a:t>
            </a:r>
          </a:p>
          <a:p>
            <a:pPr algn="ctr"/>
            <a:r>
              <a:rPr lang="en-US" b="1" i="1" dirty="0">
                <a:solidFill>
                  <a:schemeClr val="accent1"/>
                </a:solidFill>
              </a:rPr>
              <a:t>Inclusive WG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F4BB0A-11A6-7A85-4075-AE7B6352307B}"/>
              </a:ext>
            </a:extLst>
          </p:cNvPr>
          <p:cNvSpPr txBox="1"/>
          <p:nvPr/>
        </p:nvSpPr>
        <p:spPr>
          <a:xfrm>
            <a:off x="2979011" y="5546566"/>
            <a:ext cx="2353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Jan Vanek</a:t>
            </a:r>
            <a:br>
              <a:rPr lang="en-US" dirty="0"/>
            </a:br>
            <a:r>
              <a:rPr lang="en-US" b="1" i="1" dirty="0">
                <a:solidFill>
                  <a:schemeClr val="accent1"/>
                </a:solidFill>
              </a:rPr>
              <a:t>Exclusive, Diff. &amp; Tagging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3290C7-3B44-B7DE-5D33-963854281A5B}"/>
              </a:ext>
            </a:extLst>
          </p:cNvPr>
          <p:cNvSpPr txBox="1"/>
          <p:nvPr/>
        </p:nvSpPr>
        <p:spPr>
          <a:xfrm>
            <a:off x="5211358" y="5561252"/>
            <a:ext cx="1476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Austin Baty</a:t>
            </a:r>
          </a:p>
          <a:p>
            <a:pPr algn="ctr"/>
            <a:r>
              <a:rPr lang="en-US" b="1" i="1" dirty="0">
                <a:solidFill>
                  <a:schemeClr val="accent1"/>
                </a:solidFill>
              </a:rPr>
              <a:t>Jets &amp; HF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45493C-DEE0-489E-39CC-321D8D7FAF69}"/>
              </a:ext>
            </a:extLst>
          </p:cNvPr>
          <p:cNvSpPr txBox="1"/>
          <p:nvPr/>
        </p:nvSpPr>
        <p:spPr>
          <a:xfrm>
            <a:off x="6986957" y="5613409"/>
            <a:ext cx="1293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Jae Nam</a:t>
            </a:r>
            <a:br>
              <a:rPr lang="en-US" dirty="0"/>
            </a:br>
            <a:r>
              <a:rPr lang="en-US" b="1" i="1" dirty="0">
                <a:solidFill>
                  <a:schemeClr val="accent1"/>
                </a:solidFill>
              </a:rPr>
              <a:t>BSM &amp; EW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7D587B-EC2F-B396-B42B-399FFD253EF0}"/>
              </a:ext>
            </a:extLst>
          </p:cNvPr>
          <p:cNvSpPr txBox="1"/>
          <p:nvPr/>
        </p:nvSpPr>
        <p:spPr>
          <a:xfrm>
            <a:off x="1598217" y="5561252"/>
            <a:ext cx="1804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Oleg Eyser</a:t>
            </a:r>
          </a:p>
          <a:p>
            <a:pPr algn="ctr"/>
            <a:r>
              <a:rPr lang="en-US" b="1" i="1" dirty="0">
                <a:solidFill>
                  <a:schemeClr val="accent1"/>
                </a:solidFill>
              </a:rPr>
              <a:t>SIDIS WG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550372-0997-AE73-0DA7-F0E430417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08" y="4000114"/>
            <a:ext cx="1351326" cy="15011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6E2DBC4-781C-0FAD-F229-1F3FCB5F3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283" y="3993971"/>
            <a:ext cx="1520241" cy="150114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75424B0-D8BF-EC55-3985-8F2C9472F7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7973" y="3993971"/>
            <a:ext cx="1644443" cy="149956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1D0CF7E-4DE3-B555-B006-344645E4BE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7865" y="4012938"/>
            <a:ext cx="1623643" cy="14806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939B249-21B6-ACD5-9ED5-C557B9D464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6957" y="4012938"/>
            <a:ext cx="1623643" cy="14806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6DC5843-4839-B9C3-3F19-CF82843F69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743" y="1356737"/>
            <a:ext cx="1804596" cy="217817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4866194-FAD9-8ED3-6D55-6E3658323A04}"/>
              </a:ext>
            </a:extLst>
          </p:cNvPr>
          <p:cNvSpPr txBox="1"/>
          <p:nvPr/>
        </p:nvSpPr>
        <p:spPr>
          <a:xfrm>
            <a:off x="2328339" y="1732979"/>
            <a:ext cx="14753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Charlotte Van Hulse </a:t>
            </a:r>
          </a:p>
          <a:p>
            <a:pPr algn="ctr"/>
            <a:r>
              <a:rPr lang="en-US" b="1" i="1" dirty="0">
                <a:solidFill>
                  <a:schemeClr val="accent1"/>
                </a:solidFill>
              </a:rPr>
              <a:t>Physics Analysis Co-Coordinator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DE2AE285-340F-0DD2-37E3-F590B92586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0396" y="1516140"/>
            <a:ext cx="1520241" cy="149156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B6FFA8C-2AB2-1EB5-3861-D87A92A825DC}"/>
              </a:ext>
            </a:extLst>
          </p:cNvPr>
          <p:cNvSpPr txBox="1"/>
          <p:nvPr/>
        </p:nvSpPr>
        <p:spPr>
          <a:xfrm>
            <a:off x="4702931" y="3074456"/>
            <a:ext cx="1796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Kolja Kauder</a:t>
            </a:r>
          </a:p>
          <a:p>
            <a:pPr algn="ctr"/>
            <a:r>
              <a:rPr lang="en-US" b="1" i="1" dirty="0">
                <a:solidFill>
                  <a:schemeClr val="accent1"/>
                </a:solidFill>
              </a:rPr>
              <a:t>Simulation WG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BC6ADEE5-BF23-A508-44A0-B722199F20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9885" y="1516140"/>
            <a:ext cx="1520241" cy="149156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C61A25D-2058-891D-7F63-D1690B79CAD2}"/>
              </a:ext>
            </a:extLst>
          </p:cNvPr>
          <p:cNvSpPr txBox="1"/>
          <p:nvPr/>
        </p:nvSpPr>
        <p:spPr>
          <a:xfrm>
            <a:off x="6242816" y="3056519"/>
            <a:ext cx="1974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Andy Buckley</a:t>
            </a:r>
          </a:p>
          <a:p>
            <a:pPr algn="ctr"/>
            <a:r>
              <a:rPr lang="en-US" b="1" i="1" dirty="0">
                <a:solidFill>
                  <a:schemeClr val="accent1"/>
                </a:solidFill>
              </a:rPr>
              <a:t>Validation WG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97A885E-332F-8230-A4E2-18D7B1D645FA}"/>
              </a:ext>
            </a:extLst>
          </p:cNvPr>
          <p:cNvGrpSpPr/>
          <p:nvPr/>
        </p:nvGrpSpPr>
        <p:grpSpPr>
          <a:xfrm>
            <a:off x="8145086" y="1516140"/>
            <a:ext cx="3400368" cy="4374267"/>
            <a:chOff x="8145086" y="1516140"/>
            <a:chExt cx="3400368" cy="4374267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CAAEE866-364B-C317-1D29-A9EFCBD4E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9538214">
              <a:off x="8145086" y="1626941"/>
              <a:ext cx="1488836" cy="1274395"/>
            </a:xfrm>
            <a:prstGeom prst="rect">
              <a:avLst/>
            </a:prstGeom>
          </p:spPr>
        </p:pic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674B847-0C44-E7C4-1385-0868B84DF372}"/>
                </a:ext>
              </a:extLst>
            </p:cNvPr>
            <p:cNvGrpSpPr/>
            <p:nvPr/>
          </p:nvGrpSpPr>
          <p:grpSpPr>
            <a:xfrm>
              <a:off x="9454238" y="1516140"/>
              <a:ext cx="2091216" cy="4374267"/>
              <a:chOff x="9454238" y="1516140"/>
              <a:chExt cx="2091216" cy="4374267"/>
            </a:xfrm>
          </p:grpSpPr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D7C5FCB7-11AA-38A5-6FD4-D5ADF9C5D3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54238" y="1516140"/>
                <a:ext cx="1950958" cy="2577662"/>
              </a:xfrm>
              <a:prstGeom prst="rect">
                <a:avLst/>
              </a:prstGeom>
            </p:spPr>
          </p:pic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53BB66D-F2E6-FC5E-B11E-079B8C62658B}"/>
                  </a:ext>
                </a:extLst>
              </p:cNvPr>
              <p:cNvSpPr txBox="1"/>
              <p:nvPr/>
            </p:nvSpPr>
            <p:spPr>
              <a:xfrm>
                <a:off x="9454238" y="4136081"/>
                <a:ext cx="209121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accent1"/>
                    </a:solidFill>
                  </a:rPr>
                  <a:t>New Nomination: </a:t>
                </a:r>
              </a:p>
              <a:p>
                <a:pPr algn="ctr"/>
                <a:r>
                  <a:rPr lang="en-US" b="1" dirty="0"/>
                  <a:t>Anil Panta </a:t>
                </a:r>
                <a:r>
                  <a:rPr lang="en-US" dirty="0"/>
                  <a:t>nominated to replace Thomas Britton in</a:t>
                </a:r>
              </a:p>
              <a:p>
                <a:pPr algn="ctr"/>
                <a:r>
                  <a:rPr lang="en-US" b="1" i="1" dirty="0">
                    <a:solidFill>
                      <a:schemeClr val="accent1"/>
                    </a:solidFill>
                  </a:rPr>
                  <a:t>Production WG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017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46B75-8BB9-A618-8B91-169CB2536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451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OPA IPR Review of the EIC Project – Sept. 15-18</a:t>
            </a:r>
            <a:r>
              <a:rPr lang="en-US" b="1" baseline="30000" dirty="0">
                <a:solidFill>
                  <a:schemeClr val="accent1"/>
                </a:solidFill>
              </a:rPr>
              <a:t>th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B9CF8-CD1E-56AA-CE3F-CB4ABF706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9640"/>
            <a:ext cx="10515600" cy="478732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Comment on attendance:</a:t>
            </a:r>
          </a:p>
          <a:p>
            <a:pPr lvl="1"/>
            <a:r>
              <a:rPr lang="en-US" dirty="0"/>
              <a:t>Limited attendance in rooms/Zoom @ request of DOE</a:t>
            </a:r>
          </a:p>
          <a:p>
            <a:pPr lvl="1"/>
            <a:r>
              <a:rPr lang="en-US" dirty="0"/>
              <a:t>DSL’s invited to SC4 DET subproject session</a:t>
            </a:r>
          </a:p>
          <a:p>
            <a:pPr lvl="1"/>
            <a:r>
              <a:rPr lang="en-US" dirty="0"/>
              <a:t>RRB members invited by DOE</a:t>
            </a:r>
          </a:p>
          <a:p>
            <a:pPr lvl="1"/>
            <a:r>
              <a:rPr lang="en-US" dirty="0"/>
              <a:t>Future attendance/transparency discussed with new Project Director</a:t>
            </a:r>
          </a:p>
          <a:p>
            <a:pPr lvl="1"/>
            <a:endParaRPr lang="en-US" dirty="0"/>
          </a:p>
          <a:p>
            <a:r>
              <a:rPr lang="en-US" dirty="0"/>
              <a:t>Elke and Rolf will give the overview – just a few comments from me</a:t>
            </a:r>
          </a:p>
          <a:p>
            <a:pPr lvl="1"/>
            <a:r>
              <a:rPr lang="en-US" dirty="0"/>
              <a:t>The EIC Project has done an outstanding job since earlier this year in developing a preliminary baseline that can be used for making decisions</a:t>
            </a:r>
          </a:p>
          <a:p>
            <a:pPr lvl="1"/>
            <a:r>
              <a:rPr lang="en-US" dirty="0"/>
              <a:t>IMHO </a:t>
            </a:r>
            <a:r>
              <a:rPr lang="en-US" i="1" dirty="0"/>
              <a:t>the ESR and </a:t>
            </a:r>
            <a:r>
              <a:rPr lang="en-US" i="1"/>
              <a:t>pTDR</a:t>
            </a:r>
            <a:r>
              <a:rPr lang="en-US" i="1" dirty="0"/>
              <a:t> were important input to this review and to the SCAC!</a:t>
            </a:r>
          </a:p>
          <a:p>
            <a:pPr lvl="1"/>
            <a:r>
              <a:rPr lang="en-US" dirty="0"/>
              <a:t>The outcome of the review went as well as can be expected </a:t>
            </a:r>
          </a:p>
          <a:p>
            <a:pPr lvl="2"/>
            <a:r>
              <a:rPr lang="en-US" dirty="0"/>
              <a:t>This is not a negative statement!</a:t>
            </a:r>
          </a:p>
          <a:p>
            <a:pPr lvl="1"/>
            <a:r>
              <a:rPr lang="en-US" dirty="0"/>
              <a:t>The collaboration needs to be open-eyed and realistic when it comes to schedule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2E6F2-701E-4D1D-87A0-4E5CCF22F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092EB-70D8-57A3-27FF-7834FD85C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94D76-5D0A-8FC0-FB07-F2308FB1D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981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10F393-453A-5658-EFD4-170F4770B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Strategic Schedule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CBDA1552-72EA-5698-BB30-E0BC1EFD1C9F}"/>
              </a:ext>
            </a:extLst>
          </p:cNvPr>
          <p:cNvSpPr/>
          <p:nvPr/>
        </p:nvSpPr>
        <p:spPr>
          <a:xfrm>
            <a:off x="5778212" y="6159151"/>
            <a:ext cx="1307783" cy="306112"/>
          </a:xfrm>
          <a:custGeom>
            <a:avLst/>
            <a:gdLst/>
            <a:ahLst/>
            <a:cxnLst/>
            <a:rect l="l" t="t" r="r" b="b"/>
            <a:pathLst>
              <a:path w="1466850" h="361950">
                <a:moveTo>
                  <a:pt x="1406525" y="0"/>
                </a:moveTo>
                <a:lnTo>
                  <a:pt x="60325" y="0"/>
                </a:lnTo>
                <a:lnTo>
                  <a:pt x="36861" y="4746"/>
                </a:lnTo>
                <a:lnTo>
                  <a:pt x="17684" y="17684"/>
                </a:lnTo>
                <a:lnTo>
                  <a:pt x="4746" y="36861"/>
                </a:lnTo>
                <a:lnTo>
                  <a:pt x="0" y="60325"/>
                </a:lnTo>
                <a:lnTo>
                  <a:pt x="0" y="301625"/>
                </a:lnTo>
                <a:lnTo>
                  <a:pt x="4746" y="325088"/>
                </a:lnTo>
                <a:lnTo>
                  <a:pt x="17684" y="344265"/>
                </a:lnTo>
                <a:lnTo>
                  <a:pt x="36861" y="357203"/>
                </a:lnTo>
                <a:lnTo>
                  <a:pt x="60325" y="361950"/>
                </a:lnTo>
                <a:lnTo>
                  <a:pt x="1406525" y="361950"/>
                </a:lnTo>
                <a:lnTo>
                  <a:pt x="1429988" y="357203"/>
                </a:lnTo>
                <a:lnTo>
                  <a:pt x="1449165" y="344265"/>
                </a:lnTo>
                <a:lnTo>
                  <a:pt x="1462103" y="325088"/>
                </a:lnTo>
                <a:lnTo>
                  <a:pt x="1466850" y="301625"/>
                </a:lnTo>
                <a:lnTo>
                  <a:pt x="1466850" y="60325"/>
                </a:lnTo>
                <a:lnTo>
                  <a:pt x="1462103" y="36861"/>
                </a:lnTo>
                <a:lnTo>
                  <a:pt x="1449165" y="17684"/>
                </a:lnTo>
                <a:lnTo>
                  <a:pt x="1429988" y="4746"/>
                </a:lnTo>
                <a:lnTo>
                  <a:pt x="1406525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Charge</a:t>
            </a:r>
            <a:r>
              <a:rPr kumimoji="0" lang="en-US" sz="1800" b="0" i="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1, 7</a:t>
            </a:r>
            <a:r>
              <a:rPr kumimoji="0" lang="en-US" sz="1800" b="0" i="0" u="none" strike="sng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D7F7EC-496C-896B-8186-F16AF2A5BD7E}"/>
              </a:ext>
            </a:extLst>
          </p:cNvPr>
          <p:cNvSpPr txBox="1"/>
          <p:nvPr/>
        </p:nvSpPr>
        <p:spPr>
          <a:xfrm>
            <a:off x="428264" y="706056"/>
            <a:ext cx="11422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strategic schedule integrates subproject sequencing, key approvals, and the path to early operations.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BF06B7-6C0C-C650-D8BF-E0FA0A647127}"/>
              </a:ext>
            </a:extLst>
          </p:cNvPr>
          <p:cNvSpPr txBox="1">
            <a:spLocks/>
          </p:cNvSpPr>
          <p:nvPr/>
        </p:nvSpPr>
        <p:spPr>
          <a:xfrm>
            <a:off x="11530018" y="6492875"/>
            <a:ext cx="43248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3A556B-7C63-244D-9B7C-B0EA8042B33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C5718C-95F7-A779-D989-571677881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426" y="1219200"/>
            <a:ext cx="11937574" cy="41051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8BCC09-4605-5FB7-D7F7-F61F7A5D7A2E}"/>
              </a:ext>
            </a:extLst>
          </p:cNvPr>
          <p:cNvSpPr txBox="1"/>
          <p:nvPr/>
        </p:nvSpPr>
        <p:spPr>
          <a:xfrm>
            <a:off x="428264" y="5850542"/>
            <a:ext cx="4430815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From Jim Yeck’s Presentation – </a:t>
            </a:r>
            <a:br>
              <a:rPr lang="en-US" dirty="0"/>
            </a:br>
            <a:r>
              <a:rPr lang="en-US" dirty="0"/>
              <a:t>Strategic Schedule incorporates technical readiness with funding constraints, etc.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EBE9B8-2558-BC98-7A4B-FAD51829B406}"/>
              </a:ext>
            </a:extLst>
          </p:cNvPr>
          <p:cNvSpPr txBox="1"/>
          <p:nvPr/>
        </p:nvSpPr>
        <p:spPr>
          <a:xfrm>
            <a:off x="7509017" y="5573543"/>
            <a:ext cx="3493858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/>
              <a:t>Management tool that guides project planning efforts and is not currently supported by the P6 schedule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116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CB852-1DC8-BAAD-8A49-31A5FED81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AE60D-05B6-1179-6FA7-6CCC35E39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4DE7D-1BBF-FC5E-5C77-C1BE1AF5C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9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1C3EE1-3B88-53F4-2F05-894A0D6C4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555" y="136525"/>
            <a:ext cx="10735245" cy="604008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A35D5E-EF46-4446-D08D-01C390A3C18E}"/>
              </a:ext>
            </a:extLst>
          </p:cNvPr>
          <p:cNvSpPr txBox="1"/>
          <p:nvPr/>
        </p:nvSpPr>
        <p:spPr>
          <a:xfrm>
            <a:off x="7127965" y="5897148"/>
            <a:ext cx="422583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From Abhay and Eric’s SCAC Presentation. </a:t>
            </a:r>
          </a:p>
        </p:txBody>
      </p:sp>
    </p:spTree>
    <p:extLst>
      <p:ext uri="{BB962C8B-B14F-4D97-AF65-F5344CB8AC3E}">
        <p14:creationId xmlns:p14="http://schemas.microsoft.com/office/powerpoint/2010/main" val="4255138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E6D325-8664-8938-9DF2-9D4F19BD0B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3A556B-7C63-244D-9B7C-B0EA8042B33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6455C-4E72-2A5E-7C85-79093AD0F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47" y="619751"/>
            <a:ext cx="11453446" cy="4569084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697B996F-D06E-4E9C-AC36-77128A632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277" y="1"/>
            <a:ext cx="11348733" cy="661662"/>
          </a:xfrm>
        </p:spPr>
        <p:txBody>
          <a:bodyPr>
            <a:normAutofit fontScale="90000"/>
          </a:bodyPr>
          <a:lstStyle/>
          <a:p>
            <a:r>
              <a:rPr lang="en-US"/>
              <a:t>NP Operations + EIC Notional Cost and Funding Profile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7C2639-E160-BF35-86B4-78314D1A8AA2}"/>
              </a:ext>
            </a:extLst>
          </p:cNvPr>
          <p:cNvSpPr txBox="1"/>
          <p:nvPr/>
        </p:nvSpPr>
        <p:spPr>
          <a:xfrm>
            <a:off x="462282" y="5309028"/>
            <a:ext cx="11505310" cy="646331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Current NP Ops-funded EIC scope exceeds projected funding. Scope and dependencies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are being reviewed to reduce costs and align with available NP Ops funding.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108DF8-EE21-6551-B8A4-F98284454202}"/>
              </a:ext>
            </a:extLst>
          </p:cNvPr>
          <p:cNvSpPr txBox="1"/>
          <p:nvPr/>
        </p:nvSpPr>
        <p:spPr>
          <a:xfrm>
            <a:off x="4795667" y="5893803"/>
            <a:ext cx="6655982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 very important step – captures the full scope of not just the EIC project but everything that is required to achieve EIC mission need! (Very well received by DOE.)</a:t>
            </a:r>
          </a:p>
        </p:txBody>
      </p:sp>
    </p:spTree>
    <p:extLst>
      <p:ext uri="{BB962C8B-B14F-4D97-AF65-F5344CB8AC3E}">
        <p14:creationId xmlns:p14="http://schemas.microsoft.com/office/powerpoint/2010/main" val="3013096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D3E28-D432-1425-698B-66F5F850B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Emphasizing the Collaboration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9D67A-DC99-F2A0-9A0D-B4086B5DB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SP Office has stressed the need to maintain engagement with the collaboration and the international community:</a:t>
            </a:r>
          </a:p>
          <a:p>
            <a:pPr lvl="1"/>
            <a:r>
              <a:rPr lang="en-US" dirty="0"/>
              <a:t>Discussion w/Paul Mantica 8/19 (as schedule was developing)</a:t>
            </a:r>
          </a:p>
          <a:p>
            <a:pPr lvl="1"/>
            <a:r>
              <a:rPr lang="en-US" dirty="0"/>
              <a:t>Discussion with Allen Weeks 9/17 (during OPA review)</a:t>
            </a:r>
          </a:p>
          <a:p>
            <a:pPr lvl="1"/>
            <a:endParaRPr lang="en-US" dirty="0"/>
          </a:p>
          <a:p>
            <a:r>
              <a:rPr lang="en-US" dirty="0"/>
              <a:t>It will be important for the collaboration to carefully consider its efforts to help maintain engagement in </a:t>
            </a:r>
            <a:r>
              <a:rPr lang="en-US" dirty="0" err="1"/>
              <a:t>ePIC</a:t>
            </a:r>
            <a:r>
              <a:rPr lang="en-US" dirty="0"/>
              <a:t>/EIC science.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I’ll stop here – much more from Elke and Rolf, keep this in mind during their presentation. </a:t>
            </a:r>
          </a:p>
          <a:p>
            <a:r>
              <a:rPr lang="en-US" dirty="0"/>
              <a:t>We will have time for discussion today, and we will revisit this in the October General Meeting(s) as well. 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31080-C942-B36A-4AE7-2C65F1ED6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26BFD-7F0B-0FA2-4CE9-756B58A01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6C2DD-BDDB-D3ED-1BF9-EF9B3BAA0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73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09206-0E0E-4C5F-FCC3-47ACBA2B8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85" y="136525"/>
            <a:ext cx="11627429" cy="154680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SCAC Facilities Subcommittee Community Town Hall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BC135-EFC6-13F0-853C-9BE9C4330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45" y="1355891"/>
            <a:ext cx="10834255" cy="4587156"/>
          </a:xfrm>
        </p:spPr>
        <p:txBody>
          <a:bodyPr/>
          <a:lstStyle/>
          <a:p>
            <a:r>
              <a:rPr lang="en-US" dirty="0"/>
              <a:t>Held via Zoom Sept. 17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Solicited speaking opportunities and written input</a:t>
            </a:r>
          </a:p>
          <a:p>
            <a:r>
              <a:rPr lang="en-US" dirty="0"/>
              <a:t>EIC/NP was well-represented: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B36F4-D0C3-8C8E-67A9-E10A55CBC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9A462-305A-8284-73E8-CF7170FAD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ePIC</a:t>
            </a:r>
            <a:r>
              <a:rPr lang="en-US" dirty="0"/>
              <a:t>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0826B-39D8-85E9-88DB-7757190B2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12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212D65A-9105-82E7-FFA8-53342B28E108}"/>
              </a:ext>
            </a:extLst>
          </p:cNvPr>
          <p:cNvGrpSpPr/>
          <p:nvPr/>
        </p:nvGrpSpPr>
        <p:grpSpPr>
          <a:xfrm>
            <a:off x="448822" y="2712539"/>
            <a:ext cx="11180619" cy="2789570"/>
            <a:chOff x="346362" y="2517866"/>
            <a:chExt cx="11180619" cy="278957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FD23794-C8ED-7B45-A5B1-AEFAEA305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362" y="3095361"/>
              <a:ext cx="11180619" cy="98739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406DD2-6389-6859-D6BA-70404E00E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362" y="3978997"/>
              <a:ext cx="11180619" cy="132843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C7B6EB0-D429-174A-EB60-08D1A94F7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635" y="2517866"/>
              <a:ext cx="11111346" cy="492524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3C9160-8E90-DBEF-A107-FB78724EA1BC}"/>
              </a:ext>
            </a:extLst>
          </p:cNvPr>
          <p:cNvSpPr txBox="1"/>
          <p:nvPr/>
        </p:nvSpPr>
        <p:spPr>
          <a:xfrm>
            <a:off x="1176992" y="5784112"/>
            <a:ext cx="9838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SCAC Facilities Subpanel report anticipated at SCAC meeting on Nov. 12</a:t>
            </a:r>
            <a:r>
              <a:rPr lang="en-US" baseline="30000" dirty="0"/>
              <a:t>th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08008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"/>
          <p:cNvSpPr txBox="1"/>
          <p:nvPr/>
        </p:nvSpPr>
        <p:spPr>
          <a:xfrm>
            <a:off x="180000" y="604316"/>
            <a:ext cx="11832000" cy="5713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338658" indent="-338658">
              <a:spcBef>
                <a:spcPts val="800"/>
              </a:spcBef>
              <a:buClr>
                <a:srgbClr val="0070C0"/>
              </a:buClr>
              <a:buSzPts val="1700"/>
              <a:buFont typeface="Courier New"/>
              <a:buChar char="o"/>
            </a:pPr>
            <a:r>
              <a:rPr lang="en-US" sz="2133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 NIM-A version of the ESR - objectives: </a:t>
            </a:r>
            <a:endParaRPr sz="2400" dirty="0"/>
          </a:p>
          <a:p>
            <a:pPr marL="742931" lvl="3" indent="-380990">
              <a:spcBef>
                <a:spcPts val="800"/>
              </a:spcBef>
              <a:buClr>
                <a:srgbClr val="0070C0"/>
              </a:buClr>
              <a:buSzPts val="1700"/>
              <a:buFont typeface="Arial"/>
              <a:buChar char="•"/>
            </a:pPr>
            <a:r>
              <a:rPr lang="en-US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Resolve the beam-energy inconsistencies by basing all the plots on the project matrix shown in the same document (</a:t>
            </a:r>
            <a:r>
              <a:rPr lang="en-US" sz="2133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 GeV electrons</a:t>
            </a:r>
            <a:r>
              <a:rPr lang="en-US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up to </a:t>
            </a:r>
            <a:r>
              <a:rPr lang="en-US" sz="2133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275 GeV protons</a:t>
            </a:r>
            <a:r>
              <a:rPr lang="en-US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 dirty="0"/>
          </a:p>
          <a:p>
            <a:pPr marL="742931" lvl="3" indent="-380990">
              <a:spcBef>
                <a:spcPts val="800"/>
              </a:spcBef>
              <a:buClr>
                <a:srgbClr val="0070C0"/>
              </a:buClr>
              <a:buSzPts val="1700"/>
              <a:buFont typeface="Arial"/>
              <a:buChar char="•"/>
            </a:pPr>
            <a:r>
              <a:rPr lang="en-US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Try to work out </a:t>
            </a:r>
            <a:r>
              <a:rPr lang="en-US" sz="2133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full fits </a:t>
            </a:r>
            <a:r>
              <a:rPr lang="en-US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most of the impact studies – avoid reweighting outside the phase space covered by current data</a:t>
            </a:r>
            <a:endParaRPr sz="2400" dirty="0"/>
          </a:p>
          <a:p>
            <a:pPr marL="742931" lvl="3" indent="-380990">
              <a:spcBef>
                <a:spcPts val="800"/>
              </a:spcBef>
              <a:buClr>
                <a:srgbClr val="0070C0"/>
              </a:buClr>
              <a:buSzPts val="1700"/>
              <a:buFont typeface="Arial"/>
              <a:buChar char="•"/>
            </a:pPr>
            <a:r>
              <a:rPr lang="en-US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Simulation: April campaign -&gt; July campaign</a:t>
            </a:r>
            <a:endParaRPr sz="2133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96326" lvl="1" indent="-285744">
              <a:spcBef>
                <a:spcPts val="800"/>
              </a:spcBef>
              <a:buClr>
                <a:srgbClr val="0070C0"/>
              </a:buClr>
              <a:buSzPts val="1700"/>
              <a:buFont typeface="Courier New"/>
              <a:buChar char="○"/>
            </a:pPr>
            <a:r>
              <a:rPr lang="en-US" sz="2133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Goal:</a:t>
            </a:r>
            <a:r>
              <a:rPr lang="en-US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submission by end of October. </a:t>
            </a:r>
            <a:endParaRPr sz="2400" dirty="0"/>
          </a:p>
          <a:p>
            <a:pPr marL="296326" lvl="1" indent="-285744">
              <a:spcBef>
                <a:spcPts val="800"/>
              </a:spcBef>
              <a:buClr>
                <a:srgbClr val="0070C0"/>
              </a:buClr>
              <a:buSzPts val="1700"/>
              <a:buFont typeface="Courier New"/>
              <a:buChar char="○"/>
            </a:pPr>
            <a:r>
              <a:rPr lang="en-US" sz="2133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July campaign: </a:t>
            </a:r>
            <a:r>
              <a:rPr lang="en-US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594 physics configurations, with some unforeseen bumps in the road. Most of the files are now ready: 520M events, totaling 274 TB. For some studies, the required simulations are still missing, this is being resolved. </a:t>
            </a:r>
            <a:endParaRPr sz="2400" dirty="0"/>
          </a:p>
          <a:p>
            <a:pPr marL="742932" lvl="1" indent="-380990">
              <a:spcBef>
                <a:spcPts val="800"/>
              </a:spcBef>
              <a:buClr>
                <a:srgbClr val="0070C0"/>
              </a:buClr>
              <a:buSzPts val="1700"/>
              <a:buFont typeface="Arial"/>
              <a:buChar char="•"/>
            </a:pPr>
            <a:r>
              <a:rPr lang="en-US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see PACs report at the PA+SC joint meeting on Wed 23: </a:t>
            </a:r>
            <a:r>
              <a:rPr lang="en-US" sz="2133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https://indico.bnl.gov/event/34224/ </a:t>
            </a:r>
            <a:endParaRPr sz="2400" dirty="0"/>
          </a:p>
          <a:p>
            <a:pPr marL="391573" indent="-380990">
              <a:spcBef>
                <a:spcPts val="800"/>
              </a:spcBef>
              <a:buClr>
                <a:srgbClr val="0070C0"/>
              </a:buClr>
              <a:buSzPts val="1700"/>
              <a:buFont typeface="Courier New"/>
              <a:buChar char="o"/>
            </a:pPr>
            <a:r>
              <a:rPr lang="en-US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Quick to run analyses on new data. Some fits take longer time </a:t>
            </a:r>
            <a:endParaRPr sz="2400" dirty="0"/>
          </a:p>
          <a:p>
            <a:pPr marL="742932" indent="-380990">
              <a:spcBef>
                <a:spcPts val="800"/>
              </a:spcBef>
              <a:buClr>
                <a:srgbClr val="0070C0"/>
              </a:buClr>
              <a:buSzPts val="1700"/>
              <a:buFont typeface="Arial"/>
              <a:buChar char="•"/>
            </a:pPr>
            <a:r>
              <a:rPr lang="en-US" sz="2133" dirty="0">
                <a:solidFill>
                  <a:srgbClr val="538135"/>
                </a:solidFill>
                <a:latin typeface="Calibri"/>
                <a:ea typeface="Calibri"/>
                <a:cs typeface="Calibri"/>
                <a:sym typeface="Calibri"/>
              </a:rPr>
              <a:t>2 studies ready </a:t>
            </a:r>
            <a:r>
              <a:rPr lang="en-US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the 15 total. A few more are already in the hands of fitters</a:t>
            </a:r>
            <a:endParaRPr sz="2400" dirty="0"/>
          </a:p>
          <a:p>
            <a:pPr marL="713300" indent="-702716">
              <a:spcBef>
                <a:spcPts val="800"/>
              </a:spcBef>
              <a:buClr>
                <a:srgbClr val="0070C0"/>
              </a:buClr>
              <a:buSzPts val="1700"/>
              <a:buFont typeface="Courier New"/>
              <a:buChar char="o"/>
            </a:pPr>
            <a:r>
              <a:rPr lang="en-US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PWGs are pushing full speed. Round table of status report at our next PAC meeting on Sep 29th </a:t>
            </a:r>
            <a:endParaRPr sz="2400" dirty="0"/>
          </a:p>
        </p:txBody>
      </p:sp>
      <p:sp>
        <p:nvSpPr>
          <p:cNvPr id="79" name="Google Shape;79;p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SzPts val="900"/>
            </a:pPr>
            <a:fld id="{00000000-1234-1234-1234-123412341234}" type="slidenum">
              <a:rPr lang="en-US"/>
              <a:pPr>
                <a:buSzPts val="900"/>
              </a:pPr>
              <a:t>13</a:t>
            </a:fld>
            <a:endParaRPr dirty="0"/>
          </a:p>
        </p:txBody>
      </p:sp>
      <p:sp>
        <p:nvSpPr>
          <p:cNvPr id="80" name="Google Shape;80;p1"/>
          <p:cNvSpPr txBox="1"/>
          <p:nvPr/>
        </p:nvSpPr>
        <p:spPr>
          <a:xfrm>
            <a:off x="550843" y="22030"/>
            <a:ext cx="112261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2700"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ESR -&gt; NIM-A 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1" descr="A logo with a red arrow and black letters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476" y="22034"/>
            <a:ext cx="687765" cy="494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5D687-F30D-9286-648A-AF4F4F203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9048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Conferences and Talks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1798E-5E32-FC5B-B482-DBA466BCA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7691"/>
            <a:ext cx="10515600" cy="4909272"/>
          </a:xfrm>
        </p:spPr>
        <p:txBody>
          <a:bodyPr/>
          <a:lstStyle/>
          <a:p>
            <a:r>
              <a:rPr lang="en-US" dirty="0"/>
              <a:t>“I’m sorry I’m posting this late, but here is a draft of my talk…”</a:t>
            </a:r>
          </a:p>
          <a:p>
            <a:pPr lvl="1"/>
            <a:r>
              <a:rPr lang="en-US" dirty="0"/>
              <a:t>(Especially from senior people.)</a:t>
            </a:r>
          </a:p>
          <a:p>
            <a:pPr lvl="1"/>
            <a:r>
              <a:rPr lang="en-US" dirty="0"/>
              <a:t>We have a conference and talks policy, we need to do better</a:t>
            </a:r>
          </a:p>
          <a:p>
            <a:pPr lvl="1"/>
            <a:r>
              <a:rPr lang="en-US" dirty="0"/>
              <a:t>This has gotten particularly bad lately, with sometimes less than 24hrs for PACs to review and approve talks, or the PWG conveners being skipped altogether. </a:t>
            </a:r>
          </a:p>
          <a:p>
            <a:r>
              <a:rPr lang="en-US" dirty="0"/>
              <a:t>Discussed with Daniel and the PACs: </a:t>
            </a:r>
          </a:p>
          <a:p>
            <a:pPr lvl="1"/>
            <a:r>
              <a:rPr lang="en-US" dirty="0"/>
              <a:t>CTC asked to keep track of late postings/requests (accountability)</a:t>
            </a:r>
          </a:p>
          <a:p>
            <a:pPr lvl="1"/>
            <a:r>
              <a:rPr lang="en-US" dirty="0"/>
              <a:t>Reminder emails prior to major deadlines</a:t>
            </a:r>
          </a:p>
          <a:p>
            <a:pPr lvl="1"/>
            <a:r>
              <a:rPr lang="en-US" dirty="0"/>
              <a:t>Move more quickly to an automated process for approvals</a:t>
            </a:r>
          </a:p>
          <a:p>
            <a:pPr lvl="2"/>
            <a:r>
              <a:rPr lang="en-US" dirty="0"/>
              <a:t>Would be helped by the ability to post and track comments, might need development? Needs more discussion with developers and collaboration. </a:t>
            </a:r>
            <a:br>
              <a:rPr lang="en-US" dirty="0"/>
            </a:br>
            <a:r>
              <a:rPr lang="en-US" dirty="0"/>
              <a:t>	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6F7A3-031B-2664-790F-CD6417E81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B337A-B08F-DD52-47B2-9E539D95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7ACC6-C6C8-B5BF-8B99-3146ED1B5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328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B75C6-F26D-80EC-4106-A71F0E7BA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3739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Jan 2027 Collaboration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30A03-24B7-E5FA-5917-A6C93AE6A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748" y="1454070"/>
            <a:ext cx="5898502" cy="4902279"/>
          </a:xfrm>
        </p:spPr>
        <p:txBody>
          <a:bodyPr>
            <a:normAutofit fontScale="92500"/>
          </a:bodyPr>
          <a:lstStyle/>
          <a:p>
            <a:r>
              <a:rPr lang="en-US" dirty="0">
                <a:hlinkClick r:id="rId2"/>
              </a:rPr>
              <a:t>https://indico.triumf.ca/event/859/</a:t>
            </a:r>
            <a:endParaRPr lang="en-US" dirty="0"/>
          </a:p>
          <a:p>
            <a:r>
              <a:rPr lang="en-US" dirty="0"/>
              <a:t>Marriott Vancouver Pinnacle Downtown</a:t>
            </a:r>
          </a:p>
          <a:p>
            <a:r>
              <a:rPr lang="en-US" dirty="0"/>
              <a:t>Registration available </a:t>
            </a:r>
            <a:r>
              <a:rPr lang="en-US" u="sng" dirty="0"/>
              <a:t>now</a:t>
            </a:r>
            <a:r>
              <a:rPr lang="en-US" dirty="0"/>
              <a:t>!</a:t>
            </a:r>
          </a:p>
          <a:p>
            <a:r>
              <a:rPr lang="en-US" dirty="0"/>
              <a:t>Air Canada promo code available</a:t>
            </a:r>
          </a:p>
          <a:p>
            <a:pPr lvl="1"/>
            <a:r>
              <a:rPr lang="en-US" dirty="0">
                <a:hlinkClick r:id="rId3"/>
              </a:rPr>
              <a:t>https://indico.triumf.ca/event/859/page/535-preferred-airline</a:t>
            </a:r>
            <a:endParaRPr lang="en-US" dirty="0"/>
          </a:p>
          <a:p>
            <a:endParaRPr lang="en-US" dirty="0"/>
          </a:p>
          <a:p>
            <a:r>
              <a:rPr lang="en-US" dirty="0"/>
              <a:t>Please register early, it really helps with the planning!</a:t>
            </a:r>
          </a:p>
          <a:p>
            <a:pPr lvl="1"/>
            <a:r>
              <a:rPr lang="en-US" dirty="0"/>
              <a:t>Check visa/</a:t>
            </a:r>
            <a:r>
              <a:rPr lang="en-US" dirty="0" err="1"/>
              <a:t>eTA</a:t>
            </a:r>
            <a:r>
              <a:rPr lang="en-US" dirty="0"/>
              <a:t> requirements!</a:t>
            </a:r>
          </a:p>
          <a:p>
            <a:r>
              <a:rPr lang="en-US" dirty="0"/>
              <a:t>Buy your plane tickets early!!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388C6-D4D6-6F6B-1E8D-77F233003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F3CF8-8DF3-6FA6-6025-62C432C4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BE6BC-65D8-0892-E822-B1C8EC0CB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 descr="ePIC January 2027 Collaboration Meeting">
            <a:extLst>
              <a:ext uri="{FF2B5EF4-FFF2-40B4-BE49-F238E27FC236}">
                <a16:creationId xmlns:a16="http://schemas.microsoft.com/office/drawing/2014/main" id="{8CF082E2-B0D2-B528-CB63-AEAFA1FCE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4147" y="1376364"/>
            <a:ext cx="5606355" cy="37462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A94F9E-62B3-7C6A-9B8C-B45BF0EE8A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1100" y="2785045"/>
            <a:ext cx="2743200" cy="39364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6E80D4-74F9-7C22-2F9E-FF28B50F1BC0}"/>
              </a:ext>
            </a:extLst>
          </p:cNvPr>
          <p:cNvSpPr txBox="1"/>
          <p:nvPr/>
        </p:nvSpPr>
        <p:spPr>
          <a:xfrm>
            <a:off x="6449397" y="5277813"/>
            <a:ext cx="2256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Venue is the Pinnacle Hotel in downtown Vancouver. </a:t>
            </a:r>
          </a:p>
        </p:txBody>
      </p:sp>
    </p:spTree>
    <p:extLst>
      <p:ext uri="{BB962C8B-B14F-4D97-AF65-F5344CB8AC3E}">
        <p14:creationId xmlns:p14="http://schemas.microsoft.com/office/powerpoint/2010/main" val="4190959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9F0E4-5FDA-EA28-3072-0F6516B0F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24393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Spokesperson Office Hours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486B4-1A18-A303-3E9C-A61AE04B9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82269"/>
            <a:ext cx="10515600" cy="4351338"/>
          </a:xfrm>
        </p:spPr>
        <p:txBody>
          <a:bodyPr/>
          <a:lstStyle/>
          <a:p>
            <a:r>
              <a:rPr lang="en-US" dirty="0"/>
              <a:t>Still planning to kick this off... </a:t>
            </a:r>
          </a:p>
          <a:p>
            <a:r>
              <a:rPr lang="en-US" dirty="0"/>
              <a:t>Looking at Oct 21</a:t>
            </a:r>
            <a:r>
              <a:rPr lang="en-US" baseline="30000" dirty="0"/>
              <a:t>st</a:t>
            </a:r>
            <a:r>
              <a:rPr lang="en-US" dirty="0"/>
              <a:t>, two times:</a:t>
            </a:r>
            <a:endParaRPr lang="en-US" baseline="30000" dirty="0"/>
          </a:p>
          <a:p>
            <a:pPr lvl="1"/>
            <a:r>
              <a:rPr lang="en-US" dirty="0"/>
              <a:t>10:30-11:30AM ET</a:t>
            </a:r>
          </a:p>
          <a:p>
            <a:pPr lvl="1"/>
            <a:r>
              <a:rPr lang="en-US" dirty="0"/>
              <a:t>8-9PM ET</a:t>
            </a:r>
          </a:p>
          <a:p>
            <a:pPr lvl="1"/>
            <a:endParaRPr lang="en-US" dirty="0"/>
          </a:p>
          <a:p>
            <a:r>
              <a:rPr lang="en-US" dirty="0"/>
              <a:t>Will distribute a Zoom link, people can join the discussion</a:t>
            </a:r>
          </a:p>
          <a:p>
            <a:pPr lvl="1"/>
            <a:r>
              <a:rPr lang="en-US" dirty="0"/>
              <a:t>If you want to talk with me privately, happy to arrange a separate meeting.</a:t>
            </a:r>
          </a:p>
          <a:p>
            <a:pPr lvl="1"/>
            <a:endParaRPr lang="en-US" dirty="0"/>
          </a:p>
          <a:p>
            <a:r>
              <a:rPr lang="en-US" dirty="0"/>
              <a:t>If there is interest, we can consider more frequent/longer meetings  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82FB85-4E3B-4C5D-D003-205C1358C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C2298-2808-6C17-68CA-78ED896B2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361CD-D559-45E3-DFC8-4F5A41FA4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 descr="Office Hours Sign for Dining / Hospitality / Retail">
            <a:extLst>
              <a:ext uri="{FF2B5EF4-FFF2-40B4-BE49-F238E27FC236}">
                <a16:creationId xmlns:a16="http://schemas.microsoft.com/office/drawing/2014/main" id="{ADCC52DB-C02D-86D3-4181-9029E7048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8149" y="136525"/>
            <a:ext cx="3864251" cy="386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1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B1226-C2F9-7A63-EC91-9FCB62769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0222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Upcoming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679A0-FED4-422E-3217-C7FBCAC7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4025"/>
            <a:ext cx="10515600" cy="474587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General Meeting – Sept. 25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r>
              <a:rPr lang="en-US" dirty="0"/>
              <a:t>EICO Technical Forum Kickoff Meeting – Sept. 29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r>
              <a:rPr lang="en-US" dirty="0"/>
              <a:t>Next EB Meeting – Oct. 1</a:t>
            </a:r>
            <a:r>
              <a:rPr lang="en-US" baseline="30000" dirty="0"/>
              <a:t>st</a:t>
            </a:r>
            <a:r>
              <a:rPr lang="en-US" dirty="0"/>
              <a:t> </a:t>
            </a:r>
          </a:p>
          <a:p>
            <a:r>
              <a:rPr lang="en-US" dirty="0"/>
              <a:t>SVT Working Meeting (LBNL) – Oct 8</a:t>
            </a:r>
            <a:r>
              <a:rPr lang="en-US" baseline="30000" dirty="0"/>
              <a:t>th</a:t>
            </a:r>
            <a:r>
              <a:rPr lang="en-US" dirty="0"/>
              <a:t>-9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r>
              <a:rPr lang="en-US" dirty="0"/>
              <a:t>ECSAC Review – Oct 13</a:t>
            </a:r>
            <a:r>
              <a:rPr lang="en-US" baseline="30000" dirty="0"/>
              <a:t>th</a:t>
            </a:r>
            <a:r>
              <a:rPr lang="en-US" dirty="0"/>
              <a:t>-14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r>
              <a:rPr lang="en-US" dirty="0"/>
              <a:t>Echelon 0+1 Mini-Workshop – Oct 15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r>
              <a:rPr lang="en-US" dirty="0"/>
              <a:t>11</a:t>
            </a:r>
            <a:r>
              <a:rPr lang="en-US" baseline="30000" dirty="0"/>
              <a:t>th</a:t>
            </a:r>
            <a:r>
              <a:rPr lang="en-US" dirty="0"/>
              <a:t> DAC Meeting – Oct 28</a:t>
            </a:r>
            <a:r>
              <a:rPr lang="en-US" baseline="30000" dirty="0"/>
              <a:t>th</a:t>
            </a:r>
            <a:r>
              <a:rPr lang="en-US" dirty="0"/>
              <a:t>-30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r>
              <a:rPr lang="en-US" dirty="0"/>
              <a:t>Next General Meeting – Oct 22</a:t>
            </a:r>
            <a:r>
              <a:rPr lang="en-US" baseline="30000" dirty="0"/>
              <a:t>nd</a:t>
            </a:r>
            <a:r>
              <a:rPr lang="en-US" dirty="0"/>
              <a:t>/23</a:t>
            </a:r>
            <a:r>
              <a:rPr lang="en-US" baseline="30000" dirty="0"/>
              <a:t>rd</a:t>
            </a:r>
            <a:r>
              <a:rPr lang="en-US" dirty="0"/>
              <a:t> (note double dates)</a:t>
            </a:r>
          </a:p>
          <a:p>
            <a:r>
              <a:rPr lang="en-US" dirty="0"/>
              <a:t>Next Collaboration Council Meeting – November (date TBD)</a:t>
            </a:r>
          </a:p>
          <a:p>
            <a:r>
              <a:rPr lang="en-US" dirty="0"/>
              <a:t>SCAC Meeting – Nov. 12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r>
              <a:rPr lang="en-US" dirty="0"/>
              <a:t>RRB Meeting – Nov. 16</a:t>
            </a:r>
            <a:r>
              <a:rPr lang="en-US" baseline="30000" dirty="0"/>
              <a:t>th</a:t>
            </a:r>
            <a:r>
              <a:rPr lang="en-US" dirty="0"/>
              <a:t>-17</a:t>
            </a:r>
            <a:r>
              <a:rPr lang="en-US" baseline="30000" dirty="0"/>
              <a:t>th</a:t>
            </a:r>
            <a:r>
              <a:rPr lang="en-US" dirty="0"/>
              <a:t> (virtual)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</a:t>
            </a:r>
            <a:r>
              <a:rPr lang="en-US" dirty="0" err="1"/>
              <a:t>ePIC</a:t>
            </a:r>
            <a:r>
              <a:rPr lang="en-US" dirty="0"/>
              <a:t>/EIC Physics Readiness Workshop – Dec 1</a:t>
            </a:r>
            <a:r>
              <a:rPr lang="en-US" baseline="30000" dirty="0"/>
              <a:t>st</a:t>
            </a:r>
            <a:r>
              <a:rPr lang="en-US" dirty="0"/>
              <a:t>-3</a:t>
            </a:r>
            <a:r>
              <a:rPr lang="en-US" baseline="30000" dirty="0"/>
              <a:t>rd</a:t>
            </a:r>
            <a:r>
              <a:rPr lang="en-US" dirty="0"/>
              <a:t> </a:t>
            </a:r>
          </a:p>
          <a:p>
            <a:r>
              <a:rPr lang="en-US" dirty="0" err="1"/>
              <a:t>ePIC</a:t>
            </a:r>
            <a:r>
              <a:rPr lang="en-US" dirty="0"/>
              <a:t> Collaboration Meeting in Vancouver – Jan 10</a:t>
            </a:r>
            <a:r>
              <a:rPr lang="en-US" baseline="30000" dirty="0"/>
              <a:t>th</a:t>
            </a:r>
            <a:r>
              <a:rPr lang="en-US" dirty="0"/>
              <a:t>-15</a:t>
            </a:r>
            <a:r>
              <a:rPr lang="en-US" baseline="30000" dirty="0"/>
              <a:t>th</a:t>
            </a:r>
            <a:r>
              <a:rPr lang="en-US" dirty="0"/>
              <a:t> 2027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BE4CD-FD49-8DE0-940C-4C4C4B17D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8/27/2026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19838-12D0-4537-2150-0E909AF4F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EB Meeting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10FBB-0F5D-9580-CD71-18654E650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183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176C1-CB0D-2D06-BCE4-3999B982F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402" y="1397685"/>
            <a:ext cx="8139505" cy="460035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The ePIC Collaboration is strong, active and growing!</a:t>
            </a:r>
          </a:p>
          <a:p>
            <a:pPr lvl="1"/>
            <a:r>
              <a:rPr lang="en-US" dirty="0"/>
              <a:t>New faces in collaboration leadership</a:t>
            </a:r>
          </a:p>
          <a:p>
            <a:pPr lvl="1"/>
            <a:r>
              <a:rPr lang="en-US" dirty="0"/>
              <a:t>The collaboration is making good progress on identified priorities</a:t>
            </a:r>
          </a:p>
          <a:p>
            <a:pPr lvl="1"/>
            <a:r>
              <a:rPr lang="en-US" dirty="0"/>
              <a:t>Engagement remains strong and is growing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ePIC</a:t>
            </a:r>
            <a:r>
              <a:rPr lang="en-US" dirty="0"/>
              <a:t> collaboration culture is growing and strengthening </a:t>
            </a:r>
          </a:p>
          <a:p>
            <a:pPr lvl="1"/>
            <a:endParaRPr lang="en-US" dirty="0"/>
          </a:p>
          <a:p>
            <a:r>
              <a:rPr lang="en-US" dirty="0"/>
              <a:t>The next six months are a time of </a:t>
            </a:r>
            <a:r>
              <a:rPr lang="en-US" strike="sngStrike" dirty="0"/>
              <a:t>uncertainty</a:t>
            </a:r>
            <a:r>
              <a:rPr lang="en-US" dirty="0"/>
              <a:t> opportunity. 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ePIC</a:t>
            </a:r>
            <a:r>
              <a:rPr lang="en-US" dirty="0"/>
              <a:t> Collaboration is responsible for the EIC science program</a:t>
            </a:r>
          </a:p>
          <a:p>
            <a:pPr lvl="1"/>
            <a:r>
              <a:rPr lang="en-US" dirty="0"/>
              <a:t>We need to communicate the importance of EIC science, and our readiness to pursue the exciting discoveries that the EIC offers</a:t>
            </a:r>
          </a:p>
          <a:p>
            <a:pPr lvl="1"/>
            <a:r>
              <a:rPr lang="en-US" dirty="0"/>
              <a:t>We need to work on ways the collaboration can further its interests and promote the </a:t>
            </a:r>
            <a:r>
              <a:rPr lang="en-US" dirty="0" err="1"/>
              <a:t>ePIC</a:t>
            </a:r>
            <a:r>
              <a:rPr lang="en-US" dirty="0"/>
              <a:t> and the EIC:</a:t>
            </a:r>
          </a:p>
          <a:p>
            <a:pPr lvl="2"/>
            <a:r>
              <a:rPr lang="en-US" dirty="0"/>
              <a:t>The TDR, ESR and NIM-A have been helpful to focus efforts</a:t>
            </a:r>
          </a:p>
          <a:p>
            <a:pPr lvl="2"/>
            <a:r>
              <a:rPr lang="en-US" dirty="0"/>
              <a:t>Computing (and AI), DAQ and streaming, coordinated test beam activities,…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0D8884-F5DD-D65C-4834-A85BD236B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The Status of the </a:t>
            </a:r>
            <a:r>
              <a:rPr lang="en-US" b="1" dirty="0" err="1">
                <a:solidFill>
                  <a:schemeClr val="accent1"/>
                </a:solidFill>
              </a:rPr>
              <a:t>ePIC</a:t>
            </a:r>
            <a:r>
              <a:rPr lang="en-US" b="1" dirty="0">
                <a:solidFill>
                  <a:schemeClr val="accent1"/>
                </a:solidFill>
              </a:rPr>
              <a:t> Collaboration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19EB9ED8-E1CA-CD72-4B2F-7DE39424D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797" y="34238"/>
            <a:ext cx="1894108" cy="136344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4C1D4-5382-302D-4310-6F27474C4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7/17/2026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CF49E-2578-676C-9455-AB88A7200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ePIC Glasgow Collab.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03A6E-9846-65CA-0E52-DF0405737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14187-AF44-4271-AA62-1C5C376B8E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05A647-D3A0-FF36-71BE-89B96E855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6602" y="1415147"/>
            <a:ext cx="2200390" cy="512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4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435FE5CE-15BE-8B4A-54CC-D52C7DCC0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327" y="2112150"/>
            <a:ext cx="9053345" cy="26337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C7A3F4-3753-8E74-B80F-E4A0CDA88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D81DA-5D9A-F679-21B5-3F001B09C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0BE84E-7880-E27B-720E-10DA6AD73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06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380FF-8559-07BE-9E4B-F52B57D2E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accent1"/>
                </a:solidFill>
              </a:rPr>
              <a:t>ePIC</a:t>
            </a:r>
            <a:r>
              <a:rPr lang="en-US" b="1" dirty="0">
                <a:solidFill>
                  <a:schemeClr val="accent1"/>
                </a:solidFill>
              </a:rPr>
              <a:t> Resources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6AA10-4DDA-80D2-7247-44004DAC3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8EB6EB9-D306-E817-1A32-A2FC3A44F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785" y="1542820"/>
            <a:ext cx="10515600" cy="473618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Public Website - </a:t>
            </a:r>
            <a:r>
              <a:rPr lang="en-US" dirty="0">
                <a:hlinkClick r:id="rId2"/>
              </a:rPr>
              <a:t>https://www.bnl.gov/eic/epic.php</a:t>
            </a:r>
            <a:endParaRPr lang="en-US" dirty="0"/>
          </a:p>
          <a:p>
            <a:r>
              <a:rPr lang="en-US" dirty="0"/>
              <a:t>Mailing Lists – </a:t>
            </a:r>
            <a:r>
              <a:rPr lang="en-US" dirty="0">
                <a:hlinkClick r:id="rId3"/>
              </a:rPr>
              <a:t>https://lists.bnl.gov/mailman/listinfo</a:t>
            </a:r>
            <a:endParaRPr lang="en-US" dirty="0"/>
          </a:p>
          <a:p>
            <a:r>
              <a:rPr lang="en-US" dirty="0"/>
              <a:t>Indico Agenda - </a:t>
            </a:r>
            <a:r>
              <a:rPr lang="en-US" dirty="0">
                <a:hlinkClick r:id="rId4"/>
              </a:rPr>
              <a:t>https://indico.bnl.gov/category/402/</a:t>
            </a:r>
            <a:endParaRPr lang="en-US" dirty="0"/>
          </a:p>
          <a:p>
            <a:pPr lvl="1"/>
            <a:r>
              <a:rPr lang="en-US" dirty="0" err="1"/>
              <a:t>ePIC</a:t>
            </a:r>
            <a:r>
              <a:rPr lang="en-US" dirty="0"/>
              <a:t> Software and Computing: </a:t>
            </a:r>
            <a:r>
              <a:rPr lang="en-US" dirty="0">
                <a:hlinkClick r:id="rId5"/>
              </a:rPr>
              <a:t>https://indico.bnl.gov/category/435/</a:t>
            </a:r>
            <a:endParaRPr lang="en-US" dirty="0"/>
          </a:p>
          <a:p>
            <a:r>
              <a:rPr lang="en-US" dirty="0"/>
              <a:t>Wiki - </a:t>
            </a:r>
            <a:r>
              <a:rPr lang="en-US" dirty="0">
                <a:hlinkClick r:id="rId6"/>
              </a:rPr>
              <a:t>https://wiki.bnl.gov/EPIC</a:t>
            </a:r>
            <a:endParaRPr lang="en-US" dirty="0"/>
          </a:p>
          <a:p>
            <a:r>
              <a:rPr lang="en-US" dirty="0"/>
              <a:t>ePIC Software Training: </a:t>
            </a:r>
          </a:p>
          <a:p>
            <a:pPr lvl="1"/>
            <a:r>
              <a:rPr lang="en-US" dirty="0"/>
              <a:t>Landing Page: </a:t>
            </a:r>
            <a:r>
              <a:rPr lang="en-US" dirty="0">
                <a:hlinkClick r:id="rId7"/>
              </a:rPr>
              <a:t>https://eic.github.io/documentation/landingpage.html</a:t>
            </a:r>
            <a:endParaRPr lang="en-US" sz="2800" dirty="0"/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Tutorials: </a:t>
            </a:r>
            <a:r>
              <a:rPr lang="en-US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8"/>
              </a:rPr>
              <a:t>https://eic.github.io/documentation/tutorials.html</a:t>
            </a: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8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>
              <a:spcBef>
                <a:spcPts val="0"/>
              </a:spcBef>
            </a:pP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Mattermost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:  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9"/>
              </a:rPr>
              <a:t>https://</a:t>
            </a:r>
            <a:r>
              <a:rPr lang="en-US" dirty="0">
                <a:hlinkClick r:id="rId9"/>
              </a:rPr>
              <a:t>chat.epic-eic.org</a:t>
            </a:r>
            <a:endParaRPr lang="en-US" dirty="0"/>
          </a:p>
          <a:p>
            <a:pPr marL="0">
              <a:spcBef>
                <a:spcPts val="0"/>
              </a:spcBef>
            </a:pP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ePIC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Zenodo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Community: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10"/>
              </a:rPr>
              <a:t>https://zenodo.org/communities/epic</a:t>
            </a:r>
            <a:endParaRPr lang="en-US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77754AE-841A-0ABD-B108-FCBDDA48D8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70437" y="314334"/>
            <a:ext cx="1804597" cy="129901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FE3D9-B3F2-39F4-1B72-AF0B64A5B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1E5CE-7769-1D19-8A5E-C459C423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275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D2C5-A6B3-B343-DD82-886EFF740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1418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How to register a team at CERN for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78EDC-3560-17FC-E5C9-64F95933D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6657"/>
            <a:ext cx="10515600" cy="4620306"/>
          </a:xfrm>
        </p:spPr>
        <p:txBody>
          <a:bodyPr/>
          <a:lstStyle/>
          <a:p>
            <a:r>
              <a:rPr lang="en-US" dirty="0"/>
              <a:t>The starting point is the CERN secretariat (</a:t>
            </a:r>
            <a:r>
              <a:rPr lang="en-US" dirty="0">
                <a:hlinkClick r:id="rId2"/>
              </a:rPr>
              <a:t>info.recognized-experiments@cern.ch</a:t>
            </a:r>
            <a:r>
              <a:rPr lang="en-US" dirty="0"/>
              <a:t>), tell them that you want to establish a new team under RE47 (</a:t>
            </a:r>
            <a:r>
              <a:rPr lang="en-US" dirty="0" err="1"/>
              <a:t>ePIC</a:t>
            </a:r>
            <a:r>
              <a:rPr lang="en-US" dirty="0"/>
              <a:t>).  </a:t>
            </a:r>
          </a:p>
          <a:p>
            <a:r>
              <a:rPr lang="en-US" dirty="0"/>
              <a:t>They will send you a form that requires signatures from a team leader and deputy team leader, and a representative from your institution’s administration.</a:t>
            </a:r>
          </a:p>
          <a:p>
            <a:r>
              <a:rPr lang="en-US" dirty="0"/>
              <a:t>Send the signed form to the Spokesperson for a signature  </a:t>
            </a:r>
          </a:p>
          <a:p>
            <a:r>
              <a:rPr lang="en-US" dirty="0"/>
              <a:t>Once the completed form is registered with the secretariat, your team is formed, and the team leader can add team members, etc.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96C98-31AA-02ED-18D5-4B6727BF2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69D6A-9D89-5C2C-6E88-0E4E12FC3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81BC9-DC4C-6B3B-8A67-13FB3A0E1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21</a:t>
            </a:fld>
            <a:endParaRPr lang="en-US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EEFF6137-9FD7-9EE9-3739-FBDA8E9D3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7294" y="31530"/>
            <a:ext cx="1804597" cy="129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620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circle with an arrow and waves&#10;&#10;Description automatically generated">
            <a:extLst>
              <a:ext uri="{FF2B5EF4-FFF2-40B4-BE49-F238E27FC236}">
                <a16:creationId xmlns:a16="http://schemas.microsoft.com/office/drawing/2014/main" id="{45E19F64-D7CC-3A46-AE5A-90461E1CC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495" y="2707363"/>
            <a:ext cx="3480044" cy="30426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BFA4F9-5649-0168-6C84-176E3B20F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7331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EICUG Membership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F0A71-F146-499F-F3E2-55D9C6D02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4752"/>
            <a:ext cx="5080462" cy="47322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EICUG is a vital organization to promote the interests of the EIC community! </a:t>
            </a:r>
          </a:p>
          <a:p>
            <a:pPr lvl="1"/>
            <a:r>
              <a:rPr lang="en-US" dirty="0"/>
              <a:t>Without the EICUG we would never have gotten far enough to form ePIC!</a:t>
            </a:r>
          </a:p>
          <a:p>
            <a:endParaRPr lang="en-US" dirty="0"/>
          </a:p>
          <a:p>
            <a:r>
              <a:rPr lang="en-US" dirty="0"/>
              <a:t>Please register your institution!</a:t>
            </a:r>
          </a:p>
          <a:p>
            <a:r>
              <a:rPr lang="en-US" dirty="0"/>
              <a:t>Check with your EICUG IB representative to get registered as a member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000" dirty="0">
                <a:hlinkClick r:id="rId3"/>
              </a:rPr>
              <a:t>https://www.eicug.org/content/join.html</a:t>
            </a:r>
            <a:endParaRPr lang="en-US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FBAFB3-EA53-8EC0-5C8F-7BE1EEA28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9/25/2026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566A896-3E41-F7FC-CBB1-3F0CDF77C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918" y="1807178"/>
            <a:ext cx="4899513" cy="90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8FDB4-5DAA-99C8-8AF5-3846F8727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ePIC General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00877-07F0-72A7-F1A2-7E638CCB8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9A8-7CCD-4D90-AA9A-1451BFC6FB3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41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NL">
  <a:themeElements>
    <a:clrScheme name="Custom 3">
      <a:dk1>
        <a:srgbClr val="000000"/>
      </a:dk1>
      <a:lt1>
        <a:srgbClr val="FFFFFF"/>
      </a:lt1>
      <a:dk2>
        <a:srgbClr val="105B78"/>
      </a:dk2>
      <a:lt2>
        <a:srgbClr val="00ACDB"/>
      </a:lt2>
      <a:accent1>
        <a:srgbClr val="B2D33B"/>
      </a:accent1>
      <a:accent2>
        <a:srgbClr val="F68A1F"/>
      </a:accent2>
      <a:accent3>
        <a:srgbClr val="B62466"/>
      </a:accent3>
      <a:accent4>
        <a:srgbClr val="FFCC33"/>
      </a:accent4>
      <a:accent5>
        <a:srgbClr val="DA3525"/>
      </a:accent5>
      <a:accent6>
        <a:srgbClr val="50489D"/>
      </a:accent6>
      <a:hlink>
        <a:srgbClr val="4881C3"/>
      </a:hlink>
      <a:folHlink>
        <a:srgbClr val="24B574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1-Project Overview-J.Yeck  -  Read-Only" id="{D4A49460-A030-40E0-A942-078CDC808C92}" vid="{CAA149F5-F453-43A6-BD36-7417340123D3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BNL">
  <a:themeElements>
    <a:clrScheme name="BNL_NSLS-II">
      <a:dk1>
        <a:srgbClr val="000000"/>
      </a:dk1>
      <a:lt1>
        <a:srgbClr val="FFFFFF"/>
      </a:lt1>
      <a:dk2>
        <a:srgbClr val="105B78"/>
      </a:dk2>
      <a:lt2>
        <a:srgbClr val="00ACDB"/>
      </a:lt2>
      <a:accent1>
        <a:srgbClr val="B2D33A"/>
      </a:accent1>
      <a:accent2>
        <a:srgbClr val="F68A1F"/>
      </a:accent2>
      <a:accent3>
        <a:srgbClr val="B62466"/>
      </a:accent3>
      <a:accent4>
        <a:srgbClr val="FFCC33"/>
      </a:accent4>
      <a:accent5>
        <a:srgbClr val="DA3525"/>
      </a:accent5>
      <a:accent6>
        <a:srgbClr val="50489D"/>
      </a:accent6>
      <a:hlink>
        <a:srgbClr val="4881C3"/>
      </a:hlink>
      <a:folHlink>
        <a:srgbClr val="24B574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D-3B EIC_PPT_Outline_Template_Widescreen_0924.potx" id="{71A51187-4E24-47FA-ABCB-D4BFDCCFBFCB}" vid="{96F8F30C-5A31-45B4-A89E-A3B45A08558E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9749</TotalTime>
  <Words>1759</Words>
  <Application>Microsoft Office PowerPoint</Application>
  <PresentationFormat>Widescreen</PresentationFormat>
  <Paragraphs>236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Calibri Light</vt:lpstr>
      <vt:lpstr>Courier New</vt:lpstr>
      <vt:lpstr>Office Theme</vt:lpstr>
      <vt:lpstr>1_BNL</vt:lpstr>
      <vt:lpstr>1_Office Theme</vt:lpstr>
      <vt:lpstr>3_Office Theme</vt:lpstr>
      <vt:lpstr>BNL</vt:lpstr>
      <vt:lpstr>Collaboration News</vt:lpstr>
      <vt:lpstr>Hey John, start the recording….    </vt:lpstr>
      <vt:lpstr>Agenda</vt:lpstr>
      <vt:lpstr>Welcome New Institutions!</vt:lpstr>
      <vt:lpstr>Elected by the ePIC Collaboration Council</vt:lpstr>
      <vt:lpstr>Confirmed by the ePIC Collaboration Council</vt:lpstr>
      <vt:lpstr>OPA IPR Review of the EIC Project – Sept. 15-18th </vt:lpstr>
      <vt:lpstr>Strategic Schedule</vt:lpstr>
      <vt:lpstr>PowerPoint Presentation</vt:lpstr>
      <vt:lpstr>NP Operations + EIC Notional Cost and Funding Profile</vt:lpstr>
      <vt:lpstr>Emphasizing the Collaboration</vt:lpstr>
      <vt:lpstr>SCAC Facilities Subcommittee Community Town Hall</vt:lpstr>
      <vt:lpstr>PowerPoint Presentation</vt:lpstr>
      <vt:lpstr>Conferences and Talks</vt:lpstr>
      <vt:lpstr>Jan 2027 Collaboration Meeting</vt:lpstr>
      <vt:lpstr>Spokesperson Office Hours</vt:lpstr>
      <vt:lpstr>Upcoming Events</vt:lpstr>
      <vt:lpstr>The Status of the ePIC Collaboration</vt:lpstr>
      <vt:lpstr>PowerPoint Presentation</vt:lpstr>
      <vt:lpstr>ePIC Resources</vt:lpstr>
      <vt:lpstr>How to register a team at CERN for </vt:lpstr>
      <vt:lpstr>EICUG Membership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ePIC Collaboration Status</dc:title>
  <dc:creator>Lajoie, John G [PHYSA]</dc:creator>
  <cp:lastModifiedBy>Lajoie, John</cp:lastModifiedBy>
  <cp:revision>3096</cp:revision>
  <dcterms:created xsi:type="dcterms:W3CDTF">2023-04-13T13:35:08Z</dcterms:created>
  <dcterms:modified xsi:type="dcterms:W3CDTF">2026-09-25T13:22:50Z</dcterms:modified>
</cp:coreProperties>
</file>