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60" r:id="rId4"/>
    <p:sldMasterId id="2147483703" r:id="rId5"/>
  </p:sldMasterIdLst>
  <p:notesMasterIdLst>
    <p:notesMasterId r:id="rId27"/>
  </p:notesMasterIdLst>
  <p:handoutMasterIdLst>
    <p:handoutMasterId r:id="rId28"/>
  </p:handoutMasterIdLst>
  <p:sldIdLst>
    <p:sldId id="256" r:id="rId6"/>
    <p:sldId id="2147469830" r:id="rId7"/>
    <p:sldId id="2147469947" r:id="rId8"/>
    <p:sldId id="2147469951" r:id="rId9"/>
    <p:sldId id="2147469949" r:id="rId10"/>
    <p:sldId id="2147469945" r:id="rId11"/>
    <p:sldId id="2147469948" r:id="rId12"/>
    <p:sldId id="2147469840" r:id="rId13"/>
    <p:sldId id="308" r:id="rId14"/>
    <p:sldId id="303" r:id="rId15"/>
    <p:sldId id="304" r:id="rId16"/>
    <p:sldId id="2147469944" r:id="rId17"/>
    <p:sldId id="388" r:id="rId18"/>
    <p:sldId id="389" r:id="rId19"/>
    <p:sldId id="390" r:id="rId20"/>
    <p:sldId id="391" r:id="rId21"/>
    <p:sldId id="2147469950" r:id="rId22"/>
    <p:sldId id="420" r:id="rId23"/>
    <p:sldId id="421" r:id="rId24"/>
    <p:sldId id="450" r:id="rId25"/>
    <p:sldId id="5864" r:id="rId26"/>
  </p:sldIdLst>
  <p:sldSz cx="12192000" cy="6858000"/>
  <p:notesSz cx="7102475" cy="9388475"/>
  <p:embeddedFontLst>
    <p:embeddedFont>
      <p:font typeface="Avenir Next LT Pro" panose="020B0504020202020204" pitchFamily="34" charset="0"/>
      <p:regular r:id="rId29"/>
      <p:bold r:id="rId30"/>
      <p:italic r:id="rId31"/>
      <p:boldItalic r:id="rId32"/>
    </p:embeddedFont>
    <p:embeddedFont>
      <p:font typeface="Play"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667874-EF7D-BDFF-67C0-78559F7F9FA8}" name="Elke-Caroline Aschenauer" initials="EA" userId="Elke-Caroline Aschenau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432FF"/>
    <a:srgbClr val="FF40FF"/>
    <a:srgbClr val="B5D64A"/>
    <a:srgbClr val="008000"/>
    <a:srgbClr val="0091FF"/>
    <a:srgbClr val="00ACDB"/>
    <a:srgbClr val="BFBFBF"/>
    <a:srgbClr val="A6A6A6"/>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9" autoAdjust="0"/>
    <p:restoredTop sz="95198" autoAdjust="0"/>
  </p:normalViewPr>
  <p:slideViewPr>
    <p:cSldViewPr snapToGrid="0" snapToObjects="1">
      <p:cViewPr varScale="1">
        <p:scale>
          <a:sx n="84" d="100"/>
          <a:sy n="84" d="100"/>
        </p:scale>
        <p:origin x="507" y="4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145" d="100"/>
          <a:sy n="145" d="100"/>
        </p:scale>
        <p:origin x="3739" y="9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F6B566-8F4F-2297-E09A-EC0A5919D724}"/>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EAFEF84F-FF67-CFE6-EE39-7622459E9C49}"/>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D435C532-7310-4D0E-A33E-9CFB32DA3130}" type="datetimeFigureOut">
              <a:rPr lang="en-US" smtClean="0"/>
              <a:t>9/24/2026</a:t>
            </a:fld>
            <a:endParaRPr lang="en-US"/>
          </a:p>
        </p:txBody>
      </p:sp>
      <p:sp>
        <p:nvSpPr>
          <p:cNvPr id="4" name="Footer Placeholder 3">
            <a:extLst>
              <a:ext uri="{FF2B5EF4-FFF2-40B4-BE49-F238E27FC236}">
                <a16:creationId xmlns:a16="http://schemas.microsoft.com/office/drawing/2014/main" id="{933D95DF-83FA-FE96-2EE5-1174D2E87D62}"/>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A967F68-58BC-4765-5D43-302ABEE7BABF}"/>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19FBC339-4610-4F10-854C-D2930A4EBF62}" type="slidenum">
              <a:rPr lang="en-US" smtClean="0"/>
              <a:t>‹#›</a:t>
            </a:fld>
            <a:endParaRPr lang="en-US"/>
          </a:p>
        </p:txBody>
      </p:sp>
    </p:spTree>
    <p:extLst>
      <p:ext uri="{BB962C8B-B14F-4D97-AF65-F5344CB8AC3E}">
        <p14:creationId xmlns:p14="http://schemas.microsoft.com/office/powerpoint/2010/main" val="3885688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2E36F475-F7F5-6C41-B37C-656C49194CAF}" type="datetimeFigureOut">
              <a:rPr lang="en-US" smtClean="0"/>
              <a:t>9/24/2026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515839EF-EF2D-A244-8B03-02564FD38722}" type="slidenum">
              <a:rPr lang="en-US" smtClean="0"/>
              <a:t>‹#›</a:t>
            </a:fld>
            <a:endParaRPr lang="en-US"/>
          </a:p>
        </p:txBody>
      </p:sp>
    </p:spTree>
    <p:extLst>
      <p:ext uri="{BB962C8B-B14F-4D97-AF65-F5344CB8AC3E}">
        <p14:creationId xmlns:p14="http://schemas.microsoft.com/office/powerpoint/2010/main" val="267928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73345-978B-7922-66E3-4902E58D7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0C9BE-BA81-4B62-1FE8-852E81080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ECF5C-A732-42F3-CC65-7EBDCA34EE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DFC2BF-F02B-FDC4-376C-DE2561A3745A}"/>
              </a:ext>
            </a:extLst>
          </p:cNvPr>
          <p:cNvSpPr>
            <a:spLocks noGrp="1"/>
          </p:cNvSpPr>
          <p:nvPr>
            <p:ph type="sldNum" sz="quarter" idx="5"/>
          </p:nvPr>
        </p:nvSpPr>
        <p:spPr/>
        <p:txBody>
          <a:bodyPr/>
          <a:lstStyle/>
          <a:p>
            <a:fld id="{515839EF-EF2D-A244-8B03-02564FD38722}" type="slidenum">
              <a:rPr lang="en-US" smtClean="0"/>
              <a:t>5</a:t>
            </a:fld>
            <a:endParaRPr lang="en-US"/>
          </a:p>
        </p:txBody>
      </p:sp>
    </p:spTree>
    <p:extLst>
      <p:ext uri="{BB962C8B-B14F-4D97-AF65-F5344CB8AC3E}">
        <p14:creationId xmlns:p14="http://schemas.microsoft.com/office/powerpoint/2010/main" val="1490909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f8de7f2219_3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3f8de7f2219_3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8de7f221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g3f8de7f221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b8cbc9708_15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g3fb8cbc9708_15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b903302d6_2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g3fb903302d6_2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f8de7f221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3f8de7f2219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BE26BD14-1883-8DCF-B5E5-A15CD0D2B1F3}"/>
            </a:ext>
          </a:extLst>
        </p:cNvPr>
        <p:cNvGrpSpPr/>
        <p:nvPr/>
      </p:nvGrpSpPr>
      <p:grpSpPr>
        <a:xfrm>
          <a:off x="0" y="0"/>
          <a:ext cx="0" cy="0"/>
          <a:chOff x="0" y="0"/>
          <a:chExt cx="0" cy="0"/>
        </a:xfrm>
      </p:grpSpPr>
      <p:sp>
        <p:nvSpPr>
          <p:cNvPr id="175" name="Google Shape;175;g3f8de7f2219_0_13:notes">
            <a:extLst>
              <a:ext uri="{FF2B5EF4-FFF2-40B4-BE49-F238E27FC236}">
                <a16:creationId xmlns:a16="http://schemas.microsoft.com/office/drawing/2014/main" id="{E00A90C3-599F-E715-78A9-2D1DBB56E1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3f8de7f2219_0_13:notes">
            <a:extLst>
              <a:ext uri="{FF2B5EF4-FFF2-40B4-BE49-F238E27FC236}">
                <a16:creationId xmlns:a16="http://schemas.microsoft.com/office/drawing/2014/main" id="{B4836550-B732-47D9-B0E2-E3C429D556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516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03" name="Google Shape;203;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409f5e614c1_0_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0" name="Google Shape;210;g409f5e614c1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502920" y="1174478"/>
            <a:ext cx="10962105" cy="1240412"/>
          </a:xfrm>
          <a:prstGeom prst="rect">
            <a:avLst/>
          </a:prstGeom>
        </p:spPr>
        <p:txBody>
          <a:bodyPr anchor="b" anchorCtr="0"/>
          <a:lstStyle>
            <a:lvl1pPr algn="l">
              <a:lnSpc>
                <a:spcPct val="100000"/>
              </a:lnSpc>
              <a:defRPr sz="4000" b="1" i="0">
                <a:solidFill>
                  <a:schemeClr val="bg1"/>
                </a:solidFill>
                <a:latin typeface="+mn-lt"/>
                <a:cs typeface="Arial" panose="020B0604020202020204" pitchFamily="34" charset="0"/>
              </a:defRPr>
            </a:lvl1pPr>
          </a:lstStyle>
          <a:p>
            <a:r>
              <a:rPr lang="en-US" dirty="0"/>
              <a:t>Title from Agenda</a:t>
            </a:r>
            <a:br>
              <a:rPr lang="en-US" dirty="0"/>
            </a:br>
            <a:r>
              <a:rPr lang="en-US" dirty="0"/>
              <a:t>Continuation of Title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hasCustomPrompt="1"/>
          </p:nvPr>
        </p:nvSpPr>
        <p:spPr>
          <a:xfrm>
            <a:off x="502920" y="5074920"/>
            <a:ext cx="4363736" cy="1019620"/>
          </a:xfrm>
          <a:prstGeom prst="rect">
            <a:avLst/>
          </a:prstGeom>
        </p:spPr>
        <p:txBody>
          <a:bodyPr>
            <a:noAutofit/>
          </a:bodyPr>
          <a:lstStyle>
            <a:lvl1pPr marL="0" indent="0" algn="l">
              <a:lnSpc>
                <a:spcPct val="100000"/>
              </a:lnSpc>
              <a:spcBef>
                <a:spcPts val="0"/>
              </a:spcBef>
              <a:spcAft>
                <a:spcPts val="200"/>
              </a:spcAft>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SC-x Identifier</a:t>
            </a:r>
          </a:p>
          <a:p>
            <a:r>
              <a:rPr lang="en-US" dirty="0"/>
              <a:t>EIC CD-3A Review</a:t>
            </a:r>
          </a:p>
          <a:p>
            <a:r>
              <a:rPr lang="en-US" dirty="0"/>
              <a:t>November 14-16, 2023</a:t>
            </a:r>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hasCustomPrompt="1"/>
          </p:nvPr>
        </p:nvSpPr>
        <p:spPr>
          <a:xfrm>
            <a:off x="502920" y="3288714"/>
            <a:ext cx="10962105" cy="448978"/>
          </a:xfrm>
          <a:prstGeom prst="rect">
            <a:avLst/>
          </a:prstGeom>
        </p:spPr>
        <p:txBody>
          <a:bodyPr>
            <a:noAutofit/>
          </a:bodyPr>
          <a:lstStyle>
            <a:lvl1pPr marL="0" indent="0">
              <a:lnSpc>
                <a:spcPct val="100000"/>
              </a:lnSpc>
              <a:spcBef>
                <a:spcPts val="0"/>
              </a:spcBef>
              <a:buFontTx/>
              <a:buNone/>
              <a:defRPr sz="2800" b="1">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Presenter Name</a:t>
            </a:r>
          </a:p>
        </p:txBody>
      </p:sp>
      <p:pic>
        <p:nvPicPr>
          <p:cNvPr id="6" name="Picture 5">
            <a:extLst>
              <a:ext uri="{FF2B5EF4-FFF2-40B4-BE49-F238E27FC236}">
                <a16:creationId xmlns:a16="http://schemas.microsoft.com/office/drawing/2014/main" id="{6D99D03B-F4BD-85C1-5955-B2BB7ACF4A45}"/>
              </a:ext>
            </a:extLst>
          </p:cNvPr>
          <p:cNvPicPr>
            <a:picLocks noChangeAspect="1"/>
          </p:cNvPicPr>
          <p:nvPr userDrawn="1"/>
        </p:nvPicPr>
        <p:blipFill>
          <a:blip r:embed="rId3"/>
          <a:stretch>
            <a:fillRect/>
          </a:stretch>
        </p:blipFill>
        <p:spPr>
          <a:xfrm>
            <a:off x="10026314" y="472833"/>
            <a:ext cx="1632203" cy="457200"/>
          </a:xfrm>
          <a:prstGeom prst="rect">
            <a:avLst/>
          </a:prstGeom>
        </p:spPr>
      </p:pic>
      <p:pic>
        <p:nvPicPr>
          <p:cNvPr id="8" name="Picture 7">
            <a:extLst>
              <a:ext uri="{FF2B5EF4-FFF2-40B4-BE49-F238E27FC236}">
                <a16:creationId xmlns:a16="http://schemas.microsoft.com/office/drawing/2014/main" id="{276D9F0E-4B80-0FD1-A24A-1C1B60A4BB47}"/>
              </a:ext>
            </a:extLst>
          </p:cNvPr>
          <p:cNvPicPr>
            <a:picLocks noChangeAspect="1"/>
          </p:cNvPicPr>
          <p:nvPr userDrawn="1"/>
        </p:nvPicPr>
        <p:blipFill>
          <a:blip r:embed="rId4"/>
          <a:srcRect/>
          <a:stretch/>
        </p:blipFill>
        <p:spPr>
          <a:xfrm>
            <a:off x="7566183" y="472833"/>
            <a:ext cx="1787236" cy="457200"/>
          </a:xfrm>
          <a:prstGeom prst="rect">
            <a:avLst/>
          </a:prstGeom>
        </p:spPr>
      </p:pic>
      <p:pic>
        <p:nvPicPr>
          <p:cNvPr id="10" name="Picture 9">
            <a:extLst>
              <a:ext uri="{FF2B5EF4-FFF2-40B4-BE49-F238E27FC236}">
                <a16:creationId xmlns:a16="http://schemas.microsoft.com/office/drawing/2014/main" id="{70496317-0189-6060-26F4-32FD05088972}"/>
              </a:ext>
            </a:extLst>
          </p:cNvPr>
          <p:cNvPicPr>
            <a:picLocks noChangeAspect="1"/>
          </p:cNvPicPr>
          <p:nvPr userDrawn="1"/>
        </p:nvPicPr>
        <p:blipFill>
          <a:blip r:embed="rId5"/>
          <a:stretch>
            <a:fillRect/>
          </a:stretch>
        </p:blipFill>
        <p:spPr>
          <a:xfrm>
            <a:off x="5067685" y="472833"/>
            <a:ext cx="1825604" cy="457200"/>
          </a:xfrm>
          <a:prstGeom prst="rect">
            <a:avLst/>
          </a:prstGeom>
        </p:spPr>
      </p:pic>
      <p:sp>
        <p:nvSpPr>
          <p:cNvPr id="7" name="Text Placeholder 6">
            <a:extLst>
              <a:ext uri="{FF2B5EF4-FFF2-40B4-BE49-F238E27FC236}">
                <a16:creationId xmlns:a16="http://schemas.microsoft.com/office/drawing/2014/main" id="{E12F870F-A3EC-0442-4A49-50365EE5DD73}"/>
              </a:ext>
            </a:extLst>
          </p:cNvPr>
          <p:cNvSpPr>
            <a:spLocks noGrp="1"/>
          </p:cNvSpPr>
          <p:nvPr>
            <p:ph type="body" sz="quarter" idx="11" hasCustomPrompt="1"/>
          </p:nvPr>
        </p:nvSpPr>
        <p:spPr>
          <a:xfrm>
            <a:off x="502920" y="2423582"/>
            <a:ext cx="10962105" cy="501650"/>
          </a:xfrm>
          <a:prstGeom prst="rect">
            <a:avLst/>
          </a:prstGeom>
        </p:spPr>
        <p:txBody>
          <a:bodyPr anchor="ctr"/>
          <a:lstStyle>
            <a:lvl1pPr marL="0" indent="0">
              <a:buFontTx/>
              <a:buNone/>
              <a:defRPr sz="2800">
                <a:solidFill>
                  <a:schemeClr val="bg1"/>
                </a:solidFill>
              </a:defRPr>
            </a:lvl1pPr>
            <a:lvl2pPr>
              <a:defRPr sz="2800">
                <a:solidFill>
                  <a:schemeClr val="bg1"/>
                </a:solidFill>
              </a:defRPr>
            </a:lvl2pPr>
            <a:lvl3pPr>
              <a:defRPr sz="2800">
                <a:solidFill>
                  <a:schemeClr val="bg1"/>
                </a:solidFill>
              </a:defRPr>
            </a:lvl3pPr>
            <a:lvl4pPr>
              <a:defRPr>
                <a:solidFill>
                  <a:schemeClr val="bg1"/>
                </a:solidFill>
              </a:defRPr>
            </a:lvl4pPr>
            <a:lvl5pPr>
              <a:defRPr>
                <a:solidFill>
                  <a:schemeClr val="bg1"/>
                </a:solidFill>
              </a:defRPr>
            </a:lvl5pPr>
          </a:lstStyle>
          <a:p>
            <a:pPr lvl="0"/>
            <a:r>
              <a:rPr lang="en-US" sz="2800" dirty="0"/>
              <a:t>Secondary title if needed</a:t>
            </a:r>
            <a:endParaRPr lang="en-US" dirty="0"/>
          </a:p>
        </p:txBody>
      </p:sp>
      <p:sp>
        <p:nvSpPr>
          <p:cNvPr id="12" name="Text Placeholder 11">
            <a:extLst>
              <a:ext uri="{FF2B5EF4-FFF2-40B4-BE49-F238E27FC236}">
                <a16:creationId xmlns:a16="http://schemas.microsoft.com/office/drawing/2014/main" id="{2FD74062-0C2E-090F-07DF-75D428DE15D2}"/>
              </a:ext>
            </a:extLst>
          </p:cNvPr>
          <p:cNvSpPr>
            <a:spLocks noGrp="1"/>
          </p:cNvSpPr>
          <p:nvPr>
            <p:ph type="body" sz="quarter" idx="12" hasCustomPrompt="1"/>
          </p:nvPr>
        </p:nvSpPr>
        <p:spPr>
          <a:xfrm>
            <a:off x="502920" y="4233687"/>
            <a:ext cx="10962105" cy="379542"/>
          </a:xfrm>
          <a:prstGeom prst="rect">
            <a:avLst/>
          </a:prstGeom>
        </p:spPr>
        <p:txBody>
          <a:bodyPr>
            <a:noAutofit/>
          </a:bodyPr>
          <a:lstStyle>
            <a:lvl1pPr marL="0" indent="0">
              <a:buFontTx/>
              <a:buNone/>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WBS 6.0x.xxx WBS Name (Exact from WBS)</a:t>
            </a:r>
          </a:p>
        </p:txBody>
      </p:sp>
      <p:sp>
        <p:nvSpPr>
          <p:cNvPr id="14" name="Text Placeholder 13">
            <a:extLst>
              <a:ext uri="{FF2B5EF4-FFF2-40B4-BE49-F238E27FC236}">
                <a16:creationId xmlns:a16="http://schemas.microsoft.com/office/drawing/2014/main" id="{1DFAD954-7DFC-3150-35B3-444AB26BD583}"/>
              </a:ext>
            </a:extLst>
          </p:cNvPr>
          <p:cNvSpPr>
            <a:spLocks noGrp="1"/>
          </p:cNvSpPr>
          <p:nvPr>
            <p:ph type="body" sz="quarter" idx="13" hasCustomPrompt="1"/>
          </p:nvPr>
        </p:nvSpPr>
        <p:spPr>
          <a:xfrm>
            <a:off x="502920" y="3738425"/>
            <a:ext cx="10962105" cy="477838"/>
          </a:xfrm>
          <a:prstGeom prst="rect">
            <a:avLst/>
          </a:prstGeom>
        </p:spPr>
        <p:txBody>
          <a:bodyPr>
            <a:normAutofit/>
          </a:bodyPr>
          <a:lstStyle>
            <a:lvl1pPr marL="0" indent="0">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Project Role or Organizational Role if not Project</a:t>
            </a:r>
          </a:p>
        </p:txBody>
      </p:sp>
    </p:spTree>
    <p:extLst>
      <p:ext uri="{BB962C8B-B14F-4D97-AF65-F5344CB8AC3E}">
        <p14:creationId xmlns:p14="http://schemas.microsoft.com/office/powerpoint/2010/main" val="3419946361"/>
      </p:ext>
    </p:extLst>
  </p:cSld>
  <p:clrMapOvr>
    <a:masterClrMapping/>
  </p:clrMapOvr>
  <p:extLst>
    <p:ext uri="{DCECCB84-F9BA-43D5-87BE-67443E8EF086}">
      <p15:sldGuideLst xmlns:p15="http://schemas.microsoft.com/office/powerpoint/2012/main">
        <p15:guide id="7" orient="horz" pos="2160">
          <p15:clr>
            <a:srgbClr val="FBAE40"/>
          </p15:clr>
        </p15:guide>
        <p15:guide id="8" pos="3840">
          <p15:clr>
            <a:srgbClr val="FBAE40"/>
          </p15:clr>
        </p15:guide>
        <p15:guide id="9" orient="horz" pos="3888">
          <p15:clr>
            <a:srgbClr val="FBAE40"/>
          </p15:clr>
        </p15:guide>
        <p15:guide id="10" pos="360">
          <p15:clr>
            <a:srgbClr val="FBAE40"/>
          </p15:clr>
        </p15:guide>
        <p15:guide id="11" pos="7320">
          <p15:clr>
            <a:srgbClr val="FBAE40"/>
          </p15:clr>
        </p15:guide>
        <p15:guide id="12" orient="horz" pos="398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 Bulle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56E40-B484-1283-A234-15FBD885539D}"/>
              </a:ext>
            </a:extLst>
          </p:cNvPr>
          <p:cNvSpPr>
            <a:spLocks noGrp="1"/>
          </p:cNvSpPr>
          <p:nvPr>
            <p:ph type="title" hasCustomPrompt="1"/>
          </p:nvPr>
        </p:nvSpPr>
        <p:spPr/>
        <p:txBody>
          <a:bodyPr/>
          <a:lstStyle>
            <a:lvl1pPr>
              <a:defRPr/>
            </a:lvl1pPr>
          </a:lstStyle>
          <a:p>
            <a:r>
              <a:rPr lang="en-US" dirty="0"/>
              <a:t>Slide Title</a:t>
            </a:r>
          </a:p>
        </p:txBody>
      </p:sp>
      <p:sp>
        <p:nvSpPr>
          <p:cNvPr id="5" name="Text Placeholder 4">
            <a:extLst>
              <a:ext uri="{FF2B5EF4-FFF2-40B4-BE49-F238E27FC236}">
                <a16:creationId xmlns:a16="http://schemas.microsoft.com/office/drawing/2014/main" id="{C27E89AC-E876-D4E3-122F-C3259C467096}"/>
              </a:ext>
            </a:extLst>
          </p:cNvPr>
          <p:cNvSpPr>
            <a:spLocks noGrp="1"/>
          </p:cNvSpPr>
          <p:nvPr>
            <p:ph type="body" sz="quarter" idx="10" hasCustomPrompt="1"/>
          </p:nvPr>
        </p:nvSpPr>
        <p:spPr>
          <a:xfrm>
            <a:off x="455240" y="567203"/>
            <a:ext cx="11521440" cy="5212080"/>
          </a:xfrm>
        </p:spPr>
        <p:txBody>
          <a:bodyPr/>
          <a:lstStyle>
            <a:lvl1pPr>
              <a:defRPr/>
            </a:lvl1pPr>
            <a:lvl2pPr marL="515938" indent="-228600">
              <a:defRPr/>
            </a:lvl2pPr>
            <a:lvl3pPr marL="744538" indent="-169863">
              <a:defRPr/>
            </a:lvl3pPr>
            <a:lvl4pPr marL="973138" indent="-169863">
              <a:defRPr/>
            </a:lvl4pPr>
            <a:lvl5pPr marL="1201738" indent="-169863">
              <a:defRPr/>
            </a:lvl5pPr>
          </a:lstStyle>
          <a:p>
            <a:pPr lvl="0"/>
            <a:r>
              <a:rPr lang="en-US" dirty="0"/>
              <a:t>Level 1 – Arial 24</a:t>
            </a:r>
          </a:p>
          <a:p>
            <a:pPr lvl="1"/>
            <a:r>
              <a:rPr lang="en-US" dirty="0"/>
              <a:t>Level 2 – Arial 20</a:t>
            </a:r>
          </a:p>
          <a:p>
            <a:pPr lvl="2"/>
            <a:r>
              <a:rPr lang="en-US" dirty="0"/>
              <a:t>Level 3 – Arial 18</a:t>
            </a:r>
          </a:p>
          <a:p>
            <a:pPr lvl="3"/>
            <a:r>
              <a:rPr lang="en-US" dirty="0"/>
              <a:t>Level 4 – Arial 16</a:t>
            </a:r>
          </a:p>
          <a:p>
            <a:pPr lvl="4"/>
            <a:r>
              <a:rPr lang="en-US" dirty="0"/>
              <a:t>Level 5 – Arial 16</a:t>
            </a:r>
          </a:p>
        </p:txBody>
      </p:sp>
    </p:spTree>
    <p:extLst>
      <p:ext uri="{BB962C8B-B14F-4D97-AF65-F5344CB8AC3E}">
        <p14:creationId xmlns:p14="http://schemas.microsoft.com/office/powerpoint/2010/main" val="314597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D91B-7801-B3EC-7CA4-44C5BF1D9486}"/>
              </a:ext>
            </a:extLst>
          </p:cNvPr>
          <p:cNvSpPr>
            <a:spLocks noGrp="1"/>
          </p:cNvSpPr>
          <p:nvPr>
            <p:ph type="title" hasCustomPrompt="1"/>
          </p:nvPr>
        </p:nvSpPr>
        <p:spPr>
          <a:xfrm>
            <a:off x="461963" y="0"/>
            <a:ext cx="11499234" cy="457200"/>
          </a:xfrm>
        </p:spPr>
        <p:txBody>
          <a:bodyPr/>
          <a:lstStyle>
            <a:lvl1pPr>
              <a:defRPr/>
            </a:lvl1pPr>
          </a:lstStyle>
          <a:p>
            <a:r>
              <a:rPr lang="en-US" dirty="0"/>
              <a:t>Title Only</a:t>
            </a:r>
          </a:p>
        </p:txBody>
      </p:sp>
    </p:spTree>
    <p:extLst>
      <p:ext uri="{BB962C8B-B14F-4D97-AF65-F5344CB8AC3E}">
        <p14:creationId xmlns:p14="http://schemas.microsoft.com/office/powerpoint/2010/main" val="1193633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E68CE5-5A83-D94D-B3BA-C3405E85E5CF}"/>
              </a:ext>
            </a:extLst>
          </p:cNvPr>
          <p:cNvSpPr txBox="1"/>
          <p:nvPr userDrawn="1"/>
        </p:nvSpPr>
        <p:spPr>
          <a:xfrm>
            <a:off x="365760" y="6490194"/>
            <a:ext cx="11043138" cy="276999"/>
          </a:xfrm>
          <a:prstGeom prst="rect">
            <a:avLst/>
          </a:prstGeom>
          <a:noFill/>
        </p:spPr>
        <p:txBody>
          <a:bodyPr wrap="square">
            <a:spAutoFit/>
          </a:bodyPr>
          <a:lstStyle/>
          <a:p>
            <a:r>
              <a:rPr lang="en-US" sz="1200" b="0" i="0" u="none" strike="noStrike" kern="1200" dirty="0" err="1">
                <a:solidFill>
                  <a:schemeClr val="tx1"/>
                </a:solidFill>
                <a:effectLst/>
                <a:latin typeface="+mn-lt"/>
                <a:ea typeface="+mn-ea"/>
                <a:cs typeface="+mn-cs"/>
              </a:rPr>
              <a:t>ePIC</a:t>
            </a:r>
            <a:r>
              <a:rPr lang="en-US" sz="1200" b="0" i="0" u="none" strike="noStrike" kern="1200" dirty="0">
                <a:solidFill>
                  <a:schemeClr val="tx1"/>
                </a:solidFill>
                <a:effectLst/>
                <a:latin typeface="+mn-lt"/>
                <a:ea typeface="+mn-ea"/>
                <a:cs typeface="+mn-cs"/>
              </a:rPr>
              <a:t> biweekly meeting September 25</a:t>
            </a:r>
            <a:r>
              <a:rPr lang="en-US" sz="1200" b="0" i="0" u="none" strike="noStrike" kern="1200" baseline="30000" dirty="0">
                <a:solidFill>
                  <a:schemeClr val="tx1"/>
                </a:solidFill>
                <a:effectLst/>
                <a:latin typeface="+mn-lt"/>
                <a:ea typeface="+mn-ea"/>
                <a:cs typeface="+mn-cs"/>
              </a:rPr>
              <a:t>th</a:t>
            </a:r>
            <a:r>
              <a:rPr lang="en-US" sz="1200" b="0" i="0" u="none" strike="noStrike" kern="1200" dirty="0">
                <a:solidFill>
                  <a:schemeClr val="tx1"/>
                </a:solidFill>
                <a:effectLst/>
                <a:latin typeface="+mn-lt"/>
                <a:ea typeface="+mn-ea"/>
                <a:cs typeface="+mn-cs"/>
              </a:rPr>
              <a:t>, 2026</a:t>
            </a:r>
          </a:p>
        </p:txBody>
      </p:sp>
    </p:spTree>
    <p:extLst>
      <p:ext uri="{BB962C8B-B14F-4D97-AF65-F5344CB8AC3E}">
        <p14:creationId xmlns:p14="http://schemas.microsoft.com/office/powerpoint/2010/main" val="2925061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7E7747BA-6145-3552-2339-5F4BF5DF2FDE}"/>
              </a:ext>
            </a:extLst>
          </p:cNvPr>
          <p:cNvSpPr>
            <a:spLocks noGrp="1"/>
          </p:cNvSpPr>
          <p:nvPr>
            <p:ph type="title"/>
          </p:nvPr>
        </p:nvSpPr>
        <p:spPr>
          <a:xfrm>
            <a:off x="462579" y="0"/>
            <a:ext cx="11499925" cy="825178"/>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a:extLst>
              <a:ext uri="{FF2B5EF4-FFF2-40B4-BE49-F238E27FC236}">
                <a16:creationId xmlns:a16="http://schemas.microsoft.com/office/drawing/2014/main" id="{C65258C7-5BE3-51E9-6313-6F03042F389D}"/>
              </a:ext>
            </a:extLst>
          </p:cNvPr>
          <p:cNvSpPr>
            <a:spLocks noGrp="1"/>
          </p:cNvSpPr>
          <p:nvPr>
            <p:ph idx="1"/>
          </p:nvPr>
        </p:nvSpPr>
        <p:spPr>
          <a:xfrm>
            <a:off x="462579" y="975365"/>
            <a:ext cx="11499925" cy="486585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122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fld id="{8F182ACA-94E5-43E6-83F8-799916BA6B59}" type="datetime1">
              <a:rPr lang="en-US" smtClean="0"/>
              <a:pPr/>
              <a:t>9/24/2026</a:t>
            </a:fld>
            <a:endParaRPr lang="en-US"/>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endParaRPr lang="en-US"/>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a:extLst>
              <a:ext uri="{FF2B5EF4-FFF2-40B4-BE49-F238E27FC236}">
                <a16:creationId xmlns:a16="http://schemas.microsoft.com/office/drawing/2014/main" id="{30453192-2A0E-B3FB-FF97-63708AAC4A0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5332" y="5763472"/>
            <a:ext cx="5377946" cy="953932"/>
          </a:xfrm>
          <a:prstGeom prst="rect">
            <a:avLst/>
          </a:prstGeom>
        </p:spPr>
      </p:pic>
    </p:spTree>
    <p:extLst>
      <p:ext uri="{BB962C8B-B14F-4D97-AF65-F5344CB8AC3E}">
        <p14:creationId xmlns:p14="http://schemas.microsoft.com/office/powerpoint/2010/main" val="3211550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1" name="TextBox 10"/>
          <p:cNvSpPr txBox="1"/>
          <p:nvPr userDrawn="1"/>
        </p:nvSpPr>
        <p:spPr>
          <a:xfrm>
            <a:off x="10044357" y="6398798"/>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7" name="Picture 6">
            <a:extLst>
              <a:ext uri="{FF2B5EF4-FFF2-40B4-BE49-F238E27FC236}">
                <a16:creationId xmlns:a16="http://schemas.microsoft.com/office/drawing/2014/main" id="{8B22C482-AC13-A6E8-D5E9-A43C060E18B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031824550"/>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95B10B4-11D8-C8C2-95BF-C5C96A598B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99771134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835B6AD7-18B8-4C9C-AA70-ABD830A869AC}" type="slidenum">
              <a:rPr lang="en-US" smtClean="0"/>
              <a:pPr/>
              <a:t>‹#›</a:t>
            </a:fld>
            <a:endParaRPr lang="en-US"/>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7265E9FF-C188-3E83-C45C-698E38AE71A3}"/>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6" name="Picture 5">
            <a:extLst>
              <a:ext uri="{FF2B5EF4-FFF2-40B4-BE49-F238E27FC236}">
                <a16:creationId xmlns:a16="http://schemas.microsoft.com/office/drawing/2014/main" id="{F4781A22-019F-4FF9-372A-A2E3A66A242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14771699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1EF4EF4B-0DA3-8422-C75B-5FC01518B942}"/>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7" name="Picture 6">
            <a:extLst>
              <a:ext uri="{FF2B5EF4-FFF2-40B4-BE49-F238E27FC236}">
                <a16:creationId xmlns:a16="http://schemas.microsoft.com/office/drawing/2014/main" id="{60118BD4-EB8B-9D06-8608-745A75A3489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26893521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sp>
        <p:nvSpPr>
          <p:cNvPr id="3" name="TextBox 2">
            <a:extLst>
              <a:ext uri="{FF2B5EF4-FFF2-40B4-BE49-F238E27FC236}">
                <a16:creationId xmlns:a16="http://schemas.microsoft.com/office/drawing/2014/main" id="{B9FE8807-AFAE-562C-218C-4EBBD92FD5C3}"/>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7" name="Picture 6">
            <a:extLst>
              <a:ext uri="{FF2B5EF4-FFF2-40B4-BE49-F238E27FC236}">
                <a16:creationId xmlns:a16="http://schemas.microsoft.com/office/drawing/2014/main" id="{4F6F7502-58DE-C35D-4AE9-5C2E415BA6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213056009"/>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sp>
        <p:nvSpPr>
          <p:cNvPr id="3" name="TextBox 2">
            <a:extLst>
              <a:ext uri="{FF2B5EF4-FFF2-40B4-BE49-F238E27FC236}">
                <a16:creationId xmlns:a16="http://schemas.microsoft.com/office/drawing/2014/main" id="{ECE3507C-E15C-B294-7DE8-F03F60DBAF1C}"/>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7" name="Picture 6">
            <a:extLst>
              <a:ext uri="{FF2B5EF4-FFF2-40B4-BE49-F238E27FC236}">
                <a16:creationId xmlns:a16="http://schemas.microsoft.com/office/drawing/2014/main" id="{0CAAD7AA-04A4-E2EC-1643-55301A82B7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37248695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sp>
        <p:nvSpPr>
          <p:cNvPr id="3" name="TextBox 2">
            <a:extLst>
              <a:ext uri="{FF2B5EF4-FFF2-40B4-BE49-F238E27FC236}">
                <a16:creationId xmlns:a16="http://schemas.microsoft.com/office/drawing/2014/main" id="{7ACC7A58-DE9B-3DF9-411B-DA49DDFB9CE6}"/>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7" name="Picture 6">
            <a:extLst>
              <a:ext uri="{FF2B5EF4-FFF2-40B4-BE49-F238E27FC236}">
                <a16:creationId xmlns:a16="http://schemas.microsoft.com/office/drawing/2014/main" id="{B1E08333-EE4D-BAB9-E8D0-68756146351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289906874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5" name="TextBox 4">
            <a:extLst>
              <a:ext uri="{FF2B5EF4-FFF2-40B4-BE49-F238E27FC236}">
                <a16:creationId xmlns:a16="http://schemas.microsoft.com/office/drawing/2014/main" id="{E09018D2-6C0B-7C04-9997-6B23F9751F73}"/>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6" name="Picture 5">
            <a:extLst>
              <a:ext uri="{FF2B5EF4-FFF2-40B4-BE49-F238E27FC236}">
                <a16:creationId xmlns:a16="http://schemas.microsoft.com/office/drawing/2014/main" id="{6361B0F6-40E9-883A-7BF6-A20B50E3F67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378886277"/>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3" name="TextBox 2">
            <a:extLst>
              <a:ext uri="{FF2B5EF4-FFF2-40B4-BE49-F238E27FC236}">
                <a16:creationId xmlns:a16="http://schemas.microsoft.com/office/drawing/2014/main" id="{E81F67A1-8125-0C88-4089-89DEEDBE5969}"/>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4" name="Picture 3">
            <a:extLst>
              <a:ext uri="{FF2B5EF4-FFF2-40B4-BE49-F238E27FC236}">
                <a16:creationId xmlns:a16="http://schemas.microsoft.com/office/drawing/2014/main" id="{2379A46B-B5D8-F524-7361-217929F35A5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388632988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
        <p:nvSpPr>
          <p:cNvPr id="2" name="TextBox 1">
            <a:extLst>
              <a:ext uri="{FF2B5EF4-FFF2-40B4-BE49-F238E27FC236}">
                <a16:creationId xmlns:a16="http://schemas.microsoft.com/office/drawing/2014/main" id="{47497BD3-99BE-42DE-BD72-85DAA57F8065}"/>
              </a:ext>
            </a:extLst>
          </p:cNvPr>
          <p:cNvSpPr txBox="1"/>
          <p:nvPr userDrawn="1"/>
        </p:nvSpPr>
        <p:spPr>
          <a:xfrm>
            <a:off x="9897302" y="6403005"/>
            <a:ext cx="1974323" cy="369332"/>
          </a:xfrm>
          <a:prstGeom prst="rect">
            <a:avLst/>
          </a:prstGeom>
          <a:noFill/>
        </p:spPr>
        <p:txBody>
          <a:bodyPr wrap="none" rtlCol="0">
            <a:spAutoFit/>
          </a:bodyPr>
          <a:lstStyle/>
          <a:p>
            <a:pPr algn="r"/>
            <a:r>
              <a:rPr lang="en-US">
                <a:solidFill>
                  <a:srgbClr val="FF0000"/>
                </a:solidFill>
                <a:latin typeface="AvenirNext LT Pro Regular" panose="020B0504020202020204" pitchFamily="34" charset="0"/>
              </a:rPr>
              <a:t>Insert Website Link</a:t>
            </a:r>
          </a:p>
        </p:txBody>
      </p:sp>
      <p:pic>
        <p:nvPicPr>
          <p:cNvPr id="3" name="Picture 2">
            <a:extLst>
              <a:ext uri="{FF2B5EF4-FFF2-40B4-BE49-F238E27FC236}">
                <a16:creationId xmlns:a16="http://schemas.microsoft.com/office/drawing/2014/main" id="{6C8479E7-D465-507D-C03C-197136FC42C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195646457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with content 2">
  <p:cSld name="1_Title with content 2">
    <p:spTree>
      <p:nvGrpSpPr>
        <p:cNvPr id="1" name="Shape 13"/>
        <p:cNvGrpSpPr/>
        <p:nvPr/>
      </p:nvGrpSpPr>
      <p:grpSpPr>
        <a:xfrm>
          <a:off x="0" y="0"/>
          <a:ext cx="0" cy="0"/>
          <a:chOff x="0" y="0"/>
          <a:chExt cx="0" cy="0"/>
        </a:xfrm>
      </p:grpSpPr>
      <p:sp>
        <p:nvSpPr>
          <p:cNvPr id="14" name="Google Shape;14;p7"/>
          <p:cNvSpPr/>
          <p:nvPr/>
        </p:nvSpPr>
        <p:spPr>
          <a:xfrm>
            <a:off x="0" y="6320118"/>
            <a:ext cx="12192000" cy="537882"/>
          </a:xfrm>
          <a:prstGeom prst="rect">
            <a:avLst/>
          </a:prstGeom>
          <a:gradFill>
            <a:gsLst>
              <a:gs pos="0">
                <a:srgbClr val="0F142E"/>
              </a:gs>
              <a:gs pos="50000">
                <a:srgbClr val="1A204C"/>
              </a:gs>
              <a:gs pos="100000">
                <a:srgbClr val="1A204C"/>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5" name="Google Shape;15;p7"/>
          <p:cNvSpPr txBox="1">
            <a:spLocks noGrp="1"/>
          </p:cNvSpPr>
          <p:nvPr>
            <p:ph type="title"/>
          </p:nvPr>
        </p:nvSpPr>
        <p:spPr>
          <a:xfrm>
            <a:off x="408791" y="177283"/>
            <a:ext cx="11317044" cy="8016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4724400" y="6403005"/>
            <a:ext cx="27432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7" name="Google Shape;17;p7"/>
          <p:cNvSpPr txBox="1">
            <a:spLocks noGrp="1"/>
          </p:cNvSpPr>
          <p:nvPr>
            <p:ph type="body" idx="1"/>
          </p:nvPr>
        </p:nvSpPr>
        <p:spPr>
          <a:xfrm>
            <a:off x="439738" y="1681163"/>
            <a:ext cx="5430484" cy="4143375"/>
          </a:xfrm>
          <a:prstGeom prst="rect">
            <a:avLst/>
          </a:prstGeom>
          <a:solidFill>
            <a:schemeClr val="accent1"/>
          </a:solid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lt1"/>
              </a:buClr>
              <a:buSzPts val="2400"/>
              <a:buChar char="•"/>
              <a:defRPr>
                <a:solidFill>
                  <a:schemeClr val="lt1"/>
                </a:solidFill>
              </a:defRPr>
            </a:lvl1pPr>
            <a:lvl2pPr marL="914400" lvl="1" indent="-355600" algn="l">
              <a:lnSpc>
                <a:spcPct val="90000"/>
              </a:lnSpc>
              <a:spcBef>
                <a:spcPts val="500"/>
              </a:spcBef>
              <a:spcAft>
                <a:spcPts val="0"/>
              </a:spcAft>
              <a:buClr>
                <a:schemeClr val="lt1"/>
              </a:buClr>
              <a:buSzPts val="2000"/>
              <a:buFont typeface="Avenir"/>
              <a:buChar char="◦"/>
              <a:defRPr>
                <a:solidFill>
                  <a:schemeClr val="lt1"/>
                </a:solidFill>
              </a:defRPr>
            </a:lvl2pPr>
            <a:lvl3pPr marL="1371600" lvl="2" indent="-342900" algn="l">
              <a:lnSpc>
                <a:spcPct val="90000"/>
              </a:lnSpc>
              <a:spcBef>
                <a:spcPts val="500"/>
              </a:spcBef>
              <a:spcAft>
                <a:spcPts val="0"/>
              </a:spcAft>
              <a:buClr>
                <a:schemeClr val="lt1"/>
              </a:buClr>
              <a:buSzPts val="1800"/>
              <a:buChar char="▪"/>
              <a:defRPr>
                <a:solidFill>
                  <a:schemeClr val="lt1"/>
                </a:solidFill>
              </a:defRPr>
            </a:lvl3pPr>
            <a:lvl4pPr marL="1828800" lvl="3" indent="-330200" algn="l">
              <a:lnSpc>
                <a:spcPct val="90000"/>
              </a:lnSpc>
              <a:spcBef>
                <a:spcPts val="500"/>
              </a:spcBef>
              <a:spcAft>
                <a:spcPts val="0"/>
              </a:spcAft>
              <a:buClr>
                <a:schemeClr val="lt1"/>
              </a:buClr>
              <a:buSzPts val="1600"/>
              <a:buChar char="•"/>
              <a:defRPr>
                <a:solidFill>
                  <a:schemeClr val="lt1"/>
                </a:solidFill>
              </a:defRPr>
            </a:lvl4pPr>
            <a:lvl5pPr marL="2286000" lvl="4" indent="-330200" algn="l">
              <a:lnSpc>
                <a:spcPct val="90000"/>
              </a:lnSpc>
              <a:spcBef>
                <a:spcPts val="500"/>
              </a:spcBef>
              <a:spcAft>
                <a:spcPts val="0"/>
              </a:spcAft>
              <a:buClr>
                <a:schemeClr val="lt1"/>
              </a:buClr>
              <a:buSzPts val="16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7"/>
          <p:cNvSpPr txBox="1">
            <a:spLocks noGrp="1"/>
          </p:cNvSpPr>
          <p:nvPr>
            <p:ph type="body" idx="2"/>
          </p:nvPr>
        </p:nvSpPr>
        <p:spPr>
          <a:xfrm>
            <a:off x="6333067" y="1681163"/>
            <a:ext cx="5454121" cy="4143375"/>
          </a:xfrm>
          <a:prstGeom prst="rect">
            <a:avLst/>
          </a:prstGeom>
          <a:solidFill>
            <a:srgbClr val="248A97"/>
          </a:solid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lt1"/>
              </a:buClr>
              <a:buSzPts val="2400"/>
              <a:buChar char="•"/>
              <a:defRPr>
                <a:solidFill>
                  <a:schemeClr val="lt1"/>
                </a:solidFill>
              </a:defRPr>
            </a:lvl1pPr>
            <a:lvl2pPr marL="914400" lvl="1" indent="-355600" algn="l">
              <a:lnSpc>
                <a:spcPct val="90000"/>
              </a:lnSpc>
              <a:spcBef>
                <a:spcPts val="500"/>
              </a:spcBef>
              <a:spcAft>
                <a:spcPts val="0"/>
              </a:spcAft>
              <a:buClr>
                <a:schemeClr val="lt1"/>
              </a:buClr>
              <a:buSzPts val="2000"/>
              <a:buFont typeface="Avenir"/>
              <a:buChar char="◦"/>
              <a:defRPr>
                <a:solidFill>
                  <a:schemeClr val="lt1"/>
                </a:solidFill>
              </a:defRPr>
            </a:lvl2pPr>
            <a:lvl3pPr marL="1371600" lvl="2" indent="-342900" algn="l">
              <a:lnSpc>
                <a:spcPct val="90000"/>
              </a:lnSpc>
              <a:spcBef>
                <a:spcPts val="500"/>
              </a:spcBef>
              <a:spcAft>
                <a:spcPts val="0"/>
              </a:spcAft>
              <a:buClr>
                <a:schemeClr val="lt1"/>
              </a:buClr>
              <a:buSzPts val="1800"/>
              <a:buChar char="▪"/>
              <a:defRPr>
                <a:solidFill>
                  <a:schemeClr val="lt1"/>
                </a:solidFill>
              </a:defRPr>
            </a:lvl3pPr>
            <a:lvl4pPr marL="1828800" lvl="3" indent="-330200" algn="l">
              <a:lnSpc>
                <a:spcPct val="90000"/>
              </a:lnSpc>
              <a:spcBef>
                <a:spcPts val="500"/>
              </a:spcBef>
              <a:spcAft>
                <a:spcPts val="0"/>
              </a:spcAft>
              <a:buClr>
                <a:schemeClr val="lt1"/>
              </a:buClr>
              <a:buSzPts val="1600"/>
              <a:buChar char="•"/>
              <a:defRPr>
                <a:solidFill>
                  <a:schemeClr val="lt1"/>
                </a:solidFill>
              </a:defRPr>
            </a:lvl4pPr>
            <a:lvl5pPr marL="2286000" lvl="4" indent="-330200" algn="l">
              <a:lnSpc>
                <a:spcPct val="90000"/>
              </a:lnSpc>
              <a:spcBef>
                <a:spcPts val="500"/>
              </a:spcBef>
              <a:spcAft>
                <a:spcPts val="0"/>
              </a:spcAft>
              <a:buClr>
                <a:schemeClr val="lt1"/>
              </a:buClr>
              <a:buSzPts val="16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9" name="Google Shape;19;p7"/>
          <p:cNvPicPr preferRelativeResize="0"/>
          <p:nvPr/>
        </p:nvPicPr>
        <p:blipFill rotWithShape="1">
          <a:blip r:embed="rId2">
            <a:alphaModFix/>
          </a:blip>
          <a:srcRect/>
          <a:stretch/>
        </p:blipFill>
        <p:spPr>
          <a:xfrm>
            <a:off x="404189" y="6367066"/>
            <a:ext cx="2580288" cy="455625"/>
          </a:xfrm>
          <a:prstGeom prst="rect">
            <a:avLst/>
          </a:prstGeom>
          <a:noFill/>
          <a:ln>
            <a:noFill/>
          </a:ln>
        </p:spPr>
      </p:pic>
    </p:spTree>
    <p:extLst>
      <p:ext uri="{BB962C8B-B14F-4D97-AF65-F5344CB8AC3E}">
        <p14:creationId xmlns:p14="http://schemas.microsoft.com/office/powerpoint/2010/main" val="1968506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AB150B5-704F-CF21-3183-8DB97C07706C}"/>
              </a:ext>
            </a:extLst>
          </p:cNvPr>
          <p:cNvCxnSpPr>
            <a:cxnSpLocks/>
          </p:cNvCxnSpPr>
          <p:nvPr userDrawn="1"/>
        </p:nvCxnSpPr>
        <p:spPr>
          <a:xfrm>
            <a:off x="452419" y="494380"/>
            <a:ext cx="11499925" cy="0"/>
          </a:xfrm>
          <a:prstGeom prst="line">
            <a:avLst/>
          </a:prstGeom>
          <a:ln w="25400">
            <a:gradFill>
              <a:gsLst>
                <a:gs pos="0">
                  <a:schemeClr val="bg2"/>
                </a:gs>
                <a:gs pos="100000">
                  <a:schemeClr val="accent5"/>
                </a:gs>
              </a:gsLst>
              <a:lin ang="0" scaled="0"/>
            </a:gra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BCFEFF2-44B8-687E-DAB3-7026DB467298}"/>
              </a:ext>
            </a:extLst>
          </p:cNvPr>
          <p:cNvSpPr txBox="1"/>
          <p:nvPr userDrawn="1"/>
        </p:nvSpPr>
        <p:spPr>
          <a:xfrm>
            <a:off x="365760" y="6490194"/>
            <a:ext cx="11043138" cy="276999"/>
          </a:xfrm>
          <a:prstGeom prst="rect">
            <a:avLst/>
          </a:prstGeom>
          <a:noFill/>
        </p:spPr>
        <p:txBody>
          <a:bodyPr wrap="square">
            <a:spAutoFit/>
          </a:bodyPr>
          <a:lstStyle/>
          <a:p>
            <a:r>
              <a:rPr lang="en-US" sz="1200" b="0" i="0" u="none" strike="noStrike" kern="1200" dirty="0" err="1">
                <a:solidFill>
                  <a:schemeClr val="tx1"/>
                </a:solidFill>
                <a:effectLst/>
                <a:latin typeface="+mn-lt"/>
                <a:ea typeface="+mn-ea"/>
                <a:cs typeface="+mn-cs"/>
              </a:rPr>
              <a:t>ePIC</a:t>
            </a:r>
            <a:r>
              <a:rPr lang="en-US" sz="1200" b="0" i="0" u="none" strike="noStrike" kern="1200" dirty="0">
                <a:solidFill>
                  <a:schemeClr val="tx1"/>
                </a:solidFill>
                <a:effectLst/>
                <a:latin typeface="+mn-lt"/>
                <a:ea typeface="+mn-ea"/>
                <a:cs typeface="+mn-cs"/>
              </a:rPr>
              <a:t> biweekly meeting September 25</a:t>
            </a:r>
            <a:r>
              <a:rPr lang="en-US" sz="1200" b="0" i="0" u="none" strike="noStrike" kern="1200" baseline="30000" dirty="0">
                <a:solidFill>
                  <a:schemeClr val="tx1"/>
                </a:solidFill>
                <a:effectLst/>
                <a:latin typeface="+mn-lt"/>
                <a:ea typeface="+mn-ea"/>
                <a:cs typeface="+mn-cs"/>
              </a:rPr>
              <a:t>th</a:t>
            </a:r>
            <a:r>
              <a:rPr lang="en-US" sz="1200" b="0" i="0" u="none" strike="noStrike" kern="1200" dirty="0">
                <a:solidFill>
                  <a:schemeClr val="tx1"/>
                </a:solidFill>
                <a:effectLst/>
                <a:latin typeface="+mn-lt"/>
                <a:ea typeface="+mn-ea"/>
                <a:cs typeface="+mn-cs"/>
              </a:rPr>
              <a:t>, 2026</a:t>
            </a:r>
          </a:p>
        </p:txBody>
      </p:sp>
      <p:sp>
        <p:nvSpPr>
          <p:cNvPr id="6" name="TextBox 5">
            <a:extLst>
              <a:ext uri="{FF2B5EF4-FFF2-40B4-BE49-F238E27FC236}">
                <a16:creationId xmlns:a16="http://schemas.microsoft.com/office/drawing/2014/main" id="{B4AB3137-4B00-CEAB-DCD1-3B470E06EA17}"/>
              </a:ext>
            </a:extLst>
          </p:cNvPr>
          <p:cNvSpPr txBox="1"/>
          <p:nvPr userDrawn="1"/>
        </p:nvSpPr>
        <p:spPr>
          <a:xfrm>
            <a:off x="11541499" y="6490193"/>
            <a:ext cx="513209" cy="307777"/>
          </a:xfrm>
          <a:prstGeom prst="rect">
            <a:avLst/>
          </a:prstGeom>
          <a:noFill/>
        </p:spPr>
        <p:txBody>
          <a:bodyPr wrap="square" anchor="ctr">
            <a:spAutoFit/>
          </a:bodyPr>
          <a:lstStyle/>
          <a:p>
            <a:pPr algn="r"/>
            <a:fld id="{E5E7E6BA-9547-40BA-BC84-EED48D8D50C1}" type="slidenum">
              <a:rPr lang="en-US" sz="1400" b="0" smtClean="0">
                <a:solidFill>
                  <a:schemeClr val="tx1"/>
                </a:solidFill>
              </a:rPr>
              <a:pPr algn="r"/>
              <a:t>‹#›</a:t>
            </a:fld>
            <a:endParaRPr lang="en-US" sz="1400" b="0" dirty="0">
              <a:solidFill>
                <a:schemeClr val="tx1"/>
              </a:solidFill>
            </a:endParaRPr>
          </a:p>
        </p:txBody>
      </p:sp>
      <p:cxnSp>
        <p:nvCxnSpPr>
          <p:cNvPr id="7" name="Straight Connector 6">
            <a:extLst>
              <a:ext uri="{FF2B5EF4-FFF2-40B4-BE49-F238E27FC236}">
                <a16:creationId xmlns:a16="http://schemas.microsoft.com/office/drawing/2014/main" id="{7893395C-F7F6-5A6A-DA24-169AA14F65DF}"/>
              </a:ext>
            </a:extLst>
          </p:cNvPr>
          <p:cNvCxnSpPr/>
          <p:nvPr userDrawn="1"/>
        </p:nvCxnSpPr>
        <p:spPr>
          <a:xfrm>
            <a:off x="455239" y="6294258"/>
            <a:ext cx="1149923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Placeholder 9">
            <a:extLst>
              <a:ext uri="{FF2B5EF4-FFF2-40B4-BE49-F238E27FC236}">
                <a16:creationId xmlns:a16="http://schemas.microsoft.com/office/drawing/2014/main" id="{E7866077-7D9B-4430-B0C0-7F253295F396}"/>
              </a:ext>
            </a:extLst>
          </p:cNvPr>
          <p:cNvSpPr>
            <a:spLocks noGrp="1"/>
          </p:cNvSpPr>
          <p:nvPr>
            <p:ph type="title"/>
          </p:nvPr>
        </p:nvSpPr>
        <p:spPr>
          <a:xfrm>
            <a:off x="461963" y="0"/>
            <a:ext cx="11499234" cy="457200"/>
          </a:xfrm>
          <a:prstGeom prst="rect">
            <a:avLst/>
          </a:prstGeom>
        </p:spPr>
        <p:txBody>
          <a:bodyPr vert="horz" lIns="91440" tIns="45720" rIns="91440" bIns="45720" rtlCol="0" anchor="ctr">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ECB0C19D-3CAB-5E13-FAF8-C95DA56F6F93}"/>
              </a:ext>
            </a:extLst>
          </p:cNvPr>
          <p:cNvSpPr>
            <a:spLocks noGrp="1"/>
          </p:cNvSpPr>
          <p:nvPr>
            <p:ph type="body" idx="1"/>
          </p:nvPr>
        </p:nvSpPr>
        <p:spPr>
          <a:xfrm>
            <a:off x="462577" y="532329"/>
            <a:ext cx="1149862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4521178"/>
      </p:ext>
    </p:extLst>
  </p:cSld>
  <p:clrMap bg1="lt1" tx1="dk1" bg2="lt2" tx2="dk2" accent1="accent1" accent2="accent2" accent3="accent3" accent4="accent4" accent5="accent5" accent6="accent6" hlink="hlink" folHlink="folHlink"/>
  <p:sldLayoutIdLst>
    <p:sldLayoutId id="2147483669" r:id="rId1"/>
    <p:sldLayoutId id="2147483682" r:id="rId2"/>
    <p:sldLayoutId id="2147483699" r:id="rId3"/>
    <p:sldLayoutId id="2147483701" r:id="rId4"/>
    <p:sldLayoutId id="2147483702" r:id="rId5"/>
  </p:sldLayoutIdLst>
  <p:hf hdr="0" ftr="0" dt="0"/>
  <p:txStyles>
    <p:titleStyle>
      <a:lvl1pPr algn="l" defTabSz="914400" rtl="0" eaLnBrk="1" latinLnBrk="0" hangingPunct="1">
        <a:lnSpc>
          <a:spcPct val="90000"/>
        </a:lnSpc>
        <a:spcBef>
          <a:spcPct val="0"/>
        </a:spcBef>
        <a:buNone/>
        <a:defRPr sz="2800" b="1" u="none"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400"/>
        </a:spcAft>
        <a:buFont typeface="Arial" panose="020B0604020202020204" pitchFamily="34" charset="0"/>
        <a:buChar char="•"/>
        <a:defRPr sz="2400" kern="1200">
          <a:solidFill>
            <a:schemeClr val="tx1"/>
          </a:solidFill>
          <a:latin typeface="+mn-lt"/>
          <a:ea typeface="+mn-ea"/>
          <a:cs typeface="+mn-cs"/>
        </a:defRPr>
      </a:lvl1pPr>
      <a:lvl2pPr marL="460375" indent="-233363" algn="l" defTabSz="914400" rtl="0" eaLnBrk="1" latinLnBrk="0" hangingPunct="1">
        <a:lnSpc>
          <a:spcPct val="100000"/>
        </a:lnSpc>
        <a:spcBef>
          <a:spcPts val="0"/>
        </a:spcBef>
        <a:spcAft>
          <a:spcPts val="400"/>
        </a:spcAft>
        <a:buFont typeface="Arial" panose="020B0604020202020204" pitchFamily="34" charset="0"/>
        <a:buChar char="•"/>
        <a:defRPr sz="2000" kern="1200">
          <a:solidFill>
            <a:schemeClr val="tx1"/>
          </a:solidFill>
          <a:latin typeface="+mn-lt"/>
          <a:ea typeface="+mn-ea"/>
          <a:cs typeface="+mn-cs"/>
        </a:defRPr>
      </a:lvl2pPr>
      <a:lvl3pPr marL="687388" indent="-227013" algn="l" defTabSz="914400" rtl="0" eaLnBrk="1" latinLnBrk="0" hangingPunct="1">
        <a:lnSpc>
          <a:spcPct val="100000"/>
        </a:lnSpc>
        <a:spcBef>
          <a:spcPts val="0"/>
        </a:spcBef>
        <a:spcAft>
          <a:spcPts val="400"/>
        </a:spcAft>
        <a:buFont typeface="Arial" panose="020B0604020202020204" pitchFamily="34" charset="0"/>
        <a:buChar char="•"/>
        <a:defRPr sz="1800" kern="1200">
          <a:solidFill>
            <a:schemeClr val="tx1"/>
          </a:solidFill>
          <a:latin typeface="+mn-lt"/>
          <a:ea typeface="+mn-ea"/>
          <a:cs typeface="+mn-cs"/>
        </a:defRPr>
      </a:lvl3pPr>
      <a:lvl4pPr marL="914400" indent="-227013" algn="l" defTabSz="914400" rtl="0" eaLnBrk="1" latinLnBrk="0" hangingPunct="1">
        <a:lnSpc>
          <a:spcPct val="100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41413" indent="-227013" algn="l" defTabSz="914400" rtl="0" eaLnBrk="1" latinLnBrk="0" hangingPunct="1">
        <a:lnSpc>
          <a:spcPct val="100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360" userDrawn="1">
          <p15:clr>
            <a:srgbClr val="F26B43"/>
          </p15:clr>
        </p15:guide>
        <p15:guide id="10" orient="horz" pos="3888" userDrawn="1">
          <p15:clr>
            <a:srgbClr val="F26B43"/>
          </p15:clr>
        </p15:guide>
        <p15:guide id="11" pos="7320" userDrawn="1">
          <p15:clr>
            <a:srgbClr val="F26B43"/>
          </p15:clr>
        </p15:guide>
        <p15:guide id="12" orient="horz" pos="41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pPr/>
              <a:t>‹#›</a:t>
            </a:fld>
            <a:endParaRPr lang="en-US"/>
          </a:p>
        </p:txBody>
      </p:sp>
    </p:spTree>
    <p:extLst>
      <p:ext uri="{BB962C8B-B14F-4D97-AF65-F5344CB8AC3E}">
        <p14:creationId xmlns:p14="http://schemas.microsoft.com/office/powerpoint/2010/main" val="104204763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bnl.gov/event/33467/" TargetMode="External"/><Relationship Id="rId2" Type="http://schemas.openxmlformats.org/officeDocument/2006/relationships/hyperlink" Target="https://indico.bnl.gov/event/31808/"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hyperlink" Target="https://en.wikipedia.org/wiki/Flag_of_Italy" TargetMode="External"/><Relationship Id="rId12" Type="http://schemas.openxmlformats.org/officeDocument/2006/relationships/hyperlink" Target="https://www.publicdomainpictures.net/view-image.php?image=119665&amp;picture=&amp;jazyk=DE" TargetMode="External"/><Relationship Id="rId2" Type="http://schemas.openxmlformats.org/officeDocument/2006/relationships/image" Target="../media/image8.jpeg"/><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4.jpeg"/><Relationship Id="rId5" Type="http://schemas.openxmlformats.org/officeDocument/2006/relationships/hyperlink" Target="https://en.wikipedia.org/wiki/Flag_of_the_United_Kingdom" TargetMode="External"/><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hyperlink" Target="https://www.flickr.com/photos/lac-bac/6483307775" TargetMode="External"/><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brookhavenlab.sharepoint.com/:b:/r/sites/eRHIC/bnl%26slac/experimental%20equipment/CAM%20Info/Subproject-CD2/Work-Towards-September%20IPR/PreBrief-Material/Detector-Subproject/DET%20Subsystem%20Technical%20Info/WBS%206.03.01.03%20PID/pfRICH/HRPPD-evaluation.v05.pdf?d=we3915871d0bd4f759935add49136d1e5&amp;csf=1&amp;web=1&amp;e=VIhOPE" TargetMode="External"/><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hyperlink" Target="https://brookhavenlab.sharepoint.com/:b:/r/sites/eRHIC/bnl%26slac/experimental%20equipment/CAM%20Info/Subproject-CD2/Work-Towards-September%20IPR/PreBrief-Material/Detector-Subproject/DET%20Subsystem%20Technical%20Info/WBS%206.03.01.03%20PID/pfRICH/ePIC_TIC_mtg_HRPPD_BFIELD_studies_20260112.v10.pdf?d=w9f13a5cadb6d4f5c90ff766c7050bf83&amp;csf=1&amp;web=1&amp;e=89oUVK" TargetMode="External"/><Relationship Id="rId5" Type="http://schemas.openxmlformats.org/officeDocument/2006/relationships/image" Target="../media/image21.png"/><Relationship Id="rId4" Type="http://schemas.openxmlformats.org/officeDocument/2006/relationships/hyperlink" Target="https://eic.jlab.org/Documents/DET/Quality/ITP/PID/HRPPD_ITP.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www.science.doe.gov/opa/"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6CBC-DA70-7741-BB3F-BCDBBE052F88}"/>
              </a:ext>
            </a:extLst>
          </p:cNvPr>
          <p:cNvSpPr>
            <a:spLocks noGrp="1"/>
          </p:cNvSpPr>
          <p:nvPr>
            <p:ph type="ctrTitle"/>
          </p:nvPr>
        </p:nvSpPr>
        <p:spPr>
          <a:xfrm>
            <a:off x="574040" y="1174478"/>
            <a:ext cx="10962105" cy="1240412"/>
          </a:xfrm>
        </p:spPr>
        <p:txBody>
          <a:bodyPr/>
          <a:lstStyle/>
          <a:p>
            <a:r>
              <a:rPr lang="en-US" b="0" dirty="0"/>
              <a:t>EIC Project News</a:t>
            </a:r>
          </a:p>
        </p:txBody>
      </p:sp>
      <p:sp>
        <p:nvSpPr>
          <p:cNvPr id="4" name="Text Placeholder 3">
            <a:extLst>
              <a:ext uri="{FF2B5EF4-FFF2-40B4-BE49-F238E27FC236}">
                <a16:creationId xmlns:a16="http://schemas.microsoft.com/office/drawing/2014/main" id="{BD0F4563-AB5E-1F4E-B28C-08AC1323034C}"/>
              </a:ext>
            </a:extLst>
          </p:cNvPr>
          <p:cNvSpPr>
            <a:spLocks noGrp="1"/>
          </p:cNvSpPr>
          <p:nvPr>
            <p:ph type="body" sz="quarter" idx="10"/>
          </p:nvPr>
        </p:nvSpPr>
        <p:spPr>
          <a:xfrm>
            <a:off x="584200" y="3075354"/>
            <a:ext cx="10962105" cy="2766646"/>
          </a:xfrm>
        </p:spPr>
        <p:txBody>
          <a:bodyPr/>
          <a:lstStyle/>
          <a:p>
            <a:r>
              <a:rPr lang="en-US" dirty="0"/>
              <a:t>E.C. </a:t>
            </a:r>
            <a:r>
              <a:rPr lang="en-US" dirty="0" err="1"/>
              <a:t>Aschenauer</a:t>
            </a:r>
            <a:r>
              <a:rPr lang="en-US" dirty="0"/>
              <a:t> (BNL), R. Ent (</a:t>
            </a:r>
            <a:r>
              <a:rPr lang="en-US" dirty="0" err="1"/>
              <a:t>JLab</a:t>
            </a:r>
            <a:r>
              <a:rPr lang="en-US" dirty="0"/>
              <a:t>)</a:t>
            </a:r>
          </a:p>
          <a:p>
            <a:r>
              <a:rPr lang="en-US" b="0" dirty="0">
                <a:cs typeface="Arial" panose="020B0604020202020204" pitchFamily="34" charset="0"/>
              </a:rPr>
              <a:t>Co-Associate Directors for the EIC Experimental Program</a:t>
            </a:r>
          </a:p>
        </p:txBody>
      </p:sp>
      <p:sp>
        <p:nvSpPr>
          <p:cNvPr id="7" name="Subtitle 2">
            <a:extLst>
              <a:ext uri="{FF2B5EF4-FFF2-40B4-BE49-F238E27FC236}">
                <a16:creationId xmlns:a16="http://schemas.microsoft.com/office/drawing/2014/main" id="{5D904B89-C718-9FD6-D411-229075A1482F}"/>
              </a:ext>
            </a:extLst>
          </p:cNvPr>
          <p:cNvSpPr>
            <a:spLocks noGrp="1"/>
          </p:cNvSpPr>
          <p:nvPr>
            <p:ph type="subTitle" idx="1"/>
          </p:nvPr>
        </p:nvSpPr>
        <p:spPr>
          <a:xfrm>
            <a:off x="615215" y="5006601"/>
            <a:ext cx="4363736" cy="1019620"/>
          </a:xfrm>
        </p:spPr>
        <p:txBody>
          <a:bodyPr anchor="ctr">
            <a:noAutofit/>
          </a:bodyPr>
          <a:lstStyle/>
          <a:p>
            <a:r>
              <a:rPr lang="en-US" dirty="0" err="1"/>
              <a:t>ePIC</a:t>
            </a:r>
            <a:r>
              <a:rPr lang="en-US" dirty="0"/>
              <a:t> Bi-Weekly General Meeting</a:t>
            </a:r>
          </a:p>
          <a:p>
            <a:r>
              <a:rPr lang="en-US" dirty="0"/>
              <a:t>September 25</a:t>
            </a:r>
            <a:r>
              <a:rPr lang="en-US" baseline="30000" dirty="0"/>
              <a:t>th</a:t>
            </a:r>
            <a:r>
              <a:rPr lang="en-US" dirty="0"/>
              <a:t>, 2026</a:t>
            </a:r>
          </a:p>
        </p:txBody>
      </p:sp>
    </p:spTree>
    <p:extLst>
      <p:ext uri="{BB962C8B-B14F-4D97-AF65-F5344CB8AC3E}">
        <p14:creationId xmlns:p14="http://schemas.microsoft.com/office/powerpoint/2010/main" val="224675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5EF93-46FA-2504-AC1F-57BA82DBDB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8B7D33-B12D-797D-98BE-D64E6E6AC8CA}"/>
              </a:ext>
            </a:extLst>
          </p:cNvPr>
          <p:cNvSpPr>
            <a:spLocks noGrp="1"/>
          </p:cNvSpPr>
          <p:nvPr>
            <p:ph type="title"/>
          </p:nvPr>
        </p:nvSpPr>
        <p:spPr>
          <a:xfrm>
            <a:off x="462579" y="0"/>
            <a:ext cx="11499925" cy="624745"/>
          </a:xfrm>
        </p:spPr>
        <p:txBody>
          <a:bodyPr>
            <a:noAutofit/>
          </a:bodyPr>
          <a:lstStyle/>
          <a:p>
            <a:r>
              <a:rPr lang="en-US" i="0" dirty="0"/>
              <a:t>Detector Reviews 2026</a:t>
            </a:r>
          </a:p>
        </p:txBody>
      </p:sp>
      <p:sp>
        <p:nvSpPr>
          <p:cNvPr id="7" name="TextBox 6">
            <a:extLst>
              <a:ext uri="{FF2B5EF4-FFF2-40B4-BE49-F238E27FC236}">
                <a16:creationId xmlns:a16="http://schemas.microsoft.com/office/drawing/2014/main" id="{58633AF9-A86D-AE2E-A6B4-4BD5EA7C5DAE}"/>
              </a:ext>
            </a:extLst>
          </p:cNvPr>
          <p:cNvSpPr txBox="1"/>
          <p:nvPr/>
        </p:nvSpPr>
        <p:spPr>
          <a:xfrm>
            <a:off x="332882" y="624745"/>
            <a:ext cx="11629622" cy="5570756"/>
          </a:xfrm>
          <a:prstGeom prst="rect">
            <a:avLst/>
          </a:prstGeom>
          <a:solidFill>
            <a:schemeClr val="bg1"/>
          </a:solidFill>
        </p:spPr>
        <p:txBody>
          <a:bodyPr wrap="square" rtlCol="0">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rPr>
              <a:t>Preliminary Design Reviews (60% design maturity equivalent, called PDR, PDR2 or PDR3, pending the subsystem)</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PDR2: Silicon Tracking Detectors (6.03.02.01) – Jan. 27-28, 2026</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PDR2: Polarimetry (6.03.11) – February 18, 2026</a:t>
            </a:r>
          </a:p>
          <a:p>
            <a:pPr marL="742950" lvl="1"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Peer Review: DAQ-Slow Controls (6.03.08.02) – Summer 2026 – Slow controls integration separated from electronics/DAQ to ensure integration in collider common platform; the controls rely on scope in various areas</a:t>
            </a:r>
            <a:endPar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PDR3: IR Integration and Auxiliary Detectors (6.03.10) – April 20, 2026 – Low-Q2, ZDC, includes 6.10.14 </a:t>
            </a:r>
            <a:r>
              <a:rPr lang="en-US" sz="1200" b="1" dirty="0" err="1">
                <a:latin typeface="Calibri" panose="020F0502020204030204" pitchFamily="34" charset="0"/>
                <a:ea typeface="Calibri" panose="020F0502020204030204" pitchFamily="34" charset="0"/>
                <a:cs typeface="Calibri" panose="020F0502020204030204" pitchFamily="34" charset="0"/>
              </a:rPr>
              <a:t>lumi</a:t>
            </a:r>
            <a:r>
              <a:rPr lang="en-US" sz="1200" b="1" dirty="0">
                <a:latin typeface="Calibri" panose="020F0502020204030204" pitchFamily="34" charset="0"/>
                <a:ea typeface="Calibri" panose="020F0502020204030204" pitchFamily="34" charset="0"/>
                <a:cs typeface="Calibri" panose="020F0502020204030204" pitchFamily="34" charset="0"/>
              </a:rPr>
              <a:t> detector</a:t>
            </a:r>
          </a:p>
          <a:p>
            <a:pPr marL="742950" lvl="1" indent="-285750">
              <a:buFont typeface="Arial" panose="020B0604020202020204" pitchFamily="34" charset="0"/>
              <a:buChar char="•"/>
            </a:pP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PDR3: IR Integration and Auxiliary Detectors (6.03.10) – July  </a:t>
            </a: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December </a:t>
            </a: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2026 – B0, RPs, OMDs – Postponed to have IR design more mature, exact dates TBD</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PDR2: AC-LGAD-based Particle Identification Detectors (6.10.04; BTOF, FTOF, common systems) – June 3-4, 2026</a:t>
            </a:r>
            <a:endParaRPr lang="en-US" sz="1200" dirty="0">
              <a:latin typeface="Calibri" panose="020F0502020204030204" pitchFamily="34" charset="0"/>
              <a:ea typeface="Calibri" panose="020F0502020204030204" pitchFamily="34" charset="0"/>
              <a:cs typeface="Calibri" panose="020F0502020204030204" pitchFamily="34" charset="0"/>
            </a:endParaRPr>
          </a:p>
          <a:p>
            <a:pPr lvl="1"/>
            <a:endParaRPr lang="en-US" sz="400" b="1" dirty="0">
              <a:latin typeface="Calibri" panose="020F0502020204030204" pitchFamily="34" charset="0"/>
              <a:ea typeface="Calibri" panose="020F0502020204030204" pitchFamily="34" charset="0"/>
              <a:cs typeface="Calibri" panose="020F0502020204030204" pitchFamily="34" charset="0"/>
            </a:endParaRPr>
          </a:p>
          <a:p>
            <a:endParaRPr lang="en-US" sz="8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Final Design Reviews (FDR):</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FDR: Backward EM Calorimetry (6.03.04.01) –</a:t>
            </a:r>
            <a:r>
              <a:rPr lang="en-US" sz="12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May 26, 2026</a:t>
            </a: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FDR: High-Rate Picosecond Photo-Detectors (6.03.03.03/6.03.03.01) – September 1, 2026 (CD-3C item)</a:t>
            </a:r>
          </a:p>
          <a:p>
            <a:pPr marL="742950" lvl="1"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More FDRs planning ongoing</a:t>
            </a:r>
          </a:p>
          <a:p>
            <a:pPr marL="742950" lvl="1" indent="-285750">
              <a:buFont typeface="Arial" panose="020B0604020202020204" pitchFamily="34" charset="0"/>
              <a:buChar char="•"/>
            </a:pPr>
            <a:endParaRPr lang="en-US" sz="400" b="1" dirty="0">
              <a:latin typeface="Calibri" panose="020F0502020204030204" pitchFamily="34" charset="0"/>
              <a:ea typeface="Calibri" panose="020F0502020204030204" pitchFamily="34" charset="0"/>
              <a:cs typeface="Calibri" panose="020F0502020204030204" pitchFamily="34" charset="0"/>
            </a:endParaRPr>
          </a:p>
          <a:p>
            <a:endParaRPr lang="en-US" sz="8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Project Reviews:</a:t>
            </a:r>
          </a:p>
          <a:p>
            <a:pPr marL="742950" lvl="1" indent="-285750">
              <a:buFont typeface="Wingdings" panose="05000000000000000000" pitchFamily="2" charset="2"/>
              <a:buChar char="ü"/>
            </a:pPr>
            <a:r>
              <a:rPr lang="en-US" sz="1200" b="1" dirty="0">
                <a:latin typeface="Calibri" panose="020F0502020204030204" pitchFamily="34" charset="0"/>
                <a:cs typeface="Calibri" panose="020F0502020204030204" pitchFamily="34" charset="0"/>
              </a:rPr>
              <a:t>Detector Baseline Readiness Review </a:t>
            </a:r>
            <a:r>
              <a:rPr lang="en-US" sz="1200" b="1" dirty="0">
                <a:latin typeface="Calibri" panose="020F0502020204030204" pitchFamily="34" charset="0"/>
                <a:cs typeface="Calibri" panose="020F0502020204030204" pitchFamily="34" charset="0"/>
                <a:sym typeface="Wingdings" pitchFamily="2" charset="2"/>
              </a:rPr>
              <a:t>Feb 3 – 5, 2026</a:t>
            </a:r>
          </a:p>
          <a:p>
            <a:pPr marL="742950" lvl="1" indent="-285750">
              <a:buFont typeface="Wingdings" panose="05000000000000000000" pitchFamily="2" charset="2"/>
              <a:buChar char="ü"/>
            </a:pPr>
            <a:r>
              <a:rPr lang="en-US" sz="1200" b="1" dirty="0">
                <a:latin typeface="Calibri" panose="020F0502020204030204" pitchFamily="34" charset="0"/>
                <a:cs typeface="Calibri" panose="020F0502020204030204" pitchFamily="34" charset="0"/>
              </a:rPr>
              <a:t>BNL Director’s Review – Comprehensive, Mar. 9-12, 2026</a:t>
            </a: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PAC meeting </a:t>
            </a:r>
            <a:r>
              <a:rPr lang="en-US" sz="1200" strike="sngStrike" dirty="0">
                <a:latin typeface="Calibri" panose="020F0502020204030204" pitchFamily="34" charset="0"/>
                <a:ea typeface="Calibri" panose="020F0502020204030204" pitchFamily="34" charset="0"/>
                <a:cs typeface="Calibri" panose="020F0502020204030204" pitchFamily="34" charset="0"/>
              </a:rPr>
              <a:t>– acts as Director’s Review, August 18-19, 2026</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2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Replaced by short PAC meeting (July 31) to collect strategy input followed by retreat @ BNL on August 3-4</a:t>
            </a: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DOE Independent Project Review </a:t>
            </a:r>
            <a:r>
              <a:rPr lang="en-US" sz="1200" strike="sngStrike" dirty="0">
                <a:latin typeface="Calibri" panose="020F0502020204030204" pitchFamily="34" charset="0"/>
                <a:ea typeface="Calibri" panose="020F0502020204030204" pitchFamily="34" charset="0"/>
                <a:cs typeface="Calibri" panose="020F0502020204030204" pitchFamily="34" charset="0"/>
              </a:rPr>
              <a:t>April 28-May 1, 2026 </a:t>
            </a:r>
            <a:r>
              <a:rPr lang="en-US"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2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September 15-18, 2026</a:t>
            </a: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(ICR not needed, INF-1 (DOE) and CD-3C scope both below $100M)</a:t>
            </a:r>
          </a:p>
          <a:p>
            <a:pPr marL="742950" lvl="1" indent="-285750">
              <a:buFont typeface="Arial" panose="020B0604020202020204" pitchFamily="34" charset="0"/>
              <a:buChar char="•"/>
            </a:pP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DAC – October 28-30, 2026</a:t>
            </a:r>
            <a:r>
              <a:rPr lang="en-US" sz="1200" dirty="0">
                <a:latin typeface="Calibri" panose="020F0502020204030204" pitchFamily="34" charset="0"/>
                <a:ea typeface="Calibri" panose="020F0502020204030204" pitchFamily="34" charset="0"/>
                <a:cs typeface="Calibri" panose="020F0502020204030204" pitchFamily="34" charset="0"/>
              </a:rPr>
              <a:t> – Act as next comprehensive review of the </a:t>
            </a:r>
            <a:r>
              <a:rPr lang="en-US" sz="1200" dirty="0" err="1">
                <a:latin typeface="Calibri" panose="020F0502020204030204" pitchFamily="34" charset="0"/>
                <a:ea typeface="Calibri" panose="020F0502020204030204" pitchFamily="34" charset="0"/>
                <a:cs typeface="Calibri" panose="020F0502020204030204" pitchFamily="34" charset="0"/>
              </a:rPr>
              <a:t>ePIC</a:t>
            </a:r>
            <a:r>
              <a:rPr lang="en-US" sz="1200" dirty="0">
                <a:latin typeface="Calibri" panose="020F0502020204030204" pitchFamily="34" charset="0"/>
                <a:ea typeface="Calibri" panose="020F0502020204030204" pitchFamily="34" charset="0"/>
                <a:cs typeface="Calibri" panose="020F0502020204030204" pitchFamily="34" charset="0"/>
              </a:rPr>
              <a:t> detector status: has progress since the June 2025 DAC comprehensive design review been satisfactory, have all recommendations that are relevant for detector CD-2 baselining been addressed, and give advice for the </a:t>
            </a:r>
            <a:r>
              <a:rPr lang="en-US" sz="1200" dirty="0" err="1">
                <a:latin typeface="Calibri" panose="020F0502020204030204" pitchFamily="34" charset="0"/>
                <a:ea typeface="Calibri" panose="020F0502020204030204" pitchFamily="34" charset="0"/>
                <a:cs typeface="Calibri" panose="020F0502020204030204" pitchFamily="34" charset="0"/>
              </a:rPr>
              <a:t>ePIC</a:t>
            </a:r>
            <a:r>
              <a:rPr lang="en-US" sz="1200" dirty="0">
                <a:latin typeface="Calibri" panose="020F0502020204030204" pitchFamily="34" charset="0"/>
                <a:ea typeface="Calibri" panose="020F0502020204030204" pitchFamily="34" charset="0"/>
                <a:cs typeface="Calibri" panose="020F0502020204030204" pitchFamily="34" charset="0"/>
              </a:rPr>
              <a:t> detector CD-3 production phase.</a:t>
            </a:r>
          </a:p>
          <a:p>
            <a:endParaRPr lang="en-US" sz="400" b="1" dirty="0">
              <a:latin typeface="Calibri" panose="020F0502020204030204" pitchFamily="34" charset="0"/>
              <a:ea typeface="Calibri" panose="020F0502020204030204" pitchFamily="34" charset="0"/>
              <a:cs typeface="Calibri" panose="020F0502020204030204" pitchFamily="34" charset="0"/>
            </a:endParaRPr>
          </a:p>
          <a:p>
            <a:endParaRPr lang="en-US" sz="8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Other Meetings:</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7</a:t>
            </a:r>
            <a:r>
              <a:rPr lang="en-US" sz="1200" b="1" baseline="30000" dirty="0">
                <a:latin typeface="Calibri" panose="020F0502020204030204" pitchFamily="34" charset="0"/>
                <a:ea typeface="Calibri" panose="020F0502020204030204" pitchFamily="34" charset="0"/>
                <a:cs typeface="Calibri" panose="020F0502020204030204" pitchFamily="34" charset="0"/>
              </a:rPr>
              <a:t>th</a:t>
            </a:r>
            <a:r>
              <a:rPr lang="en-US" sz="1200" b="1" dirty="0">
                <a:latin typeface="Calibri" panose="020F0502020204030204" pitchFamily="34" charset="0"/>
                <a:ea typeface="Calibri" panose="020F0502020204030204" pitchFamily="34" charset="0"/>
                <a:cs typeface="Calibri" panose="020F0502020204030204" pitchFamily="34" charset="0"/>
              </a:rPr>
              <a:t> RRB Meeting: June 9-10, 2026 – MEXT, Tokyo</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Annual Joint </a:t>
            </a:r>
            <a:r>
              <a:rPr lang="en-US" sz="1200" b="1" dirty="0" err="1">
                <a:latin typeface="Calibri" panose="020F0502020204030204" pitchFamily="34" charset="0"/>
                <a:ea typeface="Calibri" panose="020F0502020204030204" pitchFamily="34" charset="0"/>
                <a:cs typeface="Calibri" panose="020F0502020204030204" pitchFamily="34" charset="0"/>
              </a:rPr>
              <a:t>ePIC</a:t>
            </a:r>
            <a:r>
              <a:rPr lang="en-US" sz="1200" b="1" dirty="0">
                <a:latin typeface="Calibri" panose="020F0502020204030204" pitchFamily="34" charset="0"/>
                <a:ea typeface="Calibri" panose="020F0502020204030204" pitchFamily="34" charset="0"/>
                <a:cs typeface="Calibri" panose="020F0502020204030204" pitchFamily="34" charset="0"/>
              </a:rPr>
              <a:t>/EICUG Meeting, July 13-17 – Glasgow, </a:t>
            </a:r>
            <a:r>
              <a:rPr lang="en-US" sz="1200" b="1" dirty="0">
                <a:latin typeface="Calibri" panose="020F0502020204030204" pitchFamily="34" charset="0"/>
                <a:ea typeface="Calibri" panose="020F0502020204030204" pitchFamily="34" charset="0"/>
                <a:cs typeface="Calibri" panose="020F0502020204030204" pitchFamily="34" charset="0"/>
                <a:hlinkClick r:id="rId2"/>
              </a:rPr>
              <a:t>https://indico.bnl.gov/event/31808/</a:t>
            </a:r>
            <a:r>
              <a:rPr lang="en-US" sz="1200" b="1" dirty="0">
                <a:latin typeface="Calibri" panose="020F0502020204030204" pitchFamily="34" charset="0"/>
                <a:ea typeface="Calibri" panose="020F0502020204030204" pitchFamily="34" charset="0"/>
                <a:cs typeface="Calibri" panose="020F0502020204030204" pitchFamily="34" charset="0"/>
              </a:rPr>
              <a:t> </a:t>
            </a:r>
          </a:p>
          <a:p>
            <a:pPr marL="742950" lvl="1" indent="-285750">
              <a:buFont typeface="Wingdings" panose="05000000000000000000" pitchFamily="2" charset="2"/>
              <a:buChar char="ü"/>
            </a:pPr>
            <a:r>
              <a:rPr lang="en-US" sz="1200" b="1" dirty="0">
                <a:latin typeface="Calibri" panose="020F0502020204030204" pitchFamily="34" charset="0"/>
                <a:ea typeface="Calibri" panose="020F0502020204030204" pitchFamily="34" charset="0"/>
                <a:cs typeface="Calibri" panose="020F0502020204030204" pitchFamily="34" charset="0"/>
              </a:rPr>
              <a:t>Echelon0/Echelon1 mini-workshop to discuss data and workflow orchestration, July 30-31, BNL, </a:t>
            </a:r>
            <a:r>
              <a:rPr lang="en-US" sz="1200" b="1" dirty="0">
                <a:latin typeface="Calibri" panose="020F0502020204030204" pitchFamily="34" charset="0"/>
                <a:ea typeface="Calibri" panose="020F0502020204030204" pitchFamily="34" charset="0"/>
                <a:cs typeface="Calibri" panose="020F0502020204030204" pitchFamily="34" charset="0"/>
                <a:hlinkClick r:id="rId3"/>
              </a:rPr>
              <a:t>https://indico.bnl.gov/event/33467/</a:t>
            </a:r>
            <a:r>
              <a:rPr lang="en-US" sz="1200" b="1" dirty="0">
                <a:latin typeface="Calibri" panose="020F0502020204030204" pitchFamily="34" charset="0"/>
                <a:ea typeface="Calibri" panose="020F0502020204030204" pitchFamily="34" charset="0"/>
                <a:cs typeface="Calibri" panose="020F0502020204030204" pitchFamily="34" charset="0"/>
              </a:rPr>
              <a:t> </a:t>
            </a:r>
          </a:p>
          <a:p>
            <a:pPr marL="742950" lvl="1" indent="-285750">
              <a:buFont typeface="Arial" panose="020B0604020202020204" pitchFamily="34" charset="0"/>
              <a:buChar char="•"/>
            </a:pPr>
            <a:r>
              <a:rPr lang="en-US" sz="1200" b="1" dirty="0" err="1">
                <a:solidFill>
                  <a:srgbClr val="3333FF"/>
                </a:solidFill>
                <a:latin typeface="Calibri" panose="020F0502020204030204" pitchFamily="34" charset="0"/>
                <a:ea typeface="Calibri" panose="020F0502020204030204" pitchFamily="34" charset="0"/>
                <a:cs typeface="Calibri" panose="020F0502020204030204" pitchFamily="34" charset="0"/>
              </a:rPr>
              <a:t>ePIC</a:t>
            </a: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 Software and Computing Review: October 13-14, 2026 – BNL</a:t>
            </a:r>
          </a:p>
          <a:p>
            <a:pPr marL="742950" lvl="1" indent="-285750">
              <a:buFont typeface="Arial" panose="020B0604020202020204" pitchFamily="34" charset="0"/>
              <a:buChar char="•"/>
            </a:pP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3</a:t>
            </a:r>
            <a:r>
              <a:rPr lang="en-US" sz="1200" b="1" baseline="30000" dirty="0">
                <a:solidFill>
                  <a:srgbClr val="3333FF"/>
                </a:solidFill>
                <a:latin typeface="Calibri" panose="020F0502020204030204" pitchFamily="34" charset="0"/>
                <a:ea typeface="Calibri" panose="020F0502020204030204" pitchFamily="34" charset="0"/>
                <a:cs typeface="Calibri" panose="020F0502020204030204" pitchFamily="34" charset="0"/>
              </a:rPr>
              <a:t>rd</a:t>
            </a:r>
            <a:r>
              <a:rPr lang="en-US" sz="1200" b="1" dirty="0">
                <a:solidFill>
                  <a:srgbClr val="3333FF"/>
                </a:solidFill>
                <a:latin typeface="Calibri" panose="020F0502020204030204" pitchFamily="34" charset="0"/>
                <a:ea typeface="Calibri" panose="020F0502020204030204" pitchFamily="34" charset="0"/>
                <a:cs typeface="Calibri" panose="020F0502020204030204" pitchFamily="34" charset="0"/>
              </a:rPr>
              <a:t> EIC Echelon 0–1 Workshop: October 15 – BNL, https://indico.bnl.gov/event/34413/. </a:t>
            </a:r>
          </a:p>
          <a:p>
            <a:pPr marL="742950" lvl="1" indent="-2857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8</a:t>
            </a:r>
            <a:r>
              <a:rPr lang="en-US" sz="1200" baseline="30000" dirty="0">
                <a:latin typeface="Calibri" panose="020F0502020204030204" pitchFamily="34" charset="0"/>
                <a:ea typeface="Calibri" panose="020F0502020204030204" pitchFamily="34" charset="0"/>
                <a:cs typeface="Calibri" panose="020F0502020204030204" pitchFamily="34" charset="0"/>
              </a:rPr>
              <a:t>th</a:t>
            </a:r>
            <a:r>
              <a:rPr lang="en-US" sz="1200" dirty="0">
                <a:latin typeface="Calibri" panose="020F0502020204030204" pitchFamily="34" charset="0"/>
                <a:ea typeface="Calibri" panose="020F0502020204030204" pitchFamily="34" charset="0"/>
                <a:cs typeface="Calibri" panose="020F0502020204030204" pitchFamily="34" charset="0"/>
              </a:rPr>
              <a:t> RRB Meeting: November 16-17, 2026 (remote, mornings)</a:t>
            </a:r>
          </a:p>
        </p:txBody>
      </p:sp>
    </p:spTree>
    <p:extLst>
      <p:ext uri="{BB962C8B-B14F-4D97-AF65-F5344CB8AC3E}">
        <p14:creationId xmlns:p14="http://schemas.microsoft.com/office/powerpoint/2010/main" val="1108988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FEA04-0349-D1D1-C67F-D2F4DDEA788A}"/>
              </a:ext>
            </a:extLst>
          </p:cNvPr>
          <p:cNvSpPr>
            <a:spLocks noGrp="1"/>
          </p:cNvSpPr>
          <p:nvPr>
            <p:ph type="title"/>
          </p:nvPr>
        </p:nvSpPr>
        <p:spPr>
          <a:xfrm>
            <a:off x="553573" y="75735"/>
            <a:ext cx="11504904" cy="484748"/>
          </a:xfrm>
        </p:spPr>
        <p:txBody>
          <a:bodyPr>
            <a:normAutofit/>
          </a:bodyPr>
          <a:lstStyle/>
          <a:p>
            <a:r>
              <a:rPr lang="en-US" i="0" dirty="0">
                <a:solidFill>
                  <a:schemeClr val="tx1"/>
                </a:solidFill>
              </a:rPr>
              <a:t>CD-3X and In-Kind Subsystem Summary</a:t>
            </a:r>
          </a:p>
        </p:txBody>
      </p:sp>
      <p:pic>
        <p:nvPicPr>
          <p:cNvPr id="5" name="Picture 4">
            <a:extLst>
              <a:ext uri="{FF2B5EF4-FFF2-40B4-BE49-F238E27FC236}">
                <a16:creationId xmlns:a16="http://schemas.microsoft.com/office/drawing/2014/main" id="{D36FA424-03CA-AD69-A7EA-BE122A2B2A7F}"/>
              </a:ext>
            </a:extLst>
          </p:cNvPr>
          <p:cNvPicPr/>
          <p:nvPr/>
        </p:nvPicPr>
        <p:blipFill rotWithShape="1">
          <a:blip r:embed="rId2"/>
          <a:srcRect l="3739" t="2634" r="3894" b="2294"/>
          <a:stretch/>
        </p:blipFill>
        <p:spPr>
          <a:xfrm>
            <a:off x="3412282" y="1602423"/>
            <a:ext cx="5164340" cy="3475571"/>
          </a:xfrm>
          <a:prstGeom prst="rect">
            <a:avLst/>
          </a:prstGeom>
        </p:spPr>
      </p:pic>
      <p:pic>
        <p:nvPicPr>
          <p:cNvPr id="6" name="Picture 5" descr="A logo with a red arrow and blue circle&#10;&#10;Description automatically generated">
            <a:extLst>
              <a:ext uri="{FF2B5EF4-FFF2-40B4-BE49-F238E27FC236}">
                <a16:creationId xmlns:a16="http://schemas.microsoft.com/office/drawing/2014/main" id="{FD7630E1-E617-2D9D-FADA-7A374DD9B41D}"/>
              </a:ext>
            </a:extLst>
          </p:cNvPr>
          <p:cNvPicPr>
            <a:picLocks noChangeAspect="1"/>
          </p:cNvPicPr>
          <p:nvPr/>
        </p:nvPicPr>
        <p:blipFill>
          <a:blip r:embed="rId3"/>
          <a:stretch>
            <a:fillRect/>
          </a:stretch>
        </p:blipFill>
        <p:spPr>
          <a:xfrm>
            <a:off x="7075109" y="1687400"/>
            <a:ext cx="1250284" cy="740909"/>
          </a:xfrm>
          <a:prstGeom prst="rect">
            <a:avLst/>
          </a:prstGeom>
          <a:ln>
            <a:noFill/>
          </a:ln>
          <a:effectLst>
            <a:softEdge rad="112500"/>
          </a:effectLst>
        </p:spPr>
      </p:pic>
      <p:sp>
        <p:nvSpPr>
          <p:cNvPr id="7" name="TextBox 6">
            <a:extLst>
              <a:ext uri="{FF2B5EF4-FFF2-40B4-BE49-F238E27FC236}">
                <a16:creationId xmlns:a16="http://schemas.microsoft.com/office/drawing/2014/main" id="{72DA5609-F0E9-118E-C7FF-00407C6434AF}"/>
              </a:ext>
            </a:extLst>
          </p:cNvPr>
          <p:cNvSpPr txBox="1"/>
          <p:nvPr/>
        </p:nvSpPr>
        <p:spPr>
          <a:xfrm rot="16200000">
            <a:off x="4792452" y="3318274"/>
            <a:ext cx="562976" cy="230832"/>
          </a:xfrm>
          <a:prstGeom prst="rect">
            <a:avLst/>
          </a:prstGeom>
          <a:noFill/>
        </p:spPr>
        <p:txBody>
          <a:bodyPr wrap="none" rtlCol="0">
            <a:spAutoFit/>
          </a:bodyPr>
          <a:lstStyle/>
          <a:p>
            <a:pPr algn="r"/>
            <a:r>
              <a:rPr lang="en-US" sz="900" err="1">
                <a:solidFill>
                  <a:schemeClr val="bg1"/>
                </a:solidFill>
                <a:effectLst>
                  <a:outerShdw blurRad="50800" dist="58044" dir="2700000" sx="102522" sy="102522" algn="tl" rotWithShape="0">
                    <a:schemeClr val="tx1"/>
                  </a:outerShdw>
                </a:effectLst>
              </a:rPr>
              <a:t>pfRICH</a:t>
            </a:r>
            <a:endParaRPr lang="en-US" sz="900">
              <a:solidFill>
                <a:schemeClr val="bg1"/>
              </a:solidFill>
              <a:effectLst>
                <a:outerShdw blurRad="50800" dist="58044" dir="2700000" sx="102522" sy="102522" algn="tl" rotWithShape="0">
                  <a:schemeClr val="tx1"/>
                </a:outerShdw>
              </a:effectLst>
            </a:endParaRPr>
          </a:p>
        </p:txBody>
      </p:sp>
      <p:sp>
        <p:nvSpPr>
          <p:cNvPr id="8" name="TextBox 7">
            <a:extLst>
              <a:ext uri="{FF2B5EF4-FFF2-40B4-BE49-F238E27FC236}">
                <a16:creationId xmlns:a16="http://schemas.microsoft.com/office/drawing/2014/main" id="{31712036-AC38-7871-C8A5-A791B512F4BC}"/>
              </a:ext>
            </a:extLst>
          </p:cNvPr>
          <p:cNvSpPr txBox="1"/>
          <p:nvPr/>
        </p:nvSpPr>
        <p:spPr>
          <a:xfrm>
            <a:off x="6918440" y="3421618"/>
            <a:ext cx="530915"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dRICH</a:t>
            </a:r>
            <a:endParaRPr lang="en-US" sz="900">
              <a:solidFill>
                <a:schemeClr val="bg1"/>
              </a:solidFill>
              <a:effectLst>
                <a:outerShdw blurRad="50800" dist="58044" dir="2700000" sx="102522" sy="102522" algn="tl" rotWithShape="0">
                  <a:schemeClr val="tx1"/>
                </a:outerShdw>
              </a:effectLst>
            </a:endParaRPr>
          </a:p>
        </p:txBody>
      </p:sp>
      <p:sp>
        <p:nvSpPr>
          <p:cNvPr id="9" name="TextBox 8">
            <a:extLst>
              <a:ext uri="{FF2B5EF4-FFF2-40B4-BE49-F238E27FC236}">
                <a16:creationId xmlns:a16="http://schemas.microsoft.com/office/drawing/2014/main" id="{95C17DFD-AC45-FEA4-1482-30281B059267}"/>
              </a:ext>
            </a:extLst>
          </p:cNvPr>
          <p:cNvSpPr txBox="1"/>
          <p:nvPr/>
        </p:nvSpPr>
        <p:spPr>
          <a:xfrm>
            <a:off x="5165049" y="2971987"/>
            <a:ext cx="595035"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hpDIRC</a:t>
            </a:r>
            <a:endParaRPr lang="en-US" sz="900">
              <a:solidFill>
                <a:schemeClr val="bg1"/>
              </a:solidFill>
              <a:effectLst>
                <a:outerShdw blurRad="50800" dist="58044" dir="2700000" sx="102522" sy="102522" algn="tl" rotWithShape="0">
                  <a:schemeClr val="tx1"/>
                </a:outerShdw>
              </a:effectLst>
            </a:endParaRPr>
          </a:p>
        </p:txBody>
      </p:sp>
      <p:sp>
        <p:nvSpPr>
          <p:cNvPr id="10" name="TextBox 9">
            <a:extLst>
              <a:ext uri="{FF2B5EF4-FFF2-40B4-BE49-F238E27FC236}">
                <a16:creationId xmlns:a16="http://schemas.microsoft.com/office/drawing/2014/main" id="{AAFC9810-35B8-5928-37B4-2810FF0E06EF}"/>
              </a:ext>
            </a:extLst>
          </p:cNvPr>
          <p:cNvSpPr txBox="1"/>
          <p:nvPr/>
        </p:nvSpPr>
        <p:spPr>
          <a:xfrm>
            <a:off x="5977219" y="3058800"/>
            <a:ext cx="389850"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ToF</a:t>
            </a:r>
            <a:endParaRPr lang="en-US" sz="900">
              <a:solidFill>
                <a:schemeClr val="bg1"/>
              </a:solidFill>
              <a:effectLst>
                <a:outerShdw blurRad="50800" dist="58044" dir="2700000" sx="102522" sy="102522" algn="tl" rotWithShape="0">
                  <a:schemeClr val="tx1"/>
                </a:outerShdw>
              </a:effectLst>
            </a:endParaRPr>
          </a:p>
        </p:txBody>
      </p:sp>
      <p:sp>
        <p:nvSpPr>
          <p:cNvPr id="11" name="TextBox 10">
            <a:extLst>
              <a:ext uri="{FF2B5EF4-FFF2-40B4-BE49-F238E27FC236}">
                <a16:creationId xmlns:a16="http://schemas.microsoft.com/office/drawing/2014/main" id="{4345FEA5-B4AB-49F8-6DFF-403397019EB0}"/>
              </a:ext>
            </a:extLst>
          </p:cNvPr>
          <p:cNvSpPr txBox="1"/>
          <p:nvPr/>
        </p:nvSpPr>
        <p:spPr>
          <a:xfrm rot="16200000">
            <a:off x="6341720" y="3381757"/>
            <a:ext cx="389850" cy="230832"/>
          </a:xfrm>
          <a:prstGeom prst="rect">
            <a:avLst/>
          </a:prstGeom>
          <a:noFill/>
        </p:spPr>
        <p:txBody>
          <a:bodyPr wrap="none" rtlCol="0">
            <a:spAutoFit/>
          </a:bodyPr>
          <a:lstStyle/>
          <a:p>
            <a:pPr algn="r"/>
            <a:r>
              <a:rPr lang="en-US" sz="900" err="1">
                <a:solidFill>
                  <a:schemeClr val="bg1"/>
                </a:solidFill>
                <a:effectLst>
                  <a:outerShdw blurRad="50800" dist="58044" dir="2700000" sx="102522" sy="102522" algn="tl" rotWithShape="0">
                    <a:schemeClr val="tx1"/>
                  </a:outerShdw>
                </a:effectLst>
              </a:rPr>
              <a:t>ToF</a:t>
            </a:r>
            <a:endParaRPr lang="en-US" sz="900">
              <a:solidFill>
                <a:schemeClr val="bg1"/>
              </a:solidFill>
              <a:effectLst>
                <a:outerShdw blurRad="50800" dist="58044" dir="2700000" sx="102522" sy="102522" algn="tl" rotWithShape="0">
                  <a:schemeClr val="tx1"/>
                </a:outerShdw>
              </a:effectLst>
            </a:endParaRPr>
          </a:p>
        </p:txBody>
      </p:sp>
      <p:sp>
        <p:nvSpPr>
          <p:cNvPr id="12" name="TextBox 11">
            <a:extLst>
              <a:ext uri="{FF2B5EF4-FFF2-40B4-BE49-F238E27FC236}">
                <a16:creationId xmlns:a16="http://schemas.microsoft.com/office/drawing/2014/main" id="{05ACF021-E4A4-E59D-0354-99DC0C160863}"/>
              </a:ext>
            </a:extLst>
          </p:cNvPr>
          <p:cNvSpPr txBox="1"/>
          <p:nvPr/>
        </p:nvSpPr>
        <p:spPr>
          <a:xfrm>
            <a:off x="5489794" y="3876193"/>
            <a:ext cx="614271" cy="230832"/>
          </a:xfrm>
          <a:prstGeom prst="rect">
            <a:avLst/>
          </a:prstGeom>
          <a:noFill/>
        </p:spPr>
        <p:txBody>
          <a:bodyPr wrap="none" rtlCol="0">
            <a:spAutoFit/>
          </a:bodyPr>
          <a:lstStyle/>
          <a:p>
            <a:r>
              <a:rPr lang="en-US" sz="900">
                <a:solidFill>
                  <a:schemeClr val="bg1"/>
                </a:solidFill>
                <a:effectLst>
                  <a:outerShdw blurRad="50800" dist="58044" dir="2700000" sx="102522" sy="102522" algn="tl" rotWithShape="0">
                    <a:schemeClr val="tx1"/>
                  </a:outerShdw>
                </a:effectLst>
              </a:rPr>
              <a:t>MARCO</a:t>
            </a:r>
          </a:p>
        </p:txBody>
      </p:sp>
      <p:sp>
        <p:nvSpPr>
          <p:cNvPr id="13" name="TextBox 12">
            <a:extLst>
              <a:ext uri="{FF2B5EF4-FFF2-40B4-BE49-F238E27FC236}">
                <a16:creationId xmlns:a16="http://schemas.microsoft.com/office/drawing/2014/main" id="{9195345F-EFA5-58D7-B27F-B20F24C3080F}"/>
              </a:ext>
            </a:extLst>
          </p:cNvPr>
          <p:cNvSpPr txBox="1"/>
          <p:nvPr/>
        </p:nvSpPr>
        <p:spPr>
          <a:xfrm>
            <a:off x="5593187" y="3390696"/>
            <a:ext cx="409086" cy="230832"/>
          </a:xfrm>
          <a:prstGeom prst="rect">
            <a:avLst/>
          </a:prstGeom>
          <a:noFill/>
        </p:spPr>
        <p:txBody>
          <a:bodyPr wrap="none" rtlCol="0">
            <a:spAutoFit/>
          </a:bodyPr>
          <a:lstStyle/>
          <a:p>
            <a:r>
              <a:rPr lang="en-US" sz="900">
                <a:solidFill>
                  <a:schemeClr val="bg1"/>
                </a:solidFill>
                <a:effectLst>
                  <a:outerShdw blurRad="50800" dist="58044" dir="2700000" sx="102522" sy="102522" algn="tl" rotWithShape="0">
                    <a:schemeClr val="tx1"/>
                  </a:outerShdw>
                </a:effectLst>
              </a:rPr>
              <a:t>SVT</a:t>
            </a:r>
          </a:p>
        </p:txBody>
      </p:sp>
      <p:sp>
        <p:nvSpPr>
          <p:cNvPr id="14" name="TextBox 13">
            <a:extLst>
              <a:ext uri="{FF2B5EF4-FFF2-40B4-BE49-F238E27FC236}">
                <a16:creationId xmlns:a16="http://schemas.microsoft.com/office/drawing/2014/main" id="{3DA4FFAF-61C2-5DD1-8D14-3A57942DE365}"/>
              </a:ext>
            </a:extLst>
          </p:cNvPr>
          <p:cNvSpPr txBox="1"/>
          <p:nvPr/>
        </p:nvSpPr>
        <p:spPr>
          <a:xfrm rot="16200000">
            <a:off x="4967997" y="3451489"/>
            <a:ext cx="530915" cy="230832"/>
          </a:xfrm>
          <a:prstGeom prst="rect">
            <a:avLst/>
          </a:prstGeom>
          <a:noFill/>
        </p:spPr>
        <p:txBody>
          <a:bodyPr wrap="none" rtlCol="0">
            <a:spAutoFit/>
          </a:bodyPr>
          <a:lstStyle/>
          <a:p>
            <a:pPr algn="r"/>
            <a:r>
              <a:rPr lang="en-US" sz="900">
                <a:solidFill>
                  <a:schemeClr val="bg1"/>
                </a:solidFill>
                <a:effectLst>
                  <a:outerShdw blurRad="50800" dist="58044" dir="2700000" sx="102522" sy="102522" algn="tl" rotWithShape="0">
                    <a:schemeClr val="tx1"/>
                  </a:outerShdw>
                </a:effectLst>
              </a:rPr>
              <a:t>MPGD</a:t>
            </a:r>
          </a:p>
        </p:txBody>
      </p:sp>
      <p:sp>
        <p:nvSpPr>
          <p:cNvPr id="15" name="TextBox 14">
            <a:extLst>
              <a:ext uri="{FF2B5EF4-FFF2-40B4-BE49-F238E27FC236}">
                <a16:creationId xmlns:a16="http://schemas.microsoft.com/office/drawing/2014/main" id="{FB7016F2-F87A-41BC-2A7D-9CA4221A804B}"/>
              </a:ext>
            </a:extLst>
          </p:cNvPr>
          <p:cNvSpPr txBox="1"/>
          <p:nvPr/>
        </p:nvSpPr>
        <p:spPr>
          <a:xfrm rot="16200000">
            <a:off x="6155984" y="3451488"/>
            <a:ext cx="530915" cy="230832"/>
          </a:xfrm>
          <a:prstGeom prst="rect">
            <a:avLst/>
          </a:prstGeom>
          <a:noFill/>
        </p:spPr>
        <p:txBody>
          <a:bodyPr wrap="none" rtlCol="0">
            <a:spAutoFit/>
          </a:bodyPr>
          <a:lstStyle/>
          <a:p>
            <a:pPr algn="r"/>
            <a:r>
              <a:rPr lang="en-US" sz="900">
                <a:solidFill>
                  <a:schemeClr val="bg1"/>
                </a:solidFill>
                <a:effectLst>
                  <a:outerShdw blurRad="50800" dist="58044" dir="2700000" sx="102522" sy="102522" algn="tl" rotWithShape="0">
                    <a:schemeClr val="tx1"/>
                  </a:outerShdw>
                </a:effectLst>
              </a:rPr>
              <a:t>MPGD</a:t>
            </a:r>
          </a:p>
        </p:txBody>
      </p:sp>
      <p:sp>
        <p:nvSpPr>
          <p:cNvPr id="16" name="TextBox 15">
            <a:extLst>
              <a:ext uri="{FF2B5EF4-FFF2-40B4-BE49-F238E27FC236}">
                <a16:creationId xmlns:a16="http://schemas.microsoft.com/office/drawing/2014/main" id="{855A194A-FE5F-E825-3736-2EC3D98AA9BD}"/>
              </a:ext>
            </a:extLst>
          </p:cNvPr>
          <p:cNvSpPr txBox="1"/>
          <p:nvPr/>
        </p:nvSpPr>
        <p:spPr>
          <a:xfrm rot="16200000">
            <a:off x="4550278" y="3367008"/>
            <a:ext cx="530916" cy="230832"/>
          </a:xfrm>
          <a:prstGeom prst="rect">
            <a:avLst/>
          </a:prstGeom>
          <a:noFill/>
        </p:spPr>
        <p:txBody>
          <a:bodyPr wrap="none" rtlCol="0">
            <a:spAutoFit/>
          </a:bodyPr>
          <a:lstStyle/>
          <a:p>
            <a:pPr algn="r"/>
            <a:r>
              <a:rPr lang="en-US" sz="900" err="1">
                <a:solidFill>
                  <a:schemeClr val="bg1"/>
                </a:solidFill>
                <a:effectLst>
                  <a:outerShdw blurRad="50800" dist="58044" dir="2700000" sx="102522" sy="102522" algn="tl" rotWithShape="0">
                    <a:schemeClr val="tx1"/>
                  </a:outerShdw>
                </a:effectLst>
              </a:rPr>
              <a:t>EMCal</a:t>
            </a:r>
            <a:endParaRPr lang="en-US" sz="900">
              <a:solidFill>
                <a:schemeClr val="bg1"/>
              </a:solidFill>
              <a:effectLst>
                <a:outerShdw blurRad="50800" dist="58044" dir="2700000" sx="102522" sy="102522" algn="tl" rotWithShape="0">
                  <a:schemeClr val="tx1"/>
                </a:outerShdw>
              </a:effectLst>
            </a:endParaRPr>
          </a:p>
        </p:txBody>
      </p:sp>
      <p:sp>
        <p:nvSpPr>
          <p:cNvPr id="17" name="TextBox 16">
            <a:extLst>
              <a:ext uri="{FF2B5EF4-FFF2-40B4-BE49-F238E27FC236}">
                <a16:creationId xmlns:a16="http://schemas.microsoft.com/office/drawing/2014/main" id="{EF1C3B54-D33E-7B7C-FCC3-C641E936727E}"/>
              </a:ext>
            </a:extLst>
          </p:cNvPr>
          <p:cNvSpPr txBox="1"/>
          <p:nvPr/>
        </p:nvSpPr>
        <p:spPr>
          <a:xfrm rot="16200000">
            <a:off x="7222519" y="3436897"/>
            <a:ext cx="530915"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EMCal</a:t>
            </a:r>
            <a:endParaRPr lang="en-US" sz="900">
              <a:solidFill>
                <a:schemeClr val="bg1"/>
              </a:solidFill>
              <a:effectLst>
                <a:outerShdw blurRad="50800" dist="58044" dir="2700000" sx="102522" sy="102522" algn="tl" rotWithShape="0">
                  <a:schemeClr val="tx1"/>
                </a:outerShdw>
              </a:effectLst>
            </a:endParaRPr>
          </a:p>
        </p:txBody>
      </p:sp>
      <p:sp>
        <p:nvSpPr>
          <p:cNvPr id="18" name="TextBox 17">
            <a:extLst>
              <a:ext uri="{FF2B5EF4-FFF2-40B4-BE49-F238E27FC236}">
                <a16:creationId xmlns:a16="http://schemas.microsoft.com/office/drawing/2014/main" id="{9800FDA5-DA51-C551-1160-51322414B0AA}"/>
              </a:ext>
            </a:extLst>
          </p:cNvPr>
          <p:cNvSpPr txBox="1"/>
          <p:nvPr/>
        </p:nvSpPr>
        <p:spPr>
          <a:xfrm>
            <a:off x="5375797" y="3673236"/>
            <a:ext cx="530915"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EMCal</a:t>
            </a:r>
            <a:endParaRPr lang="en-US" sz="900">
              <a:solidFill>
                <a:schemeClr val="bg1"/>
              </a:solidFill>
              <a:effectLst>
                <a:outerShdw blurRad="50800" dist="58044" dir="2700000" sx="102522" sy="102522" algn="tl" rotWithShape="0">
                  <a:schemeClr val="tx1"/>
                </a:outerShdw>
              </a:effectLst>
            </a:endParaRPr>
          </a:p>
        </p:txBody>
      </p:sp>
      <p:sp>
        <p:nvSpPr>
          <p:cNvPr id="19" name="TextBox 18">
            <a:extLst>
              <a:ext uri="{FF2B5EF4-FFF2-40B4-BE49-F238E27FC236}">
                <a16:creationId xmlns:a16="http://schemas.microsoft.com/office/drawing/2014/main" id="{DFA7E8CD-01CC-0E07-37D8-93378B2C819A}"/>
              </a:ext>
            </a:extLst>
          </p:cNvPr>
          <p:cNvSpPr txBox="1"/>
          <p:nvPr/>
        </p:nvSpPr>
        <p:spPr>
          <a:xfrm>
            <a:off x="3692391" y="3025393"/>
            <a:ext cx="437940"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HCal</a:t>
            </a:r>
            <a:endParaRPr lang="en-US" sz="900">
              <a:solidFill>
                <a:schemeClr val="bg1"/>
              </a:solidFill>
              <a:effectLst>
                <a:outerShdw blurRad="50800" dist="58044" dir="2700000" sx="102522" sy="102522" algn="tl" rotWithShape="0">
                  <a:schemeClr val="tx1"/>
                </a:outerShdw>
              </a:effectLst>
            </a:endParaRPr>
          </a:p>
        </p:txBody>
      </p:sp>
      <p:sp>
        <p:nvSpPr>
          <p:cNvPr id="20" name="TextBox 19">
            <a:extLst>
              <a:ext uri="{FF2B5EF4-FFF2-40B4-BE49-F238E27FC236}">
                <a16:creationId xmlns:a16="http://schemas.microsoft.com/office/drawing/2014/main" id="{17312607-7C57-81EB-8BBE-D3BB612110BA}"/>
              </a:ext>
            </a:extLst>
          </p:cNvPr>
          <p:cNvSpPr txBox="1"/>
          <p:nvPr/>
        </p:nvSpPr>
        <p:spPr>
          <a:xfrm>
            <a:off x="7912224" y="3421618"/>
            <a:ext cx="437940"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HCal</a:t>
            </a:r>
            <a:endParaRPr lang="en-US" sz="900">
              <a:solidFill>
                <a:schemeClr val="bg1"/>
              </a:solidFill>
              <a:effectLst>
                <a:outerShdw blurRad="50800" dist="58044" dir="2700000" sx="102522" sy="102522" algn="tl" rotWithShape="0">
                  <a:schemeClr val="tx1"/>
                </a:outerShdw>
              </a:effectLst>
            </a:endParaRPr>
          </a:p>
        </p:txBody>
      </p:sp>
      <p:sp>
        <p:nvSpPr>
          <p:cNvPr id="21" name="TextBox 20">
            <a:extLst>
              <a:ext uri="{FF2B5EF4-FFF2-40B4-BE49-F238E27FC236}">
                <a16:creationId xmlns:a16="http://schemas.microsoft.com/office/drawing/2014/main" id="{B5F5864A-1548-F6AB-EB56-21A481AFBAF8}"/>
              </a:ext>
            </a:extLst>
          </p:cNvPr>
          <p:cNvSpPr txBox="1"/>
          <p:nvPr/>
        </p:nvSpPr>
        <p:spPr>
          <a:xfrm>
            <a:off x="5560326" y="4189438"/>
            <a:ext cx="437940" cy="230832"/>
          </a:xfrm>
          <a:prstGeom prst="rect">
            <a:avLst/>
          </a:prstGeom>
          <a:noFill/>
        </p:spPr>
        <p:txBody>
          <a:bodyPr wrap="none" rtlCol="0">
            <a:spAutoFit/>
          </a:bodyPr>
          <a:lstStyle/>
          <a:p>
            <a:r>
              <a:rPr lang="en-US" sz="900" err="1">
                <a:solidFill>
                  <a:schemeClr val="bg1"/>
                </a:solidFill>
                <a:effectLst>
                  <a:outerShdw blurRad="50800" dist="58044" dir="2700000" sx="102522" sy="102522" algn="tl" rotWithShape="0">
                    <a:schemeClr val="tx1"/>
                  </a:outerShdw>
                </a:effectLst>
              </a:rPr>
              <a:t>HCal</a:t>
            </a:r>
            <a:endParaRPr lang="en-US" sz="900">
              <a:solidFill>
                <a:schemeClr val="bg1"/>
              </a:solidFill>
              <a:effectLst>
                <a:outerShdw blurRad="50800" dist="58044" dir="2700000" sx="102522" sy="102522" algn="tl" rotWithShape="0">
                  <a:schemeClr val="tx1"/>
                </a:outerShdw>
              </a:effectLst>
            </a:endParaRPr>
          </a:p>
        </p:txBody>
      </p:sp>
      <p:cxnSp>
        <p:nvCxnSpPr>
          <p:cNvPr id="22" name="Straight Arrow Connector 21">
            <a:extLst>
              <a:ext uri="{FF2B5EF4-FFF2-40B4-BE49-F238E27FC236}">
                <a16:creationId xmlns:a16="http://schemas.microsoft.com/office/drawing/2014/main" id="{590A5256-A1BB-C084-7C88-C4391516E47C}"/>
              </a:ext>
            </a:extLst>
          </p:cNvPr>
          <p:cNvCxnSpPr>
            <a:cxnSpLocks/>
          </p:cNvCxnSpPr>
          <p:nvPr/>
        </p:nvCxnSpPr>
        <p:spPr>
          <a:xfrm flipH="1">
            <a:off x="6996535" y="1357933"/>
            <a:ext cx="431171" cy="13369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1BCE162-4DC9-CF34-B2A7-145DF4DC917E}"/>
              </a:ext>
            </a:extLst>
          </p:cNvPr>
          <p:cNvSpPr txBox="1"/>
          <p:nvPr/>
        </p:nvSpPr>
        <p:spPr>
          <a:xfrm>
            <a:off x="6234654" y="816630"/>
            <a:ext cx="1298752" cy="523220"/>
          </a:xfrm>
          <a:prstGeom prst="rect">
            <a:avLst/>
          </a:prstGeom>
          <a:noFill/>
          <a:ln>
            <a:solidFill>
              <a:srgbClr val="0000FF"/>
            </a:solidFill>
          </a:ln>
        </p:spPr>
        <p:txBody>
          <a:bodyPr wrap="none" rtlCol="0">
            <a:spAutoFit/>
          </a:bodyPr>
          <a:lstStyle/>
          <a:p>
            <a:pPr algn="ctr"/>
            <a:r>
              <a:rPr lang="en-US" sz="1400" b="1"/>
              <a:t>Dual-radiator</a:t>
            </a:r>
          </a:p>
          <a:p>
            <a:pPr algn="ctr"/>
            <a:r>
              <a:rPr lang="en-US" sz="1400" b="1"/>
              <a:t>RICH</a:t>
            </a:r>
          </a:p>
        </p:txBody>
      </p:sp>
      <p:cxnSp>
        <p:nvCxnSpPr>
          <p:cNvPr id="24" name="Straight Arrow Connector 23">
            <a:extLst>
              <a:ext uri="{FF2B5EF4-FFF2-40B4-BE49-F238E27FC236}">
                <a16:creationId xmlns:a16="http://schemas.microsoft.com/office/drawing/2014/main" id="{6D1E1B7B-5821-9A65-1369-B5FFC06A8BD1}"/>
              </a:ext>
            </a:extLst>
          </p:cNvPr>
          <p:cNvCxnSpPr>
            <a:cxnSpLocks/>
          </p:cNvCxnSpPr>
          <p:nvPr/>
        </p:nvCxnSpPr>
        <p:spPr>
          <a:xfrm flipH="1">
            <a:off x="6014922" y="1720648"/>
            <a:ext cx="2714504" cy="173082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AF96960-76EC-66A0-A532-645FFAF73813}"/>
              </a:ext>
            </a:extLst>
          </p:cNvPr>
          <p:cNvSpPr txBox="1"/>
          <p:nvPr/>
        </p:nvSpPr>
        <p:spPr>
          <a:xfrm>
            <a:off x="8404050" y="1200100"/>
            <a:ext cx="1489255" cy="523220"/>
          </a:xfrm>
          <a:prstGeom prst="rect">
            <a:avLst/>
          </a:prstGeom>
          <a:noFill/>
          <a:ln>
            <a:solidFill>
              <a:srgbClr val="0000FF"/>
            </a:solidFill>
          </a:ln>
        </p:spPr>
        <p:txBody>
          <a:bodyPr wrap="none" rtlCol="0">
            <a:spAutoFit/>
          </a:bodyPr>
          <a:lstStyle/>
          <a:p>
            <a:pPr algn="ctr"/>
            <a:r>
              <a:rPr lang="en-US" sz="1400" b="1"/>
              <a:t>MAPS Tracking</a:t>
            </a:r>
          </a:p>
          <a:p>
            <a:pPr algn="ctr"/>
            <a:r>
              <a:rPr lang="en-US" sz="1400" b="1"/>
              <a:t>Detectors</a:t>
            </a:r>
          </a:p>
        </p:txBody>
      </p:sp>
      <p:pic>
        <p:nvPicPr>
          <p:cNvPr id="26" name="Picture 25">
            <a:extLst>
              <a:ext uri="{FF2B5EF4-FFF2-40B4-BE49-F238E27FC236}">
                <a16:creationId xmlns:a16="http://schemas.microsoft.com/office/drawing/2014/main" id="{503E788F-8A84-BAA9-28BF-4603BDDBC804}"/>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9941413" y="1207919"/>
            <a:ext cx="584004" cy="404590"/>
          </a:xfrm>
          <a:prstGeom prst="rect">
            <a:avLst/>
          </a:prstGeom>
        </p:spPr>
      </p:pic>
      <p:pic>
        <p:nvPicPr>
          <p:cNvPr id="27" name="Picture 26">
            <a:extLst>
              <a:ext uri="{FF2B5EF4-FFF2-40B4-BE49-F238E27FC236}">
                <a16:creationId xmlns:a16="http://schemas.microsoft.com/office/drawing/2014/main" id="{446D0B2F-576A-71F1-FFCE-8DD15F1D5DAB}"/>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11213880" y="1207919"/>
            <a:ext cx="591756" cy="394504"/>
          </a:xfrm>
          <a:prstGeom prst="rect">
            <a:avLst/>
          </a:prstGeom>
        </p:spPr>
      </p:pic>
      <p:sp>
        <p:nvSpPr>
          <p:cNvPr id="29" name="TextBox 28">
            <a:extLst>
              <a:ext uri="{FF2B5EF4-FFF2-40B4-BE49-F238E27FC236}">
                <a16:creationId xmlns:a16="http://schemas.microsoft.com/office/drawing/2014/main" id="{FB438ED9-DE41-7B47-AB88-829A510EE124}"/>
              </a:ext>
            </a:extLst>
          </p:cNvPr>
          <p:cNvSpPr txBox="1"/>
          <p:nvPr/>
        </p:nvSpPr>
        <p:spPr>
          <a:xfrm>
            <a:off x="2496681" y="678748"/>
            <a:ext cx="1654619" cy="523220"/>
          </a:xfrm>
          <a:prstGeom prst="rect">
            <a:avLst/>
          </a:prstGeom>
          <a:noFill/>
          <a:ln>
            <a:solidFill>
              <a:srgbClr val="0000FF"/>
            </a:solidFill>
          </a:ln>
        </p:spPr>
        <p:txBody>
          <a:bodyPr wrap="none" rtlCol="0">
            <a:spAutoFit/>
          </a:bodyPr>
          <a:lstStyle/>
          <a:p>
            <a:pPr algn="ctr"/>
            <a:r>
              <a:rPr lang="en-US" sz="1400" b="1"/>
              <a:t>Superconducting</a:t>
            </a:r>
          </a:p>
          <a:p>
            <a:pPr algn="ctr"/>
            <a:r>
              <a:rPr lang="en-US" sz="1400" b="1"/>
              <a:t>Solenoid</a:t>
            </a:r>
          </a:p>
        </p:txBody>
      </p:sp>
      <p:cxnSp>
        <p:nvCxnSpPr>
          <p:cNvPr id="30" name="Straight Arrow Connector 29">
            <a:extLst>
              <a:ext uri="{FF2B5EF4-FFF2-40B4-BE49-F238E27FC236}">
                <a16:creationId xmlns:a16="http://schemas.microsoft.com/office/drawing/2014/main" id="{1A4DC231-320E-E2F5-4707-74E42C3CC59C}"/>
              </a:ext>
            </a:extLst>
          </p:cNvPr>
          <p:cNvCxnSpPr>
            <a:cxnSpLocks/>
            <a:stCxn id="31" idx="3"/>
          </p:cNvCxnSpPr>
          <p:nvPr/>
        </p:nvCxnSpPr>
        <p:spPr>
          <a:xfrm>
            <a:off x="2031301" y="1321728"/>
            <a:ext cx="2865179" cy="16491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A900C49-9F4E-19D5-5B16-3E1DB5F06891}"/>
              </a:ext>
            </a:extLst>
          </p:cNvPr>
          <p:cNvSpPr txBox="1"/>
          <p:nvPr/>
        </p:nvSpPr>
        <p:spPr>
          <a:xfrm>
            <a:off x="1327262" y="1060118"/>
            <a:ext cx="704039" cy="523220"/>
          </a:xfrm>
          <a:prstGeom prst="rect">
            <a:avLst/>
          </a:prstGeom>
          <a:noFill/>
          <a:ln>
            <a:solidFill>
              <a:srgbClr val="0000FF"/>
            </a:solidFill>
          </a:ln>
        </p:spPr>
        <p:txBody>
          <a:bodyPr wrap="none" rtlCol="0">
            <a:spAutoFit/>
          </a:bodyPr>
          <a:lstStyle/>
          <a:p>
            <a:pPr algn="ctr"/>
            <a:r>
              <a:rPr lang="en-US" sz="1400" b="1"/>
              <a:t>Barrel</a:t>
            </a:r>
          </a:p>
          <a:p>
            <a:pPr algn="ctr"/>
            <a:r>
              <a:rPr lang="en-US" sz="1400" b="1" err="1"/>
              <a:t>ECal</a:t>
            </a:r>
            <a:endParaRPr lang="en-US" sz="1400" b="1"/>
          </a:p>
        </p:txBody>
      </p:sp>
      <p:pic>
        <p:nvPicPr>
          <p:cNvPr id="32" name="Picture 31">
            <a:extLst>
              <a:ext uri="{FF2B5EF4-FFF2-40B4-BE49-F238E27FC236}">
                <a16:creationId xmlns:a16="http://schemas.microsoft.com/office/drawing/2014/main" id="{3C4715B9-A077-7021-3BF5-0126F6EA9D4F}"/>
              </a:ext>
            </a:extLst>
          </p:cNvPr>
          <p:cNvPicPr>
            <a:picLocks noChangeAspect="1"/>
          </p:cNvPicPr>
          <p:nvPr/>
        </p:nvPicPr>
        <p:blipFill>
          <a:blip r:embed="rId8" cstate="screen">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1701226" y="1644987"/>
            <a:ext cx="628293" cy="338554"/>
          </a:xfrm>
          <a:prstGeom prst="rect">
            <a:avLst/>
          </a:prstGeom>
        </p:spPr>
      </p:pic>
      <p:pic>
        <p:nvPicPr>
          <p:cNvPr id="33" name="Picture 32" descr="A picture containing text, clipart&#10;&#10;Description automatically generated">
            <a:extLst>
              <a:ext uri="{FF2B5EF4-FFF2-40B4-BE49-F238E27FC236}">
                <a16:creationId xmlns:a16="http://schemas.microsoft.com/office/drawing/2014/main" id="{1E6314EA-3D99-AEA1-3933-8D1FD472343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8356" y="1639000"/>
            <a:ext cx="634438" cy="394505"/>
          </a:xfrm>
          <a:prstGeom prst="rect">
            <a:avLst/>
          </a:prstGeom>
        </p:spPr>
      </p:pic>
      <p:cxnSp>
        <p:nvCxnSpPr>
          <p:cNvPr id="34" name="Straight Arrow Connector 33">
            <a:extLst>
              <a:ext uri="{FF2B5EF4-FFF2-40B4-BE49-F238E27FC236}">
                <a16:creationId xmlns:a16="http://schemas.microsoft.com/office/drawing/2014/main" id="{BFF4AEB2-1A16-E11B-72FD-AB082B553E5B}"/>
              </a:ext>
            </a:extLst>
          </p:cNvPr>
          <p:cNvCxnSpPr>
            <a:cxnSpLocks/>
          </p:cNvCxnSpPr>
          <p:nvPr/>
        </p:nvCxnSpPr>
        <p:spPr>
          <a:xfrm flipV="1">
            <a:off x="2171536" y="3320062"/>
            <a:ext cx="2549374" cy="78961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7DE5740-C885-79ED-0046-DE2E93340EBB}"/>
              </a:ext>
            </a:extLst>
          </p:cNvPr>
          <p:cNvSpPr txBox="1"/>
          <p:nvPr/>
        </p:nvSpPr>
        <p:spPr>
          <a:xfrm>
            <a:off x="726594" y="3576407"/>
            <a:ext cx="1202739" cy="523220"/>
          </a:xfrm>
          <a:prstGeom prst="rect">
            <a:avLst/>
          </a:prstGeom>
          <a:noFill/>
          <a:ln>
            <a:solidFill>
              <a:srgbClr val="0000FF"/>
            </a:solidFill>
          </a:ln>
        </p:spPr>
        <p:txBody>
          <a:bodyPr wrap="square" rtlCol="0">
            <a:spAutoFit/>
          </a:bodyPr>
          <a:lstStyle/>
          <a:p>
            <a:pPr algn="ctr"/>
            <a:r>
              <a:rPr lang="en-US" sz="1400" b="1"/>
              <a:t>Backward</a:t>
            </a:r>
          </a:p>
          <a:p>
            <a:pPr algn="ctr"/>
            <a:r>
              <a:rPr lang="en-US" sz="1400" b="1" err="1"/>
              <a:t>ECal</a:t>
            </a:r>
            <a:endParaRPr lang="en-US" sz="1400" b="1"/>
          </a:p>
        </p:txBody>
      </p:sp>
      <p:cxnSp>
        <p:nvCxnSpPr>
          <p:cNvPr id="36" name="Straight Arrow Connector 35">
            <a:extLst>
              <a:ext uri="{FF2B5EF4-FFF2-40B4-BE49-F238E27FC236}">
                <a16:creationId xmlns:a16="http://schemas.microsoft.com/office/drawing/2014/main" id="{B1687D71-3D83-6FA4-BF50-1140A4E56587}"/>
              </a:ext>
            </a:extLst>
          </p:cNvPr>
          <p:cNvCxnSpPr>
            <a:cxnSpLocks/>
          </p:cNvCxnSpPr>
          <p:nvPr/>
        </p:nvCxnSpPr>
        <p:spPr>
          <a:xfrm flipH="1" flipV="1">
            <a:off x="5861380" y="3605988"/>
            <a:ext cx="2695656" cy="50868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FF85638-8EE2-6F18-78E4-5AEA2B0DE81A}"/>
              </a:ext>
            </a:extLst>
          </p:cNvPr>
          <p:cNvSpPr txBox="1"/>
          <p:nvPr/>
        </p:nvSpPr>
        <p:spPr>
          <a:xfrm>
            <a:off x="8576622" y="2748632"/>
            <a:ext cx="1372427" cy="523220"/>
          </a:xfrm>
          <a:prstGeom prst="rect">
            <a:avLst/>
          </a:prstGeom>
          <a:noFill/>
          <a:ln>
            <a:solidFill>
              <a:srgbClr val="0000FF"/>
            </a:solidFill>
          </a:ln>
        </p:spPr>
        <p:txBody>
          <a:bodyPr wrap="square" rtlCol="0">
            <a:spAutoFit/>
          </a:bodyPr>
          <a:lstStyle/>
          <a:p>
            <a:pPr algn="ctr"/>
            <a:r>
              <a:rPr lang="en-US" sz="1400" b="1"/>
              <a:t>Forward </a:t>
            </a:r>
          </a:p>
          <a:p>
            <a:pPr algn="ctr"/>
            <a:r>
              <a:rPr lang="en-US" sz="1400" b="1"/>
              <a:t>Time-of-Flight</a:t>
            </a:r>
          </a:p>
        </p:txBody>
      </p:sp>
      <p:cxnSp>
        <p:nvCxnSpPr>
          <p:cNvPr id="41" name="Straight Arrow Connector 40">
            <a:extLst>
              <a:ext uri="{FF2B5EF4-FFF2-40B4-BE49-F238E27FC236}">
                <a16:creationId xmlns:a16="http://schemas.microsoft.com/office/drawing/2014/main" id="{F824FF4E-BB69-757B-B1BF-73098133E027}"/>
              </a:ext>
            </a:extLst>
          </p:cNvPr>
          <p:cNvCxnSpPr>
            <a:cxnSpLocks/>
            <a:stCxn id="37" idx="1"/>
          </p:cNvCxnSpPr>
          <p:nvPr/>
        </p:nvCxnSpPr>
        <p:spPr>
          <a:xfrm flipH="1">
            <a:off x="6537533" y="3010242"/>
            <a:ext cx="2039089" cy="2766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6AF66068-D96A-AFB0-CA97-5FEBBB8E14F1}"/>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4213049" y="1104270"/>
            <a:ext cx="618064" cy="412043"/>
          </a:xfrm>
          <a:prstGeom prst="rect">
            <a:avLst/>
          </a:prstGeom>
        </p:spPr>
      </p:pic>
      <p:pic>
        <p:nvPicPr>
          <p:cNvPr id="45" name="Picture 44">
            <a:extLst>
              <a:ext uri="{FF2B5EF4-FFF2-40B4-BE49-F238E27FC236}">
                <a16:creationId xmlns:a16="http://schemas.microsoft.com/office/drawing/2014/main" id="{5301D885-56DC-3AC7-6822-866DAEA0D7EB}"/>
              </a:ext>
            </a:extLst>
          </p:cNvPr>
          <p:cNvPicPr>
            <a:picLocks noChangeAspect="1"/>
          </p:cNvPicPr>
          <p:nvPr/>
        </p:nvPicPr>
        <p:blipFill>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tretch>
            <a:fillRect/>
          </a:stretch>
        </p:blipFill>
        <p:spPr>
          <a:xfrm>
            <a:off x="4174086" y="635432"/>
            <a:ext cx="683281" cy="475519"/>
          </a:xfrm>
          <a:prstGeom prst="rect">
            <a:avLst/>
          </a:prstGeom>
        </p:spPr>
      </p:pic>
      <p:cxnSp>
        <p:nvCxnSpPr>
          <p:cNvPr id="46" name="Straight Arrow Connector 45">
            <a:extLst>
              <a:ext uri="{FF2B5EF4-FFF2-40B4-BE49-F238E27FC236}">
                <a16:creationId xmlns:a16="http://schemas.microsoft.com/office/drawing/2014/main" id="{B7B6F497-484F-B6F9-CFB4-B5CEB6EC778B}"/>
              </a:ext>
            </a:extLst>
          </p:cNvPr>
          <p:cNvCxnSpPr>
            <a:cxnSpLocks/>
          </p:cNvCxnSpPr>
          <p:nvPr/>
        </p:nvCxnSpPr>
        <p:spPr>
          <a:xfrm>
            <a:off x="3218594" y="1189914"/>
            <a:ext cx="1911362" cy="146238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F827088-B943-2983-E8E6-D32B50F180DA}"/>
              </a:ext>
            </a:extLst>
          </p:cNvPr>
          <p:cNvSpPr txBox="1"/>
          <p:nvPr/>
        </p:nvSpPr>
        <p:spPr>
          <a:xfrm>
            <a:off x="623078" y="5603832"/>
            <a:ext cx="1665392" cy="523220"/>
          </a:xfrm>
          <a:prstGeom prst="rect">
            <a:avLst/>
          </a:prstGeom>
          <a:solidFill>
            <a:schemeClr val="bg1"/>
          </a:solidFill>
          <a:ln>
            <a:solidFill>
              <a:srgbClr val="0000FF"/>
            </a:solidFill>
          </a:ln>
        </p:spPr>
        <p:txBody>
          <a:bodyPr wrap="none" rtlCol="0">
            <a:spAutoFit/>
          </a:bodyPr>
          <a:lstStyle/>
          <a:p>
            <a:pPr algn="ctr"/>
            <a:r>
              <a:rPr lang="en-US" sz="1400" b="1"/>
              <a:t>Data-Acquisition /</a:t>
            </a:r>
          </a:p>
          <a:p>
            <a:pPr algn="ctr"/>
            <a:r>
              <a:rPr lang="en-US" sz="1400" b="1"/>
              <a:t>Electronics</a:t>
            </a:r>
          </a:p>
        </p:txBody>
      </p:sp>
      <p:pic>
        <p:nvPicPr>
          <p:cNvPr id="49" name="Picture 48" descr="A picture containing logo&#10;&#10;Description automatically generated">
            <a:extLst>
              <a:ext uri="{FF2B5EF4-FFF2-40B4-BE49-F238E27FC236}">
                <a16:creationId xmlns:a16="http://schemas.microsoft.com/office/drawing/2014/main" id="{A2ED3517-B81E-C054-3E41-E08C9EA2467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989768" y="2765014"/>
            <a:ext cx="595000" cy="401625"/>
          </a:xfrm>
          <a:prstGeom prst="rect">
            <a:avLst/>
          </a:prstGeom>
        </p:spPr>
      </p:pic>
      <p:sp>
        <p:nvSpPr>
          <p:cNvPr id="50" name="TextBox 49">
            <a:extLst>
              <a:ext uri="{FF2B5EF4-FFF2-40B4-BE49-F238E27FC236}">
                <a16:creationId xmlns:a16="http://schemas.microsoft.com/office/drawing/2014/main" id="{F58C854D-F16D-AF83-320B-467E2EF6AFA2}"/>
              </a:ext>
            </a:extLst>
          </p:cNvPr>
          <p:cNvSpPr txBox="1"/>
          <p:nvPr/>
        </p:nvSpPr>
        <p:spPr>
          <a:xfrm>
            <a:off x="8432923" y="2010658"/>
            <a:ext cx="1508490" cy="523220"/>
          </a:xfrm>
          <a:prstGeom prst="rect">
            <a:avLst/>
          </a:prstGeom>
          <a:noFill/>
          <a:ln>
            <a:solidFill>
              <a:srgbClr val="0000FF"/>
            </a:solidFill>
          </a:ln>
        </p:spPr>
        <p:txBody>
          <a:bodyPr wrap="none" rtlCol="0">
            <a:spAutoFit/>
          </a:bodyPr>
          <a:lstStyle/>
          <a:p>
            <a:pPr algn="ctr"/>
            <a:r>
              <a:rPr lang="en-US" sz="1400" b="1"/>
              <a:t>MPGD Tracking</a:t>
            </a:r>
          </a:p>
          <a:p>
            <a:pPr algn="ctr"/>
            <a:r>
              <a:rPr lang="en-US" sz="1400" b="1"/>
              <a:t>Detectors</a:t>
            </a:r>
          </a:p>
        </p:txBody>
      </p:sp>
      <p:sp>
        <p:nvSpPr>
          <p:cNvPr id="52" name="TextBox 51">
            <a:extLst>
              <a:ext uri="{FF2B5EF4-FFF2-40B4-BE49-F238E27FC236}">
                <a16:creationId xmlns:a16="http://schemas.microsoft.com/office/drawing/2014/main" id="{8F5981A1-853F-6FAB-D8DD-A85190FB5C41}"/>
              </a:ext>
            </a:extLst>
          </p:cNvPr>
          <p:cNvSpPr txBox="1"/>
          <p:nvPr/>
        </p:nvSpPr>
        <p:spPr>
          <a:xfrm>
            <a:off x="8557036" y="3695965"/>
            <a:ext cx="1372427" cy="523220"/>
          </a:xfrm>
          <a:prstGeom prst="rect">
            <a:avLst/>
          </a:prstGeom>
          <a:noFill/>
          <a:ln>
            <a:solidFill>
              <a:srgbClr val="0000FF"/>
            </a:solidFill>
          </a:ln>
        </p:spPr>
        <p:txBody>
          <a:bodyPr wrap="none" rtlCol="0">
            <a:spAutoFit/>
          </a:bodyPr>
          <a:lstStyle/>
          <a:p>
            <a:pPr algn="ctr"/>
            <a:r>
              <a:rPr lang="en-US" sz="1400" b="1"/>
              <a:t>Barrel </a:t>
            </a:r>
          </a:p>
          <a:p>
            <a:pPr algn="ctr"/>
            <a:r>
              <a:rPr lang="en-US" sz="1400" b="1"/>
              <a:t>Time-of-Flight</a:t>
            </a:r>
          </a:p>
        </p:txBody>
      </p:sp>
      <p:pic>
        <p:nvPicPr>
          <p:cNvPr id="53" name="Picture 52" descr="A picture containing shape&#10;&#10;Description automatically generated">
            <a:extLst>
              <a:ext uri="{FF2B5EF4-FFF2-40B4-BE49-F238E27FC236}">
                <a16:creationId xmlns:a16="http://schemas.microsoft.com/office/drawing/2014/main" id="{06CCCA33-7B91-6B0F-7FAA-C8F17B16F53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563114" y="1207919"/>
            <a:ext cx="613069" cy="404590"/>
          </a:xfrm>
          <a:prstGeom prst="rect">
            <a:avLst/>
          </a:prstGeom>
          <a:ln w="6350">
            <a:solidFill>
              <a:schemeClr val="tx1"/>
            </a:solidFill>
          </a:ln>
        </p:spPr>
      </p:pic>
      <p:sp>
        <p:nvSpPr>
          <p:cNvPr id="57" name="TextBox 56">
            <a:extLst>
              <a:ext uri="{FF2B5EF4-FFF2-40B4-BE49-F238E27FC236}">
                <a16:creationId xmlns:a16="http://schemas.microsoft.com/office/drawing/2014/main" id="{D1C2BEEE-6704-3A58-F21A-A8125C50A6DA}"/>
              </a:ext>
            </a:extLst>
          </p:cNvPr>
          <p:cNvSpPr txBox="1"/>
          <p:nvPr/>
        </p:nvSpPr>
        <p:spPr>
          <a:xfrm>
            <a:off x="4882921" y="669337"/>
            <a:ext cx="798617" cy="338554"/>
          </a:xfrm>
          <a:prstGeom prst="rect">
            <a:avLst/>
          </a:prstGeom>
          <a:noFill/>
          <a:ln w="19050">
            <a:solidFill>
              <a:srgbClr val="3333FF"/>
            </a:solidFill>
          </a:ln>
          <a:effectLst>
            <a:outerShdw blurRad="50800" dist="38100" dir="2700000" algn="tl" rotWithShape="0">
              <a:prstClr val="black">
                <a:alpha val="40000"/>
              </a:prstClr>
            </a:outerShdw>
          </a:effectLst>
        </p:spPr>
        <p:txBody>
          <a:bodyPr wrap="none" rtlCol="0">
            <a:spAutoFit/>
          </a:bodyPr>
          <a:lstStyle/>
          <a:p>
            <a:r>
              <a:rPr lang="en-US" sz="1600"/>
              <a:t>CD-3A</a:t>
            </a:r>
          </a:p>
        </p:txBody>
      </p:sp>
      <p:sp>
        <p:nvSpPr>
          <p:cNvPr id="58" name="TextBox 57">
            <a:extLst>
              <a:ext uri="{FF2B5EF4-FFF2-40B4-BE49-F238E27FC236}">
                <a16:creationId xmlns:a16="http://schemas.microsoft.com/office/drawing/2014/main" id="{A99AF8C8-BCCD-B53D-6F7B-6327FD9206BD}"/>
              </a:ext>
            </a:extLst>
          </p:cNvPr>
          <p:cNvSpPr txBox="1"/>
          <p:nvPr/>
        </p:nvSpPr>
        <p:spPr>
          <a:xfrm>
            <a:off x="4896480" y="1071660"/>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pic>
        <p:nvPicPr>
          <p:cNvPr id="60" name="Picture 59">
            <a:extLst>
              <a:ext uri="{FF2B5EF4-FFF2-40B4-BE49-F238E27FC236}">
                <a16:creationId xmlns:a16="http://schemas.microsoft.com/office/drawing/2014/main" id="{1E2AFDDB-DFC8-D2AC-30D3-FC6F367ADE91}"/>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7603192" y="827444"/>
            <a:ext cx="618064" cy="412043"/>
          </a:xfrm>
          <a:prstGeom prst="rect">
            <a:avLst/>
          </a:prstGeom>
        </p:spPr>
      </p:pic>
      <p:pic>
        <p:nvPicPr>
          <p:cNvPr id="62" name="Picture 61">
            <a:extLst>
              <a:ext uri="{FF2B5EF4-FFF2-40B4-BE49-F238E27FC236}">
                <a16:creationId xmlns:a16="http://schemas.microsoft.com/office/drawing/2014/main" id="{154E89FF-A595-79E8-312C-4AFB73CA908B}"/>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9989768" y="2010658"/>
            <a:ext cx="591756" cy="394504"/>
          </a:xfrm>
          <a:prstGeom prst="rect">
            <a:avLst/>
          </a:prstGeom>
        </p:spPr>
      </p:pic>
      <p:pic>
        <p:nvPicPr>
          <p:cNvPr id="63" name="Picture 62">
            <a:extLst>
              <a:ext uri="{FF2B5EF4-FFF2-40B4-BE49-F238E27FC236}">
                <a16:creationId xmlns:a16="http://schemas.microsoft.com/office/drawing/2014/main" id="{3DC68BCB-B2C9-700C-0177-1C5F516E27A6}"/>
              </a:ext>
            </a:extLst>
          </p:cNvPr>
          <p:cNvPicPr>
            <a:picLocks noChangeAspect="1"/>
          </p:cNvPicPr>
          <p:nvPr/>
        </p:nvPicPr>
        <p:blipFill>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tretch>
            <a:fillRect/>
          </a:stretch>
        </p:blipFill>
        <p:spPr>
          <a:xfrm>
            <a:off x="10621354" y="1989285"/>
            <a:ext cx="683281" cy="475519"/>
          </a:xfrm>
          <a:prstGeom prst="rect">
            <a:avLst/>
          </a:prstGeom>
        </p:spPr>
      </p:pic>
      <p:cxnSp>
        <p:nvCxnSpPr>
          <p:cNvPr id="67" name="Straight Arrow Connector 66">
            <a:extLst>
              <a:ext uri="{FF2B5EF4-FFF2-40B4-BE49-F238E27FC236}">
                <a16:creationId xmlns:a16="http://schemas.microsoft.com/office/drawing/2014/main" id="{2369F016-FE69-38F5-F83E-7A4FA81C08FF}"/>
              </a:ext>
            </a:extLst>
          </p:cNvPr>
          <p:cNvCxnSpPr>
            <a:cxnSpLocks/>
          </p:cNvCxnSpPr>
          <p:nvPr/>
        </p:nvCxnSpPr>
        <p:spPr>
          <a:xfrm flipH="1" flipV="1">
            <a:off x="7372174" y="4149002"/>
            <a:ext cx="818664" cy="11601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7" descr="A picture containing logo&#10;&#10;Description automatically generated">
            <a:extLst>
              <a:ext uri="{FF2B5EF4-FFF2-40B4-BE49-F238E27FC236}">
                <a16:creationId xmlns:a16="http://schemas.microsoft.com/office/drawing/2014/main" id="{CE2029A1-F596-F834-3681-BC43A3D92F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968114" y="3719416"/>
            <a:ext cx="595000" cy="401625"/>
          </a:xfrm>
          <a:prstGeom prst="rect">
            <a:avLst/>
          </a:prstGeom>
        </p:spPr>
      </p:pic>
      <p:pic>
        <p:nvPicPr>
          <p:cNvPr id="69" name="Picture 68" descr="A picture containing shape&#10;&#10;Description automatically generated">
            <a:extLst>
              <a:ext uri="{FF2B5EF4-FFF2-40B4-BE49-F238E27FC236}">
                <a16:creationId xmlns:a16="http://schemas.microsoft.com/office/drawing/2014/main" id="{94DC5F2B-3F6A-9B33-BBFA-6C29F9E15B0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600811" y="3719416"/>
            <a:ext cx="613069" cy="404590"/>
          </a:xfrm>
          <a:prstGeom prst="rect">
            <a:avLst/>
          </a:prstGeom>
          <a:ln w="6350">
            <a:solidFill>
              <a:schemeClr val="tx1"/>
            </a:solidFill>
          </a:ln>
        </p:spPr>
      </p:pic>
      <p:sp>
        <p:nvSpPr>
          <p:cNvPr id="71" name="TextBox 70">
            <a:extLst>
              <a:ext uri="{FF2B5EF4-FFF2-40B4-BE49-F238E27FC236}">
                <a16:creationId xmlns:a16="http://schemas.microsoft.com/office/drawing/2014/main" id="{CBDA0745-85BE-7DB6-6410-C1BFAB10D55D}"/>
              </a:ext>
            </a:extLst>
          </p:cNvPr>
          <p:cNvSpPr txBox="1"/>
          <p:nvPr/>
        </p:nvSpPr>
        <p:spPr>
          <a:xfrm>
            <a:off x="8235881" y="5313165"/>
            <a:ext cx="891591" cy="523220"/>
          </a:xfrm>
          <a:prstGeom prst="rect">
            <a:avLst/>
          </a:prstGeom>
          <a:noFill/>
          <a:ln>
            <a:solidFill>
              <a:srgbClr val="0000FF"/>
            </a:solidFill>
          </a:ln>
        </p:spPr>
        <p:txBody>
          <a:bodyPr wrap="none" rtlCol="0">
            <a:spAutoFit/>
          </a:bodyPr>
          <a:lstStyle/>
          <a:p>
            <a:pPr algn="ctr"/>
            <a:r>
              <a:rPr lang="en-US" sz="1400" b="1"/>
              <a:t>Forward</a:t>
            </a:r>
          </a:p>
          <a:p>
            <a:pPr algn="ctr"/>
            <a:r>
              <a:rPr lang="en-US" sz="1400" b="1" err="1"/>
              <a:t>ECal</a:t>
            </a:r>
            <a:endParaRPr lang="en-US" sz="1400" b="1"/>
          </a:p>
        </p:txBody>
      </p:sp>
      <p:sp>
        <p:nvSpPr>
          <p:cNvPr id="72" name="TextBox 71">
            <a:extLst>
              <a:ext uri="{FF2B5EF4-FFF2-40B4-BE49-F238E27FC236}">
                <a16:creationId xmlns:a16="http://schemas.microsoft.com/office/drawing/2014/main" id="{FB641E8D-8C52-812E-1DD5-21F8F4BF2EF4}"/>
              </a:ext>
            </a:extLst>
          </p:cNvPr>
          <p:cNvSpPr txBox="1"/>
          <p:nvPr/>
        </p:nvSpPr>
        <p:spPr>
          <a:xfrm>
            <a:off x="9191151" y="5304520"/>
            <a:ext cx="798617" cy="338554"/>
          </a:xfrm>
          <a:prstGeom prst="rect">
            <a:avLst/>
          </a:prstGeom>
          <a:noFill/>
          <a:ln w="19050">
            <a:solidFill>
              <a:srgbClr val="3333FF"/>
            </a:solidFill>
          </a:ln>
          <a:effectLst>
            <a:outerShdw blurRad="50800" dist="38100" dir="2700000" algn="tl" rotWithShape="0">
              <a:prstClr val="black">
                <a:alpha val="40000"/>
              </a:prstClr>
            </a:outerShdw>
          </a:effectLst>
        </p:spPr>
        <p:txBody>
          <a:bodyPr wrap="none" rtlCol="0">
            <a:spAutoFit/>
          </a:bodyPr>
          <a:lstStyle/>
          <a:p>
            <a:r>
              <a:rPr lang="en-US" sz="1600"/>
              <a:t>CD-3A</a:t>
            </a:r>
          </a:p>
        </p:txBody>
      </p:sp>
      <p:sp>
        <p:nvSpPr>
          <p:cNvPr id="73" name="TextBox 72">
            <a:extLst>
              <a:ext uri="{FF2B5EF4-FFF2-40B4-BE49-F238E27FC236}">
                <a16:creationId xmlns:a16="http://schemas.microsoft.com/office/drawing/2014/main" id="{7F1DD488-9546-C84E-7446-D44A145C482E}"/>
              </a:ext>
            </a:extLst>
          </p:cNvPr>
          <p:cNvSpPr txBox="1"/>
          <p:nvPr/>
        </p:nvSpPr>
        <p:spPr>
          <a:xfrm>
            <a:off x="10076480" y="5304520"/>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sp>
        <p:nvSpPr>
          <p:cNvPr id="74" name="TextBox 73">
            <a:extLst>
              <a:ext uri="{FF2B5EF4-FFF2-40B4-BE49-F238E27FC236}">
                <a16:creationId xmlns:a16="http://schemas.microsoft.com/office/drawing/2014/main" id="{6B88D960-4D1D-8A35-20DB-150AD434F433}"/>
              </a:ext>
            </a:extLst>
          </p:cNvPr>
          <p:cNvSpPr txBox="1"/>
          <p:nvPr/>
        </p:nvSpPr>
        <p:spPr>
          <a:xfrm>
            <a:off x="9191150" y="5696170"/>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sp>
        <p:nvSpPr>
          <p:cNvPr id="76" name="TextBox 75">
            <a:extLst>
              <a:ext uri="{FF2B5EF4-FFF2-40B4-BE49-F238E27FC236}">
                <a16:creationId xmlns:a16="http://schemas.microsoft.com/office/drawing/2014/main" id="{BE707FED-54BD-CD02-1E26-686A32437E3D}"/>
              </a:ext>
            </a:extLst>
          </p:cNvPr>
          <p:cNvSpPr txBox="1"/>
          <p:nvPr/>
        </p:nvSpPr>
        <p:spPr>
          <a:xfrm>
            <a:off x="8574884" y="4440477"/>
            <a:ext cx="891591" cy="523220"/>
          </a:xfrm>
          <a:prstGeom prst="rect">
            <a:avLst/>
          </a:prstGeom>
          <a:noFill/>
          <a:ln>
            <a:solidFill>
              <a:srgbClr val="0000FF"/>
            </a:solidFill>
          </a:ln>
        </p:spPr>
        <p:txBody>
          <a:bodyPr wrap="none" rtlCol="0">
            <a:spAutoFit/>
          </a:bodyPr>
          <a:lstStyle/>
          <a:p>
            <a:pPr algn="ctr"/>
            <a:r>
              <a:rPr lang="en-US" sz="1400" b="1"/>
              <a:t>Forward</a:t>
            </a:r>
          </a:p>
          <a:p>
            <a:pPr algn="ctr"/>
            <a:r>
              <a:rPr lang="en-US" sz="1400" b="1" err="1"/>
              <a:t>HCal</a:t>
            </a:r>
            <a:endParaRPr lang="en-US" sz="1400" b="1"/>
          </a:p>
        </p:txBody>
      </p:sp>
      <p:sp>
        <p:nvSpPr>
          <p:cNvPr id="77" name="TextBox 76">
            <a:extLst>
              <a:ext uri="{FF2B5EF4-FFF2-40B4-BE49-F238E27FC236}">
                <a16:creationId xmlns:a16="http://schemas.microsoft.com/office/drawing/2014/main" id="{1EA835A3-5E6B-3022-C9BA-5296C7E78F42}"/>
              </a:ext>
            </a:extLst>
          </p:cNvPr>
          <p:cNvSpPr txBox="1"/>
          <p:nvPr/>
        </p:nvSpPr>
        <p:spPr>
          <a:xfrm>
            <a:off x="9530154" y="4431832"/>
            <a:ext cx="798617" cy="338554"/>
          </a:xfrm>
          <a:prstGeom prst="rect">
            <a:avLst/>
          </a:prstGeom>
          <a:noFill/>
          <a:ln w="19050">
            <a:solidFill>
              <a:srgbClr val="3333FF"/>
            </a:solidFill>
          </a:ln>
          <a:effectLst>
            <a:outerShdw blurRad="50800" dist="38100" dir="2700000" algn="tl" rotWithShape="0">
              <a:prstClr val="black">
                <a:alpha val="40000"/>
              </a:prstClr>
            </a:outerShdw>
          </a:effectLst>
        </p:spPr>
        <p:txBody>
          <a:bodyPr wrap="none" rtlCol="0">
            <a:spAutoFit/>
          </a:bodyPr>
          <a:lstStyle/>
          <a:p>
            <a:r>
              <a:rPr lang="en-US" sz="1600"/>
              <a:t>CD-3A</a:t>
            </a:r>
          </a:p>
        </p:txBody>
      </p:sp>
      <p:sp>
        <p:nvSpPr>
          <p:cNvPr id="78" name="TextBox 77">
            <a:extLst>
              <a:ext uri="{FF2B5EF4-FFF2-40B4-BE49-F238E27FC236}">
                <a16:creationId xmlns:a16="http://schemas.microsoft.com/office/drawing/2014/main" id="{37356CC5-0E58-FA95-8BE9-CC8423786819}"/>
              </a:ext>
            </a:extLst>
          </p:cNvPr>
          <p:cNvSpPr txBox="1"/>
          <p:nvPr/>
        </p:nvSpPr>
        <p:spPr>
          <a:xfrm>
            <a:off x="10415483" y="4431832"/>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sp>
        <p:nvSpPr>
          <p:cNvPr id="79" name="TextBox 78">
            <a:extLst>
              <a:ext uri="{FF2B5EF4-FFF2-40B4-BE49-F238E27FC236}">
                <a16:creationId xmlns:a16="http://schemas.microsoft.com/office/drawing/2014/main" id="{FC06F133-B2D6-0417-5B45-8B0D11E79BD1}"/>
              </a:ext>
            </a:extLst>
          </p:cNvPr>
          <p:cNvSpPr txBox="1"/>
          <p:nvPr/>
        </p:nvSpPr>
        <p:spPr>
          <a:xfrm>
            <a:off x="9530153" y="4823482"/>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cxnSp>
        <p:nvCxnSpPr>
          <p:cNvPr id="80" name="Straight Arrow Connector 79">
            <a:extLst>
              <a:ext uri="{FF2B5EF4-FFF2-40B4-BE49-F238E27FC236}">
                <a16:creationId xmlns:a16="http://schemas.microsoft.com/office/drawing/2014/main" id="{63762288-6586-D8E6-9800-01A4B10B6350}"/>
              </a:ext>
            </a:extLst>
          </p:cNvPr>
          <p:cNvCxnSpPr>
            <a:cxnSpLocks/>
            <a:stCxn id="76" idx="1"/>
          </p:cNvCxnSpPr>
          <p:nvPr/>
        </p:nvCxnSpPr>
        <p:spPr>
          <a:xfrm flipH="1" flipV="1">
            <a:off x="7885688" y="4063245"/>
            <a:ext cx="689196" cy="6388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2" name="Picture 81">
            <a:extLst>
              <a:ext uri="{FF2B5EF4-FFF2-40B4-BE49-F238E27FC236}">
                <a16:creationId xmlns:a16="http://schemas.microsoft.com/office/drawing/2014/main" id="{497B55F7-0E52-BA0F-0E95-FD8E33C0154E}"/>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2352148" y="5664447"/>
            <a:ext cx="591756" cy="394504"/>
          </a:xfrm>
          <a:prstGeom prst="rect">
            <a:avLst/>
          </a:prstGeom>
        </p:spPr>
      </p:pic>
      <p:pic>
        <p:nvPicPr>
          <p:cNvPr id="83" name="Picture 82">
            <a:extLst>
              <a:ext uri="{FF2B5EF4-FFF2-40B4-BE49-F238E27FC236}">
                <a16:creationId xmlns:a16="http://schemas.microsoft.com/office/drawing/2014/main" id="{4449A056-BB51-E162-DBB0-9A2BBFFE40ED}"/>
              </a:ext>
            </a:extLst>
          </p:cNvPr>
          <p:cNvPicPr>
            <a:picLocks noChangeAspect="1"/>
          </p:cNvPicPr>
          <p:nvPr/>
        </p:nvPicPr>
        <p:blipFill>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tretch>
            <a:fillRect/>
          </a:stretch>
        </p:blipFill>
        <p:spPr>
          <a:xfrm>
            <a:off x="2983734" y="5643074"/>
            <a:ext cx="683281" cy="475519"/>
          </a:xfrm>
          <a:prstGeom prst="rect">
            <a:avLst/>
          </a:prstGeom>
        </p:spPr>
      </p:pic>
      <p:sp>
        <p:nvSpPr>
          <p:cNvPr id="84" name="TextBox 83">
            <a:extLst>
              <a:ext uri="{FF2B5EF4-FFF2-40B4-BE49-F238E27FC236}">
                <a16:creationId xmlns:a16="http://schemas.microsoft.com/office/drawing/2014/main" id="{79B82FA1-CBBE-652E-266A-838F62FFC1A5}"/>
              </a:ext>
            </a:extLst>
          </p:cNvPr>
          <p:cNvSpPr txBox="1"/>
          <p:nvPr/>
        </p:nvSpPr>
        <p:spPr>
          <a:xfrm>
            <a:off x="3674200" y="5696170"/>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pic>
        <p:nvPicPr>
          <p:cNvPr id="86" name="Picture 85">
            <a:extLst>
              <a:ext uri="{FF2B5EF4-FFF2-40B4-BE49-F238E27FC236}">
                <a16:creationId xmlns:a16="http://schemas.microsoft.com/office/drawing/2014/main" id="{B46BA58E-CA7B-AAB6-AD6C-09F83757BDBE}"/>
              </a:ext>
            </a:extLst>
          </p:cNvPr>
          <p:cNvPicPr>
            <a:picLocks noChangeAspect="1"/>
          </p:cNvPicPr>
          <p:nvPr/>
        </p:nvPicPr>
        <p:blipFill>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tretch>
            <a:fillRect/>
          </a:stretch>
        </p:blipFill>
        <p:spPr>
          <a:xfrm>
            <a:off x="1389686" y="4498882"/>
            <a:ext cx="683281" cy="475519"/>
          </a:xfrm>
          <a:prstGeom prst="rect">
            <a:avLst/>
          </a:prstGeom>
        </p:spPr>
      </p:pic>
      <p:sp>
        <p:nvSpPr>
          <p:cNvPr id="87" name="TextBox 86">
            <a:extLst>
              <a:ext uri="{FF2B5EF4-FFF2-40B4-BE49-F238E27FC236}">
                <a16:creationId xmlns:a16="http://schemas.microsoft.com/office/drawing/2014/main" id="{48F603CE-37E4-4C7B-47FA-2F2176F2832F}"/>
              </a:ext>
            </a:extLst>
          </p:cNvPr>
          <p:cNvSpPr txBox="1"/>
          <p:nvPr/>
        </p:nvSpPr>
        <p:spPr>
          <a:xfrm>
            <a:off x="544228" y="4152732"/>
            <a:ext cx="798617" cy="338554"/>
          </a:xfrm>
          <a:prstGeom prst="rect">
            <a:avLst/>
          </a:prstGeom>
          <a:noFill/>
          <a:ln w="19050">
            <a:solidFill>
              <a:srgbClr val="3333FF"/>
            </a:solidFill>
          </a:ln>
          <a:effectLst>
            <a:outerShdw blurRad="50800" dist="38100" dir="2700000" algn="tl" rotWithShape="0">
              <a:prstClr val="black">
                <a:alpha val="40000"/>
              </a:prstClr>
            </a:outerShdw>
          </a:effectLst>
        </p:spPr>
        <p:txBody>
          <a:bodyPr wrap="none" rtlCol="0">
            <a:spAutoFit/>
          </a:bodyPr>
          <a:lstStyle/>
          <a:p>
            <a:r>
              <a:rPr lang="en-US" sz="1600"/>
              <a:t>CD-3A</a:t>
            </a:r>
          </a:p>
        </p:txBody>
      </p:sp>
      <p:sp>
        <p:nvSpPr>
          <p:cNvPr id="88" name="TextBox 87">
            <a:extLst>
              <a:ext uri="{FF2B5EF4-FFF2-40B4-BE49-F238E27FC236}">
                <a16:creationId xmlns:a16="http://schemas.microsoft.com/office/drawing/2014/main" id="{F62FF1BC-BEFC-A619-EB1F-8510AF7A650D}"/>
              </a:ext>
            </a:extLst>
          </p:cNvPr>
          <p:cNvSpPr txBox="1"/>
          <p:nvPr/>
        </p:nvSpPr>
        <p:spPr>
          <a:xfrm>
            <a:off x="1429557" y="4152732"/>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sp>
        <p:nvSpPr>
          <p:cNvPr id="89" name="TextBox 88">
            <a:extLst>
              <a:ext uri="{FF2B5EF4-FFF2-40B4-BE49-F238E27FC236}">
                <a16:creationId xmlns:a16="http://schemas.microsoft.com/office/drawing/2014/main" id="{7573807F-3B5D-10E3-DD56-23A622030F5F}"/>
              </a:ext>
            </a:extLst>
          </p:cNvPr>
          <p:cNvSpPr txBox="1"/>
          <p:nvPr/>
        </p:nvSpPr>
        <p:spPr>
          <a:xfrm>
            <a:off x="544227" y="4544382"/>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sp>
        <p:nvSpPr>
          <p:cNvPr id="91" name="TextBox 90">
            <a:extLst>
              <a:ext uri="{FF2B5EF4-FFF2-40B4-BE49-F238E27FC236}">
                <a16:creationId xmlns:a16="http://schemas.microsoft.com/office/drawing/2014/main" id="{6A83F713-1F2E-3F75-1324-CB099674767A}"/>
              </a:ext>
            </a:extLst>
          </p:cNvPr>
          <p:cNvSpPr txBox="1"/>
          <p:nvPr/>
        </p:nvSpPr>
        <p:spPr>
          <a:xfrm>
            <a:off x="1026230" y="2098823"/>
            <a:ext cx="798617" cy="338554"/>
          </a:xfrm>
          <a:prstGeom prst="rect">
            <a:avLst/>
          </a:prstGeom>
          <a:noFill/>
          <a:ln w="19050">
            <a:solidFill>
              <a:srgbClr val="3333FF"/>
            </a:solidFill>
          </a:ln>
          <a:effectLst>
            <a:outerShdw blurRad="50800" dist="38100" dir="2700000" algn="tl" rotWithShape="0">
              <a:prstClr val="black">
                <a:alpha val="40000"/>
              </a:prstClr>
            </a:outerShdw>
          </a:effectLst>
        </p:spPr>
        <p:txBody>
          <a:bodyPr wrap="none" rtlCol="0">
            <a:spAutoFit/>
          </a:bodyPr>
          <a:lstStyle/>
          <a:p>
            <a:r>
              <a:rPr lang="en-US" sz="1600"/>
              <a:t>CD-3A</a:t>
            </a:r>
          </a:p>
        </p:txBody>
      </p:sp>
      <p:sp>
        <p:nvSpPr>
          <p:cNvPr id="92" name="TextBox 91">
            <a:extLst>
              <a:ext uri="{FF2B5EF4-FFF2-40B4-BE49-F238E27FC236}">
                <a16:creationId xmlns:a16="http://schemas.microsoft.com/office/drawing/2014/main" id="{00539720-108C-D9BD-E8B2-681F87EE9A9C}"/>
              </a:ext>
            </a:extLst>
          </p:cNvPr>
          <p:cNvSpPr txBox="1"/>
          <p:nvPr/>
        </p:nvSpPr>
        <p:spPr>
          <a:xfrm>
            <a:off x="1911559" y="2098823"/>
            <a:ext cx="798617" cy="338554"/>
          </a:xfrm>
          <a:prstGeom prst="rect">
            <a:avLst/>
          </a:prstGeom>
          <a:noFill/>
          <a:ln w="19050">
            <a:solidFill>
              <a:srgbClr val="00B050"/>
            </a:solidFill>
          </a:ln>
          <a:effectLst>
            <a:outerShdw blurRad="50800" dist="38100" dir="2700000" algn="tl" rotWithShape="0">
              <a:prstClr val="black">
                <a:alpha val="40000"/>
              </a:prstClr>
            </a:outerShdw>
          </a:effectLst>
        </p:spPr>
        <p:txBody>
          <a:bodyPr wrap="none" rtlCol="0">
            <a:spAutoFit/>
          </a:bodyPr>
          <a:lstStyle/>
          <a:p>
            <a:r>
              <a:rPr lang="en-US" sz="1600"/>
              <a:t>CD-3B</a:t>
            </a:r>
          </a:p>
        </p:txBody>
      </p:sp>
      <p:cxnSp>
        <p:nvCxnSpPr>
          <p:cNvPr id="94" name="Straight Arrow Connector 93">
            <a:extLst>
              <a:ext uri="{FF2B5EF4-FFF2-40B4-BE49-F238E27FC236}">
                <a16:creationId xmlns:a16="http://schemas.microsoft.com/office/drawing/2014/main" id="{C9DA1553-DCB1-17E8-FD16-DB29BC5AC72B}"/>
              </a:ext>
            </a:extLst>
          </p:cNvPr>
          <p:cNvCxnSpPr>
            <a:cxnSpLocks/>
          </p:cNvCxnSpPr>
          <p:nvPr/>
        </p:nvCxnSpPr>
        <p:spPr>
          <a:xfrm flipV="1">
            <a:off x="4306313" y="3649435"/>
            <a:ext cx="808214" cy="16061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97DAF890-37B3-98BD-E2B2-DBB8B65A9F15}"/>
              </a:ext>
            </a:extLst>
          </p:cNvPr>
          <p:cNvSpPr txBox="1"/>
          <p:nvPr/>
        </p:nvSpPr>
        <p:spPr>
          <a:xfrm>
            <a:off x="3590949" y="5265285"/>
            <a:ext cx="1202739" cy="307777"/>
          </a:xfrm>
          <a:prstGeom prst="rect">
            <a:avLst/>
          </a:prstGeom>
          <a:noFill/>
          <a:ln>
            <a:solidFill>
              <a:srgbClr val="0000FF"/>
            </a:solidFill>
          </a:ln>
        </p:spPr>
        <p:txBody>
          <a:bodyPr wrap="square" rtlCol="0">
            <a:spAutoFit/>
          </a:bodyPr>
          <a:lstStyle/>
          <a:p>
            <a:pPr algn="ctr"/>
            <a:r>
              <a:rPr lang="en-US" sz="1400" b="1" err="1"/>
              <a:t>pfRICH</a:t>
            </a:r>
            <a:endParaRPr lang="en-US" sz="1400" b="1"/>
          </a:p>
        </p:txBody>
      </p:sp>
      <p:sp>
        <p:nvSpPr>
          <p:cNvPr id="97" name="TextBox 96">
            <a:extLst>
              <a:ext uri="{FF2B5EF4-FFF2-40B4-BE49-F238E27FC236}">
                <a16:creationId xmlns:a16="http://schemas.microsoft.com/office/drawing/2014/main" id="{E1023C71-2347-B755-3151-4DC077AA5C1F}"/>
              </a:ext>
            </a:extLst>
          </p:cNvPr>
          <p:cNvSpPr txBox="1"/>
          <p:nvPr/>
        </p:nvSpPr>
        <p:spPr>
          <a:xfrm>
            <a:off x="4857367" y="5257247"/>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sp>
        <p:nvSpPr>
          <p:cNvPr id="98" name="TextBox 97">
            <a:extLst>
              <a:ext uri="{FF2B5EF4-FFF2-40B4-BE49-F238E27FC236}">
                <a16:creationId xmlns:a16="http://schemas.microsoft.com/office/drawing/2014/main" id="{FF2DC67D-CAA5-8A3B-0363-C8EEF40581A4}"/>
              </a:ext>
            </a:extLst>
          </p:cNvPr>
          <p:cNvSpPr txBox="1"/>
          <p:nvPr/>
        </p:nvSpPr>
        <p:spPr>
          <a:xfrm>
            <a:off x="633921" y="2626971"/>
            <a:ext cx="1202739" cy="307777"/>
          </a:xfrm>
          <a:prstGeom prst="rect">
            <a:avLst/>
          </a:prstGeom>
          <a:noFill/>
          <a:ln>
            <a:solidFill>
              <a:srgbClr val="0000FF"/>
            </a:solidFill>
          </a:ln>
        </p:spPr>
        <p:txBody>
          <a:bodyPr wrap="square" rtlCol="0">
            <a:spAutoFit/>
          </a:bodyPr>
          <a:lstStyle/>
          <a:p>
            <a:pPr algn="ctr"/>
            <a:r>
              <a:rPr lang="en-US" sz="1400" b="1" err="1"/>
              <a:t>hpDIRC</a:t>
            </a:r>
            <a:endParaRPr lang="en-US" sz="1400" b="1"/>
          </a:p>
        </p:txBody>
      </p:sp>
      <p:sp>
        <p:nvSpPr>
          <p:cNvPr id="99" name="TextBox 98">
            <a:extLst>
              <a:ext uri="{FF2B5EF4-FFF2-40B4-BE49-F238E27FC236}">
                <a16:creationId xmlns:a16="http://schemas.microsoft.com/office/drawing/2014/main" id="{8EA11B8D-E9DC-FCA7-0C51-6C98EB4C66C1}"/>
              </a:ext>
            </a:extLst>
          </p:cNvPr>
          <p:cNvSpPr txBox="1"/>
          <p:nvPr/>
        </p:nvSpPr>
        <p:spPr>
          <a:xfrm>
            <a:off x="860752" y="2956642"/>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cxnSp>
        <p:nvCxnSpPr>
          <p:cNvPr id="100" name="Straight Arrow Connector 99">
            <a:extLst>
              <a:ext uri="{FF2B5EF4-FFF2-40B4-BE49-F238E27FC236}">
                <a16:creationId xmlns:a16="http://schemas.microsoft.com/office/drawing/2014/main" id="{4D8A4979-0B29-5161-A0A1-9017B120C42D}"/>
              </a:ext>
            </a:extLst>
          </p:cNvPr>
          <p:cNvCxnSpPr>
            <a:cxnSpLocks/>
          </p:cNvCxnSpPr>
          <p:nvPr/>
        </p:nvCxnSpPr>
        <p:spPr>
          <a:xfrm>
            <a:off x="1809898" y="2935904"/>
            <a:ext cx="2985401" cy="1913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A1E1FB8C-2325-1DB7-69AA-83F05848AA9E}"/>
              </a:ext>
            </a:extLst>
          </p:cNvPr>
          <p:cNvSpPr txBox="1"/>
          <p:nvPr/>
        </p:nvSpPr>
        <p:spPr>
          <a:xfrm>
            <a:off x="6021833" y="5098924"/>
            <a:ext cx="1202739" cy="523220"/>
          </a:xfrm>
          <a:prstGeom prst="rect">
            <a:avLst/>
          </a:prstGeom>
          <a:noFill/>
          <a:ln>
            <a:solidFill>
              <a:srgbClr val="0000FF"/>
            </a:solidFill>
          </a:ln>
        </p:spPr>
        <p:txBody>
          <a:bodyPr wrap="square" rtlCol="0">
            <a:spAutoFit/>
          </a:bodyPr>
          <a:lstStyle/>
          <a:p>
            <a:pPr algn="ctr"/>
            <a:r>
              <a:rPr lang="en-US" sz="1400" b="1"/>
              <a:t>Barrel</a:t>
            </a:r>
          </a:p>
          <a:p>
            <a:pPr algn="ctr"/>
            <a:r>
              <a:rPr lang="en-US" sz="1400" b="1" err="1"/>
              <a:t>HCal</a:t>
            </a:r>
            <a:endParaRPr lang="en-US" sz="1400" b="1"/>
          </a:p>
        </p:txBody>
      </p:sp>
      <p:sp>
        <p:nvSpPr>
          <p:cNvPr id="104" name="TextBox 103">
            <a:extLst>
              <a:ext uri="{FF2B5EF4-FFF2-40B4-BE49-F238E27FC236}">
                <a16:creationId xmlns:a16="http://schemas.microsoft.com/office/drawing/2014/main" id="{2CA7BCBD-E6A6-2F3F-ADB6-956C88C645B7}"/>
              </a:ext>
            </a:extLst>
          </p:cNvPr>
          <p:cNvSpPr txBox="1"/>
          <p:nvPr/>
        </p:nvSpPr>
        <p:spPr>
          <a:xfrm>
            <a:off x="6186698" y="5688340"/>
            <a:ext cx="809837" cy="338554"/>
          </a:xfrm>
          <a:prstGeom prst="rect">
            <a:avLst/>
          </a:prstGeom>
          <a:noFill/>
          <a:ln w="19050">
            <a:solidFill>
              <a:srgbClr val="FF40FF"/>
            </a:solidFill>
          </a:ln>
          <a:effectLst>
            <a:outerShdw blurRad="50800" dist="38100" dir="2700000" algn="tl" rotWithShape="0">
              <a:prstClr val="black">
                <a:alpha val="40000"/>
              </a:prstClr>
            </a:outerShdw>
          </a:effectLst>
        </p:spPr>
        <p:txBody>
          <a:bodyPr wrap="none" rtlCol="0">
            <a:spAutoFit/>
          </a:bodyPr>
          <a:lstStyle/>
          <a:p>
            <a:r>
              <a:rPr lang="en-US" sz="1600"/>
              <a:t>CD-3C</a:t>
            </a:r>
          </a:p>
        </p:txBody>
      </p:sp>
      <p:cxnSp>
        <p:nvCxnSpPr>
          <p:cNvPr id="105" name="Straight Arrow Connector 104">
            <a:extLst>
              <a:ext uri="{FF2B5EF4-FFF2-40B4-BE49-F238E27FC236}">
                <a16:creationId xmlns:a16="http://schemas.microsoft.com/office/drawing/2014/main" id="{B540580F-456D-020E-50A0-753C170B3569}"/>
              </a:ext>
            </a:extLst>
          </p:cNvPr>
          <p:cNvCxnSpPr>
            <a:cxnSpLocks/>
            <a:stCxn id="103" idx="0"/>
          </p:cNvCxnSpPr>
          <p:nvPr/>
        </p:nvCxnSpPr>
        <p:spPr>
          <a:xfrm flipH="1" flipV="1">
            <a:off x="5961079" y="4219615"/>
            <a:ext cx="662124" cy="87930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035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F1F9-6CA4-BABE-599A-17DBD1463514}"/>
            </a:ext>
          </a:extLst>
        </p:cNvPr>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F08FD375-3D7C-BB84-E57B-7A746A267EFF}"/>
              </a:ext>
            </a:extLst>
          </p:cNvPr>
          <p:cNvSpPr>
            <a:spLocks noGrp="1"/>
          </p:cNvSpPr>
          <p:nvPr>
            <p:ph idx="1"/>
          </p:nvPr>
        </p:nvSpPr>
        <p:spPr>
          <a:xfrm>
            <a:off x="462579" y="680159"/>
            <a:ext cx="11421555" cy="5434763"/>
          </a:xfrm>
        </p:spPr>
        <p:txBody>
          <a:bodyPr>
            <a:noAutofit/>
          </a:bodyPr>
          <a:lstStyle/>
          <a:p>
            <a:pPr marL="0" indent="0">
              <a:lnSpc>
                <a:spcPct val="100000"/>
              </a:lnSpc>
              <a:spcBef>
                <a:spcPts val="0"/>
              </a:spcBef>
              <a:buNone/>
            </a:pPr>
            <a:r>
              <a:rPr lang="en-US" sz="1800" b="1" dirty="0"/>
              <a:t>7 CD-3A Items:</a:t>
            </a:r>
          </a:p>
          <a:p>
            <a:pPr>
              <a:lnSpc>
                <a:spcPct val="100000"/>
              </a:lnSpc>
              <a:spcBef>
                <a:spcPts val="0"/>
              </a:spcBef>
              <a:buFont typeface="Wingdings" pitchFamily="2" charset="2"/>
              <a:buChar char="§"/>
            </a:pPr>
            <a:r>
              <a:rPr lang="en-US" sz="1800" dirty="0"/>
              <a:t>Two CD-3A contracts are fully complete (PbWO4 Crystals &amp; Silicon Photomultipliers (</a:t>
            </a:r>
            <a:r>
              <a:rPr lang="en-US" sz="1800" dirty="0" err="1"/>
              <a:t>SiPMs</a:t>
            </a:r>
            <a:r>
              <a:rPr lang="en-US" sz="1800" dirty="0"/>
              <a:t>) – all received)</a:t>
            </a:r>
          </a:p>
          <a:p>
            <a:pPr>
              <a:lnSpc>
                <a:spcPct val="100000"/>
              </a:lnSpc>
              <a:spcBef>
                <a:spcPts val="0"/>
              </a:spcBef>
              <a:buFont typeface="Wingdings" pitchFamily="2" charset="2"/>
              <a:buChar char="§"/>
            </a:pPr>
            <a:r>
              <a:rPr lang="en-US" sz="1800" dirty="0"/>
              <a:t>One more CD-3A contract is expected to be completed in September (Barrel </a:t>
            </a:r>
            <a:r>
              <a:rPr lang="en-US" sz="1800" dirty="0" err="1"/>
              <a:t>ECal</a:t>
            </a:r>
            <a:r>
              <a:rPr lang="en-US" sz="1800" dirty="0"/>
              <a:t> Scintillating Fibers (</a:t>
            </a:r>
            <a:r>
              <a:rPr lang="en-US" sz="1800" dirty="0" err="1"/>
              <a:t>SciFi</a:t>
            </a:r>
            <a:r>
              <a:rPr lang="en-US" sz="1800" dirty="0"/>
              <a:t>))</a:t>
            </a:r>
          </a:p>
          <a:p>
            <a:pPr>
              <a:lnSpc>
                <a:spcPct val="100000"/>
              </a:lnSpc>
              <a:spcBef>
                <a:spcPts val="0"/>
              </a:spcBef>
              <a:buFont typeface="Wingdings" pitchFamily="2" charset="2"/>
              <a:buChar char="§"/>
            </a:pPr>
            <a:r>
              <a:rPr lang="en-US" sz="1800" dirty="0"/>
              <a:t>Solenoid Magnet becomes In-kind from INFN Italy – expecting to sign ICRADA in </a:t>
            </a:r>
            <a:r>
              <a:rPr lang="en-US" sz="1800" strike="sngStrike" dirty="0">
                <a:solidFill>
                  <a:srgbClr val="0432FF"/>
                </a:solidFill>
              </a:rPr>
              <a:t>September</a:t>
            </a:r>
            <a:r>
              <a:rPr lang="en-US" sz="1800" dirty="0">
                <a:solidFill>
                  <a:srgbClr val="0432FF"/>
                </a:solidFill>
              </a:rPr>
              <a:t> December</a:t>
            </a:r>
          </a:p>
          <a:p>
            <a:pPr lvl="1">
              <a:lnSpc>
                <a:spcPct val="100000"/>
              </a:lnSpc>
              <a:spcBef>
                <a:spcPts val="0"/>
              </a:spcBef>
              <a:buFont typeface="Wingdings" pitchFamily="2" charset="2"/>
              <a:buChar char="§"/>
            </a:pPr>
            <a:r>
              <a:rPr lang="en-US" sz="1400" dirty="0"/>
              <a:t>Preparations for an Italy-led tender are complete; magnet vendor oversight will be by expert </a:t>
            </a:r>
            <a:r>
              <a:rPr lang="en-US" sz="1400" dirty="0" err="1"/>
              <a:t>JLab</a:t>
            </a:r>
            <a:r>
              <a:rPr lang="en-US" sz="1400" dirty="0"/>
              <a:t>/CEA Saclay/INFN Genova team</a:t>
            </a:r>
            <a:endParaRPr lang="en-US" sz="200" dirty="0"/>
          </a:p>
          <a:p>
            <a:pPr>
              <a:lnSpc>
                <a:spcPct val="100000"/>
              </a:lnSpc>
              <a:spcBef>
                <a:spcPts val="0"/>
              </a:spcBef>
              <a:buFont typeface="Wingdings" pitchFamily="2" charset="2"/>
              <a:buChar char="§"/>
            </a:pPr>
            <a:r>
              <a:rPr lang="en-US" sz="1800" dirty="0"/>
              <a:t>Two contracts are progressing according to schedule (Forward </a:t>
            </a:r>
            <a:r>
              <a:rPr lang="en-US" sz="1800" dirty="0" err="1"/>
              <a:t>ECal</a:t>
            </a:r>
            <a:r>
              <a:rPr lang="en-US" sz="1800" dirty="0"/>
              <a:t> </a:t>
            </a:r>
            <a:r>
              <a:rPr lang="en-US" sz="1800" dirty="0" err="1"/>
              <a:t>SciFi</a:t>
            </a:r>
            <a:r>
              <a:rPr lang="en-US" sz="1800" dirty="0"/>
              <a:t> and Solenoid Conductor) </a:t>
            </a:r>
          </a:p>
          <a:p>
            <a:pPr>
              <a:lnSpc>
                <a:spcPct val="100000"/>
              </a:lnSpc>
              <a:spcBef>
                <a:spcPts val="0"/>
              </a:spcBef>
              <a:buFont typeface="Wingdings" pitchFamily="2" charset="2"/>
              <a:buChar char="§"/>
            </a:pPr>
            <a:r>
              <a:rPr lang="en-US" sz="1800" dirty="0"/>
              <a:t>One contract had a &gt; 2 cost increase </a:t>
            </a:r>
            <a:r>
              <a:rPr lang="en-US" sz="1800" dirty="0">
                <a:sym typeface="Wingdings" pitchFamily="2" charset="2"/>
              </a:rPr>
              <a:t> </a:t>
            </a:r>
            <a:r>
              <a:rPr lang="en-US" sz="1800" dirty="0">
                <a:solidFill>
                  <a:srgbClr val="0432FF"/>
                </a:solidFill>
                <a:sym typeface="Wingdings" pitchFamily="2" charset="2"/>
              </a:rPr>
              <a:t>simplified specification and re-issued the RFP  vendor selected, contract to be awarded 09/2026, cost meets target </a:t>
            </a:r>
          </a:p>
          <a:p>
            <a:pPr marL="0" indent="0">
              <a:lnSpc>
                <a:spcPct val="100000"/>
              </a:lnSpc>
              <a:spcBef>
                <a:spcPts val="0"/>
              </a:spcBef>
              <a:buNone/>
            </a:pPr>
            <a:endParaRPr lang="en-US" sz="1200" dirty="0">
              <a:sym typeface="Wingdings" pitchFamily="2" charset="2"/>
            </a:endParaRPr>
          </a:p>
          <a:p>
            <a:pPr marL="0" indent="0">
              <a:lnSpc>
                <a:spcPct val="100000"/>
              </a:lnSpc>
              <a:spcBef>
                <a:spcPts val="0"/>
              </a:spcBef>
              <a:buNone/>
            </a:pPr>
            <a:endParaRPr lang="en-US" sz="1200" dirty="0">
              <a:sym typeface="Wingdings" pitchFamily="2" charset="2"/>
            </a:endParaRPr>
          </a:p>
          <a:p>
            <a:pPr marL="0" indent="0">
              <a:lnSpc>
                <a:spcPct val="100000"/>
              </a:lnSpc>
              <a:spcBef>
                <a:spcPts val="0"/>
              </a:spcBef>
              <a:buNone/>
            </a:pPr>
            <a:r>
              <a:rPr lang="en-US" sz="1800" b="1" dirty="0">
                <a:sym typeface="Wingdings" pitchFamily="2" charset="2"/>
              </a:rPr>
              <a:t>8 CD-3B Items:</a:t>
            </a:r>
          </a:p>
          <a:p>
            <a:pPr>
              <a:lnSpc>
                <a:spcPct val="100000"/>
              </a:lnSpc>
              <a:spcBef>
                <a:spcPts val="0"/>
              </a:spcBef>
              <a:buFont typeface="Wingdings" pitchFamily="2" charset="2"/>
              <a:buChar char="§"/>
            </a:pPr>
            <a:r>
              <a:rPr lang="en-US" sz="1800" dirty="0"/>
              <a:t>4 contracts (</a:t>
            </a:r>
            <a:r>
              <a:rPr lang="en-US" sz="1800" dirty="0" err="1"/>
              <a:t>SciFi</a:t>
            </a:r>
            <a:r>
              <a:rPr lang="en-US" sz="1800" dirty="0"/>
              <a:t> x 2, PbWO</a:t>
            </a:r>
            <a:r>
              <a:rPr lang="en-US" sz="1800" baseline="-25000" dirty="0"/>
              <a:t>4</a:t>
            </a:r>
            <a:r>
              <a:rPr lang="en-US" sz="1800" dirty="0"/>
              <a:t>-crystals, forward </a:t>
            </a:r>
            <a:r>
              <a:rPr lang="en-US" sz="1800" dirty="0" err="1"/>
              <a:t>HCal</a:t>
            </a:r>
            <a:r>
              <a:rPr lang="en-US" sz="1800" dirty="0"/>
              <a:t> towers) are continuations included as options in CD-3A</a:t>
            </a:r>
          </a:p>
          <a:p>
            <a:pPr lvl="1">
              <a:lnSpc>
                <a:spcPct val="100000"/>
              </a:lnSpc>
              <a:spcBef>
                <a:spcPts val="0"/>
              </a:spcBef>
              <a:buFont typeface="Wingdings" pitchFamily="2" charset="2"/>
              <a:buChar char="§"/>
            </a:pPr>
            <a:r>
              <a:rPr lang="en-US" sz="1400" dirty="0"/>
              <a:t>3 options have been initiated; </a:t>
            </a:r>
            <a:r>
              <a:rPr lang="en-US" sz="1400" dirty="0">
                <a:solidFill>
                  <a:srgbClr val="0432FF"/>
                </a:solidFill>
              </a:rPr>
              <a:t>4</a:t>
            </a:r>
            <a:r>
              <a:rPr lang="en-US" sz="1400" baseline="30000" dirty="0">
                <a:solidFill>
                  <a:srgbClr val="0432FF"/>
                </a:solidFill>
              </a:rPr>
              <a:t>th</a:t>
            </a:r>
            <a:r>
              <a:rPr lang="en-US" sz="1400" dirty="0">
                <a:solidFill>
                  <a:srgbClr val="0432FF"/>
                </a:solidFill>
              </a:rPr>
              <a:t> is linked to CD-3A contract above </a:t>
            </a:r>
            <a:r>
              <a:rPr lang="en-US" sz="1400" dirty="0">
                <a:solidFill>
                  <a:srgbClr val="0432FF"/>
                </a:solidFill>
                <a:sym typeface="Wingdings" panose="05000000000000000000" pitchFamily="2" charset="2"/>
              </a:rPr>
              <a:t> to be awarded 09/2026</a:t>
            </a:r>
            <a:endParaRPr lang="en-US" sz="1400" dirty="0">
              <a:solidFill>
                <a:srgbClr val="0432FF"/>
              </a:solidFill>
            </a:endParaRPr>
          </a:p>
          <a:p>
            <a:pPr>
              <a:lnSpc>
                <a:spcPct val="100000"/>
              </a:lnSpc>
              <a:spcBef>
                <a:spcPts val="0"/>
              </a:spcBef>
              <a:buFont typeface="Wingdings" pitchFamily="2" charset="2"/>
              <a:buChar char="§"/>
            </a:pPr>
            <a:r>
              <a:rPr lang="en-US" sz="1800" dirty="0"/>
              <a:t>DIRC bar refurbishment is in full swing – work on 3</a:t>
            </a:r>
            <a:r>
              <a:rPr lang="en-US" sz="1800" baseline="30000" dirty="0"/>
              <a:t>rd</a:t>
            </a:r>
            <a:r>
              <a:rPr lang="en-US" sz="1800" dirty="0"/>
              <a:t> bar box ongoing</a:t>
            </a:r>
          </a:p>
          <a:p>
            <a:pPr>
              <a:lnSpc>
                <a:spcPct val="100000"/>
              </a:lnSpc>
              <a:spcBef>
                <a:spcPts val="0"/>
              </a:spcBef>
              <a:buFont typeface="Wingdings" pitchFamily="2" charset="2"/>
              <a:buChar char="§"/>
            </a:pPr>
            <a:r>
              <a:rPr lang="en-US" sz="1800" dirty="0"/>
              <a:t>Solenoid magnet power supply contract </a:t>
            </a:r>
            <a:r>
              <a:rPr lang="en-US" sz="1800" dirty="0">
                <a:solidFill>
                  <a:srgbClr val="0432FF"/>
                </a:solidFill>
              </a:rPr>
              <a:t>awarded 3</a:t>
            </a:r>
            <a:r>
              <a:rPr lang="en-US" sz="1800" baseline="30000" dirty="0">
                <a:solidFill>
                  <a:srgbClr val="0432FF"/>
                </a:solidFill>
              </a:rPr>
              <a:t>rd</a:t>
            </a:r>
            <a:r>
              <a:rPr lang="en-US" sz="1800" dirty="0">
                <a:solidFill>
                  <a:srgbClr val="0432FF"/>
                </a:solidFill>
              </a:rPr>
              <a:t> of September 2026</a:t>
            </a:r>
          </a:p>
          <a:p>
            <a:pPr>
              <a:lnSpc>
                <a:spcPct val="100000"/>
              </a:lnSpc>
              <a:spcBef>
                <a:spcPts val="0"/>
              </a:spcBef>
              <a:buFont typeface="Wingdings" pitchFamily="2" charset="2"/>
              <a:buChar char="§"/>
            </a:pPr>
            <a:r>
              <a:rPr lang="en-US" sz="1800" dirty="0"/>
              <a:t>2 other contracts progressing through the procurement process (e.g., </a:t>
            </a:r>
            <a:r>
              <a:rPr lang="en-US" sz="1800" dirty="0" err="1"/>
              <a:t>VTRx</a:t>
            </a:r>
            <a:r>
              <a:rPr lang="en-US" sz="1800" dirty="0"/>
              <a:t>+/</a:t>
            </a:r>
            <a:r>
              <a:rPr lang="en-US" sz="1800" dirty="0" err="1"/>
              <a:t>lpGBT</a:t>
            </a:r>
            <a:r>
              <a:rPr lang="en-US" sz="1800" dirty="0"/>
              <a:t> with CERN)</a:t>
            </a:r>
          </a:p>
          <a:p>
            <a:pPr lvl="1">
              <a:buFont typeface="Wingdings" pitchFamily="2" charset="2"/>
              <a:buChar char="§"/>
            </a:pPr>
            <a:r>
              <a:rPr lang="en-US" sz="1400" dirty="0" err="1"/>
              <a:t>VTRx</a:t>
            </a:r>
            <a:r>
              <a:rPr lang="en-US" sz="1400" dirty="0"/>
              <a:t>+/</a:t>
            </a:r>
            <a:r>
              <a:rPr lang="en-US" sz="1400" dirty="0" err="1"/>
              <a:t>lpGBT</a:t>
            </a:r>
            <a:r>
              <a:rPr lang="en-US" sz="1400" dirty="0"/>
              <a:t> contract received TJ Site Office approval September 14</a:t>
            </a:r>
          </a:p>
          <a:p>
            <a:pPr>
              <a:lnSpc>
                <a:spcPct val="100000"/>
              </a:lnSpc>
              <a:spcBef>
                <a:spcPts val="0"/>
              </a:spcBef>
              <a:buFont typeface="Wingdings" pitchFamily="2" charset="2"/>
              <a:buChar char="§"/>
            </a:pPr>
            <a:endParaRPr lang="en-US" sz="1800" dirty="0"/>
          </a:p>
          <a:p>
            <a:pPr>
              <a:lnSpc>
                <a:spcPct val="100000"/>
              </a:lnSpc>
              <a:spcBef>
                <a:spcPts val="0"/>
              </a:spcBef>
              <a:buFont typeface="Wingdings" pitchFamily="2" charset="2"/>
              <a:buChar char="§"/>
            </a:pPr>
            <a:endParaRPr lang="en-US" sz="1800" dirty="0"/>
          </a:p>
          <a:p>
            <a:pPr>
              <a:lnSpc>
                <a:spcPct val="100000"/>
              </a:lnSpc>
              <a:spcBef>
                <a:spcPts val="0"/>
              </a:spcBef>
            </a:pPr>
            <a:endParaRPr lang="en-US" dirty="0"/>
          </a:p>
        </p:txBody>
      </p:sp>
      <p:sp>
        <p:nvSpPr>
          <p:cNvPr id="3" name="Title 2">
            <a:extLst>
              <a:ext uri="{FF2B5EF4-FFF2-40B4-BE49-F238E27FC236}">
                <a16:creationId xmlns:a16="http://schemas.microsoft.com/office/drawing/2014/main" id="{D561BEDF-2150-F1E0-2996-59C2040336FE}"/>
              </a:ext>
            </a:extLst>
          </p:cNvPr>
          <p:cNvSpPr>
            <a:spLocks noGrp="1"/>
          </p:cNvSpPr>
          <p:nvPr>
            <p:ph type="title"/>
          </p:nvPr>
        </p:nvSpPr>
        <p:spPr>
          <a:xfrm>
            <a:off x="462579" y="0"/>
            <a:ext cx="11499925" cy="624745"/>
          </a:xfrm>
        </p:spPr>
        <p:txBody>
          <a:bodyPr>
            <a:noAutofit/>
          </a:bodyPr>
          <a:lstStyle/>
          <a:p>
            <a:r>
              <a:rPr lang="en-US" i="0" dirty="0"/>
              <a:t>High-Level CD-3A/CD-3B Status</a:t>
            </a:r>
          </a:p>
        </p:txBody>
      </p:sp>
      <p:sp>
        <p:nvSpPr>
          <p:cNvPr id="4" name="Slide Number Placeholder 1">
            <a:extLst>
              <a:ext uri="{FF2B5EF4-FFF2-40B4-BE49-F238E27FC236}">
                <a16:creationId xmlns:a16="http://schemas.microsoft.com/office/drawing/2014/main" id="{CE67D307-C550-E71D-B133-91E2ACF764C0}"/>
              </a:ext>
            </a:extLst>
          </p:cNvPr>
          <p:cNvSpPr>
            <a:spLocks noGrp="1"/>
          </p:cNvSpPr>
          <p:nvPr>
            <p:ph type="sldNum" sz="quarter" idx="4"/>
          </p:nvPr>
        </p:nvSpPr>
        <p:spPr>
          <a:xfrm>
            <a:off x="11451649" y="6533724"/>
            <a:ext cx="432486" cy="294041"/>
          </a:xfrm>
          <a:prstGeom prst="rect">
            <a:avLst/>
          </a:prstGeom>
        </p:spPr>
        <p:txBody>
          <a:bodyPr lIns="0" tIns="0" rIns="0" bIns="0" anchor="ctr"/>
          <a:lstStyle>
            <a:defPPr>
              <a:defRPr lang="en-US"/>
            </a:defPPr>
            <a:lvl1pPr marL="0" algn="ctr"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3A556B-7C63-244D-9B7C-B0EA8042B330}" type="slidenum">
              <a:rPr lang="en-US" smtClean="0"/>
              <a:pPr/>
              <a:t>4</a:t>
            </a:fld>
            <a:endParaRPr lang="en-US" sz="1200"/>
          </a:p>
        </p:txBody>
      </p:sp>
    </p:spTree>
    <p:extLst>
      <p:ext uri="{BB962C8B-B14F-4D97-AF65-F5344CB8AC3E}">
        <p14:creationId xmlns:p14="http://schemas.microsoft.com/office/powerpoint/2010/main" val="128441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9AC5-39B8-1876-803F-D5878DC23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A0B92B-883C-845B-6881-64C792E54A59}"/>
              </a:ext>
            </a:extLst>
          </p:cNvPr>
          <p:cNvSpPr>
            <a:spLocks noGrp="1"/>
          </p:cNvSpPr>
          <p:nvPr>
            <p:ph type="title"/>
          </p:nvPr>
        </p:nvSpPr>
        <p:spPr>
          <a:xfrm>
            <a:off x="488704" y="3272"/>
            <a:ext cx="11499234" cy="558276"/>
          </a:xfrm>
        </p:spPr>
        <p:txBody>
          <a:bodyPr>
            <a:normAutofit/>
          </a:bodyPr>
          <a:lstStyle/>
          <a:p>
            <a:r>
              <a:rPr lang="en-US" dirty="0"/>
              <a:t>CD-3C Preliminary Package - DET</a:t>
            </a:r>
          </a:p>
        </p:txBody>
      </p:sp>
      <p:graphicFrame>
        <p:nvGraphicFramePr>
          <p:cNvPr id="3" name="Table 2">
            <a:extLst>
              <a:ext uri="{FF2B5EF4-FFF2-40B4-BE49-F238E27FC236}">
                <a16:creationId xmlns:a16="http://schemas.microsoft.com/office/drawing/2014/main" id="{F8B51E8A-CA49-F1E6-7F12-F489C5B73351}"/>
              </a:ext>
            </a:extLst>
          </p:cNvPr>
          <p:cNvGraphicFramePr>
            <a:graphicFrameLocks noGrp="1"/>
          </p:cNvGraphicFramePr>
          <p:nvPr/>
        </p:nvGraphicFramePr>
        <p:xfrm>
          <a:off x="362809" y="629532"/>
          <a:ext cx="11730037" cy="2936900"/>
        </p:xfrm>
        <a:graphic>
          <a:graphicData uri="http://schemas.openxmlformats.org/drawingml/2006/table">
            <a:tbl>
              <a:tblPr firstRow="1" bandRow="1">
                <a:tableStyleId>{073A0DAA-6AF3-43AB-8588-CEC1D06C72B9}</a:tableStyleId>
              </a:tblPr>
              <a:tblGrid>
                <a:gridCol w="1341413">
                  <a:extLst>
                    <a:ext uri="{9D8B030D-6E8A-4147-A177-3AD203B41FA5}">
                      <a16:colId xmlns:a16="http://schemas.microsoft.com/office/drawing/2014/main" val="3173217023"/>
                    </a:ext>
                  </a:extLst>
                </a:gridCol>
                <a:gridCol w="713294">
                  <a:extLst>
                    <a:ext uri="{9D8B030D-6E8A-4147-A177-3AD203B41FA5}">
                      <a16:colId xmlns:a16="http://schemas.microsoft.com/office/drawing/2014/main" val="1660367825"/>
                    </a:ext>
                  </a:extLst>
                </a:gridCol>
                <a:gridCol w="7636350">
                  <a:extLst>
                    <a:ext uri="{9D8B030D-6E8A-4147-A177-3AD203B41FA5}">
                      <a16:colId xmlns:a16="http://schemas.microsoft.com/office/drawing/2014/main" val="524449421"/>
                    </a:ext>
                  </a:extLst>
                </a:gridCol>
                <a:gridCol w="820882">
                  <a:extLst>
                    <a:ext uri="{9D8B030D-6E8A-4147-A177-3AD203B41FA5}">
                      <a16:colId xmlns:a16="http://schemas.microsoft.com/office/drawing/2014/main" val="3792053818"/>
                    </a:ext>
                  </a:extLst>
                </a:gridCol>
                <a:gridCol w="1218098">
                  <a:extLst>
                    <a:ext uri="{9D8B030D-6E8A-4147-A177-3AD203B41FA5}">
                      <a16:colId xmlns:a16="http://schemas.microsoft.com/office/drawing/2014/main" val="38938717"/>
                    </a:ext>
                  </a:extLst>
                </a:gridCol>
              </a:tblGrid>
              <a:tr h="504091">
                <a:tc>
                  <a:txBody>
                    <a:bodyPr/>
                    <a:lstStyle/>
                    <a:p>
                      <a:r>
                        <a:rPr lang="en-US" sz="1600" dirty="0"/>
                        <a:t>Subproject</a:t>
                      </a:r>
                    </a:p>
                  </a:txBody>
                  <a:tcPr/>
                </a:tc>
                <a:tc>
                  <a:txBody>
                    <a:bodyPr/>
                    <a:lstStyle/>
                    <a:p>
                      <a:r>
                        <a:rPr lang="en-US" sz="1600" dirty="0"/>
                        <a:t>WBS</a:t>
                      </a:r>
                    </a:p>
                  </a:txBody>
                  <a:tcPr/>
                </a:tc>
                <a:tc>
                  <a:txBody>
                    <a:bodyPr/>
                    <a:lstStyle/>
                    <a:p>
                      <a:r>
                        <a:rPr lang="en-US" sz="1600" dirty="0"/>
                        <a:t>Long Lead Procurement Description</a:t>
                      </a:r>
                    </a:p>
                  </a:txBody>
                  <a:tcPr/>
                </a:tc>
                <a:tc>
                  <a:txBody>
                    <a:bodyPr/>
                    <a:lstStyle/>
                    <a:p>
                      <a:pPr algn="ctr"/>
                      <a:r>
                        <a:rPr lang="en-US" sz="1600" dirty="0"/>
                        <a:t>$M</a:t>
                      </a:r>
                    </a:p>
                  </a:txBody>
                  <a:tcPr/>
                </a:tc>
                <a:tc>
                  <a:txBody>
                    <a:bodyPr/>
                    <a:lstStyle/>
                    <a:p>
                      <a:pPr algn="ctr"/>
                      <a:r>
                        <a:rPr lang="en-US" sz="1600" dirty="0"/>
                        <a:t>FDR</a:t>
                      </a:r>
                    </a:p>
                  </a:txBody>
                  <a:tcPr/>
                </a:tc>
                <a:extLst>
                  <a:ext uri="{0D108BD9-81ED-4DB2-BD59-A6C34878D82A}">
                    <a16:rowId xmlns:a16="http://schemas.microsoft.com/office/drawing/2014/main" val="2178646189"/>
                  </a:ext>
                </a:extLst>
              </a:tr>
              <a:tr h="291842">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r>
                        <a:rPr lang="en-US" sz="1600" kern="1200" dirty="0">
                          <a:solidFill>
                            <a:schemeClr val="tx1"/>
                          </a:solidFill>
                          <a:effectLst/>
                          <a:latin typeface="+mn-lt"/>
                          <a:ea typeface="+mn-ea"/>
                          <a:cs typeface="+mn-cs"/>
                        </a:rPr>
                        <a:t>Lead tungstate crystals (cont. CD-3A/B) – 830 remaining</a:t>
                      </a:r>
                      <a:endParaRPr lang="en-US" sz="1600" dirty="0">
                        <a:solidFill>
                          <a:schemeClr val="tx1"/>
                        </a:solidFill>
                      </a:endParaRPr>
                    </a:p>
                  </a:txBody>
                  <a:tcPr/>
                </a:tc>
                <a:tc>
                  <a:txBody>
                    <a:bodyPr/>
                    <a:lstStyle/>
                    <a:p>
                      <a:pPr algn="r"/>
                      <a:r>
                        <a:rPr lang="en-US" sz="1600" dirty="0">
                          <a:solidFill>
                            <a:schemeClr val="tx1"/>
                          </a:solidFill>
                        </a:rPr>
                        <a:t>2.09</a:t>
                      </a:r>
                    </a:p>
                  </a:txBody>
                  <a:tcPr/>
                </a:tc>
                <a:tc>
                  <a:txBody>
                    <a:bodyPr/>
                    <a:lstStyle/>
                    <a:p>
                      <a:pPr algn="ctr"/>
                      <a:r>
                        <a:rPr lang="en-US" sz="1600" dirty="0">
                          <a:solidFill>
                            <a:schemeClr val="tx1"/>
                          </a:solidFill>
                        </a:rPr>
                        <a:t>Done</a:t>
                      </a:r>
                    </a:p>
                  </a:txBody>
                  <a:tcPr/>
                </a:tc>
                <a:extLst>
                  <a:ext uri="{0D108BD9-81ED-4DB2-BD59-A6C34878D82A}">
                    <a16:rowId xmlns:a16="http://schemas.microsoft.com/office/drawing/2014/main" val="1837904775"/>
                  </a:ext>
                </a:extLst>
              </a:tr>
              <a:tr h="291842">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r>
                        <a:rPr lang="en-US" sz="1600" kern="1200" dirty="0" err="1">
                          <a:solidFill>
                            <a:schemeClr val="tx1"/>
                          </a:solidFill>
                          <a:effectLst/>
                          <a:latin typeface="+mn-lt"/>
                          <a:ea typeface="+mn-ea"/>
                          <a:cs typeface="+mn-cs"/>
                        </a:rPr>
                        <a:t>fECal</a:t>
                      </a:r>
                      <a:r>
                        <a:rPr lang="en-US" sz="1600" kern="1200" dirty="0">
                          <a:solidFill>
                            <a:schemeClr val="tx1"/>
                          </a:solidFill>
                          <a:effectLst/>
                          <a:latin typeface="+mn-lt"/>
                          <a:ea typeface="+mn-ea"/>
                          <a:cs typeface="+mn-cs"/>
                        </a:rPr>
                        <a:t> Scintillating Fibers (cont. CD-3A/B) – 935 km remaining; </a:t>
                      </a:r>
                    </a:p>
                  </a:txBody>
                  <a:tcPr/>
                </a:tc>
                <a:tc>
                  <a:txBody>
                    <a:bodyPr/>
                    <a:lstStyle/>
                    <a:p>
                      <a:pPr algn="r"/>
                      <a:r>
                        <a:rPr lang="en-US" sz="1600" dirty="0">
                          <a:solidFill>
                            <a:schemeClr val="tx1"/>
                          </a:solidFill>
                        </a:rPr>
                        <a:t>0.49</a:t>
                      </a:r>
                    </a:p>
                  </a:txBody>
                  <a:tcPr/>
                </a:tc>
                <a:tc>
                  <a:txBody>
                    <a:bodyPr/>
                    <a:lstStyle/>
                    <a:p>
                      <a:pPr algn="ctr"/>
                      <a:r>
                        <a:rPr lang="en-US" sz="1600" dirty="0">
                          <a:solidFill>
                            <a:schemeClr val="tx1"/>
                          </a:solidFill>
                        </a:rPr>
                        <a:t>Done</a:t>
                      </a:r>
                    </a:p>
                  </a:txBody>
                  <a:tcPr/>
                </a:tc>
                <a:extLst>
                  <a:ext uri="{0D108BD9-81ED-4DB2-BD59-A6C34878D82A}">
                    <a16:rowId xmlns:a16="http://schemas.microsoft.com/office/drawing/2014/main" val="1044915128"/>
                  </a:ext>
                </a:extLst>
              </a:tr>
              <a:tr h="291842">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r>
                        <a:rPr lang="en-US" sz="1600" dirty="0">
                          <a:solidFill>
                            <a:schemeClr val="tx1"/>
                          </a:solidFill>
                        </a:rPr>
                        <a:t>Steel towers for forward </a:t>
                      </a:r>
                      <a:r>
                        <a:rPr lang="en-US" sz="1600" dirty="0" err="1">
                          <a:solidFill>
                            <a:schemeClr val="tx1"/>
                          </a:solidFill>
                        </a:rPr>
                        <a:t>HCal</a:t>
                      </a:r>
                      <a:r>
                        <a:rPr lang="en-US" sz="1600" dirty="0">
                          <a:solidFill>
                            <a:schemeClr val="tx1"/>
                          </a:solidFill>
                        </a:rPr>
                        <a:t> </a:t>
                      </a:r>
                      <a:r>
                        <a:rPr lang="en-US" sz="1600" kern="1200" dirty="0">
                          <a:solidFill>
                            <a:schemeClr val="tx1"/>
                          </a:solidFill>
                          <a:effectLst/>
                          <a:latin typeface="+mn-lt"/>
                          <a:ea typeface="+mn-ea"/>
                          <a:cs typeface="+mn-cs"/>
                        </a:rPr>
                        <a:t>(cont. CD-3A/B) – 288 towers remaining</a:t>
                      </a:r>
                      <a:endParaRPr lang="en-US" sz="1600" dirty="0">
                        <a:solidFill>
                          <a:schemeClr val="tx1"/>
                        </a:solidFill>
                      </a:endParaRPr>
                    </a:p>
                  </a:txBody>
                  <a:tcPr/>
                </a:tc>
                <a:tc>
                  <a:txBody>
                    <a:bodyPr/>
                    <a:lstStyle/>
                    <a:p>
                      <a:pPr algn="r"/>
                      <a:r>
                        <a:rPr lang="en-US" sz="1600" dirty="0">
                          <a:solidFill>
                            <a:schemeClr val="tx1"/>
                          </a:solidFill>
                        </a:rPr>
                        <a:t>1.57</a:t>
                      </a:r>
                    </a:p>
                  </a:txBody>
                  <a:tcPr/>
                </a:tc>
                <a:tc>
                  <a:txBody>
                    <a:bodyPr/>
                    <a:lstStyle/>
                    <a:p>
                      <a:pPr algn="ctr"/>
                      <a:r>
                        <a:rPr lang="en-US" sz="1600" dirty="0">
                          <a:solidFill>
                            <a:schemeClr val="tx1"/>
                          </a:solidFill>
                        </a:rPr>
                        <a:t>Done</a:t>
                      </a:r>
                    </a:p>
                  </a:txBody>
                  <a:tcPr/>
                </a:tc>
                <a:extLst>
                  <a:ext uri="{0D108BD9-81ED-4DB2-BD59-A6C34878D82A}">
                    <a16:rowId xmlns:a16="http://schemas.microsoft.com/office/drawing/2014/main" val="2047454376"/>
                  </a:ext>
                </a:extLst>
              </a:tr>
              <a:tr h="368053">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r>
                        <a:rPr lang="en-US" sz="1600" dirty="0">
                          <a:solidFill>
                            <a:schemeClr val="tx1"/>
                          </a:solidFill>
                        </a:rPr>
                        <a:t>Flux return steal rear endcap</a:t>
                      </a:r>
                    </a:p>
                  </a:txBody>
                  <a:tcPr/>
                </a:tc>
                <a:tc>
                  <a:txBody>
                    <a:bodyPr/>
                    <a:lstStyle/>
                    <a:p>
                      <a:pPr algn="r"/>
                      <a:r>
                        <a:rPr lang="en-US" sz="1600" dirty="0">
                          <a:solidFill>
                            <a:schemeClr val="tx1"/>
                          </a:solidFill>
                        </a:rPr>
                        <a:t>3.26</a:t>
                      </a:r>
                    </a:p>
                  </a:txBody>
                  <a:tcPr/>
                </a:tc>
                <a:tc>
                  <a:txBody>
                    <a:bodyPr/>
                    <a:lstStyle/>
                    <a:p>
                      <a:pPr algn="ctr"/>
                      <a:r>
                        <a:rPr lang="en-US" sz="1600" dirty="0">
                          <a:solidFill>
                            <a:schemeClr val="tx1"/>
                          </a:solidFill>
                        </a:rPr>
                        <a:t>Done</a:t>
                      </a:r>
                    </a:p>
                  </a:txBody>
                  <a:tcPr/>
                </a:tc>
                <a:extLst>
                  <a:ext uri="{0D108BD9-81ED-4DB2-BD59-A6C34878D82A}">
                    <a16:rowId xmlns:a16="http://schemas.microsoft.com/office/drawing/2014/main" val="503275005"/>
                  </a:ext>
                </a:extLst>
              </a:tr>
              <a:tr h="291842">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r>
                        <a:rPr lang="en-US" sz="1600" dirty="0">
                          <a:solidFill>
                            <a:schemeClr val="tx1"/>
                          </a:solidFill>
                        </a:rPr>
                        <a:t>High-Rate Picosecond </a:t>
                      </a:r>
                      <a:r>
                        <a:rPr lang="en-US" sz="1600" dirty="0" err="1">
                          <a:solidFill>
                            <a:schemeClr val="tx1"/>
                          </a:solidFill>
                        </a:rPr>
                        <a:t>PhotoDetectors</a:t>
                      </a:r>
                      <a:r>
                        <a:rPr lang="en-US" sz="1600" dirty="0">
                          <a:solidFill>
                            <a:schemeClr val="tx1"/>
                          </a:solidFill>
                        </a:rPr>
                        <a:t> (HRPPDs) </a:t>
                      </a:r>
                    </a:p>
                  </a:txBody>
                  <a:tcPr/>
                </a:tc>
                <a:tc>
                  <a:txBody>
                    <a:bodyPr/>
                    <a:lstStyle/>
                    <a:p>
                      <a:pPr algn="r"/>
                      <a:r>
                        <a:rPr lang="en-US" sz="1600" dirty="0">
                          <a:solidFill>
                            <a:schemeClr val="tx1"/>
                          </a:solidFill>
                        </a:rPr>
                        <a:t>6.1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09/01/26</a:t>
                      </a:r>
                    </a:p>
                  </a:txBody>
                  <a:tcPr/>
                </a:tc>
                <a:extLst>
                  <a:ext uri="{0D108BD9-81ED-4DB2-BD59-A6C34878D82A}">
                    <a16:rowId xmlns:a16="http://schemas.microsoft.com/office/drawing/2014/main" val="2187625382"/>
                  </a:ext>
                </a:extLst>
              </a:tr>
              <a:tr h="388356">
                <a:tc>
                  <a:txBody>
                    <a:bodyPr/>
                    <a:lstStyle/>
                    <a:p>
                      <a:r>
                        <a:rPr lang="en-US" sz="1600" dirty="0">
                          <a:solidFill>
                            <a:schemeClr val="tx1"/>
                          </a:solidFill>
                        </a:rPr>
                        <a:t>DET</a:t>
                      </a:r>
                    </a:p>
                  </a:txBody>
                  <a:tcPr/>
                </a:tc>
                <a:tc>
                  <a:txBody>
                    <a:bodyPr/>
                    <a:lstStyle/>
                    <a:p>
                      <a:r>
                        <a:rPr lang="en-US" sz="1600" dirty="0">
                          <a:solidFill>
                            <a:schemeClr val="tx1"/>
                          </a:solidFill>
                        </a:rPr>
                        <a:t>6.03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solidFill>
                            <a:schemeClr val="tx1"/>
                          </a:solidFill>
                          <a:effectLst/>
                          <a:latin typeface="+mn-lt"/>
                          <a:ea typeface="+mn-ea"/>
                          <a:cs typeface="+mn-cs"/>
                        </a:rPr>
                        <a:t>SiPMs</a:t>
                      </a:r>
                      <a:r>
                        <a:rPr lang="en-US" sz="1600" kern="1200" dirty="0">
                          <a:solidFill>
                            <a:schemeClr val="tx1"/>
                          </a:solidFill>
                          <a:effectLst/>
                          <a:latin typeface="+mn-lt"/>
                          <a:ea typeface="+mn-ea"/>
                          <a:cs typeface="+mn-cs"/>
                        </a:rPr>
                        <a:t> for all the other subsystems and mounting on the </a:t>
                      </a:r>
                      <a:r>
                        <a:rPr lang="en-US" sz="1600" kern="1200" dirty="0" err="1">
                          <a:solidFill>
                            <a:schemeClr val="tx1"/>
                          </a:solidFill>
                          <a:effectLst/>
                          <a:latin typeface="+mn-lt"/>
                          <a:ea typeface="+mn-ea"/>
                          <a:cs typeface="+mn-cs"/>
                        </a:rPr>
                        <a:t>SiPMs</a:t>
                      </a:r>
                      <a:r>
                        <a:rPr lang="en-US" sz="1600" kern="1200" dirty="0">
                          <a:solidFill>
                            <a:schemeClr val="tx1"/>
                          </a:solidFill>
                          <a:effectLst/>
                          <a:latin typeface="+mn-lt"/>
                          <a:ea typeface="+mn-ea"/>
                          <a:cs typeface="+mn-cs"/>
                        </a:rPr>
                        <a:t> boards &amp; QA</a:t>
                      </a:r>
                    </a:p>
                  </a:txBody>
                  <a:tcPr/>
                </a:tc>
                <a:tc>
                  <a:txBody>
                    <a:bodyPr/>
                    <a:lstStyle/>
                    <a:p>
                      <a:pPr algn="r"/>
                      <a:r>
                        <a:rPr lang="en-US" sz="1600" dirty="0">
                          <a:solidFill>
                            <a:schemeClr val="tx1"/>
                          </a:solidFill>
                        </a:rPr>
                        <a:t>4.82</a:t>
                      </a:r>
                    </a:p>
                  </a:txBody>
                  <a:tcPr/>
                </a:tc>
                <a:tc>
                  <a:txBody>
                    <a:bodyPr/>
                    <a:lstStyle/>
                    <a:p>
                      <a:pPr algn="ctr"/>
                      <a:r>
                        <a:rPr lang="en-US" sz="1600" dirty="0">
                          <a:solidFill>
                            <a:schemeClr val="tx1"/>
                          </a:solidFill>
                        </a:rPr>
                        <a:t>Done</a:t>
                      </a:r>
                    </a:p>
                  </a:txBody>
                  <a:tcPr/>
                </a:tc>
                <a:extLst>
                  <a:ext uri="{0D108BD9-81ED-4DB2-BD59-A6C34878D82A}">
                    <a16:rowId xmlns:a16="http://schemas.microsoft.com/office/drawing/2014/main" val="1174264590"/>
                  </a:ext>
                </a:extLst>
              </a:tr>
              <a:tr h="291842">
                <a:tc>
                  <a:txBody>
                    <a:bodyPr/>
                    <a:lstStyle/>
                    <a:p>
                      <a:endParaRPr lang="en-US" sz="1600" dirty="0">
                        <a:solidFill>
                          <a:schemeClr val="tx1"/>
                        </a:solidFill>
                      </a:endParaRPr>
                    </a:p>
                  </a:txBody>
                  <a:tcPr/>
                </a:tc>
                <a:tc>
                  <a:txBody>
                    <a:bodyPr/>
                    <a:lstStyle/>
                    <a:p>
                      <a:pPr algn="r"/>
                      <a:endParaRPr lang="en-US" sz="1600" b="1" dirty="0">
                        <a:solidFill>
                          <a:schemeClr val="tx1"/>
                        </a:solidFill>
                      </a:endParaRPr>
                    </a:p>
                  </a:txBody>
                  <a:tcPr/>
                </a:tc>
                <a:tc>
                  <a:txBody>
                    <a:bodyPr/>
                    <a:lstStyle/>
                    <a:p>
                      <a:pPr algn="r"/>
                      <a:r>
                        <a:rPr lang="en-US" sz="1600" b="1" dirty="0">
                          <a:solidFill>
                            <a:schemeClr val="tx1"/>
                          </a:solidFill>
                        </a:rPr>
                        <a:t>Total</a:t>
                      </a:r>
                    </a:p>
                  </a:txBody>
                  <a:tcPr/>
                </a:tc>
                <a:tc>
                  <a:txBody>
                    <a:bodyPr/>
                    <a:lstStyle/>
                    <a:p>
                      <a:pPr algn="r"/>
                      <a:r>
                        <a:rPr lang="en-US" sz="1600" b="1" dirty="0">
                          <a:solidFill>
                            <a:schemeClr val="tx1"/>
                          </a:solidFill>
                        </a:rPr>
                        <a:t>18.32</a:t>
                      </a:r>
                    </a:p>
                  </a:txBody>
                  <a:tcPr/>
                </a:tc>
                <a:tc>
                  <a:txBody>
                    <a:bodyPr/>
                    <a:lstStyle/>
                    <a:p>
                      <a:pPr algn="ctr"/>
                      <a:endParaRPr lang="en-US" sz="1600" b="1" dirty="0">
                        <a:solidFill>
                          <a:schemeClr val="tx1"/>
                        </a:solidFill>
                      </a:endParaRPr>
                    </a:p>
                  </a:txBody>
                  <a:tcPr/>
                </a:tc>
                <a:extLst>
                  <a:ext uri="{0D108BD9-81ED-4DB2-BD59-A6C34878D82A}">
                    <a16:rowId xmlns:a16="http://schemas.microsoft.com/office/drawing/2014/main" val="1783724762"/>
                  </a:ext>
                </a:extLst>
              </a:tr>
            </a:tbl>
          </a:graphicData>
        </a:graphic>
      </p:graphicFrame>
      <p:sp>
        <p:nvSpPr>
          <p:cNvPr id="5" name="TextBox 4">
            <a:extLst>
              <a:ext uri="{FF2B5EF4-FFF2-40B4-BE49-F238E27FC236}">
                <a16:creationId xmlns:a16="http://schemas.microsoft.com/office/drawing/2014/main" id="{48E70EEF-DE44-C80C-EAE5-9156DB9BCDD3}"/>
              </a:ext>
            </a:extLst>
          </p:cNvPr>
          <p:cNvSpPr txBox="1"/>
          <p:nvPr/>
        </p:nvSpPr>
        <p:spPr>
          <a:xfrm>
            <a:off x="367053" y="3654310"/>
            <a:ext cx="6009979" cy="2446824"/>
          </a:xfrm>
          <a:prstGeom prst="rect">
            <a:avLst/>
          </a:prstGeom>
          <a:noFill/>
        </p:spPr>
        <p:txBody>
          <a:bodyPr wrap="none" rtlCol="0">
            <a:spAutoFit/>
          </a:bodyPr>
          <a:lstStyle/>
          <a:p>
            <a:r>
              <a:rPr lang="en-US" sz="1700" b="1" dirty="0"/>
              <a:t>CD-3C will complete:</a:t>
            </a:r>
          </a:p>
          <a:p>
            <a:pPr marL="285750" indent="-285750">
              <a:buFont typeface="Wingdings" pitchFamily="2" charset="2"/>
              <a:buChar char="§"/>
            </a:pPr>
            <a:r>
              <a:rPr lang="en-US" sz="1700" dirty="0"/>
              <a:t>the PbWO4 crystal procurement</a:t>
            </a:r>
          </a:p>
          <a:p>
            <a:pPr marL="285750" indent="-285750">
              <a:buFont typeface="Wingdings" pitchFamily="2" charset="2"/>
              <a:buChar char="§"/>
            </a:pPr>
            <a:r>
              <a:rPr lang="en-US" sz="1700" dirty="0"/>
              <a:t>the fiber procurement of the </a:t>
            </a:r>
            <a:r>
              <a:rPr lang="en-US" sz="1700" dirty="0" err="1"/>
              <a:t>fECAL</a:t>
            </a:r>
            <a:endParaRPr lang="en-US" sz="1700" dirty="0"/>
          </a:p>
          <a:p>
            <a:pPr marL="285750" indent="-285750">
              <a:buFont typeface="Wingdings" pitchFamily="2" charset="2"/>
              <a:buChar char="§"/>
            </a:pPr>
            <a:r>
              <a:rPr lang="en-US" sz="1700" dirty="0"/>
              <a:t>the </a:t>
            </a:r>
            <a:r>
              <a:rPr lang="en-US" sz="1700" dirty="0" err="1"/>
              <a:t>SiPMs</a:t>
            </a:r>
            <a:r>
              <a:rPr lang="en-US" sz="1700" dirty="0"/>
              <a:t> and steel towers for the </a:t>
            </a:r>
            <a:r>
              <a:rPr lang="en-US" sz="1700" dirty="0" err="1"/>
              <a:t>lfHCal</a:t>
            </a:r>
            <a:endParaRPr lang="en-US" sz="1700" dirty="0"/>
          </a:p>
          <a:p>
            <a:pPr marL="285750" indent="-285750">
              <a:buFont typeface="Wingdings" pitchFamily="2" charset="2"/>
              <a:buChar char="§"/>
            </a:pPr>
            <a:r>
              <a:rPr lang="en-US" sz="1700" dirty="0"/>
              <a:t>the flux return steel for the electron and hadron endcap</a:t>
            </a:r>
          </a:p>
          <a:p>
            <a:r>
              <a:rPr lang="en-US" sz="1700" b="1" dirty="0"/>
              <a:t>New Items: </a:t>
            </a:r>
          </a:p>
          <a:p>
            <a:pPr marL="285750" indent="-285750">
              <a:buFont typeface="Wingdings" pitchFamily="2" charset="2"/>
              <a:buChar char="§"/>
            </a:pPr>
            <a:r>
              <a:rPr lang="en-US" sz="1700" dirty="0"/>
              <a:t>all the HRPPDS for the </a:t>
            </a:r>
            <a:r>
              <a:rPr lang="en-US" sz="1700" dirty="0" err="1"/>
              <a:t>pfRICH</a:t>
            </a:r>
            <a:r>
              <a:rPr lang="en-US" sz="1700" dirty="0"/>
              <a:t> and the DIRC</a:t>
            </a:r>
          </a:p>
          <a:p>
            <a:pPr marL="285750" indent="-285750">
              <a:buFont typeface="Wingdings" pitchFamily="2" charset="2"/>
              <a:buChar char="§"/>
            </a:pPr>
            <a:r>
              <a:rPr lang="en-US" sz="1700" dirty="0"/>
              <a:t>all </a:t>
            </a:r>
            <a:r>
              <a:rPr lang="en-US" sz="1700" dirty="0" err="1"/>
              <a:t>SiPMs</a:t>
            </a:r>
            <a:r>
              <a:rPr lang="en-US" sz="1700" dirty="0"/>
              <a:t> for the </a:t>
            </a:r>
            <a:r>
              <a:rPr lang="en-US" sz="1700" dirty="0" err="1"/>
              <a:t>bEcal</a:t>
            </a:r>
            <a:r>
              <a:rPr lang="en-US" sz="1700" dirty="0"/>
              <a:t>, the Barrel-ECAL, the Barrel </a:t>
            </a:r>
            <a:r>
              <a:rPr lang="en-US" sz="1700" dirty="0" err="1"/>
              <a:t>Hcal</a:t>
            </a:r>
            <a:r>
              <a:rPr lang="en-US" sz="1700" dirty="0"/>
              <a:t>,</a:t>
            </a:r>
          </a:p>
          <a:p>
            <a:r>
              <a:rPr lang="en-US" sz="1700" dirty="0"/>
              <a:t>     the </a:t>
            </a:r>
            <a:r>
              <a:rPr lang="en-US" sz="1700" dirty="0" err="1"/>
              <a:t>fHCal</a:t>
            </a:r>
            <a:r>
              <a:rPr lang="en-US" sz="1700" dirty="0"/>
              <a:t> and all the auxiliary detectors</a:t>
            </a:r>
          </a:p>
        </p:txBody>
      </p:sp>
      <p:sp>
        <p:nvSpPr>
          <p:cNvPr id="7" name="TextBox 6">
            <a:extLst>
              <a:ext uri="{FF2B5EF4-FFF2-40B4-BE49-F238E27FC236}">
                <a16:creationId xmlns:a16="http://schemas.microsoft.com/office/drawing/2014/main" id="{2B6916A8-0BE8-DB32-3028-9A5507A88EF2}"/>
              </a:ext>
            </a:extLst>
          </p:cNvPr>
          <p:cNvSpPr txBox="1"/>
          <p:nvPr/>
        </p:nvSpPr>
        <p:spPr>
          <a:xfrm>
            <a:off x="10819769" y="3198167"/>
            <a:ext cx="1070555" cy="461665"/>
          </a:xfrm>
          <a:prstGeom prst="rect">
            <a:avLst/>
          </a:prstGeom>
          <a:noFill/>
        </p:spPr>
        <p:txBody>
          <a:bodyPr wrap="square" rtlCol="0">
            <a:spAutoFit/>
          </a:bodyPr>
          <a:lstStyle/>
          <a:p>
            <a:r>
              <a:rPr lang="en-US" sz="1200" i="1" dirty="0"/>
              <a:t>(without contingency)</a:t>
            </a:r>
          </a:p>
        </p:txBody>
      </p:sp>
      <p:pic>
        <p:nvPicPr>
          <p:cNvPr id="6" name="Picture 5">
            <a:extLst>
              <a:ext uri="{FF2B5EF4-FFF2-40B4-BE49-F238E27FC236}">
                <a16:creationId xmlns:a16="http://schemas.microsoft.com/office/drawing/2014/main" id="{9B00EAD3-9896-38F0-EF6F-03AF44442095}"/>
              </a:ext>
            </a:extLst>
          </p:cNvPr>
          <p:cNvPicPr>
            <a:picLocks noChangeAspect="1"/>
          </p:cNvPicPr>
          <p:nvPr/>
        </p:nvPicPr>
        <p:blipFill>
          <a:blip r:embed="rId3"/>
          <a:stretch>
            <a:fillRect/>
          </a:stretch>
        </p:blipFill>
        <p:spPr>
          <a:xfrm>
            <a:off x="6579554" y="3760645"/>
            <a:ext cx="5435235" cy="3018289"/>
          </a:xfrm>
          <a:prstGeom prst="rect">
            <a:avLst/>
          </a:prstGeom>
        </p:spPr>
      </p:pic>
      <p:sp>
        <p:nvSpPr>
          <p:cNvPr id="4" name="Slide Number Placeholder 2">
            <a:extLst>
              <a:ext uri="{FF2B5EF4-FFF2-40B4-BE49-F238E27FC236}">
                <a16:creationId xmlns:a16="http://schemas.microsoft.com/office/drawing/2014/main" id="{C0800507-2A25-4428-C3F9-B59E98C98FC1}"/>
              </a:ext>
            </a:extLst>
          </p:cNvPr>
          <p:cNvSpPr txBox="1">
            <a:spLocks/>
          </p:cNvSpPr>
          <p:nvPr/>
        </p:nvSpPr>
        <p:spPr>
          <a:xfrm>
            <a:off x="11613236" y="6481793"/>
            <a:ext cx="433387" cy="365125"/>
          </a:xfrm>
          <a:prstGeom prst="rect">
            <a:avLst/>
          </a:prstGeom>
        </p:spPr>
        <p:txBody>
          <a:bodyPr lIns="0" tIns="0" rIns="0" bIns="0" anchor="ctr"/>
          <a:lstStyle>
            <a:defPPr>
              <a:defRPr lang="en-US"/>
            </a:defPPr>
            <a:lvl1pPr marL="0" algn="ct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3A556B-7C63-244D-9B7C-B0EA8042B330}" type="slidenum">
              <a:rPr lang="en-US" smtClean="0"/>
              <a:pPr/>
              <a:t>5</a:t>
            </a:fld>
            <a:endParaRPr lang="en-US" dirty="0"/>
          </a:p>
        </p:txBody>
      </p:sp>
      <p:pic>
        <p:nvPicPr>
          <p:cNvPr id="9" name="Picture 8">
            <a:extLst>
              <a:ext uri="{FF2B5EF4-FFF2-40B4-BE49-F238E27FC236}">
                <a16:creationId xmlns:a16="http://schemas.microsoft.com/office/drawing/2014/main" id="{593C7DDE-1EFC-8243-7333-078EDD4FC477}"/>
              </a:ext>
            </a:extLst>
          </p:cNvPr>
          <p:cNvPicPr>
            <a:picLocks noChangeAspect="1"/>
          </p:cNvPicPr>
          <p:nvPr/>
        </p:nvPicPr>
        <p:blipFill>
          <a:blip r:embed="rId4">
            <a:clrChange>
              <a:clrFrom>
                <a:srgbClr val="F6F6F6"/>
              </a:clrFrom>
              <a:clrTo>
                <a:srgbClr val="F6F6F6">
                  <a:alpha val="0"/>
                </a:srgbClr>
              </a:clrTo>
            </a:clrChange>
          </a:blip>
          <a:stretch>
            <a:fillRect/>
          </a:stretch>
        </p:blipFill>
        <p:spPr>
          <a:xfrm>
            <a:off x="11872872" y="2461862"/>
            <a:ext cx="271337" cy="350753"/>
          </a:xfrm>
          <a:prstGeom prst="rect">
            <a:avLst/>
          </a:prstGeom>
        </p:spPr>
      </p:pic>
    </p:spTree>
    <p:extLst>
      <p:ext uri="{BB962C8B-B14F-4D97-AF65-F5344CB8AC3E}">
        <p14:creationId xmlns:p14="http://schemas.microsoft.com/office/powerpoint/2010/main" val="3407271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B4FAF-899A-8555-BEA4-7FCCB29165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151D17-4606-B176-7690-60A52A4F39CD}"/>
              </a:ext>
            </a:extLst>
          </p:cNvPr>
          <p:cNvSpPr>
            <a:spLocks noGrp="1"/>
          </p:cNvSpPr>
          <p:nvPr>
            <p:ph type="title"/>
          </p:nvPr>
        </p:nvSpPr>
        <p:spPr>
          <a:xfrm>
            <a:off x="599768" y="0"/>
            <a:ext cx="11362736" cy="571600"/>
          </a:xfrm>
        </p:spPr>
        <p:txBody>
          <a:bodyPr>
            <a:normAutofit/>
          </a:bodyPr>
          <a:lstStyle/>
          <a:p>
            <a:r>
              <a:rPr lang="en-US" i="0" dirty="0"/>
              <a:t>Technical Progress – PID Detectors</a:t>
            </a:r>
          </a:p>
        </p:txBody>
      </p:sp>
      <p:sp>
        <p:nvSpPr>
          <p:cNvPr id="4" name="TextBox 3">
            <a:extLst>
              <a:ext uri="{FF2B5EF4-FFF2-40B4-BE49-F238E27FC236}">
                <a16:creationId xmlns:a16="http://schemas.microsoft.com/office/drawing/2014/main" id="{A693DCE3-FB32-4C02-76F1-F15949EDACA4}"/>
              </a:ext>
            </a:extLst>
          </p:cNvPr>
          <p:cNvSpPr txBox="1"/>
          <p:nvPr/>
        </p:nvSpPr>
        <p:spPr>
          <a:xfrm>
            <a:off x="229496" y="566418"/>
            <a:ext cx="7651102" cy="3231654"/>
          </a:xfrm>
          <a:prstGeom prst="rect">
            <a:avLst/>
          </a:prstGeom>
          <a:noFill/>
        </p:spPr>
        <p:txBody>
          <a:bodyPr wrap="square" lIns="91440" tIns="45720" rIns="91440" bIns="45720" rtlCol="0" anchor="t">
            <a:spAutoFit/>
          </a:bodyPr>
          <a:lstStyle/>
          <a:p>
            <a:r>
              <a:rPr lang="en-US" sz="2000" b="1" u="sng" dirty="0"/>
              <a:t>Specifications and status</a:t>
            </a:r>
          </a:p>
          <a:p>
            <a:endParaRPr lang="en-US" dirty="0"/>
          </a:p>
          <a:p>
            <a:pPr marL="285750" indent="-285750">
              <a:buFont typeface="Arial" panose="020B0604020202020204" pitchFamily="34" charset="0"/>
              <a:buChar char="•"/>
            </a:pPr>
            <a:r>
              <a:rPr lang="en-US" dirty="0"/>
              <a:t>Uniform Quantum Efficiency with 10% RMS. </a:t>
            </a:r>
            <a:r>
              <a:rPr lang="en-US" sz="2000" dirty="0"/>
              <a:t>✓</a:t>
            </a:r>
            <a:endParaRPr lang="en-US" sz="2000" dirty="0">
              <a:cs typeface="Arial"/>
            </a:endParaRPr>
          </a:p>
          <a:p>
            <a:pPr marL="285750" indent="-285750">
              <a:buFont typeface="Arial" panose="020B0604020202020204" pitchFamily="34" charset="0"/>
              <a:buChar char="•"/>
            </a:pPr>
            <a:r>
              <a:rPr lang="en-US" dirty="0"/>
              <a:t>Dark current rate &lt; 2 kHz/cm</a:t>
            </a:r>
            <a:r>
              <a:rPr lang="en-US" baseline="30000" dirty="0"/>
              <a:t>2</a:t>
            </a:r>
            <a:r>
              <a:rPr lang="en-US" dirty="0"/>
              <a:t> </a:t>
            </a:r>
            <a:r>
              <a:rPr lang="en-US" sz="2000" dirty="0"/>
              <a:t>✓</a:t>
            </a:r>
            <a:endParaRPr lang="en-US" sz="2000" dirty="0">
              <a:cs typeface="Arial"/>
            </a:endParaRPr>
          </a:p>
          <a:p>
            <a:pPr marL="285750" indent="-285750">
              <a:buFont typeface="Arial" panose="020B0604020202020204" pitchFamily="34" charset="0"/>
              <a:buChar char="•"/>
            </a:pPr>
            <a:r>
              <a:rPr lang="en-US" dirty="0"/>
              <a:t>Timing resolution of 100 </a:t>
            </a:r>
            <a:r>
              <a:rPr lang="en-US" dirty="0" err="1"/>
              <a:t>ps</a:t>
            </a:r>
            <a:r>
              <a:rPr lang="en-US" dirty="0"/>
              <a:t> or less ✓</a:t>
            </a:r>
            <a:endParaRPr lang="en-US" dirty="0">
              <a:cs typeface="Arial"/>
            </a:endParaRPr>
          </a:p>
          <a:p>
            <a:pPr marL="285750" indent="-285750">
              <a:buFont typeface="Arial" panose="020B0604020202020204" pitchFamily="34" charset="0"/>
              <a:buChar char="•"/>
            </a:pPr>
            <a:r>
              <a:rPr lang="en-US" dirty="0"/>
              <a:t> Photon Detection efficiency ~ 25% ✓</a:t>
            </a:r>
            <a:endParaRPr lang="en-US" dirty="0">
              <a:cs typeface="Arial"/>
            </a:endParaRPr>
          </a:p>
          <a:p>
            <a:pPr marL="285750" indent="-285750">
              <a:buFont typeface="Arial" panose="020B0604020202020204" pitchFamily="34" charset="0"/>
              <a:buChar char="•"/>
            </a:pPr>
            <a:r>
              <a:rPr lang="en-US" dirty="0"/>
              <a:t>Uniform gain with RMS within 20% of mean </a:t>
            </a:r>
            <a:r>
              <a:rPr lang="en-US" sz="1700" dirty="0"/>
              <a:t>✓</a:t>
            </a:r>
            <a:endParaRPr lang="en-US" dirty="0">
              <a:ea typeface="+mn-lt"/>
              <a:cs typeface="+mn-lt"/>
            </a:endParaRPr>
          </a:p>
          <a:p>
            <a:pPr marL="285750" indent="-285750">
              <a:buFont typeface="Arial" panose="020B0604020202020204" pitchFamily="34" charset="0"/>
              <a:buChar char="•"/>
            </a:pPr>
            <a:r>
              <a:rPr lang="en-US" dirty="0">
                <a:cs typeface="Arial"/>
              </a:rPr>
              <a:t>Magnetic Field tolerant up to 1.5T</a:t>
            </a:r>
            <a:r>
              <a:rPr lang="en-US" sz="1700" dirty="0">
                <a:cs typeface="Arial"/>
              </a:rPr>
              <a:t>✓</a:t>
            </a:r>
            <a:endParaRPr lang="en-US" dirty="0">
              <a:cs typeface="Arial"/>
            </a:endParaRPr>
          </a:p>
          <a:p>
            <a:pPr marL="285750" indent="-285750">
              <a:buFont typeface="Arial" panose="020B0604020202020204" pitchFamily="34" charset="0"/>
              <a:buChar char="•"/>
            </a:pPr>
            <a:r>
              <a:rPr lang="en-US" dirty="0">
                <a:cs typeface="Arial"/>
              </a:rPr>
              <a:t>Longevity of photo cathode established </a:t>
            </a:r>
            <a:r>
              <a:rPr lang="en-US" sz="1700" dirty="0">
                <a:cs typeface="Arial"/>
              </a:rPr>
              <a:t>✓</a:t>
            </a:r>
            <a:endParaRPr lang="en-US" dirty="0">
              <a:cs typeface="Arial"/>
            </a:endParaRPr>
          </a:p>
          <a:p>
            <a:pPr marL="285750" indent="-285750">
              <a:buFont typeface="Arial" panose="020B0604020202020204" pitchFamily="34" charset="0"/>
              <a:buChar char="•"/>
            </a:pPr>
            <a:r>
              <a:rPr lang="en-US" dirty="0">
                <a:cs typeface="Arial"/>
              </a:rPr>
              <a:t>Minimal ringing at high occupancy </a:t>
            </a:r>
            <a:r>
              <a:rPr lang="en-US" sz="1700" dirty="0">
                <a:cs typeface="Arial"/>
              </a:rPr>
              <a:t>✓</a:t>
            </a:r>
            <a:endParaRPr lang="en-US" dirty="0">
              <a:cs typeface="Arial"/>
            </a:endParaRPr>
          </a:p>
          <a:p>
            <a:pPr marL="285750" indent="-285750">
              <a:buFont typeface="Wingdings" pitchFamily="2" charset="2"/>
              <a:buChar char="è"/>
            </a:pPr>
            <a:r>
              <a:rPr lang="en-US" b="1" dirty="0">
                <a:cs typeface="Arial"/>
              </a:rPr>
              <a:t>FDR September 1</a:t>
            </a:r>
            <a:r>
              <a:rPr lang="en-US" b="1" baseline="30000" dirty="0">
                <a:cs typeface="Arial"/>
              </a:rPr>
              <a:t>st</a:t>
            </a:r>
            <a:r>
              <a:rPr lang="en-US" b="1" dirty="0">
                <a:cs typeface="Arial" panose="020B0604020202020204"/>
              </a:rPr>
              <a:t>, 2026 </a:t>
            </a:r>
            <a:r>
              <a:rPr lang="en-US" i="1" dirty="0">
                <a:solidFill>
                  <a:schemeClr val="tx1">
                    <a:lumMod val="50000"/>
                    <a:lumOff val="50000"/>
                  </a:schemeClr>
                </a:solidFill>
                <a:cs typeface="Arial" panose="020B0604020202020204"/>
              </a:rPr>
              <a:t>(successful)</a:t>
            </a:r>
            <a:r>
              <a:rPr lang="en-US" dirty="0"/>
              <a:t> ✓</a:t>
            </a:r>
            <a:endParaRPr lang="en-US" dirty="0">
              <a:ea typeface="+mn-lt"/>
              <a:cs typeface="+mn-lt"/>
            </a:endParaRPr>
          </a:p>
        </p:txBody>
      </p:sp>
      <p:grpSp>
        <p:nvGrpSpPr>
          <p:cNvPr id="5" name="Group 4">
            <a:extLst>
              <a:ext uri="{FF2B5EF4-FFF2-40B4-BE49-F238E27FC236}">
                <a16:creationId xmlns:a16="http://schemas.microsoft.com/office/drawing/2014/main" id="{F3AC4A1E-EDFE-48D4-E490-3E48250B905C}"/>
              </a:ext>
            </a:extLst>
          </p:cNvPr>
          <p:cNvGrpSpPr/>
          <p:nvPr/>
        </p:nvGrpSpPr>
        <p:grpSpPr>
          <a:xfrm>
            <a:off x="5562899" y="721231"/>
            <a:ext cx="3382048" cy="3222787"/>
            <a:chOff x="5562899" y="721231"/>
            <a:chExt cx="3382048" cy="3222787"/>
          </a:xfrm>
        </p:grpSpPr>
        <p:pic>
          <p:nvPicPr>
            <p:cNvPr id="6" name="Picture 5">
              <a:extLst>
                <a:ext uri="{FF2B5EF4-FFF2-40B4-BE49-F238E27FC236}">
                  <a16:creationId xmlns:a16="http://schemas.microsoft.com/office/drawing/2014/main" id="{DA99C8A0-144B-78CC-5957-111B78C5DC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899" y="721231"/>
              <a:ext cx="3382048" cy="2910134"/>
            </a:xfrm>
            <a:prstGeom prst="rect">
              <a:avLst/>
            </a:prstGeom>
          </p:spPr>
        </p:pic>
        <p:sp>
          <p:nvSpPr>
            <p:cNvPr id="7" name="TextBox 6">
              <a:extLst>
                <a:ext uri="{FF2B5EF4-FFF2-40B4-BE49-F238E27FC236}">
                  <a16:creationId xmlns:a16="http://schemas.microsoft.com/office/drawing/2014/main" id="{4A9F51A0-75C1-29DA-4715-A5ED67BD8E0F}"/>
                </a:ext>
              </a:extLst>
            </p:cNvPr>
            <p:cNvSpPr txBox="1"/>
            <p:nvPr/>
          </p:nvSpPr>
          <p:spPr>
            <a:xfrm>
              <a:off x="6403614" y="3636241"/>
              <a:ext cx="2541333" cy="307777"/>
            </a:xfrm>
            <a:prstGeom prst="rect">
              <a:avLst/>
            </a:prstGeom>
            <a:noFill/>
          </p:spPr>
          <p:txBody>
            <a:bodyPr wrap="square" rtlCol="0">
              <a:spAutoFit/>
            </a:bodyPr>
            <a:lstStyle/>
            <a:p>
              <a:r>
                <a:rPr lang="en-US" sz="1400" i="1"/>
                <a:t>HRPPD QE uniformity</a:t>
              </a:r>
            </a:p>
          </p:txBody>
        </p:sp>
      </p:grpSp>
      <p:grpSp>
        <p:nvGrpSpPr>
          <p:cNvPr id="9" name="Group 8">
            <a:extLst>
              <a:ext uri="{FF2B5EF4-FFF2-40B4-BE49-F238E27FC236}">
                <a16:creationId xmlns:a16="http://schemas.microsoft.com/office/drawing/2014/main" id="{33B497BE-047E-CF54-91A9-808FE4FC3E76}"/>
              </a:ext>
            </a:extLst>
          </p:cNvPr>
          <p:cNvGrpSpPr/>
          <p:nvPr/>
        </p:nvGrpSpPr>
        <p:grpSpPr>
          <a:xfrm>
            <a:off x="8944947" y="1150123"/>
            <a:ext cx="3247053" cy="2586654"/>
            <a:chOff x="8944947" y="1150123"/>
            <a:chExt cx="3247053" cy="2586654"/>
          </a:xfrm>
        </p:grpSpPr>
        <p:pic>
          <p:nvPicPr>
            <p:cNvPr id="10" name="Picture 9">
              <a:extLst>
                <a:ext uri="{FF2B5EF4-FFF2-40B4-BE49-F238E27FC236}">
                  <a16:creationId xmlns:a16="http://schemas.microsoft.com/office/drawing/2014/main" id="{C9CBB4A6-9F2E-439C-55B0-CC81B4BB1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4947" y="1150123"/>
              <a:ext cx="3247053" cy="2160284"/>
            </a:xfrm>
            <a:prstGeom prst="rect">
              <a:avLst/>
            </a:prstGeom>
          </p:spPr>
        </p:pic>
        <p:sp>
          <p:nvSpPr>
            <p:cNvPr id="11" name="TextBox 10">
              <a:extLst>
                <a:ext uri="{FF2B5EF4-FFF2-40B4-BE49-F238E27FC236}">
                  <a16:creationId xmlns:a16="http://schemas.microsoft.com/office/drawing/2014/main" id="{0F523C0A-6E1B-237A-2295-910CF0BF0722}"/>
                </a:ext>
              </a:extLst>
            </p:cNvPr>
            <p:cNvSpPr txBox="1"/>
            <p:nvPr/>
          </p:nvSpPr>
          <p:spPr>
            <a:xfrm>
              <a:off x="9579132" y="3429000"/>
              <a:ext cx="2541333" cy="307777"/>
            </a:xfrm>
            <a:prstGeom prst="rect">
              <a:avLst/>
            </a:prstGeom>
            <a:noFill/>
          </p:spPr>
          <p:txBody>
            <a:bodyPr wrap="square" rtlCol="0">
              <a:spAutoFit/>
            </a:bodyPr>
            <a:lstStyle/>
            <a:p>
              <a:r>
                <a:rPr lang="en-US" sz="1400"/>
                <a:t>HRPPD timing resolution</a:t>
              </a:r>
            </a:p>
          </p:txBody>
        </p:sp>
      </p:grpSp>
      <p:sp>
        <p:nvSpPr>
          <p:cNvPr id="12" name="TextBox 11">
            <a:extLst>
              <a:ext uri="{FF2B5EF4-FFF2-40B4-BE49-F238E27FC236}">
                <a16:creationId xmlns:a16="http://schemas.microsoft.com/office/drawing/2014/main" id="{7EB79AA1-4716-FC69-2398-2713015395C3}"/>
              </a:ext>
            </a:extLst>
          </p:cNvPr>
          <p:cNvSpPr txBox="1"/>
          <p:nvPr/>
        </p:nvSpPr>
        <p:spPr>
          <a:xfrm>
            <a:off x="337358" y="3899721"/>
            <a:ext cx="7651102" cy="1754326"/>
          </a:xfrm>
          <a:prstGeom prst="rect">
            <a:avLst/>
          </a:prstGeom>
          <a:noFill/>
        </p:spPr>
        <p:txBody>
          <a:bodyPr wrap="square" lIns="91440" tIns="45720" rIns="91440" bIns="45720" rtlCol="0" anchor="t">
            <a:spAutoFit/>
          </a:bodyPr>
          <a:lstStyle/>
          <a:p>
            <a:r>
              <a:rPr lang="en-US" b="1" u="sng" dirty="0"/>
              <a:t>Conclusions :</a:t>
            </a:r>
            <a:endParaRPr lang="en-US" dirty="0"/>
          </a:p>
          <a:p>
            <a:pPr marL="285750" indent="-285750">
              <a:buFont typeface="Arial" panose="020B0604020202020204" pitchFamily="34" charset="0"/>
              <a:buChar char="•"/>
            </a:pPr>
            <a:r>
              <a:rPr lang="en-US" dirty="0"/>
              <a:t>HRPPD ready for CD-3C scope </a:t>
            </a:r>
            <a:r>
              <a:rPr lang="en-US" sz="1400" dirty="0"/>
              <a:t>(</a:t>
            </a:r>
            <a:r>
              <a:rPr lang="en-US" sz="1400" dirty="0">
                <a:hlinkClick r:id="rId4">
                  <a:extLst>
                    <a:ext uri="{A12FA001-AC4F-418D-AE19-62706E023703}">
                      <ahyp:hlinkClr xmlns:ahyp="http://schemas.microsoft.com/office/drawing/2018/hyperlinkcolor" val="tx"/>
                    </a:ext>
                  </a:extLst>
                </a:hlinkClick>
              </a:rPr>
              <a:t>Inspection and Test plan</a:t>
            </a:r>
            <a:r>
              <a:rPr lang="en-US" sz="1400" dirty="0"/>
              <a:t>)</a:t>
            </a:r>
            <a:endParaRPr lang="en-US" sz="1400" dirty="0">
              <a:cs typeface="Arial"/>
            </a:endParaRPr>
          </a:p>
          <a:p>
            <a:pPr marL="285750" indent="-285750">
              <a:buFont typeface="Arial" panose="020B0604020202020204" pitchFamily="34" charset="0"/>
              <a:buChar char="•"/>
            </a:pPr>
            <a:r>
              <a:rPr lang="en-US" dirty="0" err="1"/>
              <a:t>pfRICH</a:t>
            </a:r>
            <a:r>
              <a:rPr lang="en-US" dirty="0"/>
              <a:t> require 68 and </a:t>
            </a:r>
            <a:r>
              <a:rPr lang="en-US" dirty="0" err="1"/>
              <a:t>hpDIRC</a:t>
            </a:r>
            <a:r>
              <a:rPr lang="en-US" dirty="0"/>
              <a:t> needs 72 HRPPDs</a:t>
            </a:r>
          </a:p>
          <a:p>
            <a:pPr marL="285750" indent="-285750">
              <a:buFont typeface="Arial" panose="020B0604020202020204" pitchFamily="34" charset="0"/>
              <a:buChar char="•"/>
            </a:pPr>
            <a:r>
              <a:rPr lang="en-US" dirty="0"/>
              <a:t>All the test stands are completely ready for evaluating HRRPDs under CD-3C scope</a:t>
            </a:r>
          </a:p>
          <a:p>
            <a:pPr marL="285750" indent="-285750">
              <a:buFont typeface="Arial" panose="020B0604020202020204" pitchFamily="34" charset="0"/>
              <a:buChar char="•"/>
            </a:pPr>
            <a:endParaRPr lang="en-US" dirty="0"/>
          </a:p>
        </p:txBody>
      </p:sp>
      <p:pic>
        <p:nvPicPr>
          <p:cNvPr id="13" name="Picture 12" descr="Chart, line chart&#10;&#10;AI-generated content may be incorrect.">
            <a:extLst>
              <a:ext uri="{FF2B5EF4-FFF2-40B4-BE49-F238E27FC236}">
                <a16:creationId xmlns:a16="http://schemas.microsoft.com/office/drawing/2014/main" id="{C145CCC2-D3EF-4467-99C0-EF522D79C6BA}"/>
              </a:ext>
            </a:extLst>
          </p:cNvPr>
          <p:cNvPicPr>
            <a:picLocks noChangeAspect="1"/>
          </p:cNvPicPr>
          <p:nvPr/>
        </p:nvPicPr>
        <p:blipFill>
          <a:blip r:embed="rId5"/>
          <a:stretch>
            <a:fillRect/>
          </a:stretch>
        </p:blipFill>
        <p:spPr>
          <a:xfrm>
            <a:off x="8169753" y="4024377"/>
            <a:ext cx="3684889" cy="2122274"/>
          </a:xfrm>
          <a:prstGeom prst="rect">
            <a:avLst/>
          </a:prstGeom>
        </p:spPr>
      </p:pic>
      <p:sp>
        <p:nvSpPr>
          <p:cNvPr id="14" name="TextBox 13">
            <a:extLst>
              <a:ext uri="{FF2B5EF4-FFF2-40B4-BE49-F238E27FC236}">
                <a16:creationId xmlns:a16="http://schemas.microsoft.com/office/drawing/2014/main" id="{F6F65699-0C74-F5BF-8365-0AFEF5C9D874}"/>
              </a:ext>
            </a:extLst>
          </p:cNvPr>
          <p:cNvSpPr txBox="1"/>
          <p:nvPr/>
        </p:nvSpPr>
        <p:spPr>
          <a:xfrm>
            <a:off x="462578" y="5449002"/>
            <a:ext cx="7651101" cy="523220"/>
          </a:xfrm>
          <a:prstGeom prst="rect">
            <a:avLst/>
          </a:prstGeom>
          <a:noFill/>
        </p:spPr>
        <p:txBody>
          <a:bodyPr wrap="square">
            <a:spAutoFit/>
          </a:bodyPr>
          <a:lstStyle/>
          <a:p>
            <a:pPr marL="285750" indent="-285750">
              <a:buFont typeface="Arial" panose="020B0604020202020204" pitchFamily="34" charset="0"/>
              <a:buChar char="•"/>
            </a:pPr>
            <a:r>
              <a:rPr lang="en-US" sz="1400" i="1" dirty="0"/>
              <a:t>Technical details of HRPPD in </a:t>
            </a:r>
            <a:r>
              <a:rPr lang="en-US" sz="1400" i="1" dirty="0" err="1"/>
              <a:t>prebrief</a:t>
            </a:r>
            <a:r>
              <a:rPr lang="en-US" sz="1400" i="1" dirty="0"/>
              <a:t> files  </a:t>
            </a:r>
            <a:r>
              <a:rPr lang="en-US" sz="1400" i="1" dirty="0">
                <a:hlinkClick r:id="rId6">
                  <a:extLst>
                    <a:ext uri="{A12FA001-AC4F-418D-AE19-62706E023703}">
                      <ahyp:hlinkClr xmlns:ahyp="http://schemas.microsoft.com/office/drawing/2018/hyperlinkcolor" val="tx"/>
                    </a:ext>
                  </a:extLst>
                </a:hlinkClick>
              </a:rPr>
              <a:t>ePIC_TIC_mtg_HRPPD_BFIELD_studies_20260112.v10.pdf</a:t>
            </a:r>
            <a:r>
              <a:rPr lang="en-US" sz="1400" i="1" dirty="0"/>
              <a:t> , </a:t>
            </a:r>
            <a:r>
              <a:rPr lang="en-US" sz="1400" dirty="0">
                <a:hlinkClick r:id="rId7">
                  <a:extLst>
                    <a:ext uri="{A12FA001-AC4F-418D-AE19-62706E023703}">
                      <ahyp:hlinkClr xmlns:ahyp="http://schemas.microsoft.com/office/drawing/2018/hyperlinkcolor" val="tx"/>
                    </a:ext>
                  </a:extLst>
                </a:hlinkClick>
              </a:rPr>
              <a:t>HRPPD-evaluation.v05.pdf</a:t>
            </a:r>
            <a:r>
              <a:rPr lang="en-US" sz="1400" i="1" dirty="0"/>
              <a:t> </a:t>
            </a:r>
          </a:p>
        </p:txBody>
      </p:sp>
      <p:sp>
        <p:nvSpPr>
          <p:cNvPr id="15" name="TextBox 14">
            <a:extLst>
              <a:ext uri="{FF2B5EF4-FFF2-40B4-BE49-F238E27FC236}">
                <a16:creationId xmlns:a16="http://schemas.microsoft.com/office/drawing/2014/main" id="{A69D9082-B0CB-E184-22EA-8F36573DFC24}"/>
              </a:ext>
            </a:extLst>
          </p:cNvPr>
          <p:cNvSpPr txBox="1"/>
          <p:nvPr/>
        </p:nvSpPr>
        <p:spPr>
          <a:xfrm>
            <a:off x="9255684" y="630096"/>
            <a:ext cx="2628451" cy="334573"/>
          </a:xfrm>
          <a:prstGeom prst="rect">
            <a:avLst/>
          </a:prstGeom>
        </p:spPr>
        <p:txBody>
          <a:bodyPr wrap="none" rtlCol="0">
            <a:noAutofit/>
          </a:bodyPr>
          <a:lstStyle/>
          <a:p>
            <a:pPr marL="0" indent="0" algn="l">
              <a:buClr>
                <a:srgbClr val="0096FF"/>
              </a:buClr>
              <a:buFont typeface="Arial" panose="020B0604020202020204" pitchFamily="34" charset="0"/>
              <a:buNone/>
            </a:pPr>
            <a:r>
              <a:rPr lang="en-US" b="1" dirty="0">
                <a:solidFill>
                  <a:srgbClr val="0096FF"/>
                </a:solidFill>
              </a:rPr>
              <a:t>HRPPD Path to CD-3C</a:t>
            </a:r>
          </a:p>
        </p:txBody>
      </p:sp>
      <p:sp>
        <p:nvSpPr>
          <p:cNvPr id="17" name="Rectangle 5">
            <a:extLst>
              <a:ext uri="{FF2B5EF4-FFF2-40B4-BE49-F238E27FC236}">
                <a16:creationId xmlns:a16="http://schemas.microsoft.com/office/drawing/2014/main" id="{1F6C4BDB-8E2A-E2A9-4E3F-AE4FBF5014ED}"/>
              </a:ext>
            </a:extLst>
          </p:cNvPr>
          <p:cNvSpPr>
            <a:spLocks noChangeArrowheads="1"/>
          </p:cNvSpPr>
          <p:nvPr/>
        </p:nvSpPr>
        <p:spPr bwMode="auto">
          <a:xfrm>
            <a:off x="6689974" y="107949"/>
            <a:ext cx="52881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u="none" strike="noStrike" cap="none" normalizeH="0" baseline="0" dirty="0">
                <a:ln>
                  <a:noFill/>
                </a:ln>
                <a:effectLst/>
                <a:latin typeface="Aptos" panose="020B0004020202020204" pitchFamily="34" charset="0"/>
                <a:ea typeface="Aptos" panose="020B0004020202020204" pitchFamily="34" charset="0"/>
                <a:cs typeface="Times New Roman" panose="02020603050405020304" pitchFamily="18" charset="0"/>
              </a:rPr>
              <a:t>Slide from </a:t>
            </a:r>
            <a:r>
              <a:rPr lang="en-US" altLang="en-US" dirty="0">
                <a:latin typeface="Aptos" panose="020B0004020202020204" pitchFamily="34" charset="0"/>
                <a:ea typeface="Aptos" panose="020B0004020202020204" pitchFamily="34" charset="0"/>
                <a:cs typeface="Times New Roman" panose="02020603050405020304" pitchFamily="18" charset="0"/>
              </a:rPr>
              <a:t>Surabhi Tarafdar</a:t>
            </a:r>
            <a:endParaRPr kumimoji="0" lang="en-US" altLang="en-US" b="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223768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67D26-1913-FF10-74C0-3C527D1EC3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6A04E0-6F1C-5BE1-1853-B15F70D35D38}"/>
              </a:ext>
            </a:extLst>
          </p:cNvPr>
          <p:cNvSpPr>
            <a:spLocks noGrp="1"/>
          </p:cNvSpPr>
          <p:nvPr>
            <p:ph type="title"/>
          </p:nvPr>
        </p:nvSpPr>
        <p:spPr>
          <a:xfrm>
            <a:off x="599768" y="0"/>
            <a:ext cx="11362736" cy="571600"/>
          </a:xfrm>
        </p:spPr>
        <p:txBody>
          <a:bodyPr>
            <a:normAutofit/>
          </a:bodyPr>
          <a:lstStyle/>
          <a:p>
            <a:r>
              <a:rPr lang="en-US" i="0" dirty="0"/>
              <a:t>HRPPD Final Design Review outcome</a:t>
            </a:r>
          </a:p>
        </p:txBody>
      </p:sp>
      <p:sp>
        <p:nvSpPr>
          <p:cNvPr id="8" name="TextBox 7">
            <a:extLst>
              <a:ext uri="{FF2B5EF4-FFF2-40B4-BE49-F238E27FC236}">
                <a16:creationId xmlns:a16="http://schemas.microsoft.com/office/drawing/2014/main" id="{511AFBD8-DFE4-8788-8472-FD13DFDDEA1C}"/>
              </a:ext>
            </a:extLst>
          </p:cNvPr>
          <p:cNvSpPr txBox="1"/>
          <p:nvPr/>
        </p:nvSpPr>
        <p:spPr>
          <a:xfrm>
            <a:off x="452476" y="571600"/>
            <a:ext cx="11657319" cy="4955203"/>
          </a:xfrm>
          <a:prstGeom prst="rect">
            <a:avLst/>
          </a:prstGeom>
          <a:noFill/>
        </p:spPr>
        <p:txBody>
          <a:bodyPr wrap="square">
            <a:spAutoFit/>
          </a:bodyPr>
          <a:lstStyle/>
          <a:p>
            <a:r>
              <a:rPr lang="en-US" sz="2000" b="1" dirty="0"/>
              <a:t>Charge Questions and response :</a:t>
            </a:r>
          </a:p>
          <a:p>
            <a:pPr indent="-342900">
              <a:buAutoNum type="arabicPeriod"/>
            </a:pPr>
            <a:r>
              <a:rPr lang="en-US" sz="1600" b="1" dirty="0"/>
              <a:t>Technical performance requirements for the HRPPDs  understood and documented ? Yes</a:t>
            </a:r>
          </a:p>
          <a:p>
            <a:pPr marL="0" lvl="1"/>
            <a:endParaRPr lang="en-US" sz="800" b="1" dirty="0"/>
          </a:p>
          <a:p>
            <a:pPr indent="-342900">
              <a:buFont typeface="+mj-lt"/>
              <a:buAutoNum type="arabicPeriod"/>
            </a:pPr>
            <a:r>
              <a:rPr lang="en-US" sz="1600" b="1" dirty="0"/>
              <a:t>HRPPD specifications meet performance requirements with low risk of cost increase , </a:t>
            </a:r>
          </a:p>
          <a:p>
            <a:r>
              <a:rPr lang="en-US" sz="1600" b="1" dirty="0"/>
              <a:t>      schedule delays and technical problems ? Yes</a:t>
            </a:r>
          </a:p>
          <a:p>
            <a:pPr marL="0" lvl="1"/>
            <a:endParaRPr lang="en-US" sz="800" b="1" dirty="0"/>
          </a:p>
          <a:p>
            <a:pPr indent="-342900">
              <a:buFont typeface="+mj-lt"/>
              <a:buAutoNum type="arabicPeriod"/>
            </a:pPr>
            <a:r>
              <a:rPr lang="en-US" sz="1600" b="1" dirty="0"/>
              <a:t>Fabrication assembly plan consistent with project and detector schedule ? Yes</a:t>
            </a:r>
          </a:p>
          <a:p>
            <a:pPr marL="0" lvl="1"/>
            <a:endParaRPr lang="en-US" sz="800" b="1" dirty="0"/>
          </a:p>
          <a:p>
            <a:pPr indent="-342900">
              <a:buFont typeface="+mj-lt"/>
              <a:buAutoNum type="arabicPeriod"/>
            </a:pPr>
            <a:r>
              <a:rPr lang="en-US" sz="1600" b="1" dirty="0"/>
              <a:t>Integration plans for HRPPD in relevant EIC detector subsystem mature enough for their procurement ? Yes</a:t>
            </a:r>
          </a:p>
          <a:p>
            <a:pPr indent="-342900">
              <a:buFont typeface="+mj-lt"/>
              <a:buAutoNum type="arabicPeriod"/>
            </a:pPr>
            <a:endParaRPr lang="en-US" sz="800" b="1" dirty="0"/>
          </a:p>
          <a:p>
            <a:pPr indent="-342900">
              <a:buFont typeface="+mj-lt"/>
              <a:buAutoNum type="arabicPeriod"/>
            </a:pPr>
            <a:r>
              <a:rPr lang="en-US" sz="1600" b="1" dirty="0"/>
              <a:t>Incorporation of ES&amp;H and QA in HRPPD designs and procurement planning ? Yes</a:t>
            </a:r>
          </a:p>
          <a:p>
            <a:pPr marL="0" lvl="1"/>
            <a:endParaRPr lang="en-US" sz="800" b="1" dirty="0"/>
          </a:p>
          <a:p>
            <a:pPr indent="-342900">
              <a:buFont typeface="+mj-lt"/>
              <a:buAutoNum type="arabicPeriod"/>
            </a:pPr>
            <a:r>
              <a:rPr lang="en-US" sz="1600" b="1" dirty="0"/>
              <a:t>Procurement approach sound and procurement schedule credible ? Yes</a:t>
            </a:r>
          </a:p>
          <a:p>
            <a:pPr marL="342900" indent="-342900">
              <a:buFont typeface="+mj-lt"/>
              <a:buAutoNum type="arabicPeriod"/>
            </a:pPr>
            <a:endParaRPr lang="en-US" sz="1600" b="1" dirty="0"/>
          </a:p>
          <a:p>
            <a:r>
              <a:rPr lang="en-US" sz="1600" b="1" dirty="0"/>
              <a:t>Conclusions :</a:t>
            </a:r>
          </a:p>
          <a:p>
            <a:pPr marL="285750" indent="-285750">
              <a:buFont typeface="Arial" panose="020B0604020202020204" pitchFamily="34" charset="0"/>
              <a:buChar char="•"/>
            </a:pPr>
            <a:r>
              <a:rPr lang="en-US" sz="1600" dirty="0"/>
              <a:t>The review committee concluded </a:t>
            </a:r>
          </a:p>
          <a:p>
            <a:pPr lvl="1"/>
            <a:r>
              <a:rPr lang="en-US" sz="1600" dirty="0"/>
              <a:t>“</a:t>
            </a:r>
            <a:r>
              <a:rPr lang="en-US" sz="1600" b="1" dirty="0"/>
              <a:t>The HRPPD design and procurement are sufficiently mature to initiate the CD-3C long-lead procurement”</a:t>
            </a:r>
          </a:p>
          <a:p>
            <a:pPr marL="285750" indent="-285750">
              <a:buFont typeface="Arial" panose="020B0604020202020204" pitchFamily="34" charset="0"/>
              <a:buChar char="•"/>
            </a:pPr>
            <a:r>
              <a:rPr lang="en-US" sz="1600" dirty="0"/>
              <a:t>4 recommendations , two for long term and two for long lead procurements readiness</a:t>
            </a:r>
            <a:endParaRPr lang="en-US" sz="1600" b="1" dirty="0"/>
          </a:p>
          <a:p>
            <a:pPr marL="285750" indent="-285750">
              <a:buFont typeface="Arial" panose="020B0604020202020204" pitchFamily="34" charset="0"/>
              <a:buChar char="•"/>
            </a:pPr>
            <a:r>
              <a:rPr lang="en-US" sz="1600" dirty="0"/>
              <a:t> Work has begun to address the following recommendations :</a:t>
            </a:r>
          </a:p>
          <a:p>
            <a:pPr marL="742950" lvl="1" indent="-285750">
              <a:buFont typeface="Courier New" panose="02070309020205020404" pitchFamily="49" charset="0"/>
              <a:buChar char="o"/>
            </a:pPr>
            <a:r>
              <a:rPr lang="en-US" sz="1600" dirty="0"/>
              <a:t>Drafting SOW and sole source justification to submit to procurement</a:t>
            </a:r>
          </a:p>
          <a:p>
            <a:pPr marL="742950" lvl="1" indent="-285750">
              <a:buFont typeface="Courier New" panose="02070309020205020404" pitchFamily="49" charset="0"/>
              <a:buChar char="o"/>
            </a:pPr>
            <a:r>
              <a:rPr lang="en-US" sz="1600" dirty="0"/>
              <a:t> Started folding in the suggested changes to the QA document relevant that the QA occurs at multiple sites and traceability.</a:t>
            </a:r>
          </a:p>
        </p:txBody>
      </p:sp>
    </p:spTree>
    <p:extLst>
      <p:ext uri="{BB962C8B-B14F-4D97-AF65-F5344CB8AC3E}">
        <p14:creationId xmlns:p14="http://schemas.microsoft.com/office/powerpoint/2010/main" val="362667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C5E27-634B-E92D-7C91-AFC92AA1D078}"/>
              </a:ext>
            </a:extLst>
          </p:cNvPr>
          <p:cNvSpPr>
            <a:spLocks noGrp="1"/>
          </p:cNvSpPr>
          <p:nvPr>
            <p:ph type="title"/>
          </p:nvPr>
        </p:nvSpPr>
        <p:spPr>
          <a:xfrm>
            <a:off x="482757" y="17179"/>
            <a:ext cx="10774491" cy="534868"/>
          </a:xfrm>
        </p:spPr>
        <p:txBody>
          <a:bodyPr>
            <a:noAutofit/>
          </a:bodyPr>
          <a:lstStyle/>
          <a:p>
            <a:r>
              <a:rPr lang="en-US" sz="3200" b="1" i="0" dirty="0">
                <a:solidFill>
                  <a:schemeClr val="tx1"/>
                </a:solidFill>
                <a:latin typeface="+mn-lt"/>
              </a:rPr>
              <a:t>High Level Project Schedules</a:t>
            </a:r>
          </a:p>
        </p:txBody>
      </p:sp>
      <p:sp>
        <p:nvSpPr>
          <p:cNvPr id="5" name="TextBox 4">
            <a:extLst>
              <a:ext uri="{FF2B5EF4-FFF2-40B4-BE49-F238E27FC236}">
                <a16:creationId xmlns:a16="http://schemas.microsoft.com/office/drawing/2014/main" id="{C9CEE55B-7D91-B4FF-6A3F-40F1180C19BE}"/>
              </a:ext>
            </a:extLst>
          </p:cNvPr>
          <p:cNvSpPr txBox="1"/>
          <p:nvPr/>
        </p:nvSpPr>
        <p:spPr>
          <a:xfrm>
            <a:off x="7429901" y="587313"/>
            <a:ext cx="4481394" cy="2308324"/>
          </a:xfrm>
          <a:prstGeom prst="rect">
            <a:avLst/>
          </a:prstGeom>
        </p:spPr>
        <p:txBody>
          <a:bodyPr wrap="square" rtlCol="0">
            <a:spAutoFit/>
          </a:bodyPr>
          <a:lstStyle/>
          <a:p>
            <a:pPr marL="0" indent="0" algn="l">
              <a:lnSpc>
                <a:spcPct val="100000"/>
              </a:lnSpc>
              <a:spcBef>
                <a:spcPts val="0"/>
              </a:spcBef>
              <a:buNone/>
            </a:pPr>
            <a:r>
              <a:rPr lang="en-US" sz="2400" b="1" dirty="0"/>
              <a:t>Strategic Schedule</a:t>
            </a:r>
          </a:p>
          <a:p>
            <a:pPr marL="0" indent="0" algn="l">
              <a:lnSpc>
                <a:spcPct val="100000"/>
              </a:lnSpc>
              <a:spcBef>
                <a:spcPts val="0"/>
              </a:spcBef>
              <a:buNone/>
            </a:pPr>
            <a:r>
              <a:rPr lang="en-US" dirty="0"/>
              <a:t>The strategic schedule integrates subproject sequencing, key approvals, and the path to early operations (as shown at DOE Review)</a:t>
            </a:r>
          </a:p>
          <a:p>
            <a:pPr marL="382950" lvl="1" indent="-285750">
              <a:buFont typeface="Arial" panose="020B0604020202020204" pitchFamily="34" charset="0"/>
              <a:buChar char="•"/>
            </a:pPr>
            <a:r>
              <a:rPr lang="en-US" sz="1600" i="1" dirty="0"/>
              <a:t>Management tool that guides project planning efforts and is not currently supported by the P6 schedule.</a:t>
            </a:r>
          </a:p>
        </p:txBody>
      </p:sp>
      <p:pic>
        <p:nvPicPr>
          <p:cNvPr id="6" name="Picture 5" descr="The image illustrates a detailed project timeline for the Electron-Lon Collider, featuring various milestones, funding, and procurement schedules, including infrastructure, design, and construction phases.&#10;&#10;AI-generated content may be incorrect.">
            <a:extLst>
              <a:ext uri="{FF2B5EF4-FFF2-40B4-BE49-F238E27FC236}">
                <a16:creationId xmlns:a16="http://schemas.microsoft.com/office/drawing/2014/main" id="{BAB84B8B-EC0C-0D5A-0956-DAADEF667B01}"/>
              </a:ext>
            </a:extLst>
          </p:cNvPr>
          <p:cNvPicPr>
            <a:picLocks noChangeAspect="1"/>
          </p:cNvPicPr>
          <p:nvPr/>
        </p:nvPicPr>
        <p:blipFill>
          <a:blip r:embed="rId2"/>
          <a:srcRect b="1415"/>
          <a:stretch>
            <a:fillRect/>
          </a:stretch>
        </p:blipFill>
        <p:spPr>
          <a:xfrm>
            <a:off x="4885110" y="3475317"/>
            <a:ext cx="7026185" cy="2795370"/>
          </a:xfrm>
          <a:prstGeom prst="rect">
            <a:avLst/>
          </a:prstGeom>
        </p:spPr>
      </p:pic>
      <p:sp>
        <p:nvSpPr>
          <p:cNvPr id="7" name="TextBox 6">
            <a:extLst>
              <a:ext uri="{FF2B5EF4-FFF2-40B4-BE49-F238E27FC236}">
                <a16:creationId xmlns:a16="http://schemas.microsoft.com/office/drawing/2014/main" id="{7A7F8104-F48B-B139-7C2C-C0FF32333BD8}"/>
              </a:ext>
            </a:extLst>
          </p:cNvPr>
          <p:cNvSpPr txBox="1"/>
          <p:nvPr/>
        </p:nvSpPr>
        <p:spPr>
          <a:xfrm>
            <a:off x="261323" y="3481992"/>
            <a:ext cx="4627622" cy="2769989"/>
          </a:xfrm>
          <a:prstGeom prst="rect">
            <a:avLst/>
          </a:prstGeom>
        </p:spPr>
        <p:txBody>
          <a:bodyPr wrap="square" rtlCol="0">
            <a:spAutoFit/>
          </a:bodyPr>
          <a:lstStyle/>
          <a:p>
            <a:r>
              <a:rPr lang="en-US" sz="2400" b="1" dirty="0"/>
              <a:t>PIB Schedule – Path to CD-4</a:t>
            </a:r>
          </a:p>
          <a:p>
            <a:r>
              <a:rPr lang="en-US" dirty="0"/>
              <a:t>Schedule shown contains no funding limitations beyond FY26  and no resource leveling</a:t>
            </a:r>
          </a:p>
          <a:p>
            <a:pPr marL="382950" lvl="1" indent="-285750">
              <a:buFont typeface="Arial" panose="020B0604020202020204" pitchFamily="34" charset="0"/>
              <a:buChar char="•"/>
            </a:pPr>
            <a:r>
              <a:rPr lang="en-US" sz="1600" i="1" dirty="0"/>
              <a:t>Detector ready for (CD-2 in Q1/FY27 and) CD-3 in Q3/FY28</a:t>
            </a:r>
          </a:p>
          <a:p>
            <a:pPr marL="382950" lvl="1" indent="-285750">
              <a:buFont typeface="Arial" panose="020B0604020202020204" pitchFamily="34" charset="0"/>
              <a:buChar char="•"/>
            </a:pPr>
            <a:r>
              <a:rPr lang="en-US" sz="1600" i="1" dirty="0"/>
              <a:t>CD-2 and CD-3 dates fully constrained by activities in PIB</a:t>
            </a:r>
          </a:p>
          <a:p>
            <a:pPr marL="382950" lvl="1" indent="-285750">
              <a:buFont typeface="Arial" panose="020B0604020202020204" pitchFamily="34" charset="0"/>
              <a:buChar char="•"/>
            </a:pPr>
            <a:r>
              <a:rPr lang="en-US" sz="1600" i="1" dirty="0"/>
              <a:t>PIB schedule stretched out due incomplete accelerator installation schedule.</a:t>
            </a:r>
          </a:p>
        </p:txBody>
      </p:sp>
      <p:pic>
        <p:nvPicPr>
          <p:cNvPr id="9" name="Picture 8">
            <a:extLst>
              <a:ext uri="{FF2B5EF4-FFF2-40B4-BE49-F238E27FC236}">
                <a16:creationId xmlns:a16="http://schemas.microsoft.com/office/drawing/2014/main" id="{A0C5BCB3-4B6D-4632-5AAB-706DBD414564}"/>
              </a:ext>
            </a:extLst>
          </p:cNvPr>
          <p:cNvPicPr>
            <a:picLocks noChangeAspect="1"/>
          </p:cNvPicPr>
          <p:nvPr/>
        </p:nvPicPr>
        <p:blipFill>
          <a:blip r:embed="rId3"/>
          <a:stretch>
            <a:fillRect/>
          </a:stretch>
        </p:blipFill>
        <p:spPr>
          <a:xfrm>
            <a:off x="261323" y="641321"/>
            <a:ext cx="7096363" cy="2440303"/>
          </a:xfrm>
          <a:prstGeom prst="rect">
            <a:avLst/>
          </a:prstGeom>
        </p:spPr>
      </p:pic>
    </p:spTree>
    <p:extLst>
      <p:ext uri="{BB962C8B-B14F-4D97-AF65-F5344CB8AC3E}">
        <p14:creationId xmlns:p14="http://schemas.microsoft.com/office/powerpoint/2010/main" val="625033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94F0B-02B2-F24F-744F-CACAE356CDC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9675A9-E0D0-C91D-29EE-CE0A59FA7EAC}"/>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5" name="TextBox 4">
            <a:extLst>
              <a:ext uri="{FF2B5EF4-FFF2-40B4-BE49-F238E27FC236}">
                <a16:creationId xmlns:a16="http://schemas.microsoft.com/office/drawing/2014/main" id="{1C2B9DF4-7DC9-CACA-EA7D-6925D95C27D6}"/>
              </a:ext>
            </a:extLst>
          </p:cNvPr>
          <p:cNvSpPr txBox="1"/>
          <p:nvPr/>
        </p:nvSpPr>
        <p:spPr>
          <a:xfrm>
            <a:off x="543878" y="101300"/>
            <a:ext cx="11091862"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Closeout Report on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Status Review </a:t>
            </a:r>
          </a:p>
        </p:txBody>
      </p:sp>
      <p:sp>
        <p:nvSpPr>
          <p:cNvPr id="7" name="TextBox 6">
            <a:extLst>
              <a:ext uri="{FF2B5EF4-FFF2-40B4-BE49-F238E27FC236}">
                <a16:creationId xmlns:a16="http://schemas.microsoft.com/office/drawing/2014/main" id="{1243110A-3E23-5031-33FA-FDA8DA1356B2}"/>
              </a:ext>
            </a:extLst>
          </p:cNvPr>
          <p:cNvSpPr txBox="1"/>
          <p:nvPr/>
        </p:nvSpPr>
        <p:spPr>
          <a:xfrm>
            <a:off x="31432" y="1770028"/>
            <a:ext cx="12160568"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0436A">
                    <a:lumMod val="60000"/>
                    <a:lumOff val="40000"/>
                  </a:srgbClr>
                </a:solidFill>
                <a:effectLst/>
                <a:uLnTx/>
                <a:uFillTx/>
                <a:latin typeface="Times New Roman" pitchFamily="18" charset="0"/>
                <a:ea typeface="+mn-ea"/>
                <a:cs typeface="Times New Roman" pitchFamily="18" charset="0"/>
              </a:rPr>
              <a:t>Electron Ion Collider (EIC) Project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10436A">
                    <a:lumMod val="60000"/>
                    <a:lumOff val="40000"/>
                  </a:srgbClr>
                </a:solidFill>
                <a:effectLst/>
                <a:uLnTx/>
                <a:uFillTx/>
                <a:latin typeface="Times New Roman" pitchFamily="18" charset="0"/>
                <a:ea typeface="+mn-ea"/>
                <a:cs typeface="Times New Roman" pitchFamily="18" charset="0"/>
              </a:rPr>
              <a:t> </a:t>
            </a:r>
            <a:r>
              <a:rPr kumimoji="0" lang="en-US" sz="2800" b="1" i="0" u="none" strike="noStrike" kern="1200" cap="none" spc="0" normalizeH="0" baseline="0" noProof="0" dirty="0">
                <a:ln>
                  <a:noFill/>
                </a:ln>
                <a:solidFill>
                  <a:srgbClr val="10436A">
                    <a:lumMod val="60000"/>
                    <a:lumOff val="40000"/>
                  </a:srgbClr>
                </a:solidFill>
                <a:effectLst/>
                <a:uLnTx/>
                <a:uFillTx/>
                <a:latin typeface="Times New Roman" pitchFamily="18" charset="0"/>
                <a:ea typeface="+mn-ea"/>
                <a:cs typeface="Times New Roman" pitchFamily="18" charset="0"/>
              </a:rPr>
              <a:t>Brookhaven National Laboratory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0436A">
                    <a:lumMod val="60000"/>
                    <a:lumOff val="40000"/>
                  </a:srgbClr>
                </a:solidFill>
                <a:effectLst/>
                <a:uLnTx/>
                <a:uFillTx/>
                <a:latin typeface="Times New Roman" pitchFamily="18" charset="0"/>
                <a:ea typeface="+mn-ea"/>
                <a:cs typeface="Times New Roman" pitchFamily="18" charset="0"/>
              </a:rPr>
              <a:t>September 15-18, 2026</a:t>
            </a:r>
          </a:p>
        </p:txBody>
      </p:sp>
      <p:sp>
        <p:nvSpPr>
          <p:cNvPr id="9" name="TextBox 8">
            <a:extLst>
              <a:ext uri="{FF2B5EF4-FFF2-40B4-BE49-F238E27FC236}">
                <a16:creationId xmlns:a16="http://schemas.microsoft.com/office/drawing/2014/main" id="{BDA06368-8262-A5D5-A756-3677FD686A86}"/>
              </a:ext>
            </a:extLst>
          </p:cNvPr>
          <p:cNvSpPr txBox="1"/>
          <p:nvPr/>
        </p:nvSpPr>
        <p:spPr>
          <a:xfrm>
            <a:off x="3163253" y="4863376"/>
            <a:ext cx="6097904"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Timothy P. Maier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Committee Chair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Office of Science, U.S. Department of Energy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EA0F1"/>
                </a:solidFill>
                <a:effectLst/>
                <a:uLnTx/>
                <a:uFillTx/>
                <a:latin typeface="Times New Roman" pitchFamily="18" charset="0"/>
                <a:ea typeface="+mn-ea"/>
                <a:cs typeface="Times New Roman" pitchFamily="18" charset="0"/>
                <a:hlinkClick r:id="rId2">
                  <a:extLst>
                    <a:ext uri="{A12FA001-AC4F-418D-AE19-62706E023703}">
                      <ahyp:hlinkClr xmlns:ahyp="http://schemas.microsoft.com/office/drawing/2018/hyperlinkcolor" val="tx"/>
                    </a:ext>
                  </a:extLst>
                </a:hlinkClick>
              </a:rPr>
              <a:t>http://www.science.doe.gov/opa/</a:t>
            </a:r>
            <a:endParaRPr kumimoji="0" lang="en-US" sz="2000" b="0" i="0" u="none" strike="noStrike" kern="1200" cap="none" spc="0" normalizeH="0" baseline="0" noProof="0">
              <a:ln>
                <a:noFill/>
              </a:ln>
              <a:solidFill>
                <a:srgbClr val="1EA0F1"/>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537232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6AD4-7D07-5C5A-170C-5410BD8BB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F300D-EC18-CDDB-847B-3C4980C5EC0D}"/>
              </a:ext>
            </a:extLst>
          </p:cNvPr>
          <p:cNvSpPr>
            <a:spLocks noGrp="1"/>
          </p:cNvSpPr>
          <p:nvPr>
            <p:ph type="title"/>
          </p:nvPr>
        </p:nvSpPr>
        <p:spPr>
          <a:xfrm>
            <a:off x="408791" y="28693"/>
            <a:ext cx="11317044" cy="801663"/>
          </a:xfrm>
        </p:spPr>
        <p:txBody>
          <a:bodyPr>
            <a:normAutofit/>
          </a:bodyPr>
          <a:lstStyle/>
          <a:p>
            <a:pPr algn="ctr"/>
            <a:r>
              <a:rPr lang="en-US" sz="3500" b="1">
                <a:effectLst/>
                <a:latin typeface="Times New Roman" pitchFamily="18" charset="0"/>
                <a:cs typeface="Times New Roman" pitchFamily="18" charset="0"/>
              </a:rPr>
              <a:t>Review Committee Participants </a:t>
            </a:r>
            <a:endParaRPr lang="en-US" sz="3500"/>
          </a:p>
        </p:txBody>
      </p:sp>
      <p:sp>
        <p:nvSpPr>
          <p:cNvPr id="3" name="Slide Number Placeholder 2">
            <a:extLst>
              <a:ext uri="{FF2B5EF4-FFF2-40B4-BE49-F238E27FC236}">
                <a16:creationId xmlns:a16="http://schemas.microsoft.com/office/drawing/2014/main" id="{860BB2E4-0EB0-A1BD-E146-B63A28CA1C0F}"/>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4" name="Rectangle 3">
            <a:extLst>
              <a:ext uri="{FF2B5EF4-FFF2-40B4-BE49-F238E27FC236}">
                <a16:creationId xmlns:a16="http://schemas.microsoft.com/office/drawing/2014/main" id="{9CCEC9AE-9202-8EE9-5364-9A660AC26ED5}"/>
              </a:ext>
            </a:extLst>
          </p:cNvPr>
          <p:cNvSpPr/>
          <p:nvPr/>
        </p:nvSpPr>
        <p:spPr>
          <a:xfrm>
            <a:off x="3205875" y="647476"/>
            <a:ext cx="5583965"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Timothy P. Maier, DOE/SC, Chairperson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Intikhab Alam, DOE/FSO, Co-Chairperson</a:t>
            </a:r>
          </a:p>
        </p:txBody>
      </p:sp>
      <p:pic>
        <p:nvPicPr>
          <p:cNvPr id="6" name="Picture 5">
            <a:extLst>
              <a:ext uri="{FF2B5EF4-FFF2-40B4-BE49-F238E27FC236}">
                <a16:creationId xmlns:a16="http://schemas.microsoft.com/office/drawing/2014/main" id="{E922D551-F387-CE9C-0A37-100B0EAD15D7}"/>
              </a:ext>
            </a:extLst>
          </p:cNvPr>
          <p:cNvPicPr>
            <a:picLocks noChangeAspect="1"/>
          </p:cNvPicPr>
          <p:nvPr/>
        </p:nvPicPr>
        <p:blipFill>
          <a:blip r:embed="rId2"/>
          <a:stretch>
            <a:fillRect/>
          </a:stretch>
        </p:blipFill>
        <p:spPr>
          <a:xfrm>
            <a:off x="1549513" y="1014539"/>
            <a:ext cx="9092974" cy="5195985"/>
          </a:xfrm>
          <a:prstGeom prst="rect">
            <a:avLst/>
          </a:prstGeom>
        </p:spPr>
      </p:pic>
      <p:sp>
        <p:nvSpPr>
          <p:cNvPr id="5" name="Rectangle 4">
            <a:extLst>
              <a:ext uri="{FF2B5EF4-FFF2-40B4-BE49-F238E27FC236}">
                <a16:creationId xmlns:a16="http://schemas.microsoft.com/office/drawing/2014/main" id="{CE50CF7B-54F4-7C41-A46B-24EB94F78C61}"/>
              </a:ext>
            </a:extLst>
          </p:cNvPr>
          <p:cNvSpPr/>
          <p:nvPr/>
        </p:nvSpPr>
        <p:spPr>
          <a:xfrm>
            <a:off x="8405707" y="1104053"/>
            <a:ext cx="2411306" cy="1144694"/>
          </a:xfrm>
          <a:prstGeom prst="rect">
            <a:avLst/>
          </a:prstGeom>
          <a:noFill/>
          <a:ln w="25400">
            <a:solidFill>
              <a:srgbClr val="FF4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429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1942B-9E3B-9343-EB0A-87F89E36C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785E5-C280-AAD2-432B-4870C5A207DA}"/>
              </a:ext>
            </a:extLst>
          </p:cNvPr>
          <p:cNvSpPr>
            <a:spLocks noGrp="1"/>
          </p:cNvSpPr>
          <p:nvPr>
            <p:ph type="title"/>
          </p:nvPr>
        </p:nvSpPr>
        <p:spPr>
          <a:xfrm>
            <a:off x="408791" y="28693"/>
            <a:ext cx="11317044" cy="801663"/>
          </a:xfrm>
        </p:spPr>
        <p:txBody>
          <a:bodyPr>
            <a:normAutofit/>
          </a:bodyPr>
          <a:lstStyle/>
          <a:p>
            <a:pPr algn="ctr"/>
            <a:r>
              <a:rPr lang="en-US" sz="3500" b="1" dirty="0">
                <a:effectLst/>
                <a:latin typeface="Times New Roman" pitchFamily="18" charset="0"/>
                <a:cs typeface="Times New Roman" pitchFamily="18" charset="0"/>
              </a:rPr>
              <a:t>Charge Questions </a:t>
            </a:r>
            <a:endParaRPr lang="en-US" sz="3500" dirty="0">
              <a:solidFill>
                <a:srgbClr val="FF0000"/>
              </a:solidFill>
            </a:endParaRPr>
          </a:p>
        </p:txBody>
      </p:sp>
      <p:sp>
        <p:nvSpPr>
          <p:cNvPr id="3" name="Slide Number Placeholder 2">
            <a:extLst>
              <a:ext uri="{FF2B5EF4-FFF2-40B4-BE49-F238E27FC236}">
                <a16:creationId xmlns:a16="http://schemas.microsoft.com/office/drawing/2014/main" id="{3DF2CAC1-8F84-5D1D-31E0-F147E425D311}"/>
              </a:ext>
            </a:extLst>
          </p:cNvPr>
          <p:cNvSpPr>
            <a:spLocks noGrp="1"/>
          </p:cNvSpPr>
          <p:nvPr>
            <p:ph type="sldNum" sz="quarter" idx="10"/>
          </p:nvPr>
        </p:nvSpPr>
        <p:spPr/>
        <p:txBody>
          <a:bodyPr/>
          <a:lstStyle/>
          <a:p>
            <a:fld id="{835B6AD7-18B8-4C9C-AA70-ABD830A869AC}" type="slidenum">
              <a:rPr lang="en-US" smtClean="0"/>
              <a:pPr/>
              <a:t>11</a:t>
            </a:fld>
            <a:endParaRPr lang="en-US"/>
          </a:p>
        </p:txBody>
      </p:sp>
      <p:sp>
        <p:nvSpPr>
          <p:cNvPr id="7" name="TextBox 6">
            <a:extLst>
              <a:ext uri="{FF2B5EF4-FFF2-40B4-BE49-F238E27FC236}">
                <a16:creationId xmlns:a16="http://schemas.microsoft.com/office/drawing/2014/main" id="{A02B7A50-0F09-F7B9-64D5-83AF1E1E6532}"/>
              </a:ext>
            </a:extLst>
          </p:cNvPr>
          <p:cNvSpPr txBox="1"/>
          <p:nvPr/>
        </p:nvSpPr>
        <p:spPr>
          <a:xfrm>
            <a:off x="67236" y="675981"/>
            <a:ext cx="12044754" cy="5578450"/>
          </a:xfrm>
          <a:prstGeom prst="rect">
            <a:avLst/>
          </a:prstGeom>
          <a:noFill/>
        </p:spPr>
        <p:txBody>
          <a:bodyPr wrap="square">
            <a:spAutoFit/>
          </a:bodyPr>
          <a:lstStyle/>
          <a:p>
            <a:pPr marL="514350" indent="-514350" algn="l">
              <a:buFont typeface="+mj-lt"/>
              <a:buAutoNum type="arabicPeriod"/>
            </a:pPr>
            <a:r>
              <a:rPr lang="en-US" sz="1550" dirty="0">
                <a:latin typeface="Times New Roman"/>
                <a:ea typeface="Calibri"/>
              </a:rPr>
              <a:t>Has the project team developed a complete, technically credible preliminary performance baseline for this stage of the project and begun to effectively execute against it?  Is the project positioned to complete approved long-lead procurements within the established schedule and cost baseline?  Are technical issues appropriately and proactively addressed?</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Is each proposed subproject scope defined well and logically?  Are the subprojects ordered and phased optimally?  Does the roll-up of the subprojects’ scope unambiguously compose a complete and responsive EIC facility?  Are the key performance parameters well documented and justifiable?  Are subproject interfaces understood and delineated?  Are the schedules and cost estimates and associated contingency plans credible for the current stage of each subproject?</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Are the proposed CD-3C long-lead procurements appropriate and do they support project risk mitigation?  Have the proposed CD-3C long-lead procurements attained final design?</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Are the schedule and cost for the first infrastructure subproject complete and credible?  Do they include adequate scope, schedule, and cost contingency?  Will the first infrastructure subproject likely achieve its performance baseline?</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Has the first infrastructure subproject met all the CD-2 and CD-3 prerequisites and is the project team ready to request CD-2/3 approval?</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Are ES&amp;H and QA properly addressed given the project’s current stage of development?</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Is the project properly managed?  Are risks being effectively managed?  Is a management team in place to successfully execute the project including long-lead procurements?  Are roles and responsibilities documented and understood? </a:t>
            </a:r>
          </a:p>
          <a:p>
            <a:pPr marL="514350" indent="-514350" algn="l">
              <a:buFont typeface="+mj-lt"/>
              <a:buAutoNum type="arabicPeriod"/>
            </a:pPr>
            <a:endParaRPr lang="en-US" sz="1550" dirty="0">
              <a:latin typeface="Times New Roman"/>
              <a:ea typeface="Calibri"/>
            </a:endParaRPr>
          </a:p>
          <a:p>
            <a:pPr marL="514350" indent="-514350" algn="l">
              <a:buFont typeface="+mj-lt"/>
              <a:buAutoNum type="arabicPeriod"/>
            </a:pPr>
            <a:r>
              <a:rPr lang="en-US" sz="1550" dirty="0">
                <a:latin typeface="Times New Roman"/>
                <a:ea typeface="Calibri"/>
              </a:rPr>
              <a:t>Has the project team satisfactorily addressed recommendations from previous DOE/SC reviews?</a:t>
            </a:r>
          </a:p>
        </p:txBody>
      </p:sp>
    </p:spTree>
    <p:extLst>
      <p:ext uri="{BB962C8B-B14F-4D97-AF65-F5344CB8AC3E}">
        <p14:creationId xmlns:p14="http://schemas.microsoft.com/office/powerpoint/2010/main" val="2435543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408791" y="28694"/>
            <a:ext cx="11317044" cy="801663"/>
          </a:xfrm>
          <a:prstGeom prst="rect">
            <a:avLst/>
          </a:prstGeom>
          <a:noFill/>
          <a:ln>
            <a:noFill/>
          </a:ln>
        </p:spPr>
        <p:txBody>
          <a:bodyPr spcFirstLastPara="1" vert="horz" wrap="square" lIns="91433" tIns="45700" rIns="91433" bIns="45700" rtlCol="0" anchor="ctr" anchorCtr="0">
            <a:normAutofit/>
          </a:bodyPr>
          <a:lstStyle/>
          <a:p>
            <a:pPr algn="ctr"/>
            <a:r>
              <a:rPr lang="en" sz="2400" dirty="0">
                <a:latin typeface="Times New Roman"/>
                <a:ea typeface="Times New Roman"/>
                <a:cs typeface="Times New Roman"/>
                <a:sym typeface="Times New Roman"/>
              </a:rPr>
              <a:t>2.4  Detector</a:t>
            </a:r>
            <a:br>
              <a:rPr lang="en" sz="3200" dirty="0">
                <a:latin typeface="Times New Roman"/>
                <a:ea typeface="Times New Roman"/>
                <a:cs typeface="Times New Roman"/>
                <a:sym typeface="Times New Roman"/>
              </a:rPr>
            </a:br>
            <a:r>
              <a:rPr lang="en" sz="2267" b="0" dirty="0">
                <a:latin typeface="Times New Roman"/>
                <a:ea typeface="Times New Roman"/>
                <a:cs typeface="Times New Roman"/>
                <a:sym typeface="Times New Roman"/>
              </a:rPr>
              <a:t>Tom Shutt (SLAC), Angela Fava (FNAL), Wes Craddock (SLAC), / Subcommittee 4</a:t>
            </a:r>
            <a:endParaRPr sz="2267" b="0" dirty="0"/>
          </a:p>
        </p:txBody>
      </p:sp>
      <p:sp>
        <p:nvSpPr>
          <p:cNvPr id="137" name="Google Shape;137;p26"/>
          <p:cNvSpPr txBox="1">
            <a:spLocks noGrp="1"/>
          </p:cNvSpPr>
          <p:nvPr>
            <p:ph type="sldNum" idx="12"/>
          </p:nvPr>
        </p:nvSpPr>
        <p:spPr>
          <a:xfrm>
            <a:off x="8610600" y="6356351"/>
            <a:ext cx="2743200" cy="365125"/>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12</a:t>
            </a:fld>
            <a:endParaRPr/>
          </a:p>
        </p:txBody>
      </p:sp>
      <p:sp>
        <p:nvSpPr>
          <p:cNvPr id="138" name="Google Shape;138;p26"/>
          <p:cNvSpPr txBox="1"/>
          <p:nvPr/>
        </p:nvSpPr>
        <p:spPr>
          <a:xfrm>
            <a:off x="237171" y="797065"/>
            <a:ext cx="11672800" cy="4811790"/>
          </a:xfrm>
          <a:prstGeom prst="rect">
            <a:avLst/>
          </a:prstGeom>
          <a:noFill/>
          <a:ln>
            <a:noFill/>
          </a:ln>
        </p:spPr>
        <p:txBody>
          <a:bodyPr spcFirstLastPara="1" wrap="square" lIns="91433" tIns="45700" rIns="91433" bIns="45700" anchor="t" anchorCtr="0">
            <a:spAutoFit/>
          </a:bodyPr>
          <a:lstStyle/>
          <a:p>
            <a:pPr marL="507987" indent="-507987">
              <a:buClr>
                <a:srgbClr val="000000"/>
              </a:buClr>
              <a:buSzPts val="1200"/>
              <a:buFont typeface="Play"/>
              <a:buAutoNum type="arabicPeriod"/>
            </a:pPr>
            <a:r>
              <a:rPr lang="en" sz="1600" dirty="0">
                <a:solidFill>
                  <a:srgbClr val="000000"/>
                </a:solidFill>
                <a:latin typeface="Times New Roman"/>
                <a:ea typeface="Times New Roman"/>
                <a:cs typeface="Times New Roman"/>
                <a:sym typeface="Times New Roman"/>
              </a:rPr>
              <a:t>Has the project team developed a complete, technically credible preliminary performance baseline for this stage of the project and begun to effectively execute against it?</a:t>
            </a:r>
            <a:r>
              <a:rPr lang="en" sz="1600" dirty="0">
                <a:latin typeface="Times New Roman"/>
                <a:ea typeface="Times New Roman"/>
                <a:cs typeface="Times New Roman"/>
                <a:sym typeface="Times New Roman"/>
              </a:rPr>
              <a:t>  </a:t>
            </a:r>
            <a:r>
              <a:rPr lang="en" sz="1600" dirty="0">
                <a:solidFill>
                  <a:srgbClr val="0000FF"/>
                </a:solidFill>
                <a:latin typeface="Times New Roman"/>
                <a:ea typeface="Times New Roman"/>
                <a:cs typeface="Times New Roman"/>
                <a:sym typeface="Times New Roman"/>
              </a:rPr>
              <a:t>Yes, </a:t>
            </a:r>
            <a:r>
              <a:rPr lang="en" sz="1400" dirty="0">
                <a:solidFill>
                  <a:srgbClr val="0000FF"/>
                </a:solidFill>
              </a:rPr>
              <a:t>although performance tracking is still limited because historical data are only now emerging with the newly established PIB</a:t>
            </a:r>
            <a:r>
              <a:rPr lang="en" sz="1400" dirty="0">
                <a:solidFill>
                  <a:srgbClr val="3C78D8"/>
                </a:solidFill>
              </a:rPr>
              <a:t>.</a:t>
            </a:r>
            <a:r>
              <a:rPr lang="en" sz="1600" dirty="0">
                <a:solidFill>
                  <a:srgbClr val="000000"/>
                </a:solidFill>
                <a:latin typeface="Times New Roman"/>
                <a:ea typeface="Times New Roman"/>
                <a:cs typeface="Times New Roman"/>
                <a:sym typeface="Times New Roman"/>
              </a:rPr>
              <a:t> Is the project positioned to complete approved long-lead procurements within the established schedule and cost baseline?  </a:t>
            </a:r>
            <a:r>
              <a:rPr lang="en" sz="1600" dirty="0">
                <a:solidFill>
                  <a:srgbClr val="0000FF"/>
                </a:solidFill>
                <a:latin typeface="Times New Roman"/>
                <a:ea typeface="Times New Roman"/>
                <a:cs typeface="Times New Roman"/>
                <a:sym typeface="Times New Roman"/>
              </a:rPr>
              <a:t>Yes.</a:t>
            </a:r>
            <a:r>
              <a:rPr lang="en" sz="1600" dirty="0">
                <a:solidFill>
                  <a:srgbClr val="000000"/>
                </a:solidFill>
                <a:latin typeface="Times New Roman"/>
                <a:ea typeface="Times New Roman"/>
                <a:cs typeface="Times New Roman"/>
                <a:sym typeface="Times New Roman"/>
              </a:rPr>
              <a:t> Are technical issues appropriately and proactively addressed? </a:t>
            </a:r>
            <a:r>
              <a:rPr lang="en" sz="1600" dirty="0">
                <a:solidFill>
                  <a:srgbClr val="0000FF"/>
                </a:solidFill>
                <a:latin typeface="Times New Roman"/>
                <a:ea typeface="Times New Roman"/>
                <a:cs typeface="Times New Roman"/>
                <a:sym typeface="Times New Roman"/>
              </a:rPr>
              <a:t>Yes</a:t>
            </a:r>
            <a:endParaRPr lang="en" sz="1467" dirty="0">
              <a:solidFill>
                <a:srgbClr val="0000FF"/>
              </a:solidFill>
              <a:sym typeface="Times New Roman"/>
            </a:endParaRPr>
          </a:p>
          <a:p>
            <a:pPr marL="507987" indent="-507987">
              <a:buClr>
                <a:srgbClr val="000000"/>
              </a:buClr>
              <a:buSzPts val="1200"/>
              <a:buFont typeface="Play"/>
              <a:buAutoNum type="arabicPeriod"/>
            </a:pPr>
            <a:endParaRPr lang="en" sz="1467" dirty="0">
              <a:solidFill>
                <a:srgbClr val="0000FF"/>
              </a:solidFill>
              <a:latin typeface="Times New Roman"/>
              <a:ea typeface="Times New Roman"/>
              <a:cs typeface="Times New Roman"/>
              <a:sym typeface="Times New Roman"/>
            </a:endParaRPr>
          </a:p>
          <a:p>
            <a:pPr marL="507987" indent="-507987">
              <a:buClr>
                <a:srgbClr val="000000"/>
              </a:buClr>
              <a:buSzPts val="1200"/>
              <a:buFont typeface="Play"/>
              <a:buAutoNum type="arabicPeriod"/>
            </a:pPr>
            <a:r>
              <a:rPr lang="en" sz="1600" dirty="0">
                <a:solidFill>
                  <a:srgbClr val="000000"/>
                </a:solidFill>
                <a:latin typeface="Times New Roman"/>
                <a:ea typeface="Times New Roman"/>
                <a:cs typeface="Times New Roman"/>
                <a:sym typeface="Times New Roman"/>
              </a:rPr>
              <a:t>Is each proposed subproject scope defined well and logically? </a:t>
            </a:r>
            <a:r>
              <a:rPr lang="en" sz="1600" dirty="0">
                <a:solidFill>
                  <a:srgbClr val="0000FF"/>
                </a:solidFill>
                <a:latin typeface="Times New Roman"/>
                <a:ea typeface="Times New Roman"/>
                <a:cs typeface="Times New Roman"/>
                <a:sym typeface="Times New Roman"/>
              </a:rPr>
              <a:t>Yes</a:t>
            </a:r>
            <a:r>
              <a:rPr lang="en" sz="1600" dirty="0">
                <a:solidFill>
                  <a:srgbClr val="FF0000"/>
                </a:solidFill>
                <a:latin typeface="Times New Roman"/>
                <a:ea typeface="Times New Roman"/>
                <a:cs typeface="Times New Roman"/>
                <a:sym typeface="Times New Roman"/>
              </a:rPr>
              <a:t> </a:t>
            </a:r>
            <a:r>
              <a:rPr lang="en" sz="1600" dirty="0">
                <a:solidFill>
                  <a:srgbClr val="000000"/>
                </a:solidFill>
                <a:latin typeface="Times New Roman"/>
                <a:ea typeface="Times New Roman"/>
                <a:cs typeface="Times New Roman"/>
                <a:sym typeface="Times New Roman"/>
              </a:rPr>
              <a:t>Are the subprojects ordered and phased optimally? </a:t>
            </a:r>
            <a:r>
              <a:rPr lang="en" sz="1600" dirty="0">
                <a:solidFill>
                  <a:srgbClr val="0000FF"/>
                </a:solidFill>
                <a:latin typeface="Times New Roman"/>
                <a:ea typeface="Times New Roman"/>
                <a:cs typeface="Times New Roman"/>
                <a:sym typeface="Times New Roman"/>
              </a:rPr>
              <a:t>No.  The current plan for CD2/3 for the detector subproject introduces a costly and potentially damaging delay - see recommendation.</a:t>
            </a:r>
            <a:r>
              <a:rPr lang="en" sz="1600" dirty="0">
                <a:solidFill>
                  <a:srgbClr val="FF0000"/>
                </a:solidFill>
                <a:latin typeface="Times New Roman"/>
                <a:ea typeface="Times New Roman"/>
                <a:cs typeface="Times New Roman"/>
                <a:sym typeface="Times New Roman"/>
              </a:rPr>
              <a:t> </a:t>
            </a:r>
            <a:r>
              <a:rPr lang="en" sz="1600" dirty="0">
                <a:solidFill>
                  <a:srgbClr val="000000"/>
                </a:solidFill>
                <a:latin typeface="Times New Roman"/>
                <a:ea typeface="Times New Roman"/>
                <a:cs typeface="Times New Roman"/>
                <a:sym typeface="Times New Roman"/>
              </a:rPr>
              <a:t> Does the roll-up of the subprojects’ scope unambiguously compose a complete and responsive EIC facility? </a:t>
            </a:r>
            <a:r>
              <a:rPr lang="en" sz="1600" dirty="0">
                <a:solidFill>
                  <a:srgbClr val="0000FF"/>
                </a:solidFill>
                <a:latin typeface="Times New Roman"/>
                <a:ea typeface="Times New Roman"/>
                <a:cs typeface="Times New Roman"/>
                <a:sym typeface="Times New Roman"/>
              </a:rPr>
              <a:t>Yes</a:t>
            </a:r>
            <a:r>
              <a:rPr lang="en" sz="1600" dirty="0">
                <a:solidFill>
                  <a:srgbClr val="000000"/>
                </a:solidFill>
                <a:latin typeface="Times New Roman"/>
                <a:ea typeface="Times New Roman"/>
                <a:cs typeface="Times New Roman"/>
                <a:sym typeface="Times New Roman"/>
              </a:rPr>
              <a:t>  Are the key performance parameters well documented and justifiable? </a:t>
            </a:r>
            <a:r>
              <a:rPr lang="en" sz="1600" dirty="0">
                <a:solidFill>
                  <a:srgbClr val="0000FF"/>
                </a:solidFill>
                <a:latin typeface="Times New Roman"/>
                <a:ea typeface="Times New Roman"/>
                <a:cs typeface="Times New Roman"/>
                <a:sym typeface="Times New Roman"/>
              </a:rPr>
              <a:t>Yes, though see comments</a:t>
            </a:r>
            <a:r>
              <a:rPr lang="en" sz="1600" dirty="0">
                <a:solidFill>
                  <a:srgbClr val="FF0000"/>
                </a:solidFill>
                <a:latin typeface="Times New Roman"/>
                <a:ea typeface="Times New Roman"/>
                <a:cs typeface="Times New Roman"/>
                <a:sym typeface="Times New Roman"/>
              </a:rPr>
              <a:t>. </a:t>
            </a:r>
            <a:r>
              <a:rPr lang="en" sz="1600" dirty="0">
                <a:solidFill>
                  <a:srgbClr val="000000"/>
                </a:solidFill>
                <a:latin typeface="Times New Roman"/>
                <a:ea typeface="Times New Roman"/>
                <a:cs typeface="Times New Roman"/>
                <a:sym typeface="Times New Roman"/>
              </a:rPr>
              <a:t> Are subproject interfaces understood and delineated? </a:t>
            </a:r>
            <a:r>
              <a:rPr lang="en" sz="1600" dirty="0">
                <a:solidFill>
                  <a:srgbClr val="0000FF"/>
                </a:solidFill>
                <a:latin typeface="Times New Roman"/>
                <a:ea typeface="Times New Roman"/>
                <a:cs typeface="Times New Roman"/>
                <a:sym typeface="Times New Roman"/>
              </a:rPr>
              <a:t>Yes.</a:t>
            </a:r>
            <a:r>
              <a:rPr lang="en" sz="1600" dirty="0">
                <a:solidFill>
                  <a:srgbClr val="000000"/>
                </a:solidFill>
                <a:latin typeface="Times New Roman"/>
                <a:ea typeface="Times New Roman"/>
                <a:cs typeface="Times New Roman"/>
                <a:sym typeface="Times New Roman"/>
              </a:rPr>
              <a:t> Are the schedules and cost estimates and associated contingency plans credible for the current stage of each subproject? </a:t>
            </a:r>
            <a:r>
              <a:rPr lang="en" sz="1600" dirty="0">
                <a:solidFill>
                  <a:srgbClr val="0000FF"/>
                </a:solidFill>
                <a:latin typeface="Times New Roman"/>
                <a:ea typeface="Times New Roman"/>
                <a:cs typeface="Times New Roman"/>
                <a:sym typeface="Times New Roman"/>
              </a:rPr>
              <a:t>Yes, with the uncertainties inherent at this stage.</a:t>
            </a:r>
            <a:endParaRPr lang="en" sz="1467" dirty="0">
              <a:solidFill>
                <a:srgbClr val="0000FF"/>
              </a:solidFill>
              <a:sym typeface="Times New Roman"/>
            </a:endParaRPr>
          </a:p>
          <a:p>
            <a:pPr marL="507987" indent="-507987">
              <a:buClr>
                <a:srgbClr val="000000"/>
              </a:buClr>
              <a:buSzPts val="1200"/>
              <a:buFont typeface="Play"/>
              <a:buAutoNum type="arabicPeriod"/>
            </a:pPr>
            <a:endParaRPr lang="en" sz="1467" dirty="0">
              <a:solidFill>
                <a:srgbClr val="0000FF"/>
              </a:solidFill>
              <a:latin typeface="Times New Roman"/>
              <a:ea typeface="Times New Roman"/>
              <a:cs typeface="Times New Roman"/>
              <a:sym typeface="Times New Roman"/>
            </a:endParaRPr>
          </a:p>
          <a:p>
            <a:pPr marL="507987" indent="-507987">
              <a:buClr>
                <a:srgbClr val="000000"/>
              </a:buClr>
              <a:buSzPts val="1200"/>
              <a:buFont typeface="Play"/>
              <a:buAutoNum type="arabicPeriod"/>
            </a:pPr>
            <a:r>
              <a:rPr lang="en" sz="1600" dirty="0">
                <a:solidFill>
                  <a:srgbClr val="000000"/>
                </a:solidFill>
                <a:latin typeface="Times New Roman"/>
                <a:ea typeface="Times New Roman"/>
                <a:cs typeface="Times New Roman"/>
                <a:sym typeface="Times New Roman"/>
              </a:rPr>
              <a:t>Are the proposed CD-3C long-lead procurements appropriate and do they support project risk mitigation? </a:t>
            </a:r>
            <a:r>
              <a:rPr lang="en" sz="1600" dirty="0">
                <a:solidFill>
                  <a:srgbClr val="0000FF"/>
                </a:solidFill>
                <a:latin typeface="Times New Roman"/>
                <a:ea typeface="Times New Roman"/>
                <a:cs typeface="Times New Roman"/>
                <a:sym typeface="Times New Roman"/>
              </a:rPr>
              <a:t>Yes</a:t>
            </a:r>
            <a:r>
              <a:rPr lang="en" sz="1600" dirty="0">
                <a:solidFill>
                  <a:srgbClr val="FF0000"/>
                </a:solidFill>
                <a:latin typeface="Times New Roman"/>
                <a:ea typeface="Times New Roman"/>
                <a:cs typeface="Times New Roman"/>
                <a:sym typeface="Times New Roman"/>
              </a:rPr>
              <a:t> </a:t>
            </a:r>
            <a:r>
              <a:rPr lang="en" sz="1600" dirty="0">
                <a:solidFill>
                  <a:srgbClr val="000000"/>
                </a:solidFill>
                <a:latin typeface="Times New Roman"/>
                <a:ea typeface="Times New Roman"/>
                <a:cs typeface="Times New Roman"/>
                <a:sym typeface="Times New Roman"/>
              </a:rPr>
              <a:t>Have the proposed CD-3C long-lead procurements attained final design?  </a:t>
            </a:r>
            <a:r>
              <a:rPr lang="en" sz="1600" dirty="0">
                <a:solidFill>
                  <a:srgbClr val="0000FF"/>
                </a:solidFill>
                <a:latin typeface="Times New Roman"/>
                <a:ea typeface="Times New Roman"/>
                <a:cs typeface="Times New Roman"/>
                <a:sym typeface="Times New Roman"/>
              </a:rPr>
              <a:t>Yes.</a:t>
            </a:r>
            <a:endParaRPr sz="1467" dirty="0"/>
          </a:p>
          <a:p>
            <a:pPr marL="507987" indent="-406390">
              <a:buClr>
                <a:schemeClr val="dk1"/>
              </a:buClr>
              <a:buSzPts val="1200"/>
            </a:pPr>
            <a:endParaRPr sz="1600" dirty="0">
              <a:solidFill>
                <a:srgbClr val="000000"/>
              </a:solidFill>
              <a:latin typeface="Times New Roman"/>
              <a:ea typeface="Times New Roman"/>
              <a:cs typeface="Times New Roman"/>
              <a:sym typeface="Times New Roman"/>
            </a:endParaRPr>
          </a:p>
          <a:p>
            <a:pPr marL="507987" indent="-507987">
              <a:buClr>
                <a:srgbClr val="000000"/>
              </a:buClr>
              <a:buSzPts val="1200"/>
              <a:buFont typeface="Play"/>
              <a:buAutoNum type="arabicPeriod" startAt="8"/>
            </a:pPr>
            <a:r>
              <a:rPr lang="en" sz="1600" dirty="0">
                <a:solidFill>
                  <a:srgbClr val="000000"/>
                </a:solidFill>
                <a:latin typeface="Times New Roman"/>
                <a:ea typeface="Times New Roman"/>
                <a:cs typeface="Times New Roman"/>
                <a:sym typeface="Times New Roman"/>
              </a:rPr>
              <a:t>Has the project team satisfactorily addressed recommendations from previous DOE/SC reviews? </a:t>
            </a:r>
            <a:r>
              <a:rPr lang="en" sz="1600" dirty="0">
                <a:solidFill>
                  <a:srgbClr val="0000FF"/>
                </a:solidFill>
                <a:latin typeface="Times New Roman"/>
                <a:ea typeface="Times New Roman"/>
                <a:cs typeface="Times New Roman"/>
                <a:sym typeface="Times New Roman"/>
              </a:rPr>
              <a:t>Yes, apart from the long-standing recommendation about in-kind agreements</a:t>
            </a:r>
            <a:r>
              <a:rPr lang="en" sz="1600" dirty="0">
                <a:solidFill>
                  <a:srgbClr val="FF0000"/>
                </a:solidFill>
                <a:latin typeface="Times New Roman"/>
                <a:ea typeface="Times New Roman"/>
                <a:cs typeface="Times New Roman"/>
                <a:sym typeface="Times New Roman"/>
              </a:rPr>
              <a:t>.</a:t>
            </a:r>
            <a:endParaRPr sz="2400" dirty="0">
              <a:solidFill>
                <a:srgbClr val="000000"/>
              </a:solidFill>
              <a:latin typeface="Times New Roman"/>
              <a:ea typeface="Times New Roman"/>
              <a:cs typeface="Times New Roman"/>
              <a:sym typeface="Times New Roman"/>
            </a:endParaRPr>
          </a:p>
          <a:p>
            <a:endParaRPr sz="1867" dirty="0">
              <a:solidFill>
                <a:schemeClr val="dk1"/>
              </a:solidFill>
              <a:latin typeface="Times New Roman"/>
              <a:ea typeface="Times New Roman"/>
              <a:cs typeface="Times New Roman"/>
              <a:sym typeface="Times New Roman"/>
            </a:endParaRPr>
          </a:p>
          <a:p>
            <a:pPr marL="457189" indent="-338658">
              <a:buClr>
                <a:schemeClr val="dk1"/>
              </a:buClr>
              <a:buSzPts val="1400"/>
            </a:pPr>
            <a:endParaRPr sz="1867" dirty="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txBox="1">
            <a:spLocks noGrp="1"/>
          </p:cNvSpPr>
          <p:nvPr>
            <p:ph type="title"/>
          </p:nvPr>
        </p:nvSpPr>
        <p:spPr>
          <a:xfrm>
            <a:off x="408791" y="28693"/>
            <a:ext cx="11317200" cy="801600"/>
          </a:xfrm>
          <a:prstGeom prst="rect">
            <a:avLst/>
          </a:prstGeom>
          <a:noFill/>
          <a:ln>
            <a:noFill/>
          </a:ln>
        </p:spPr>
        <p:txBody>
          <a:bodyPr spcFirstLastPara="1" vert="horz" wrap="square" lIns="91433" tIns="45700" rIns="91433" bIns="45700" rtlCol="0" anchor="ctr" anchorCtr="0">
            <a:normAutofit/>
          </a:bodyPr>
          <a:lstStyle/>
          <a:p>
            <a:pPr lvl="0" algn="ctr">
              <a:buSzPts val="1800"/>
            </a:pPr>
            <a:r>
              <a:rPr lang="en" sz="2400" dirty="0">
                <a:latin typeface="Times New Roman"/>
                <a:ea typeface="Times New Roman"/>
                <a:cs typeface="Times New Roman"/>
                <a:sym typeface="Times New Roman"/>
              </a:rPr>
              <a:t>2.4  Detector</a:t>
            </a:r>
            <a:br>
              <a:rPr lang="en" sz="3200" dirty="0">
                <a:latin typeface="Times New Roman"/>
                <a:ea typeface="Times New Roman"/>
                <a:cs typeface="Times New Roman"/>
                <a:sym typeface="Times New Roman"/>
              </a:rPr>
            </a:br>
            <a:r>
              <a:rPr lang="en" sz="2267" dirty="0">
                <a:latin typeface="Times New Roman"/>
                <a:ea typeface="Times New Roman"/>
                <a:cs typeface="Times New Roman"/>
                <a:sym typeface="Times New Roman"/>
              </a:rPr>
              <a:t>Tom Shutt (SLAC), Angela Fava (FNAL), Wes Craddock (SLAC), / Subcommittee 4</a:t>
            </a:r>
            <a:endParaRPr sz="2267" b="0" dirty="0"/>
          </a:p>
        </p:txBody>
      </p:sp>
      <p:sp>
        <p:nvSpPr>
          <p:cNvPr id="158" name="Google Shape;158;p29"/>
          <p:cNvSpPr txBox="1">
            <a:spLocks noGrp="1"/>
          </p:cNvSpPr>
          <p:nvPr>
            <p:ph type="sldNum" idx="12"/>
          </p:nvPr>
        </p:nvSpPr>
        <p:spPr>
          <a:xfrm>
            <a:off x="8610600" y="6356351"/>
            <a:ext cx="2743200" cy="365200"/>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13</a:t>
            </a:fld>
            <a:endParaRPr/>
          </a:p>
        </p:txBody>
      </p:sp>
      <p:sp>
        <p:nvSpPr>
          <p:cNvPr id="159" name="Google Shape;159;p29"/>
          <p:cNvSpPr/>
          <p:nvPr/>
        </p:nvSpPr>
        <p:spPr>
          <a:xfrm>
            <a:off x="338600" y="836201"/>
            <a:ext cx="11514800" cy="5185600"/>
          </a:xfrm>
          <a:prstGeom prst="rect">
            <a:avLst/>
          </a:prstGeom>
          <a:noFill/>
          <a:ln>
            <a:noFill/>
          </a:ln>
        </p:spPr>
        <p:txBody>
          <a:bodyPr spcFirstLastPara="1" wrap="square" lIns="91433" tIns="45700" rIns="91433" bIns="45700" anchor="t" anchorCtr="0">
            <a:noAutofit/>
          </a:bodyPr>
          <a:lstStyle/>
          <a:p>
            <a:pPr marL="457189" indent="-448722">
              <a:lnSpc>
                <a:spcPct val="150000"/>
              </a:lnSpc>
              <a:spcBef>
                <a:spcPts val="533"/>
              </a:spcBef>
              <a:buClr>
                <a:schemeClr val="dk1"/>
              </a:buClr>
              <a:buSzPts val="1500"/>
              <a:buFont typeface="Arial"/>
              <a:buChar char="•"/>
            </a:pPr>
            <a:r>
              <a:rPr lang="en" sz="2000" b="1" dirty="0">
                <a:solidFill>
                  <a:schemeClr val="dk1"/>
                </a:solidFill>
                <a:latin typeface="Times New Roman"/>
                <a:ea typeface="Times New Roman"/>
                <a:cs typeface="Times New Roman"/>
                <a:sym typeface="Times New Roman"/>
              </a:rPr>
              <a:t>Comments</a:t>
            </a:r>
            <a:endParaRPr sz="1467" dirty="0"/>
          </a:p>
          <a:p>
            <a:pPr marL="609585" indent="-393690">
              <a:lnSpc>
                <a:spcPct val="142857"/>
              </a:lnSpc>
              <a:buClr>
                <a:schemeClr val="dk1"/>
              </a:buClr>
              <a:buSzPts val="1050"/>
              <a:buAutoNum type="arabicParenR"/>
            </a:pPr>
            <a:r>
              <a:rPr lang="en" sz="1400" b="1" dirty="0">
                <a:solidFill>
                  <a:schemeClr val="dk1"/>
                </a:solidFill>
              </a:rPr>
              <a:t>We commend the Detector team for being highly motivated and well organized in their work on this very complex detector system. Significant and coherent progress is being made on a wide range of subsystems.</a:t>
            </a:r>
            <a:r>
              <a:rPr lang="en" sz="1400" dirty="0">
                <a:solidFill>
                  <a:schemeClr val="dk1"/>
                </a:solidFill>
              </a:rPr>
              <a:t>   </a:t>
            </a:r>
            <a:endParaRPr sz="1400" dirty="0">
              <a:solidFill>
                <a:schemeClr val="dk1"/>
              </a:solidFill>
            </a:endParaRPr>
          </a:p>
          <a:p>
            <a:pPr marL="609585" indent="-393690">
              <a:lnSpc>
                <a:spcPct val="142857"/>
              </a:lnSpc>
              <a:buClr>
                <a:schemeClr val="dk1"/>
              </a:buClr>
              <a:buSzPts val="1050"/>
              <a:buAutoNum type="arabicParenR"/>
            </a:pPr>
            <a:r>
              <a:rPr lang="en" sz="1400" b="1" dirty="0">
                <a:solidFill>
                  <a:schemeClr val="dk1"/>
                </a:solidFill>
              </a:rPr>
              <a:t>Given the current momentum, organizational alignment, and reliance on broad domestic and international scientific contributions, delaying CD‑2/3 approval beyond the PIB introduces substantial risks—including increased costs, potential pauses in work due to limited PED funds, erosion of workforce, misalignment with in‑kind partners, and loss of critical community engagement.</a:t>
            </a:r>
            <a:endParaRPr sz="1400" b="1" dirty="0">
              <a:solidFill>
                <a:schemeClr val="dk1"/>
              </a:solidFill>
            </a:endParaRPr>
          </a:p>
          <a:p>
            <a:pPr marL="609585" indent="-393690">
              <a:lnSpc>
                <a:spcPct val="142857"/>
              </a:lnSpc>
              <a:buClr>
                <a:schemeClr val="dk1"/>
              </a:buClr>
              <a:buSzPts val="1050"/>
              <a:buAutoNum type="arabicParenR"/>
            </a:pPr>
            <a:r>
              <a:rPr lang="en" sz="1400" b="1" dirty="0">
                <a:solidFill>
                  <a:schemeClr val="dk1"/>
                </a:solidFill>
              </a:rPr>
              <a:t>The establishment of KPPs for this sub-project based on cosmic ray data alone is an appropriate and thoughtful approach.</a:t>
            </a:r>
            <a:r>
              <a:rPr lang="en" sz="1400" dirty="0">
                <a:solidFill>
                  <a:schemeClr val="dk1"/>
                </a:solidFill>
              </a:rPr>
              <a:t> Because ultimate success depends on detector performance on-beam, the committee encourages beginning the development of a Transition to Operations document early to capture commissioning, calibration campaigns, and handoff planning.</a:t>
            </a:r>
            <a:endParaRPr sz="1400" dirty="0">
              <a:solidFill>
                <a:schemeClr val="dk1"/>
              </a:solidFill>
            </a:endParaRPr>
          </a:p>
          <a:p>
            <a:pPr marL="609585" indent="-393690">
              <a:lnSpc>
                <a:spcPct val="142857"/>
              </a:lnSpc>
              <a:buClr>
                <a:schemeClr val="dk1"/>
              </a:buClr>
              <a:buSzPts val="1050"/>
              <a:buAutoNum type="arabicParenR"/>
            </a:pPr>
            <a:r>
              <a:rPr lang="en" sz="1400" dirty="0">
                <a:solidFill>
                  <a:schemeClr val="dk1"/>
                </a:solidFill>
              </a:rPr>
              <a:t>In light of earlier experiences where contract specifications required multiple rounds for simplification, it </a:t>
            </a:r>
            <a:r>
              <a:rPr lang="en" sz="1400" dirty="0"/>
              <a:t>would be beneficial </a:t>
            </a:r>
            <a:r>
              <a:rPr lang="en" sz="1400" dirty="0">
                <a:solidFill>
                  <a:schemeClr val="dk1"/>
                </a:solidFill>
              </a:rPr>
              <a:t>for the project to integrate a formal “lesson learned” by introducing additional schedule duration during contract preparation phases to accommodate potential iterations.</a:t>
            </a:r>
            <a:endParaRPr sz="1400" dirty="0">
              <a:solidFill>
                <a:schemeClr val="dk1"/>
              </a:solidFill>
            </a:endParaRPr>
          </a:p>
          <a:p>
            <a:pPr marL="609585" indent="-393690">
              <a:lnSpc>
                <a:spcPct val="142857"/>
              </a:lnSpc>
              <a:buClr>
                <a:schemeClr val="dk1"/>
              </a:buClr>
              <a:buSzPts val="1050"/>
              <a:buAutoNum type="arabicParenR"/>
            </a:pPr>
            <a:r>
              <a:rPr lang="en" sz="1400" dirty="0">
                <a:solidFill>
                  <a:schemeClr val="dk1"/>
                </a:solidFill>
              </a:rPr>
              <a:t>The project currently relies on a single foundry for nearly</a:t>
            </a:r>
            <a:r>
              <a:rPr lang="en" sz="1400" dirty="0">
                <a:solidFill>
                  <a:srgbClr val="FF0000"/>
                </a:solidFill>
              </a:rPr>
              <a:t> </a:t>
            </a:r>
            <a:r>
              <a:rPr lang="en" sz="1400" dirty="0">
                <a:solidFill>
                  <a:schemeClr val="dk1"/>
                </a:solidFill>
              </a:rPr>
              <a:t>all ASIC chip production, which represents a critical and inherently unpredictable external dependency. This should be captured explicitly in the risk registry at a high level, linked to both schedule float and procurement contingencies, and monitored closely throughout execution.</a:t>
            </a:r>
            <a:endParaRPr sz="1400" dirty="0">
              <a:solidFill>
                <a:schemeClr val="dk1"/>
              </a:solidFill>
            </a:endParaRPr>
          </a:p>
          <a:p>
            <a:pPr>
              <a:lnSpc>
                <a:spcPct val="142857"/>
              </a:lnSpc>
            </a:pPr>
            <a:endParaRPr sz="1400" dirty="0">
              <a:solidFill>
                <a:schemeClr val="dk1"/>
              </a:solidFill>
            </a:endParaRPr>
          </a:p>
          <a:p>
            <a:pPr marL="609585">
              <a:spcBef>
                <a:spcPts val="533"/>
              </a:spcBef>
            </a:pPr>
            <a:endParaRPr sz="146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0"/>
          <p:cNvSpPr txBox="1">
            <a:spLocks noGrp="1"/>
          </p:cNvSpPr>
          <p:nvPr>
            <p:ph type="title"/>
          </p:nvPr>
        </p:nvSpPr>
        <p:spPr>
          <a:xfrm>
            <a:off x="408791" y="28693"/>
            <a:ext cx="11317200" cy="801600"/>
          </a:xfrm>
          <a:prstGeom prst="rect">
            <a:avLst/>
          </a:prstGeom>
          <a:noFill/>
          <a:ln>
            <a:noFill/>
          </a:ln>
        </p:spPr>
        <p:txBody>
          <a:bodyPr spcFirstLastPara="1" vert="horz" wrap="square" lIns="91433" tIns="45700" rIns="91433" bIns="45700" rtlCol="0" anchor="ctr" anchorCtr="0">
            <a:normAutofit/>
          </a:bodyPr>
          <a:lstStyle/>
          <a:p>
            <a:pPr lvl="0" algn="ctr">
              <a:buSzPts val="1800"/>
            </a:pPr>
            <a:r>
              <a:rPr lang="en" sz="2400" dirty="0">
                <a:latin typeface="Times New Roman"/>
                <a:ea typeface="Times New Roman"/>
                <a:cs typeface="Times New Roman"/>
                <a:sym typeface="Times New Roman"/>
              </a:rPr>
              <a:t>2.4  Detector</a:t>
            </a:r>
            <a:br>
              <a:rPr lang="en" sz="3200" dirty="0">
                <a:latin typeface="Times New Roman"/>
                <a:ea typeface="Times New Roman"/>
                <a:cs typeface="Times New Roman"/>
                <a:sym typeface="Times New Roman"/>
              </a:rPr>
            </a:br>
            <a:r>
              <a:rPr lang="en" sz="2267" dirty="0">
                <a:latin typeface="Times New Roman"/>
                <a:ea typeface="Times New Roman"/>
                <a:cs typeface="Times New Roman"/>
                <a:sym typeface="Times New Roman"/>
              </a:rPr>
              <a:t>Tom Shutt (SLAC), Angela Fava (FNAL), Wes Craddock (SLAC), / Subcommittee 4</a:t>
            </a:r>
            <a:endParaRPr sz="2267" b="0" dirty="0"/>
          </a:p>
        </p:txBody>
      </p:sp>
      <p:sp>
        <p:nvSpPr>
          <p:cNvPr id="165" name="Google Shape;165;p30"/>
          <p:cNvSpPr txBox="1">
            <a:spLocks noGrp="1"/>
          </p:cNvSpPr>
          <p:nvPr>
            <p:ph type="sldNum" idx="12"/>
          </p:nvPr>
        </p:nvSpPr>
        <p:spPr>
          <a:xfrm>
            <a:off x="8610600" y="6356351"/>
            <a:ext cx="2743200" cy="365200"/>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14</a:t>
            </a:fld>
            <a:endParaRPr/>
          </a:p>
        </p:txBody>
      </p:sp>
      <p:sp>
        <p:nvSpPr>
          <p:cNvPr id="166" name="Google Shape;166;p30"/>
          <p:cNvSpPr/>
          <p:nvPr/>
        </p:nvSpPr>
        <p:spPr>
          <a:xfrm>
            <a:off x="263800" y="830300"/>
            <a:ext cx="11664400" cy="5436000"/>
          </a:xfrm>
          <a:prstGeom prst="rect">
            <a:avLst/>
          </a:prstGeom>
          <a:noFill/>
          <a:ln>
            <a:noFill/>
          </a:ln>
        </p:spPr>
        <p:txBody>
          <a:bodyPr spcFirstLastPara="1" wrap="square" lIns="91433" tIns="45700" rIns="91433" bIns="45700" anchor="t" anchorCtr="0">
            <a:noAutofit/>
          </a:bodyPr>
          <a:lstStyle/>
          <a:p>
            <a:pPr marL="457189" indent="-448722">
              <a:lnSpc>
                <a:spcPct val="150000"/>
              </a:lnSpc>
              <a:spcBef>
                <a:spcPts val="533"/>
              </a:spcBef>
              <a:buClr>
                <a:schemeClr val="dk1"/>
              </a:buClr>
              <a:buSzPts val="1500"/>
              <a:buFont typeface="Arial"/>
              <a:buChar char="•"/>
            </a:pPr>
            <a:r>
              <a:rPr lang="en" sz="2000" b="1" dirty="0">
                <a:solidFill>
                  <a:schemeClr val="dk1"/>
                </a:solidFill>
                <a:latin typeface="Times New Roman"/>
                <a:ea typeface="Times New Roman"/>
                <a:cs typeface="Times New Roman"/>
                <a:sym typeface="Times New Roman"/>
              </a:rPr>
              <a:t>Comments (cont’d)</a:t>
            </a:r>
            <a:endParaRPr sz="1400" dirty="0">
              <a:solidFill>
                <a:schemeClr val="dk1"/>
              </a:solidFill>
            </a:endParaRPr>
          </a:p>
          <a:p>
            <a:pPr marL="609585" indent="-393690">
              <a:lnSpc>
                <a:spcPct val="142857"/>
              </a:lnSpc>
              <a:buClr>
                <a:schemeClr val="dk1"/>
              </a:buClr>
              <a:buSzPts val="1050"/>
              <a:buAutoNum type="arabicParenR" startAt="6"/>
            </a:pPr>
            <a:r>
              <a:rPr lang="en" sz="1400" b="1" dirty="0">
                <a:solidFill>
                  <a:schemeClr val="dk1"/>
                </a:solidFill>
              </a:rPr>
              <a:t>International agreement approvals (e.g., DOE–CERN, INFN agreements) continue to be essential for enabling critical contributions and shared responsibilities. The committee encourages maintaining high‑visibility tracking of these approvals and ensuring that associated schedule risks remain clearly documented. </a:t>
            </a:r>
            <a:r>
              <a:rPr lang="en" sz="1400" dirty="0">
                <a:solidFill>
                  <a:schemeClr val="dk1"/>
                </a:solidFill>
              </a:rPr>
              <a:t>We note that the current overall critical path goes through the EIC LAS ASIC, progress on which depends on the CERN agreement.</a:t>
            </a:r>
            <a:endParaRPr sz="1400" dirty="0">
              <a:solidFill>
                <a:schemeClr val="dk1"/>
              </a:solidFill>
            </a:endParaRPr>
          </a:p>
          <a:p>
            <a:pPr marL="609585" indent="-393690">
              <a:lnSpc>
                <a:spcPct val="142857"/>
              </a:lnSpc>
              <a:buClr>
                <a:schemeClr val="dk1"/>
              </a:buClr>
              <a:buSzPts val="1050"/>
              <a:buAutoNum type="arabicParenR" startAt="6"/>
            </a:pPr>
            <a:r>
              <a:rPr lang="en" sz="1400" dirty="0">
                <a:solidFill>
                  <a:schemeClr val="dk1"/>
                </a:solidFill>
              </a:rPr>
              <a:t>The </a:t>
            </a:r>
            <a:r>
              <a:rPr lang="en" sz="1400" dirty="0"/>
              <a:t>progress </a:t>
            </a:r>
            <a:r>
              <a:rPr lang="en" sz="1400" dirty="0">
                <a:solidFill>
                  <a:schemeClr val="dk1"/>
                </a:solidFill>
              </a:rPr>
              <a:t>in procurement documentation and QA planning are encouraging; continuing to expand quality assurance checkpoints for long‑lead items will further reduce risk and strengthen integration readiness.</a:t>
            </a:r>
            <a:endParaRPr sz="1400" dirty="0">
              <a:solidFill>
                <a:schemeClr val="dk1"/>
              </a:solidFill>
            </a:endParaRPr>
          </a:p>
          <a:p>
            <a:pPr marL="609585" indent="-393690">
              <a:lnSpc>
                <a:spcPct val="142857"/>
              </a:lnSpc>
              <a:buClr>
                <a:schemeClr val="dk1"/>
              </a:buClr>
              <a:buSzPts val="1050"/>
              <a:buAutoNum type="arabicParenR" startAt="6"/>
            </a:pPr>
            <a:r>
              <a:rPr lang="en" sz="1400" dirty="0">
                <a:solidFill>
                  <a:schemeClr val="dk1"/>
                </a:solidFill>
              </a:rPr>
              <a:t>The</a:t>
            </a:r>
            <a:r>
              <a:rPr lang="en" sz="1400" b="1" dirty="0">
                <a:solidFill>
                  <a:schemeClr val="dk1"/>
                </a:solidFill>
              </a:rPr>
              <a:t> </a:t>
            </a:r>
            <a:r>
              <a:rPr lang="en" sz="1400" dirty="0">
                <a:solidFill>
                  <a:schemeClr val="dk1"/>
                </a:solidFill>
              </a:rPr>
              <a:t>scope of CD3a,b and now CD3c for this subproject seem well justified.  This scope was a combination of very long lead time procurements, critical procurements of single-vendor components, and components needed early in construction.</a:t>
            </a:r>
            <a:endParaRPr sz="1400" dirty="0">
              <a:solidFill>
                <a:schemeClr val="dk1"/>
              </a:solidFill>
            </a:endParaRPr>
          </a:p>
          <a:p>
            <a:pPr marL="609585" indent="-393690">
              <a:lnSpc>
                <a:spcPct val="142857"/>
              </a:lnSpc>
              <a:buClr>
                <a:schemeClr val="dk1"/>
              </a:buClr>
              <a:buSzPts val="1050"/>
              <a:buFont typeface="Arial"/>
              <a:buAutoNum type="arabicParenR" startAt="6"/>
            </a:pPr>
            <a:r>
              <a:rPr lang="en" sz="1400" b="1" dirty="0"/>
              <a:t>Much of the detector’s project-supported labor relies on the availability of student and other scientists in groups </a:t>
            </a:r>
            <a:r>
              <a:rPr lang="en-US" sz="1400" b="1" dirty="0"/>
              <a:t>supported by the </a:t>
            </a:r>
            <a:r>
              <a:rPr lang="en" sz="1400" b="1" dirty="0"/>
              <a:t>US research budget. The project should consider incorporating a potential loss of this labor availability in the risk register.</a:t>
            </a:r>
            <a:endParaRPr lang="en" sz="1400" b="1" strike="sngStrike" dirty="0">
              <a:solidFill>
                <a:srgbClr val="FF0000"/>
              </a:solidFill>
            </a:endParaRPr>
          </a:p>
          <a:p>
            <a:pPr marL="609585" indent="-393690">
              <a:lnSpc>
                <a:spcPct val="142857"/>
              </a:lnSpc>
              <a:buClr>
                <a:schemeClr val="dk1"/>
              </a:buClr>
              <a:buSzPts val="1050"/>
              <a:buAutoNum type="arabicParenR" startAt="6"/>
            </a:pPr>
            <a:r>
              <a:rPr lang="en" sz="1400" dirty="0">
                <a:solidFill>
                  <a:schemeClr val="dk1"/>
                </a:solidFill>
              </a:rPr>
              <a:t>The detector consists of a large number different sub detectors to cover both particle types and the extensive range of momentum and rapidity that needs to be covered.  Within this, the design has tried to maximize as much as possible the use of common components, such as SiPMs and ASICs.  The various detectors are also mostly based on well established detectors currently in use.</a:t>
            </a:r>
            <a:endParaRPr sz="1400" dirty="0">
              <a:solidFill>
                <a:schemeClr val="dk1"/>
              </a:solidFill>
            </a:endParaRPr>
          </a:p>
          <a:p>
            <a:pPr marL="609585" indent="-393690">
              <a:lnSpc>
                <a:spcPct val="142857"/>
              </a:lnSpc>
              <a:buClr>
                <a:schemeClr val="dk1"/>
              </a:buClr>
              <a:buSzPts val="1050"/>
              <a:buAutoNum type="arabicParenR" startAt="6"/>
            </a:pPr>
            <a:r>
              <a:rPr lang="en" sz="1400" dirty="0">
                <a:solidFill>
                  <a:schemeClr val="dk1"/>
                </a:solidFill>
              </a:rPr>
              <a:t>The detector has a high level of complexity and strong space constraints in the interaction region, and as such integration of the detector will be challenging.  This is recognized by the team, and we encourage them to maintain attention to careful planning of integration.</a:t>
            </a:r>
            <a:endParaRPr sz="1400" dirty="0">
              <a:solidFill>
                <a:schemeClr val="dk1"/>
              </a:solidFill>
            </a:endParaRPr>
          </a:p>
          <a:p>
            <a:pPr marL="609585">
              <a:lnSpc>
                <a:spcPct val="142857"/>
              </a:lnSpc>
            </a:pPr>
            <a:endParaRPr sz="1400" dirty="0">
              <a:solidFill>
                <a:schemeClr val="dk1"/>
              </a:solidFill>
            </a:endParaRPr>
          </a:p>
          <a:p>
            <a:pPr>
              <a:lnSpc>
                <a:spcPct val="115000"/>
              </a:lnSpc>
              <a:buClr>
                <a:schemeClr val="dk1"/>
              </a:buClr>
              <a:buSzPts val="1100"/>
            </a:pP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endParaRPr sz="2400" dirty="0"/>
          </a:p>
          <a:p>
            <a:pPr marL="609585">
              <a:spcBef>
                <a:spcPts val="533"/>
              </a:spcBef>
            </a:pPr>
            <a:endParaRPr sz="146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408791" y="28693"/>
            <a:ext cx="11317200" cy="801600"/>
          </a:xfrm>
          <a:prstGeom prst="rect">
            <a:avLst/>
          </a:prstGeom>
          <a:noFill/>
          <a:ln>
            <a:noFill/>
          </a:ln>
        </p:spPr>
        <p:txBody>
          <a:bodyPr spcFirstLastPara="1" vert="horz" wrap="square" lIns="91433" tIns="45700" rIns="91433" bIns="45700" rtlCol="0" anchor="ctr" anchorCtr="0">
            <a:normAutofit/>
          </a:bodyPr>
          <a:lstStyle/>
          <a:p>
            <a:pPr lvl="0" algn="ctr">
              <a:buSzPts val="1800"/>
            </a:pPr>
            <a:r>
              <a:rPr lang="en" sz="2400" dirty="0">
                <a:latin typeface="Times New Roman"/>
                <a:ea typeface="Times New Roman"/>
                <a:cs typeface="Times New Roman"/>
                <a:sym typeface="Times New Roman"/>
              </a:rPr>
              <a:t>2.4  Detector</a:t>
            </a:r>
            <a:br>
              <a:rPr lang="en" sz="3200" dirty="0">
                <a:latin typeface="Times New Roman"/>
                <a:ea typeface="Times New Roman"/>
                <a:cs typeface="Times New Roman"/>
                <a:sym typeface="Times New Roman"/>
              </a:rPr>
            </a:br>
            <a:r>
              <a:rPr lang="en" sz="2267" dirty="0">
                <a:latin typeface="Times New Roman"/>
                <a:ea typeface="Times New Roman"/>
                <a:cs typeface="Times New Roman"/>
                <a:sym typeface="Times New Roman"/>
              </a:rPr>
              <a:t>Tom Shutt (SLAC), Angela Fava (FNAL), Wes Craddock (SLAC), / Subcommittee 4</a:t>
            </a:r>
            <a:endParaRPr sz="2267" b="0" dirty="0"/>
          </a:p>
        </p:txBody>
      </p:sp>
      <p:sp>
        <p:nvSpPr>
          <p:cNvPr id="172" name="Google Shape;172;p31"/>
          <p:cNvSpPr txBox="1">
            <a:spLocks noGrp="1"/>
          </p:cNvSpPr>
          <p:nvPr>
            <p:ph type="sldNum" idx="12"/>
          </p:nvPr>
        </p:nvSpPr>
        <p:spPr>
          <a:xfrm>
            <a:off x="8610600" y="6356351"/>
            <a:ext cx="2743200" cy="365200"/>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15</a:t>
            </a:fld>
            <a:endParaRPr/>
          </a:p>
        </p:txBody>
      </p:sp>
      <p:sp>
        <p:nvSpPr>
          <p:cNvPr id="173" name="Google Shape;173;p31"/>
          <p:cNvSpPr/>
          <p:nvPr/>
        </p:nvSpPr>
        <p:spPr>
          <a:xfrm>
            <a:off x="408800" y="830301"/>
            <a:ext cx="11514800" cy="5185600"/>
          </a:xfrm>
          <a:prstGeom prst="rect">
            <a:avLst/>
          </a:prstGeom>
          <a:noFill/>
          <a:ln>
            <a:noFill/>
          </a:ln>
          <a:effectLst>
            <a:reflection endPos="30000" dist="38100" dir="5400000" fadeDir="5400012" sy="-100000" algn="bl" rotWithShape="0"/>
          </a:effectLst>
        </p:spPr>
        <p:txBody>
          <a:bodyPr spcFirstLastPara="1" wrap="square" lIns="91433" tIns="45700" rIns="91433" bIns="45700" anchor="t" anchorCtr="0">
            <a:noAutofit/>
          </a:bodyPr>
          <a:lstStyle/>
          <a:p>
            <a:pPr marL="457189" indent="-448722">
              <a:lnSpc>
                <a:spcPct val="150000"/>
              </a:lnSpc>
              <a:spcBef>
                <a:spcPts val="533"/>
              </a:spcBef>
              <a:buClr>
                <a:schemeClr val="dk1"/>
              </a:buClr>
              <a:buSzPts val="1500"/>
              <a:buFont typeface="Arial"/>
              <a:buChar char="•"/>
            </a:pPr>
            <a:r>
              <a:rPr lang="en" sz="2000" b="1">
                <a:solidFill>
                  <a:schemeClr val="dk1"/>
                </a:solidFill>
                <a:latin typeface="Times New Roman"/>
                <a:ea typeface="Times New Roman"/>
                <a:cs typeface="Times New Roman"/>
                <a:sym typeface="Times New Roman"/>
              </a:rPr>
              <a:t>Comments (cont’d)</a:t>
            </a:r>
            <a:endParaRPr sz="1400">
              <a:solidFill>
                <a:schemeClr val="dk1"/>
              </a:solidFill>
            </a:endParaRPr>
          </a:p>
          <a:p>
            <a:pPr marL="609585" indent="-393690">
              <a:lnSpc>
                <a:spcPct val="142857"/>
              </a:lnSpc>
              <a:buClr>
                <a:schemeClr val="dk1"/>
              </a:buClr>
              <a:buSzPts val="1050"/>
              <a:buAutoNum type="arabicParenR" startAt="12"/>
            </a:pPr>
            <a:r>
              <a:rPr lang="en" sz="1400">
                <a:solidFill>
                  <a:schemeClr val="dk1"/>
                </a:solidFill>
              </a:rPr>
              <a:t>The overall experiment is sufficiently advanced that the detector design should not be affected by possible cost-driven changes in the accelerator, unless there are substantial changes in the driving requirements.</a:t>
            </a:r>
            <a:endParaRPr sz="1400">
              <a:solidFill>
                <a:schemeClr val="dk1"/>
              </a:solidFill>
            </a:endParaRPr>
          </a:p>
          <a:p>
            <a:pPr>
              <a:lnSpc>
                <a:spcPct val="142857"/>
              </a:lnSpc>
            </a:pPr>
            <a:endParaRPr sz="1400">
              <a:solidFill>
                <a:schemeClr val="dk1"/>
              </a:solidFill>
            </a:endParaRPr>
          </a:p>
          <a:p>
            <a:pPr marL="609585">
              <a:lnSpc>
                <a:spcPct val="142857"/>
              </a:lnSpc>
            </a:pPr>
            <a:endParaRPr sz="1400">
              <a:solidFill>
                <a:schemeClr val="dk1"/>
              </a:solidFill>
            </a:endParaRPr>
          </a:p>
          <a:p>
            <a:pPr>
              <a:lnSpc>
                <a:spcPct val="142857"/>
              </a:lnSpc>
            </a:pPr>
            <a:endParaRPr sz="1400">
              <a:solidFill>
                <a:schemeClr val="dk1"/>
              </a:solidFill>
            </a:endParaRPr>
          </a:p>
          <a:p>
            <a:pPr>
              <a:lnSpc>
                <a:spcPct val="142857"/>
              </a:lnSpc>
            </a:pPr>
            <a:endParaRPr sz="1400">
              <a:solidFill>
                <a:schemeClr val="dk1"/>
              </a:solidFill>
            </a:endParaRPr>
          </a:p>
          <a:p>
            <a:pPr>
              <a:lnSpc>
                <a:spcPct val="142857"/>
              </a:lnSpc>
            </a:pPr>
            <a:endParaRPr sz="1400">
              <a:solidFill>
                <a:schemeClr val="dk1"/>
              </a:solidFill>
            </a:endParaRPr>
          </a:p>
          <a:p>
            <a:pPr marL="609585">
              <a:spcBef>
                <a:spcPts val="533"/>
              </a:spcBef>
            </a:pPr>
            <a:endParaRPr sz="1467"/>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408791" y="28693"/>
            <a:ext cx="11317200" cy="801600"/>
          </a:xfrm>
          <a:prstGeom prst="rect">
            <a:avLst/>
          </a:prstGeom>
          <a:noFill/>
          <a:ln>
            <a:noFill/>
          </a:ln>
        </p:spPr>
        <p:txBody>
          <a:bodyPr spcFirstLastPara="1" vert="horz" wrap="square" lIns="91433" tIns="45700" rIns="91433" bIns="45700" rtlCol="0" anchor="ctr" anchorCtr="0">
            <a:normAutofit/>
          </a:bodyPr>
          <a:lstStyle/>
          <a:p>
            <a:pPr lvl="0" algn="ctr">
              <a:buSzPts val="1800"/>
            </a:pPr>
            <a:r>
              <a:rPr lang="en" sz="2400" dirty="0">
                <a:latin typeface="Times New Roman"/>
                <a:ea typeface="Times New Roman"/>
                <a:cs typeface="Times New Roman"/>
                <a:sym typeface="Times New Roman"/>
              </a:rPr>
              <a:t>2.4  Detector</a:t>
            </a:r>
            <a:br>
              <a:rPr lang="en" sz="3200" dirty="0">
                <a:latin typeface="Times New Roman"/>
                <a:ea typeface="Times New Roman"/>
                <a:cs typeface="Times New Roman"/>
                <a:sym typeface="Times New Roman"/>
              </a:rPr>
            </a:br>
            <a:r>
              <a:rPr lang="en" sz="2267" dirty="0">
                <a:latin typeface="Times New Roman"/>
                <a:ea typeface="Times New Roman"/>
                <a:cs typeface="Times New Roman"/>
                <a:sym typeface="Times New Roman"/>
              </a:rPr>
              <a:t>Tom Shutt (SLAC), Angela Fava (FNAL), Wes Craddock (SLAC), / Subcommittee 4</a:t>
            </a:r>
            <a:endParaRPr sz="2267" b="0" dirty="0"/>
          </a:p>
        </p:txBody>
      </p:sp>
      <p:sp>
        <p:nvSpPr>
          <p:cNvPr id="179" name="Google Shape;179;p32"/>
          <p:cNvSpPr txBox="1">
            <a:spLocks noGrp="1"/>
          </p:cNvSpPr>
          <p:nvPr>
            <p:ph type="sldNum" idx="12"/>
          </p:nvPr>
        </p:nvSpPr>
        <p:spPr>
          <a:xfrm>
            <a:off x="8610600" y="6356351"/>
            <a:ext cx="2743200" cy="365200"/>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16</a:t>
            </a:fld>
            <a:endParaRPr/>
          </a:p>
        </p:txBody>
      </p:sp>
      <p:sp>
        <p:nvSpPr>
          <p:cNvPr id="180" name="Google Shape;180;p32"/>
          <p:cNvSpPr/>
          <p:nvPr/>
        </p:nvSpPr>
        <p:spPr>
          <a:xfrm>
            <a:off x="408797" y="1249153"/>
            <a:ext cx="10945200" cy="4660000"/>
          </a:xfrm>
          <a:prstGeom prst="rect">
            <a:avLst/>
          </a:prstGeom>
          <a:noFill/>
          <a:ln>
            <a:noFill/>
          </a:ln>
        </p:spPr>
        <p:txBody>
          <a:bodyPr spcFirstLastPara="1" wrap="square" lIns="91433" tIns="45700" rIns="91433" bIns="45700" anchor="t" anchorCtr="0">
            <a:noAutofit/>
          </a:bodyPr>
          <a:lstStyle/>
          <a:p>
            <a:pPr marL="457189" indent="-448722">
              <a:lnSpc>
                <a:spcPct val="150000"/>
              </a:lnSpc>
              <a:buClr>
                <a:schemeClr val="dk1"/>
              </a:buClr>
              <a:buSzPts val="1500"/>
              <a:buFont typeface="Arial"/>
              <a:buChar char="•"/>
            </a:pPr>
            <a:r>
              <a:rPr lang="en" sz="2000" b="1" dirty="0">
                <a:solidFill>
                  <a:schemeClr val="dk1"/>
                </a:solidFill>
                <a:latin typeface="Times New Roman"/>
                <a:ea typeface="Times New Roman"/>
                <a:cs typeface="Times New Roman"/>
                <a:sym typeface="Times New Roman"/>
              </a:rPr>
              <a:t>Recommendations</a:t>
            </a:r>
            <a:endParaRPr sz="1467" dirty="0">
              <a:solidFill>
                <a:schemeClr val="dk1"/>
              </a:solidFill>
            </a:endParaRPr>
          </a:p>
          <a:p>
            <a:pPr marL="609585" indent="-393690">
              <a:lnSpc>
                <a:spcPct val="142857"/>
              </a:lnSpc>
              <a:buClr>
                <a:schemeClr val="dk1"/>
              </a:buClr>
              <a:buSzPts val="1050"/>
              <a:buAutoNum type="arabicParenR"/>
            </a:pPr>
            <a:r>
              <a:rPr lang="en" sz="1400" dirty="0">
                <a:solidFill>
                  <a:schemeClr val="dk1"/>
                </a:solidFill>
              </a:rPr>
              <a:t>We recommend that the detector proceed to CD2/3 as allowed by progress within the detector sub-project, and not delayed by other considerations from the larger project, to prevent cost escalation and to safeguard the team from broader operational and organizational impacts - see comments.</a:t>
            </a: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endParaRPr sz="1467" dirty="0"/>
          </a:p>
        </p:txBody>
      </p:sp>
      <p:sp>
        <p:nvSpPr>
          <p:cNvPr id="3" name="TextBox 2">
            <a:extLst>
              <a:ext uri="{FF2B5EF4-FFF2-40B4-BE49-F238E27FC236}">
                <a16:creationId xmlns:a16="http://schemas.microsoft.com/office/drawing/2014/main" id="{CADC0F4E-3412-42F3-A49E-FBBF15EABACD}"/>
              </a:ext>
            </a:extLst>
          </p:cNvPr>
          <p:cNvSpPr txBox="1"/>
          <p:nvPr/>
        </p:nvSpPr>
        <p:spPr>
          <a:xfrm>
            <a:off x="2888334" y="4360162"/>
            <a:ext cx="5986126" cy="369332"/>
          </a:xfrm>
          <a:prstGeom prst="rect">
            <a:avLst/>
          </a:prstGeom>
          <a:solidFill>
            <a:srgbClr val="FFFF00"/>
          </a:solidFill>
        </p:spPr>
        <p:txBody>
          <a:bodyPr wrap="none" rtlCol="0">
            <a:spAutoFit/>
          </a:bodyPr>
          <a:lstStyle/>
          <a:p>
            <a:r>
              <a:rPr lang="en-US" dirty="0"/>
              <a:t>Note some context to the recommendation on the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68AD25A4-7432-9F07-1CC3-BB41C84EB548}"/>
            </a:ext>
          </a:extLst>
        </p:cNvPr>
        <p:cNvGrpSpPr/>
        <p:nvPr/>
      </p:nvGrpSpPr>
      <p:grpSpPr>
        <a:xfrm>
          <a:off x="0" y="0"/>
          <a:ext cx="0" cy="0"/>
          <a:chOff x="0" y="0"/>
          <a:chExt cx="0" cy="0"/>
        </a:xfrm>
      </p:grpSpPr>
      <p:sp>
        <p:nvSpPr>
          <p:cNvPr id="179" name="Google Shape;179;p32">
            <a:extLst>
              <a:ext uri="{FF2B5EF4-FFF2-40B4-BE49-F238E27FC236}">
                <a16:creationId xmlns:a16="http://schemas.microsoft.com/office/drawing/2014/main" id="{9C8F17E5-34B1-B710-D0F0-CC091B7E2314}"/>
              </a:ext>
            </a:extLst>
          </p:cNvPr>
          <p:cNvSpPr txBox="1">
            <a:spLocks noGrp="1"/>
          </p:cNvSpPr>
          <p:nvPr>
            <p:ph type="sldNum" idx="12"/>
          </p:nvPr>
        </p:nvSpPr>
        <p:spPr>
          <a:xfrm>
            <a:off x="8610600" y="6356351"/>
            <a:ext cx="2743200" cy="365200"/>
          </a:xfrm>
          <a:prstGeom prst="rect">
            <a:avLst/>
          </a:prstGeom>
          <a:noFill/>
          <a:ln>
            <a:noFill/>
          </a:ln>
        </p:spPr>
        <p:txBody>
          <a:bodyPr spcFirstLastPara="1" vert="horz" wrap="square" lIns="91433" tIns="45700" rIns="91433" bIns="45700" rtlCol="0" anchor="ctr" anchorCtr="0">
            <a:noAutofit/>
          </a:bodyPr>
          <a:lstStyle/>
          <a:p>
            <a:pPr algn="r"/>
            <a:fld id="{00000000-1234-1234-1234-123412341234}" type="slidenum">
              <a:rPr lang="en"/>
              <a:pPr algn="r"/>
              <a:t>17</a:t>
            </a:fld>
            <a:endParaRPr/>
          </a:p>
        </p:txBody>
      </p:sp>
      <p:sp>
        <p:nvSpPr>
          <p:cNvPr id="180" name="Google Shape;180;p32">
            <a:extLst>
              <a:ext uri="{FF2B5EF4-FFF2-40B4-BE49-F238E27FC236}">
                <a16:creationId xmlns:a16="http://schemas.microsoft.com/office/drawing/2014/main" id="{03DC9FA8-B011-A7C0-9889-1A76A7678F08}"/>
              </a:ext>
            </a:extLst>
          </p:cNvPr>
          <p:cNvSpPr/>
          <p:nvPr/>
        </p:nvSpPr>
        <p:spPr>
          <a:xfrm>
            <a:off x="123800" y="2165801"/>
            <a:ext cx="10945200" cy="2754472"/>
          </a:xfrm>
          <a:prstGeom prst="rect">
            <a:avLst/>
          </a:prstGeom>
          <a:noFill/>
          <a:ln>
            <a:noFill/>
          </a:ln>
        </p:spPr>
        <p:txBody>
          <a:bodyPr spcFirstLastPara="1" wrap="square" lIns="91433" tIns="45700" rIns="91433" bIns="45700" anchor="t" anchorCtr="0">
            <a:noAutofit/>
          </a:bodyPr>
          <a:lstStyle/>
          <a:p>
            <a:pPr marL="8467">
              <a:lnSpc>
                <a:spcPct val="150000"/>
              </a:lnSpc>
              <a:buClr>
                <a:schemeClr val="dk1"/>
              </a:buClr>
              <a:buSzPts val="1500"/>
            </a:pPr>
            <a:r>
              <a:rPr lang="en" sz="2000" b="1" dirty="0">
                <a:solidFill>
                  <a:schemeClr val="dk1"/>
                </a:solidFill>
                <a:latin typeface="Times New Roman"/>
                <a:ea typeface="Times New Roman"/>
                <a:cs typeface="Times New Roman"/>
                <a:sym typeface="Times New Roman"/>
              </a:rPr>
              <a:t>Detector Subcommittee - Recommendations</a:t>
            </a:r>
            <a:endParaRPr sz="1467" dirty="0">
              <a:solidFill>
                <a:schemeClr val="dk1"/>
              </a:solidFill>
            </a:endParaRPr>
          </a:p>
          <a:p>
            <a:pPr marL="609585" indent="-393690">
              <a:lnSpc>
                <a:spcPct val="142857"/>
              </a:lnSpc>
              <a:buClr>
                <a:schemeClr val="dk1"/>
              </a:buClr>
              <a:buSzPts val="1050"/>
              <a:buAutoNum type="arabicParenR"/>
            </a:pPr>
            <a:r>
              <a:rPr lang="en" sz="1400" dirty="0">
                <a:solidFill>
                  <a:srgbClr val="3333FF"/>
                </a:solidFill>
              </a:rPr>
              <a:t>We recommend that the detector proceed to CD2/3 as allowed by progress within the detector sub-project</a:t>
            </a:r>
            <a:r>
              <a:rPr lang="en" sz="1400" dirty="0">
                <a:solidFill>
                  <a:srgbClr val="FF0000"/>
                </a:solidFill>
              </a:rPr>
              <a:t>, and not delayed by other considerations from the larger project,</a:t>
            </a:r>
            <a:r>
              <a:rPr lang="en" sz="1400" dirty="0">
                <a:solidFill>
                  <a:schemeClr val="dk1"/>
                </a:solidFill>
              </a:rPr>
              <a:t> </a:t>
            </a:r>
            <a:r>
              <a:rPr lang="en" sz="1400" dirty="0">
                <a:solidFill>
                  <a:srgbClr val="3333FF"/>
                </a:solidFill>
              </a:rPr>
              <a:t>to prevent cost escalation and to safeguard the team from broader operational and organizational impacts - see comments.</a:t>
            </a:r>
            <a:endParaRPr sz="1400" dirty="0">
              <a:solidFill>
                <a:srgbClr val="3333FF"/>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pPr>
              <a:lnSpc>
                <a:spcPct val="142857"/>
              </a:lnSpc>
            </a:pPr>
            <a:endParaRPr sz="1400" dirty="0">
              <a:solidFill>
                <a:schemeClr val="dk1"/>
              </a:solidFill>
            </a:endParaRPr>
          </a:p>
          <a:p>
            <a:endParaRPr sz="1467" dirty="0"/>
          </a:p>
        </p:txBody>
      </p:sp>
      <p:sp>
        <p:nvSpPr>
          <p:cNvPr id="2" name="TextBox 1">
            <a:extLst>
              <a:ext uri="{FF2B5EF4-FFF2-40B4-BE49-F238E27FC236}">
                <a16:creationId xmlns:a16="http://schemas.microsoft.com/office/drawing/2014/main" id="{DE64AD12-0265-D04F-0672-1A596C60941F}"/>
              </a:ext>
            </a:extLst>
          </p:cNvPr>
          <p:cNvSpPr txBox="1"/>
          <p:nvPr/>
        </p:nvSpPr>
        <p:spPr>
          <a:xfrm>
            <a:off x="8151320" y="2258745"/>
            <a:ext cx="3202480" cy="369332"/>
          </a:xfrm>
          <a:prstGeom prst="rect">
            <a:avLst/>
          </a:prstGeom>
          <a:solidFill>
            <a:srgbClr val="FFFF00"/>
          </a:solidFill>
        </p:spPr>
        <p:txBody>
          <a:bodyPr wrap="none" rtlCol="0">
            <a:spAutoFit/>
          </a:bodyPr>
          <a:lstStyle/>
          <a:p>
            <a:r>
              <a:rPr lang="en-US" dirty="0"/>
              <a:t>Context to the recommendation</a:t>
            </a:r>
          </a:p>
        </p:txBody>
      </p:sp>
      <p:sp>
        <p:nvSpPr>
          <p:cNvPr id="4" name="Google Shape;159;p29">
            <a:extLst>
              <a:ext uri="{FF2B5EF4-FFF2-40B4-BE49-F238E27FC236}">
                <a16:creationId xmlns:a16="http://schemas.microsoft.com/office/drawing/2014/main" id="{F6820489-058F-B62B-F9A5-BB4CDD5398EE}"/>
              </a:ext>
            </a:extLst>
          </p:cNvPr>
          <p:cNvSpPr/>
          <p:nvPr/>
        </p:nvSpPr>
        <p:spPr>
          <a:xfrm>
            <a:off x="123800" y="73594"/>
            <a:ext cx="11514800" cy="5185600"/>
          </a:xfrm>
          <a:prstGeom prst="rect">
            <a:avLst/>
          </a:prstGeom>
          <a:noFill/>
          <a:ln>
            <a:noFill/>
          </a:ln>
        </p:spPr>
        <p:txBody>
          <a:bodyPr spcFirstLastPara="1" wrap="square" lIns="91433" tIns="45700" rIns="91433" bIns="45700" anchor="t" anchorCtr="0">
            <a:noAutofit/>
          </a:bodyPr>
          <a:lstStyle/>
          <a:p>
            <a:pPr marL="8467">
              <a:lnSpc>
                <a:spcPct val="150000"/>
              </a:lnSpc>
              <a:spcBef>
                <a:spcPts val="533"/>
              </a:spcBef>
              <a:buClr>
                <a:schemeClr val="dk1"/>
              </a:buClr>
              <a:buSzPts val="1500"/>
            </a:pPr>
            <a:r>
              <a:rPr lang="en" sz="2000" b="1" dirty="0">
                <a:solidFill>
                  <a:schemeClr val="dk1"/>
                </a:solidFill>
                <a:latin typeface="Times New Roman"/>
                <a:ea typeface="Times New Roman"/>
                <a:cs typeface="Times New Roman"/>
                <a:sym typeface="Times New Roman"/>
              </a:rPr>
              <a:t>Detector Subcommittee - Comments</a:t>
            </a:r>
            <a:endParaRPr sz="1467" dirty="0"/>
          </a:p>
          <a:p>
            <a:pPr marL="609585" indent="-393690">
              <a:lnSpc>
                <a:spcPct val="142857"/>
              </a:lnSpc>
              <a:buClr>
                <a:schemeClr val="dk1"/>
              </a:buClr>
              <a:buSzPts val="1050"/>
              <a:buAutoNum type="arabicParenR"/>
            </a:pPr>
            <a:r>
              <a:rPr lang="en-US" sz="1400" b="1" dirty="0">
                <a:solidFill>
                  <a:schemeClr val="dk1"/>
                </a:solidFill>
              </a:rPr>
              <a:t>We commend the Detector team for being highly motivated and well organized in their work on this very complex detector system. Significant and coherent progress is being made on a wide range of subsystems.   </a:t>
            </a:r>
            <a:endParaRPr lang="en" sz="1400" b="1" dirty="0">
              <a:solidFill>
                <a:schemeClr val="dk1"/>
              </a:solidFill>
            </a:endParaRPr>
          </a:p>
          <a:p>
            <a:pPr marL="609585" indent="-393690">
              <a:lnSpc>
                <a:spcPct val="142857"/>
              </a:lnSpc>
              <a:buClr>
                <a:schemeClr val="dk1"/>
              </a:buClr>
              <a:buSzPts val="1050"/>
              <a:buAutoNum type="arabicParenR"/>
            </a:pPr>
            <a:r>
              <a:rPr lang="en" sz="1400" b="1" dirty="0">
                <a:solidFill>
                  <a:srgbClr val="3333FF"/>
                </a:solidFill>
              </a:rPr>
              <a:t>Given the current momentum, organizational alignment, and reliance on broad domestic and international scientific contributions, delaying CD‑2/3 approval beyond the PIB introduces substantial risks—including increased costs, potential pauses in work due to limited PED funds, erosion of workforce, misalignment with in‑kind partners, and loss of critical community engagement.</a:t>
            </a:r>
            <a:endParaRPr sz="1400" b="1" dirty="0">
              <a:solidFill>
                <a:srgbClr val="3333FF"/>
              </a:solidFill>
            </a:endParaRPr>
          </a:p>
          <a:p>
            <a:pPr marL="609585">
              <a:spcBef>
                <a:spcPts val="533"/>
              </a:spcBef>
            </a:pPr>
            <a:endParaRPr sz="1467" dirty="0"/>
          </a:p>
        </p:txBody>
      </p:sp>
      <p:sp>
        <p:nvSpPr>
          <p:cNvPr id="6" name="Google Shape;214;g409f5e614c1_0_0">
            <a:extLst>
              <a:ext uri="{FF2B5EF4-FFF2-40B4-BE49-F238E27FC236}">
                <a16:creationId xmlns:a16="http://schemas.microsoft.com/office/drawing/2014/main" id="{92A2FA5F-1235-4214-9B00-C38C20F8C768}"/>
              </a:ext>
            </a:extLst>
          </p:cNvPr>
          <p:cNvSpPr/>
          <p:nvPr/>
        </p:nvSpPr>
        <p:spPr>
          <a:xfrm>
            <a:off x="115300" y="3768913"/>
            <a:ext cx="11523300" cy="2924713"/>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pPr>
            <a:r>
              <a:rPr lang="en-US" sz="2000" b="1" dirty="0">
                <a:solidFill>
                  <a:schemeClr val="dk1"/>
                </a:solidFill>
                <a:latin typeface="Times New Roman"/>
                <a:ea typeface="Times New Roman"/>
                <a:cs typeface="Times New Roman"/>
                <a:sym typeface="Times New Roman"/>
              </a:rPr>
              <a:t>Cost and Schedule Subcommittee - Recommendations</a:t>
            </a:r>
            <a:endParaRPr sz="2000" b="1" dirty="0">
              <a:solidFill>
                <a:schemeClr val="dk1"/>
              </a:solidFill>
              <a:latin typeface="Times New Roman"/>
              <a:ea typeface="Times New Roman"/>
              <a:cs typeface="Times New Roman"/>
              <a:sym typeface="Times New Roman"/>
            </a:endParaRPr>
          </a:p>
          <a:p>
            <a:pPr marR="0" lvl="0" algn="l" rtl="0">
              <a:spcBef>
                <a:spcPts val="480"/>
              </a:spcBef>
              <a:spcAft>
                <a:spcPts val="0"/>
              </a:spcAft>
              <a:buClr>
                <a:schemeClr val="dk1"/>
              </a:buClr>
              <a:buSzPts val="2000"/>
            </a:pPr>
            <a:r>
              <a:rPr lang="en-US" sz="2000" b="1" dirty="0">
                <a:solidFill>
                  <a:schemeClr val="dk1"/>
                </a:solidFill>
                <a:latin typeface="Times New Roman"/>
                <a:ea typeface="Times New Roman"/>
                <a:cs typeface="Times New Roman"/>
                <a:sym typeface="Times New Roman"/>
              </a:rPr>
              <a:t>        PIB</a:t>
            </a:r>
            <a:endParaRPr sz="2000" b="1"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1400" dirty="0">
                <a:solidFill>
                  <a:schemeClr val="dk1"/>
                </a:solidFill>
                <a:latin typeface="Times New Roman"/>
                <a:ea typeface="Times New Roman"/>
                <a:cs typeface="Times New Roman"/>
                <a:sym typeface="Times New Roman"/>
              </a:rPr>
              <a:t>By end of Q2FY27, place the PIB under configuration management, improving coding accuracy and tracking performance against the PIB internally.</a:t>
            </a:r>
            <a:endParaRPr sz="1400"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1400" dirty="0">
                <a:solidFill>
                  <a:schemeClr val="dk1"/>
                </a:solidFill>
                <a:latin typeface="Times New Roman"/>
                <a:ea typeface="Times New Roman"/>
                <a:cs typeface="Times New Roman"/>
                <a:sym typeface="Times New Roman"/>
              </a:rPr>
              <a:t>By end of Q2FY27, complete development of the installation schedule, which is essential for a credible critical path and float determination to support project decision-making.</a:t>
            </a:r>
            <a:endParaRPr sz="1400"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1400" dirty="0">
                <a:solidFill>
                  <a:srgbClr val="FF0000"/>
                </a:solidFill>
                <a:latin typeface="Times New Roman"/>
                <a:ea typeface="Times New Roman"/>
                <a:cs typeface="Times New Roman"/>
                <a:sym typeface="Times New Roman"/>
              </a:rPr>
              <a:t>Prior to any future Critical Decision reviews, ensure timely completion of the affordability analysis, scoping decisions and resource leveling, with subsequent updates to cost, schedule, and risks, to allow for an accurate and consistent baselining package.</a:t>
            </a:r>
            <a:endParaRPr sz="1400" dirty="0">
              <a:solidFill>
                <a:srgbClr val="FF0000"/>
              </a:solidFill>
              <a:latin typeface="Times New Roman"/>
              <a:ea typeface="Times New Roman"/>
              <a:cs typeface="Times New Roman"/>
              <a:sym typeface="Times New Roman"/>
            </a:endParaRPr>
          </a:p>
        </p:txBody>
      </p:sp>
      <p:sp>
        <p:nvSpPr>
          <p:cNvPr id="14" name="Multiplication Sign 13">
            <a:extLst>
              <a:ext uri="{FF2B5EF4-FFF2-40B4-BE49-F238E27FC236}">
                <a16:creationId xmlns:a16="http://schemas.microsoft.com/office/drawing/2014/main" id="{7DFBC01A-9914-0A85-FEAA-ADE39F683258}"/>
              </a:ext>
            </a:extLst>
          </p:cNvPr>
          <p:cNvSpPr>
            <a:spLocks noChangeAspect="1"/>
          </p:cNvSpPr>
          <p:nvPr/>
        </p:nvSpPr>
        <p:spPr>
          <a:xfrm>
            <a:off x="2735139" y="3374951"/>
            <a:ext cx="528341" cy="52834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ication Sign 14">
            <a:extLst>
              <a:ext uri="{FF2B5EF4-FFF2-40B4-BE49-F238E27FC236}">
                <a16:creationId xmlns:a16="http://schemas.microsoft.com/office/drawing/2014/main" id="{CFCED2D1-466E-1B35-0489-5153BE51AE58}"/>
              </a:ext>
            </a:extLst>
          </p:cNvPr>
          <p:cNvSpPr>
            <a:spLocks noChangeAspect="1"/>
          </p:cNvSpPr>
          <p:nvPr/>
        </p:nvSpPr>
        <p:spPr>
          <a:xfrm rot="2700000">
            <a:off x="5228453" y="2210059"/>
            <a:ext cx="466704" cy="466704"/>
          </a:xfrm>
          <a:prstGeom prst="mathMultiply">
            <a:avLst/>
          </a:prstGeom>
          <a:solidFill>
            <a:srgbClr val="333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2CC2879-77BB-8FAC-138D-F883CE3E4A23}"/>
              </a:ext>
            </a:extLst>
          </p:cNvPr>
          <p:cNvSpPr txBox="1"/>
          <p:nvPr/>
        </p:nvSpPr>
        <p:spPr>
          <a:xfrm>
            <a:off x="7488074" y="3374951"/>
            <a:ext cx="4373826" cy="36933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à"/>
            </a:pPr>
            <a:r>
              <a:rPr lang="en-US" dirty="0"/>
              <a:t>Detector SC realized risk of detector delay</a:t>
            </a:r>
          </a:p>
        </p:txBody>
      </p:sp>
      <p:sp>
        <p:nvSpPr>
          <p:cNvPr id="16" name="Multiplication Sign 15">
            <a:extLst>
              <a:ext uri="{FF2B5EF4-FFF2-40B4-BE49-F238E27FC236}">
                <a16:creationId xmlns:a16="http://schemas.microsoft.com/office/drawing/2014/main" id="{03889581-FE2A-F0BD-45AA-39C7EB04B6CE}"/>
              </a:ext>
            </a:extLst>
          </p:cNvPr>
          <p:cNvSpPr>
            <a:spLocks noChangeAspect="1"/>
          </p:cNvSpPr>
          <p:nvPr/>
        </p:nvSpPr>
        <p:spPr>
          <a:xfrm rot="2700000">
            <a:off x="6963133" y="3339930"/>
            <a:ext cx="466704" cy="466704"/>
          </a:xfrm>
          <a:prstGeom prst="mathMultiply">
            <a:avLst/>
          </a:prstGeom>
          <a:solidFill>
            <a:srgbClr val="333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ultiplication Sign 16">
            <a:extLst>
              <a:ext uri="{FF2B5EF4-FFF2-40B4-BE49-F238E27FC236}">
                <a16:creationId xmlns:a16="http://schemas.microsoft.com/office/drawing/2014/main" id="{D06B8A1D-AEEE-6118-0150-79BB3426A777}"/>
              </a:ext>
            </a:extLst>
          </p:cNvPr>
          <p:cNvSpPr>
            <a:spLocks noChangeAspect="1"/>
          </p:cNvSpPr>
          <p:nvPr/>
        </p:nvSpPr>
        <p:spPr>
          <a:xfrm>
            <a:off x="6932314" y="3808582"/>
            <a:ext cx="528341" cy="528341"/>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2C97B39-5E03-0E7D-7018-111F8709396C}"/>
              </a:ext>
            </a:extLst>
          </p:cNvPr>
          <p:cNvSpPr txBox="1"/>
          <p:nvPr/>
        </p:nvSpPr>
        <p:spPr>
          <a:xfrm>
            <a:off x="7488074" y="3768913"/>
            <a:ext cx="4373826" cy="646331"/>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à"/>
            </a:pPr>
            <a:r>
              <a:rPr lang="en-US" dirty="0"/>
              <a:t>There of course still will be other considerations from the larger project</a:t>
            </a:r>
          </a:p>
        </p:txBody>
      </p:sp>
    </p:spTree>
    <p:extLst>
      <p:ext uri="{BB962C8B-B14F-4D97-AF65-F5344CB8AC3E}">
        <p14:creationId xmlns:p14="http://schemas.microsoft.com/office/powerpoint/2010/main" val="26472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4" grpId="0" animBg="1"/>
      <p:bldP spid="15" grpId="0" animBg="1"/>
      <p:bldP spid="9" grpId="0" animBg="1"/>
      <p:bldP spid="16" grpId="0" animBg="1"/>
      <p:bldP spid="17"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0"/>
          <p:cNvSpPr txBox="1">
            <a:spLocks noGrp="1"/>
          </p:cNvSpPr>
          <p:nvPr>
            <p:ph type="title"/>
          </p:nvPr>
        </p:nvSpPr>
        <p:spPr>
          <a:xfrm>
            <a:off x="408800" y="28700"/>
            <a:ext cx="11783100" cy="7518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Times New Roman"/>
              <a:buNone/>
            </a:pPr>
            <a:r>
              <a:rPr lang="en-US" sz="2400">
                <a:latin typeface="Times New Roman"/>
                <a:ea typeface="Times New Roman"/>
                <a:cs typeface="Times New Roman"/>
                <a:sym typeface="Times New Roman"/>
              </a:rPr>
              <a:t>4.  Cost and Schedule </a:t>
            </a:r>
            <a:br>
              <a:rPr lang="en-US" sz="3200">
                <a:latin typeface="Times New Roman"/>
                <a:ea typeface="Times New Roman"/>
                <a:cs typeface="Times New Roman"/>
                <a:sym typeface="Times New Roman"/>
              </a:rPr>
            </a:br>
            <a:r>
              <a:rPr lang="en-US" sz="2200" b="0">
                <a:latin typeface="Times New Roman"/>
                <a:ea typeface="Times New Roman"/>
                <a:cs typeface="Times New Roman"/>
                <a:sym typeface="Times New Roman"/>
              </a:rPr>
              <a:t>K. Bailey, J.Bivens - ORNL, M. Elrafih - FNAL, J. Jao - PNNL, S. Lee - SNL, V. Riot - LLNL / Subcommittee 6</a:t>
            </a:r>
            <a:endParaRPr sz="2200" b="0"/>
          </a:p>
        </p:txBody>
      </p:sp>
      <p:sp>
        <p:nvSpPr>
          <p:cNvPr id="206" name="Google Shape;206;p20"/>
          <p:cNvSpPr txBox="1">
            <a:spLocks noGrp="1"/>
          </p:cNvSpPr>
          <p:nvPr>
            <p:ph type="sldNum" idx="12"/>
          </p:nvPr>
        </p:nvSpPr>
        <p:spPr>
          <a:xfrm>
            <a:off x="4724400" y="6403005"/>
            <a:ext cx="27432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18</a:t>
            </a:fld>
            <a:endParaRPr/>
          </a:p>
        </p:txBody>
      </p:sp>
      <p:sp>
        <p:nvSpPr>
          <p:cNvPr id="207" name="Google Shape;207;p20"/>
          <p:cNvSpPr/>
          <p:nvPr/>
        </p:nvSpPr>
        <p:spPr>
          <a:xfrm>
            <a:off x="334350" y="1036950"/>
            <a:ext cx="11523300" cy="478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Times New Roman"/>
                <a:ea typeface="Times New Roman"/>
                <a:cs typeface="Times New Roman"/>
                <a:sym typeface="Times New Roman"/>
              </a:rPr>
              <a:t>Recommendations</a:t>
            </a:r>
            <a:endParaRPr/>
          </a:p>
          <a:p>
            <a:pPr marL="457200" marR="0" lvl="0" indent="-457200" algn="l" rtl="0">
              <a:spcBef>
                <a:spcPts val="480"/>
              </a:spcBef>
              <a:spcAft>
                <a:spcPts val="0"/>
              </a:spcAft>
              <a:buClr>
                <a:schemeClr val="dk1"/>
              </a:buClr>
              <a:buSzPts val="2000"/>
              <a:buFont typeface="Arial"/>
              <a:buChar char="•"/>
            </a:pPr>
            <a:r>
              <a:rPr lang="en-US" sz="2000" b="1">
                <a:solidFill>
                  <a:schemeClr val="dk1"/>
                </a:solidFill>
                <a:latin typeface="Times New Roman"/>
                <a:ea typeface="Times New Roman"/>
                <a:cs typeface="Times New Roman"/>
                <a:sym typeface="Times New Roman"/>
              </a:rPr>
              <a:t>INF-1 CD2/3</a:t>
            </a:r>
            <a:endParaRPr sz="2000" b="1">
              <a:solidFill>
                <a:schemeClr val="dk1"/>
              </a:solidFill>
              <a:latin typeface="Times New Roman"/>
              <a:ea typeface="Times New Roman"/>
              <a:cs typeface="Times New Roman"/>
              <a:sym typeface="Times New Roman"/>
            </a:endParaRPr>
          </a:p>
          <a:p>
            <a:pPr marL="914400" marR="0" lvl="1" indent="-355600" algn="l" rtl="0">
              <a:spcBef>
                <a:spcPts val="480"/>
              </a:spcBef>
              <a:spcAft>
                <a:spcPts val="0"/>
              </a:spcAft>
              <a:buClr>
                <a:schemeClr val="dk1"/>
              </a:buClr>
              <a:buSzPts val="2000"/>
              <a:buFont typeface="Times New Roman"/>
              <a:buChar char="○"/>
            </a:pPr>
            <a:r>
              <a:rPr lang="en-US" sz="2000">
                <a:solidFill>
                  <a:schemeClr val="dk1"/>
                </a:solidFill>
                <a:latin typeface="Times New Roman"/>
                <a:ea typeface="Times New Roman"/>
                <a:cs typeface="Times New Roman"/>
                <a:sym typeface="Times New Roman"/>
              </a:rPr>
              <a:t>Prior to ESAAB, update the P6 resource loaded schedule per comments (EVT code, work for other/BNL indirect), integrate with COBRA, advance successor logic for credible float in the PIB (storage and INF-2) and generate the draft baseline documents.</a:t>
            </a:r>
            <a:endParaRPr sz="2000">
              <a:solidFill>
                <a:schemeClr val="dk1"/>
              </a:solidFill>
              <a:latin typeface="Times New Roman"/>
              <a:ea typeface="Times New Roman"/>
              <a:cs typeface="Times New Roman"/>
              <a:sym typeface="Times New Roman"/>
            </a:endParaRPr>
          </a:p>
          <a:p>
            <a:pPr marL="914400" marR="0" lvl="1" indent="-355600" algn="l" rtl="0">
              <a:spcBef>
                <a:spcPts val="480"/>
              </a:spcBef>
              <a:spcAft>
                <a:spcPts val="0"/>
              </a:spcAft>
              <a:buClr>
                <a:schemeClr val="dk1"/>
              </a:buClr>
              <a:buSzPts val="2000"/>
              <a:buFont typeface="Times New Roman"/>
              <a:buChar char="○"/>
            </a:pPr>
            <a:r>
              <a:rPr lang="en-US" sz="2000">
                <a:solidFill>
                  <a:schemeClr val="dk1"/>
                </a:solidFill>
                <a:latin typeface="Times New Roman"/>
                <a:ea typeface="Times New Roman"/>
                <a:cs typeface="Times New Roman"/>
                <a:sym typeface="Times New Roman"/>
              </a:rPr>
              <a:t>Proceed to CD-2/3 approval.</a:t>
            </a:r>
            <a:endParaRPr sz="2000">
              <a:solidFill>
                <a:schemeClr val="dk1"/>
              </a:solidFill>
              <a:latin typeface="Times New Roman"/>
              <a:ea typeface="Times New Roman"/>
              <a:cs typeface="Times New Roman"/>
              <a:sym typeface="Times New Roman"/>
            </a:endParaRPr>
          </a:p>
          <a:p>
            <a:pPr marL="457200" marR="0" lvl="0" indent="-457200" algn="l" rtl="0">
              <a:spcBef>
                <a:spcPts val="480"/>
              </a:spcBef>
              <a:spcAft>
                <a:spcPts val="0"/>
              </a:spcAft>
              <a:buClr>
                <a:schemeClr val="dk1"/>
              </a:buClr>
              <a:buSzPts val="2000"/>
              <a:buFont typeface="Arial"/>
              <a:buChar char="•"/>
            </a:pPr>
            <a:r>
              <a:rPr lang="en-US" sz="2000" b="1">
                <a:solidFill>
                  <a:schemeClr val="dk1"/>
                </a:solidFill>
                <a:latin typeface="Times New Roman"/>
                <a:ea typeface="Times New Roman"/>
                <a:cs typeface="Times New Roman"/>
                <a:sym typeface="Times New Roman"/>
              </a:rPr>
              <a:t>CD-3C</a:t>
            </a:r>
            <a:endParaRPr sz="2000" b="1">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2000">
                <a:solidFill>
                  <a:schemeClr val="dk1"/>
                </a:solidFill>
                <a:latin typeface="Times New Roman"/>
                <a:ea typeface="Times New Roman"/>
                <a:cs typeface="Times New Roman"/>
                <a:sym typeface="Times New Roman"/>
              </a:rPr>
              <a:t>Prior to ESAAB, update the P6 resource loaded schedule per comments (EVT code, pull the WBS lower levels into a CD-3C WBS, escalation), integrate with COBRA, advance successor logic for credible float in the PIB (installation) and generate the draft baseline documents.</a:t>
            </a:r>
            <a:endParaRPr sz="200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2000">
                <a:solidFill>
                  <a:schemeClr val="dk1"/>
                </a:solidFill>
                <a:latin typeface="Times New Roman"/>
                <a:ea typeface="Times New Roman"/>
                <a:cs typeface="Times New Roman"/>
                <a:sym typeface="Times New Roman"/>
              </a:rPr>
              <a:t>Proceed to CD-3C approval.</a:t>
            </a:r>
            <a:endParaRPr sz="2000">
              <a:solidFill>
                <a:schemeClr val="dk1"/>
              </a:solidFill>
              <a:latin typeface="Times New Roman"/>
              <a:ea typeface="Times New Roman"/>
              <a:cs typeface="Times New Roman"/>
              <a:sym typeface="Times New Roman"/>
            </a:endParaRPr>
          </a:p>
          <a:p>
            <a:pPr marL="0" marR="0" lvl="0" indent="0" algn="l" rtl="0">
              <a:spcBef>
                <a:spcPts val="480"/>
              </a:spcBef>
              <a:spcAft>
                <a:spcPts val="0"/>
              </a:spcAft>
              <a:buNone/>
            </a:pPr>
            <a:endParaRPr sz="20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409f5e614c1_0_0"/>
          <p:cNvSpPr txBox="1">
            <a:spLocks noGrp="1"/>
          </p:cNvSpPr>
          <p:nvPr>
            <p:ph type="title"/>
          </p:nvPr>
        </p:nvSpPr>
        <p:spPr>
          <a:xfrm>
            <a:off x="223100" y="0"/>
            <a:ext cx="11894700" cy="801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Times New Roman"/>
              <a:buNone/>
            </a:pPr>
            <a:r>
              <a:rPr lang="en-US" sz="2400" b="1">
                <a:latin typeface="Times New Roman"/>
                <a:ea typeface="Times New Roman"/>
                <a:cs typeface="Times New Roman"/>
                <a:sym typeface="Times New Roman"/>
              </a:rPr>
              <a:t>4. </a:t>
            </a:r>
            <a:r>
              <a:rPr lang="en-US" sz="2400">
                <a:latin typeface="Times New Roman"/>
                <a:ea typeface="Times New Roman"/>
                <a:cs typeface="Times New Roman"/>
                <a:sym typeface="Times New Roman"/>
              </a:rPr>
              <a:t>4.  Cost and Schedule </a:t>
            </a:r>
            <a:br>
              <a:rPr lang="en-US" sz="3200">
                <a:latin typeface="Times New Roman"/>
                <a:ea typeface="Times New Roman"/>
                <a:cs typeface="Times New Roman"/>
                <a:sym typeface="Times New Roman"/>
              </a:rPr>
            </a:br>
            <a:r>
              <a:rPr lang="en-US" sz="2200" b="0">
                <a:latin typeface="Times New Roman"/>
                <a:ea typeface="Times New Roman"/>
                <a:cs typeface="Times New Roman"/>
                <a:sym typeface="Times New Roman"/>
              </a:rPr>
              <a:t>K. Bailey, J.Bivens - ORNL, M. Elrafih - FNAL, J. Jao - PNNL, S. Lee - SNL, V. Riot - LLNL / Subcommittee 6</a:t>
            </a:r>
            <a:endParaRPr sz="2200" b="0"/>
          </a:p>
        </p:txBody>
      </p:sp>
      <p:sp>
        <p:nvSpPr>
          <p:cNvPr id="213" name="Google Shape;213;g409f5e614c1_0_0"/>
          <p:cNvSpPr txBox="1">
            <a:spLocks noGrp="1"/>
          </p:cNvSpPr>
          <p:nvPr>
            <p:ph type="sldNum" idx="12"/>
          </p:nvPr>
        </p:nvSpPr>
        <p:spPr>
          <a:xfrm>
            <a:off x="4724400" y="6403005"/>
            <a:ext cx="27432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19</a:t>
            </a:fld>
            <a:endParaRPr/>
          </a:p>
        </p:txBody>
      </p:sp>
      <p:sp>
        <p:nvSpPr>
          <p:cNvPr id="214" name="Google Shape;214;g409f5e614c1_0_0"/>
          <p:cNvSpPr/>
          <p:nvPr/>
        </p:nvSpPr>
        <p:spPr>
          <a:xfrm>
            <a:off x="334350" y="1120572"/>
            <a:ext cx="11523300" cy="544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dirty="0">
                <a:solidFill>
                  <a:schemeClr val="dk1"/>
                </a:solidFill>
                <a:latin typeface="Times New Roman"/>
                <a:ea typeface="Times New Roman"/>
                <a:cs typeface="Times New Roman"/>
                <a:sym typeface="Times New Roman"/>
              </a:rPr>
              <a:t>Recommendations</a:t>
            </a:r>
            <a:endParaRPr sz="2000" b="1"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b="1" dirty="0">
              <a:solidFill>
                <a:schemeClr val="dk1"/>
              </a:solidFill>
              <a:latin typeface="Times New Roman"/>
              <a:ea typeface="Times New Roman"/>
              <a:cs typeface="Times New Roman"/>
              <a:sym typeface="Times New Roman"/>
            </a:endParaRPr>
          </a:p>
          <a:p>
            <a:pPr marL="457200" marR="0" lvl="0" indent="-457200" algn="l" rtl="0">
              <a:spcBef>
                <a:spcPts val="480"/>
              </a:spcBef>
              <a:spcAft>
                <a:spcPts val="0"/>
              </a:spcAft>
              <a:buClr>
                <a:schemeClr val="dk1"/>
              </a:buClr>
              <a:buSzPts val="2000"/>
              <a:buFont typeface="Arial"/>
              <a:buChar char="•"/>
            </a:pPr>
            <a:r>
              <a:rPr lang="en-US" sz="2000" b="1" dirty="0">
                <a:solidFill>
                  <a:schemeClr val="dk1"/>
                </a:solidFill>
                <a:latin typeface="Times New Roman"/>
                <a:ea typeface="Times New Roman"/>
                <a:cs typeface="Times New Roman"/>
                <a:sym typeface="Times New Roman"/>
              </a:rPr>
              <a:t>PIB</a:t>
            </a:r>
            <a:endParaRPr sz="2000" b="1"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2000" dirty="0">
                <a:solidFill>
                  <a:schemeClr val="dk1"/>
                </a:solidFill>
                <a:latin typeface="Times New Roman"/>
                <a:ea typeface="Times New Roman"/>
                <a:cs typeface="Times New Roman"/>
                <a:sym typeface="Times New Roman"/>
              </a:rPr>
              <a:t>By end of Q2FY27, place the PIB under configuration management, improving coding accuracy and tracking performance against the PIB internally.</a:t>
            </a:r>
            <a:endParaRPr sz="2000"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2000" dirty="0">
                <a:solidFill>
                  <a:schemeClr val="dk1"/>
                </a:solidFill>
                <a:latin typeface="Times New Roman"/>
                <a:ea typeface="Times New Roman"/>
                <a:cs typeface="Times New Roman"/>
                <a:sym typeface="Times New Roman"/>
              </a:rPr>
              <a:t>By end of Q2FY27, complete development of the installation schedule, which is essential for a credible critical path and float determination to support project decision-making.</a:t>
            </a:r>
            <a:endParaRPr sz="2000" dirty="0">
              <a:solidFill>
                <a:schemeClr val="dk1"/>
              </a:solidFill>
              <a:latin typeface="Times New Roman"/>
              <a:ea typeface="Times New Roman"/>
              <a:cs typeface="Times New Roman"/>
              <a:sym typeface="Times New Roman"/>
            </a:endParaRPr>
          </a:p>
          <a:p>
            <a:pPr marL="914400" lvl="1" indent="-355600" algn="l" rtl="0">
              <a:spcBef>
                <a:spcPts val="480"/>
              </a:spcBef>
              <a:spcAft>
                <a:spcPts val="0"/>
              </a:spcAft>
              <a:buClr>
                <a:schemeClr val="dk1"/>
              </a:buClr>
              <a:buSzPts val="2000"/>
              <a:buFont typeface="Times New Roman"/>
              <a:buChar char="○"/>
            </a:pPr>
            <a:r>
              <a:rPr lang="en-US" sz="2000" dirty="0">
                <a:solidFill>
                  <a:schemeClr val="dk1"/>
                </a:solidFill>
                <a:latin typeface="Times New Roman"/>
                <a:ea typeface="Times New Roman"/>
                <a:cs typeface="Times New Roman"/>
                <a:sym typeface="Times New Roman"/>
              </a:rPr>
              <a:t>Prior to any future Critical Decision reviews, ensure timely completion of the affordability analysis, scoping decisions and resource leveling, with subsequent updates to cost, schedule, and risks, to allow for an accurate and consistent baselining package.</a:t>
            </a:r>
            <a:endParaRPr sz="2000" dirty="0">
              <a:solidFill>
                <a:schemeClr val="dk1"/>
              </a:solidFill>
              <a:latin typeface="Times New Roman"/>
              <a:ea typeface="Times New Roman"/>
              <a:cs typeface="Times New Roman"/>
              <a:sym typeface="Times New Roman"/>
            </a:endParaRPr>
          </a:p>
          <a:p>
            <a:pPr marL="914400" marR="0" lvl="0" indent="0" algn="l" rtl="0">
              <a:spcBef>
                <a:spcPts val="480"/>
              </a:spcBef>
              <a:spcAft>
                <a:spcPts val="0"/>
              </a:spcAft>
              <a:buNone/>
            </a:pPr>
            <a:endParaRPr sz="20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005C1B-E84E-5A63-F897-5776B75F0781}"/>
              </a:ext>
            </a:extLst>
          </p:cNvPr>
          <p:cNvSpPr>
            <a:spLocks noGrp="1"/>
          </p:cNvSpPr>
          <p:nvPr>
            <p:ph idx="1"/>
          </p:nvPr>
        </p:nvSpPr>
        <p:spPr/>
        <p:txBody>
          <a:bodyPr/>
          <a:lstStyle/>
          <a:p>
            <a:pPr marL="0" indent="0">
              <a:buNone/>
            </a:pPr>
            <a:r>
              <a:rPr lang="en-US" sz="2200" b="1" dirty="0">
                <a:latin typeface="Times New Roman" panose="02020603050405020304" pitchFamily="18" charset="0"/>
                <a:cs typeface="Times New Roman" panose="02020603050405020304" pitchFamily="18" charset="0"/>
              </a:rPr>
              <a:t>Recommendations</a:t>
            </a:r>
          </a:p>
          <a:p>
            <a:pPr marL="457200" lvl="0" indent="-457200" fontAlgn="base">
              <a:lnSpc>
                <a:spcPct val="100000"/>
              </a:lnSpc>
              <a:buFont typeface="+mj-lt"/>
              <a:buAutoNum type="arabicPeriod"/>
            </a:pPr>
            <a:r>
              <a:rPr lang="en-US" sz="2000" b="1" dirty="0">
                <a:latin typeface="Times New Roman" panose="02020603050405020304" pitchFamily="18" charset="0"/>
                <a:cs typeface="Times New Roman" panose="02020603050405020304" pitchFamily="18" charset="0"/>
              </a:rPr>
              <a:t>Produce a preliminary performance baseline for the line-item project including a bottom-up contingency estimate by April 1, 2027. </a:t>
            </a:r>
          </a:p>
          <a:p>
            <a:pPr marL="457200" lvl="0" indent="-457200" fontAlgn="base">
              <a:lnSpc>
                <a:spcPct val="100000"/>
              </a:lnSpc>
              <a:buFont typeface="+mj-lt"/>
              <a:buAutoNum type="arabicPeriod"/>
            </a:pPr>
            <a:r>
              <a:rPr lang="en-US" sz="2000" b="1" dirty="0">
                <a:latin typeface="Times New Roman" panose="02020603050405020304" pitchFamily="18" charset="0"/>
                <a:cs typeface="Times New Roman" panose="02020603050405020304" pitchFamily="18" charset="0"/>
              </a:rPr>
              <a:t>Revise the Hazard Analysis Report (HAR) to demonstrate in-depth identification, investigation, and evaluation or planned evaluation of potential hazard events within the next year. </a:t>
            </a:r>
          </a:p>
          <a:p>
            <a:pPr marL="457200" lvl="0" indent="-457200" fontAlgn="base">
              <a:lnSpc>
                <a:spcPct val="100000"/>
              </a:lnSpc>
              <a:buFont typeface="+mj-lt"/>
              <a:buAutoNum type="arabicPeriod"/>
            </a:pPr>
            <a:r>
              <a:rPr lang="en-US" sz="2000" b="1" dirty="0">
                <a:latin typeface="Times New Roman" panose="02020603050405020304" pitchFamily="18" charset="0"/>
                <a:cs typeface="Times New Roman" panose="02020603050405020304" pitchFamily="18" charset="0"/>
              </a:rPr>
              <a:t>Proceed to CD-2/3 for INF-1 after finalizing the CD-2/3 required documents (Acquisition Strategy, Project Management Plan, Project Execution Plan, HAR). </a:t>
            </a:r>
          </a:p>
          <a:p>
            <a:pPr marL="457200" lvl="0" indent="-457200" fontAlgn="base">
              <a:lnSpc>
                <a:spcPct val="100000"/>
              </a:lnSpc>
              <a:buFont typeface="+mj-lt"/>
              <a:buAutoNum type="arabicPeriod"/>
            </a:pPr>
            <a:r>
              <a:rPr lang="en-US" sz="2000" b="1" dirty="0">
                <a:latin typeface="Times New Roman" panose="02020603050405020304" pitchFamily="18" charset="0"/>
                <a:cs typeface="Times New Roman" panose="02020603050405020304" pitchFamily="18" charset="0"/>
              </a:rPr>
              <a:t>Proceed to CD-3c for the proposed Accelerator and Detector scope. </a:t>
            </a:r>
          </a:p>
          <a:p>
            <a:pPr marL="0" indent="0">
              <a:buNone/>
            </a:pPr>
            <a:endParaRPr lang="en-US" b="1" dirty="0"/>
          </a:p>
        </p:txBody>
      </p:sp>
      <p:sp>
        <p:nvSpPr>
          <p:cNvPr id="4" name="Slide Number Placeholder 3">
            <a:extLst>
              <a:ext uri="{FF2B5EF4-FFF2-40B4-BE49-F238E27FC236}">
                <a16:creationId xmlns:a16="http://schemas.microsoft.com/office/drawing/2014/main" id="{E4C8D7A6-0E91-27EC-13FB-A9B4D9497D1F}"/>
              </a:ext>
            </a:extLst>
          </p:cNvPr>
          <p:cNvSpPr>
            <a:spLocks noGrp="1"/>
          </p:cNvSpPr>
          <p:nvPr>
            <p:ph type="sldNum" sz="quarter" idx="4"/>
          </p:nvPr>
        </p:nvSpPr>
        <p:spPr/>
        <p:txBody>
          <a:bodyPr/>
          <a:lstStyle/>
          <a:p>
            <a:fld id="{835B6AD7-18B8-4C9C-AA70-ABD830A869AC}" type="slidenum">
              <a:rPr lang="en-US" smtClean="0"/>
              <a:pPr/>
              <a:t>20</a:t>
            </a:fld>
            <a:endParaRPr lang="en-US"/>
          </a:p>
        </p:txBody>
      </p:sp>
      <p:sp>
        <p:nvSpPr>
          <p:cNvPr id="5" name="Title 1">
            <a:extLst>
              <a:ext uri="{FF2B5EF4-FFF2-40B4-BE49-F238E27FC236}">
                <a16:creationId xmlns:a16="http://schemas.microsoft.com/office/drawing/2014/main" id="{42904697-C485-56C3-3856-6D5ED383005F}"/>
              </a:ext>
            </a:extLst>
          </p:cNvPr>
          <p:cNvSpPr>
            <a:spLocks noGrp="1"/>
          </p:cNvSpPr>
          <p:nvPr>
            <p:ph type="title"/>
          </p:nvPr>
        </p:nvSpPr>
        <p:spPr>
          <a:xfrm>
            <a:off x="408791" y="177283"/>
            <a:ext cx="11317044" cy="801663"/>
          </a:xfrm>
        </p:spPr>
        <p:txBody>
          <a:bodyPr>
            <a:normAutofit/>
          </a:bodyPr>
          <a:lstStyle/>
          <a:p>
            <a:pPr algn="ctr"/>
            <a:r>
              <a:rPr lang="en-US" sz="2400" dirty="0">
                <a:latin typeface="Times New Roman" pitchFamily="18" charset="0"/>
                <a:cs typeface="Times New Roman" pitchFamily="18" charset="0"/>
              </a:rPr>
              <a:t>5.  Project Management and Environment, Safety and Health</a:t>
            </a:r>
            <a:br>
              <a:rPr lang="en-US" sz="2400" dirty="0">
                <a:latin typeface="Times New Roman" pitchFamily="18" charset="0"/>
                <a:cs typeface="Times New Roman" pitchFamily="18" charset="0"/>
              </a:rPr>
            </a:br>
            <a:r>
              <a:rPr lang="en-US" sz="2400" b="0" dirty="0">
                <a:latin typeface="Times New Roman" pitchFamily="18" charset="0"/>
                <a:cs typeface="Times New Roman" pitchFamily="18" charset="0"/>
              </a:rPr>
              <a:t>Ron Ray, FNAL / Subcommittee 7</a:t>
            </a:r>
            <a:endParaRPr lang="en-US" sz="2400" dirty="0"/>
          </a:p>
        </p:txBody>
      </p:sp>
    </p:spTree>
    <p:extLst>
      <p:ext uri="{BB962C8B-B14F-4D97-AF65-F5344CB8AC3E}">
        <p14:creationId xmlns:p14="http://schemas.microsoft.com/office/powerpoint/2010/main" val="2659045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ogo&#10;&#10;Description automatically generated with low confidence">
            <a:extLst>
              <a:ext uri="{FF2B5EF4-FFF2-40B4-BE49-F238E27FC236}">
                <a16:creationId xmlns:a16="http://schemas.microsoft.com/office/drawing/2014/main" id="{E210E534-57C2-164E-A621-4930B171B8BA}"/>
              </a:ext>
            </a:extLst>
          </p:cNvPr>
          <p:cNvPicPr>
            <a:picLocks noChangeAspect="1"/>
          </p:cNvPicPr>
          <p:nvPr/>
        </p:nvPicPr>
        <p:blipFill>
          <a:blip r:embed="rId2"/>
          <a:stretch>
            <a:fillRect/>
          </a:stretch>
        </p:blipFill>
        <p:spPr>
          <a:xfrm>
            <a:off x="1044001" y="1233889"/>
            <a:ext cx="10508521" cy="3929273"/>
          </a:xfrm>
          <a:prstGeom prst="rect">
            <a:avLst/>
          </a:prstGeom>
        </p:spPr>
      </p:pic>
    </p:spTree>
    <p:extLst>
      <p:ext uri="{BB962C8B-B14F-4D97-AF65-F5344CB8AC3E}">
        <p14:creationId xmlns:p14="http://schemas.microsoft.com/office/powerpoint/2010/main" val="1558485829"/>
      </p:ext>
    </p:extLst>
  </p:cSld>
  <p:clrMapOvr>
    <a:masterClrMapping/>
  </p:clrMapOvr>
</p:sld>
</file>

<file path=ppt/theme/theme1.xml><?xml version="1.0" encoding="utf-8"?>
<a:theme xmlns:a="http://schemas.openxmlformats.org/drawingml/2006/main"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C_PPT_Template_Widescreen_0923" id="{B3C6C6E8-A343-9F46-9C14-8D262507CB52}" vid="{B0F72776-BFD3-D14D-97CB-9DB1BA4DAEE2}"/>
    </a:ext>
  </a:extLst>
</a:theme>
</file>

<file path=ppt/theme/theme2.xml><?xml version="1.0" encoding="utf-8"?>
<a:theme xmlns:a="http://schemas.openxmlformats.org/drawingml/2006/main" name="2_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
        <a:cs typeface=""/>
      </a:majorFont>
      <a:minorFont>
        <a:latin typeface="AvenirNext LT Pr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198D2554909C94BB45400E87C135FCB" ma:contentTypeVersion="10" ma:contentTypeDescription="Create a new document." ma:contentTypeScope="" ma:versionID="f6f58857f6daa4b711834340285195ba">
  <xsd:schema xmlns:xsd="http://www.w3.org/2001/XMLSchema" xmlns:xs="http://www.w3.org/2001/XMLSchema" xmlns:p="http://schemas.microsoft.com/office/2006/metadata/properties" xmlns:ns2="d767f846-2003-4795-b8a5-c12e60d56749" xmlns:ns3="3bfd71d5-c7ac-4dca-b865-a609d1eb4074" targetNamespace="http://schemas.microsoft.com/office/2006/metadata/properties" ma:root="true" ma:fieldsID="053b8f7372f1cfbe58d59be704c01563" ns2:_="" ns3:_="">
    <xsd:import namespace="d767f846-2003-4795-b8a5-c12e60d56749"/>
    <xsd:import namespace="3bfd71d5-c7ac-4dca-b865-a609d1eb407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67f846-2003-4795-b8a5-c12e60d567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325a567-783b-4eae-ad25-f71283ef2f6c"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fd71d5-c7ac-4dca-b865-a609d1eb407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11a0df5-9a12-49e9-8865-351e10a89734}" ma:internalName="TaxCatchAll" ma:showField="CatchAllData" ma:web="dd7425a4-fa23-406d-b478-3c2992d2d4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67f846-2003-4795-b8a5-c12e60d56749">
      <Terms xmlns="http://schemas.microsoft.com/office/infopath/2007/PartnerControls"/>
    </lcf76f155ced4ddcb4097134ff3c332f>
    <TaxCatchAll xmlns="3bfd71d5-c7ac-4dca-b865-a609d1eb4074" xsi:nil="true"/>
  </documentManagement>
</p:properties>
</file>

<file path=customXml/itemProps1.xml><?xml version="1.0" encoding="utf-8"?>
<ds:datastoreItem xmlns:ds="http://schemas.openxmlformats.org/officeDocument/2006/customXml" ds:itemID="{0F209D19-ECD3-440E-A44C-BD3D2F26689B}">
  <ds:schemaRefs>
    <ds:schemaRef ds:uri="http://schemas.microsoft.com/sharepoint/v3/contenttype/forms"/>
  </ds:schemaRefs>
</ds:datastoreItem>
</file>

<file path=customXml/itemProps2.xml><?xml version="1.0" encoding="utf-8"?>
<ds:datastoreItem xmlns:ds="http://schemas.openxmlformats.org/officeDocument/2006/customXml" ds:itemID="{E5FDE2A7-6190-4660-96B1-4848D3073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67f846-2003-4795-b8a5-c12e60d56749"/>
    <ds:schemaRef ds:uri="3bfd71d5-c7ac-4dca-b865-a609d1eb40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5637A3-DEB1-4C7D-9F81-D2184D65C3B4}">
  <ds:schemaRefs>
    <ds:schemaRef ds:uri="http://schemas.microsoft.com/office/2006/documentManagement/types"/>
    <ds:schemaRef ds:uri="http://www.w3.org/XML/1998/namespace"/>
    <ds:schemaRef ds:uri="http://purl.org/dc/terms/"/>
    <ds:schemaRef ds:uri="d767f846-2003-4795-b8a5-c12e60d56749"/>
    <ds:schemaRef ds:uri="http://purl.org/dc/elements/1.1/"/>
    <ds:schemaRef ds:uri="http://purl.org/dc/dcmitype/"/>
    <ds:schemaRef ds:uri="http://schemas.microsoft.com/office/infopath/2007/PartnerControls"/>
    <ds:schemaRef ds:uri="http://schemas.openxmlformats.org/package/2006/metadata/core-properties"/>
    <ds:schemaRef ds:uri="3bfd71d5-c7ac-4dca-b865-a609d1eb407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EIC Long Lead Procurement Widescreen PPT Template</Template>
  <TotalTime>27215</TotalTime>
  <Words>3425</Words>
  <Application>Microsoft Office PowerPoint</Application>
  <PresentationFormat>Widescreen</PresentationFormat>
  <Paragraphs>334</Paragraphs>
  <Slides>21</Slides>
  <Notes>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21</vt:i4>
      </vt:variant>
    </vt:vector>
  </HeadingPairs>
  <TitlesOfParts>
    <vt:vector size="34" baseType="lpstr">
      <vt:lpstr>Calibri</vt:lpstr>
      <vt:lpstr>AvenirNext LT Pro Regular</vt:lpstr>
      <vt:lpstr>Courier New</vt:lpstr>
      <vt:lpstr>Aptos</vt:lpstr>
      <vt:lpstr>Avenir Next LT Pro</vt:lpstr>
      <vt:lpstr>Times New Roman</vt:lpstr>
      <vt:lpstr>AvenirNext LT Pro Bold</vt:lpstr>
      <vt:lpstr>Play</vt:lpstr>
      <vt:lpstr>Arial</vt:lpstr>
      <vt:lpstr>Avenir</vt:lpstr>
      <vt:lpstr>Wingdings</vt:lpstr>
      <vt:lpstr>BNL</vt:lpstr>
      <vt:lpstr>2_Office Theme</vt:lpstr>
      <vt:lpstr>EIC Project News</vt:lpstr>
      <vt:lpstr>Detector Reviews 2026</vt:lpstr>
      <vt:lpstr>CD-3X and In-Kind Subsystem Summary</vt:lpstr>
      <vt:lpstr>High-Level CD-3A/CD-3B Status</vt:lpstr>
      <vt:lpstr>CD-3C Preliminary Package - DET</vt:lpstr>
      <vt:lpstr>Technical Progress – PID Detectors</vt:lpstr>
      <vt:lpstr>HRPPD Final Design Review outcome</vt:lpstr>
      <vt:lpstr>High Level Project Schedules</vt:lpstr>
      <vt:lpstr>PowerPoint Presentation</vt:lpstr>
      <vt:lpstr>Review Committee Participants </vt:lpstr>
      <vt:lpstr>Charge Questions </vt:lpstr>
      <vt:lpstr>2.4  Detector Tom Shutt (SLAC), Angela Fava (FNAL), Wes Craddock (SLAC), / Subcommittee 4</vt:lpstr>
      <vt:lpstr>2.4  Detector Tom Shutt (SLAC), Angela Fava (FNAL), Wes Craddock (SLAC), / Subcommittee 4</vt:lpstr>
      <vt:lpstr>2.4  Detector Tom Shutt (SLAC), Angela Fava (FNAL), Wes Craddock (SLAC), / Subcommittee 4</vt:lpstr>
      <vt:lpstr>2.4  Detector Tom Shutt (SLAC), Angela Fava (FNAL), Wes Craddock (SLAC), / Subcommittee 4</vt:lpstr>
      <vt:lpstr>2.4  Detector Tom Shutt (SLAC), Angela Fava (FNAL), Wes Craddock (SLAC), / Subcommittee 4</vt:lpstr>
      <vt:lpstr>PowerPoint Presentation</vt:lpstr>
      <vt:lpstr>4.  Cost and Schedule  K. Bailey, J.Bivens - ORNL, M. Elrafih - FNAL, J. Jao - PNNL, S. Lee - SNL, V. Riot - LLNL / Subcommittee 6</vt:lpstr>
      <vt:lpstr>4. 4.  Cost and Schedule  K. Bailey, J.Bivens - ORNL, M. Elrafih - FNAL, J. Jao - PNNL, S. Lee - SNL, V. Riot - LLNL / Subcommittee 6</vt:lpstr>
      <vt:lpstr>5.  Project Management and Environment, Safety and Health Ron Ray, FNAL / Subcommittee 7</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&lt;LLP WBS – LLP Description&gt; CD-3A Director’s Review</dc:title>
  <dc:subject/>
  <dc:creator>ksmith@bnl.gov</dc:creator>
  <cp:keywords/>
  <dc:description/>
  <cp:lastModifiedBy>Rolf Ent</cp:lastModifiedBy>
  <cp:revision>521</cp:revision>
  <cp:lastPrinted>2025-02-20T14:32:25Z</cp:lastPrinted>
  <dcterms:created xsi:type="dcterms:W3CDTF">2023-09-12T20:43:32Z</dcterms:created>
  <dcterms:modified xsi:type="dcterms:W3CDTF">2026-09-25T01:18:12Z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0x01010064DC25A386985D4D9C8290A9164CEF14</vt:lpwstr>
  </property>
  <property fmtid="{D5CDD505-2E9C-101B-9397-08002B2CF9AE}" pid="3" name="MediaServiceImageTags">
    <vt:lpwstr/>
  </property>
</Properties>
</file>