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5" r:id="rId4"/>
    <p:sldId id="277" r:id="rId5"/>
    <p:sldId id="278" r:id="rId6"/>
    <p:sldId id="279" r:id="rId7"/>
    <p:sldId id="280" r:id="rId8"/>
    <p:sldId id="281" r:id="rId9"/>
    <p:sldId id="282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C63149-9AF2-29DD-AA1A-C8C5D9CB6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1ABCF9-C74B-08AA-1E6A-FE4A92E78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7C8B8C-517B-1EFC-F4A1-751DEFEB2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39253-6243-4B2F-AC0B-EA9937B399CD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BF6BF9-C2E9-053C-C99D-2F3EDDA88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A7EE56-0211-4977-821F-B39643C8F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0DB8B-3A4F-4795-BA6F-4CC87E31A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084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9E60B4-1BCF-7BB9-903D-F8690EAF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8F68208-4384-E1AB-47E4-27AAC1CB0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CF5679-BD1B-D7C0-8C29-61A38359E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39253-6243-4B2F-AC0B-EA9937B399CD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48A09C-0F0C-7F5A-C930-AC4D779C7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E30CC7-AEE4-D561-EBBF-179CB8D00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0DB8B-3A4F-4795-BA6F-4CC87E31A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69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2A77B2-BF88-ADB4-981B-41D016C24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A20350C-E819-96E5-619E-C78C88EB9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731B1F-8EA0-B89D-8A82-0EAC1D6F9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39253-6243-4B2F-AC0B-EA9937B399CD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E897BC-D079-459F-D6CE-60B4C11AE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7C49EA-3836-7205-CBDD-91F32C701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0DB8B-3A4F-4795-BA6F-4CC87E31A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178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A469B1-4AED-FBD6-870D-01B579D56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C90CEF-A00B-3325-5CD2-D114239768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6BBE3E-388E-7E40-80EA-EF72FA5532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158B2A-E55D-2938-60A5-C56426B69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39253-6243-4B2F-AC0B-EA9937B399CD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0124E2E-46B6-D648-9317-26A566DB8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161D36-C199-416C-B92D-3BBFE955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0DB8B-3A4F-4795-BA6F-4CC87E31A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38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092FB2-A581-EE5C-BF56-EA92EBB1B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04FB646-5849-7715-2C3A-3386089CF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B110346-8FFA-F8D5-1B7F-77C4CBE29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7602C4F-F751-DC00-8629-8BC485EF6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0C5CF81-F268-8989-5060-E6FA0B0804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F948831-11DA-F650-5F5F-0726CFAB0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39253-6243-4B2F-AC0B-EA9937B399CD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93E74EA-725E-997E-100C-EE0918450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8BCDF64-B90E-C41D-0B41-161AF720C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0DB8B-3A4F-4795-BA6F-4CC87E31A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8451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2115A9-D5D5-4CB9-D82D-2E344FD53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94C79E0-5397-9B33-A0C3-02C26E5D5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39253-6243-4B2F-AC0B-EA9937B399CD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22514C3-C474-CDED-850D-517CBE558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251A8EE-1820-0C0A-85EF-86814D2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0DB8B-3A4F-4795-BA6F-4CC87E31A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410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8240D00-A23B-9617-B1A4-0629C8AE0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39253-6243-4B2F-AC0B-EA9937B399CD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A47B916-7F2E-F407-D18B-D0972D0A2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7F91698-A836-C796-68C0-53C17BEC4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0DB8B-3A4F-4795-BA6F-4CC87E31A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9159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C342E8-27C1-4908-DA66-22A73A082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FB9189-DC22-09A1-DC9A-772B256F4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F33892-EE8F-2F5C-D618-89881F89D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0FEB1D-B202-3B7C-1943-7417D93B3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39253-6243-4B2F-AC0B-EA9937B399CD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6F1305-9B10-DB3A-7448-F5CFBFB1E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995E95D-D8D3-E9F2-4CE3-F72B5640D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0DB8B-3A4F-4795-BA6F-4CC87E31A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11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1CFC9B-28A4-1B69-B14F-7F217E6D4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A7C23EA-DA6F-5CD3-EF7E-92EF629B38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91F30A1-D4B1-DC8D-320F-73EE670742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770978-27FE-DECD-AA23-6FAB81EA1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39253-6243-4B2F-AC0B-EA9937B399CD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FC0C595-C857-CFFB-26EB-2789AAB9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D581D5-5FB2-B379-0FF6-E8E08C009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0DB8B-3A4F-4795-BA6F-4CC87E31A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272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C08742-C488-7E2F-0A93-F9E5F450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EBC6A46-00F8-F358-C02B-38EE767989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D8049D-1BB5-A072-98FF-84DA9C794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39253-6243-4B2F-AC0B-EA9937B399CD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7E9338-E401-ED81-2192-C1C39DDB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ADFA78-C9E6-2CBC-8876-3180F95B6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0DB8B-3A4F-4795-BA6F-4CC87E31A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4757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52352A5-3A0B-2952-4388-AD8DB307AA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C09F663-2F7B-F04B-4649-70A2506A97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78B3EE-61E0-984A-99F1-A59FFD65F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39253-6243-4B2F-AC0B-EA9937B399CD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C8520B-D1D4-C08D-F3CD-29AA95012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EEF160-B5AE-75C5-F295-F7FD34B9E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0DB8B-3A4F-4795-BA6F-4CC87E31A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436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CD20117-91EE-CF8E-B01C-C05C12D84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122AB6-2189-2967-84A5-AFA174683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5FCF16-8179-8241-259B-6965BF03FE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239253-6243-4B2F-AC0B-EA9937B399CD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A84635-9146-C611-DCFD-5144B820E4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E3ABF7-3879-B3D4-6353-6FF551FF1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80DB8B-3A4F-4795-BA6F-4CC87E31A0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61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29E9CC-87BB-AD58-4933-88A51E9B0D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/>
              <a:t>Status report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24BBFD7-074B-DA45-1868-D48FCC7699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err="1"/>
              <a:t>Ayuki</a:t>
            </a:r>
            <a:r>
              <a:rPr kumimoji="1" lang="en-US" altLang="ja-JP" dirty="0"/>
              <a:t> Watanabe</a:t>
            </a:r>
          </a:p>
          <a:p>
            <a:r>
              <a:rPr lang="en-US" altLang="ja-JP" dirty="0"/>
              <a:t>Tohoku Univ.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31735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EF998-BF11-9B92-E218-701BF170B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6676B8-C80F-3D0E-3F2E-45DDE20E7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05"/>
            <a:ext cx="10515600" cy="1325563"/>
          </a:xfrm>
        </p:spPr>
        <p:txBody>
          <a:bodyPr/>
          <a:lstStyle/>
          <a:p>
            <a:r>
              <a:rPr lang="en-US" altLang="ja-JP" b="1" dirty="0">
                <a:ea typeface="BIZ UDPゴシック" panose="020B0400000000000000" pitchFamily="50" charset="-128"/>
              </a:rPr>
              <a:t>Purpose</a:t>
            </a:r>
            <a:endParaRPr kumimoji="1" lang="ja-JP" altLang="en-US" b="1" dirty="0">
              <a:ea typeface="BIZ UDPゴシック" panose="020B0400000000000000" pitchFamily="50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A4891498-58BE-F327-0E4D-62BC97A1F5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ja-JP" sz="2400" dirty="0"/>
                  <a:t>Evaluate the material effect of BTOF on BIC.</a:t>
                </a:r>
              </a:p>
              <a:p>
                <a:pPr lvl="1"/>
                <a:r>
                  <a:rPr kumimoji="1" lang="en-US" altLang="ja-JP" sz="2000" dirty="0"/>
                  <a:t>Calcul</a:t>
                </a:r>
                <a:r>
                  <a:rPr lang="en-US" altLang="ja-JP" sz="2000" dirty="0"/>
                  <a:t>ate energy resolution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ja-JP" alt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ja-JP" altLang="en-US" sz="2000" i="1" smtClean="0">
                            <a:latin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den>
                    </m:f>
                  </m:oMath>
                </a14:m>
                <a:r>
                  <a:rPr lang="en-US" altLang="ja-JP" sz="2000" dirty="0"/>
                  <a:t> </a:t>
                </a:r>
                <a:endParaRPr kumimoji="1" lang="en-US" altLang="ja-JP" sz="2000" dirty="0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A4891498-58BE-F327-0E4D-62BC97A1F5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8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95E31F4-74BD-90EE-241B-1CC8BCDCB048}"/>
              </a:ext>
            </a:extLst>
          </p:cNvPr>
          <p:cNvCxnSpPr/>
          <p:nvPr/>
        </p:nvCxnSpPr>
        <p:spPr>
          <a:xfrm>
            <a:off x="0" y="1489753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1568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B1A42-37F6-C63B-3DEA-628EE3B90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D0A15A-BDC7-9BE0-C403-4784FDE53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05"/>
            <a:ext cx="10515600" cy="1325563"/>
          </a:xfrm>
        </p:spPr>
        <p:txBody>
          <a:bodyPr/>
          <a:lstStyle/>
          <a:p>
            <a:r>
              <a:rPr kumimoji="1" lang="en-US" altLang="ja-JP" b="1" dirty="0">
                <a:ea typeface="BIZ UDPゴシック" panose="020B0400000000000000" pitchFamily="50" charset="-128"/>
              </a:rPr>
              <a:t>Simulation condition</a:t>
            </a:r>
            <a:endParaRPr kumimoji="1" lang="ja-JP" altLang="en-US" b="1" dirty="0">
              <a:ea typeface="BIZ UDPゴシック" panose="020B0400000000000000" pitchFamily="50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C9118612-169E-AE94-0D9E-2094CCA242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879973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altLang="ja-JP" sz="2000" dirty="0" err="1"/>
                  <a:t>EICrecon</a:t>
                </a:r>
                <a:r>
                  <a:rPr lang="en-US" altLang="ja-JP" sz="2000" dirty="0"/>
                  <a:t> version</a:t>
                </a:r>
                <a:r>
                  <a:rPr lang="ja-JP" altLang="en-US" sz="2000" dirty="0"/>
                  <a:t>：</a:t>
                </a:r>
                <a:r>
                  <a:rPr lang="en-US" altLang="ja-JP" sz="2000" dirty="0"/>
                  <a:t>v1.39.0</a:t>
                </a:r>
              </a:p>
              <a:p>
                <a:pPr marL="0" indent="0">
                  <a:buNone/>
                </a:pPr>
                <a:r>
                  <a:rPr kumimoji="1" lang="en-US" altLang="ja-JP" sz="2000" dirty="0" err="1"/>
                  <a:t>ePIC</a:t>
                </a:r>
                <a:r>
                  <a:rPr kumimoji="1" lang="ja-JP" altLang="en-US" sz="2000" dirty="0"/>
                  <a:t>：</a:t>
                </a:r>
                <a:r>
                  <a:rPr kumimoji="1" lang="en-US" altLang="ja-JP" sz="2000" dirty="0"/>
                  <a:t>26.07.0</a:t>
                </a:r>
              </a:p>
              <a:p>
                <a:pPr marL="0" indent="0">
                  <a:buNone/>
                </a:pPr>
                <a:endParaRPr lang="en-US" altLang="ja-JP" sz="2000" dirty="0"/>
              </a:p>
              <a:p>
                <a:pPr marL="0" indent="0">
                  <a:buNone/>
                </a:pPr>
                <a:r>
                  <a:rPr kumimoji="1" lang="en-US" altLang="ja-JP" sz="2000" dirty="0"/>
                  <a:t>Single particle simulation</a:t>
                </a:r>
              </a:p>
              <a:p>
                <a:r>
                  <a:rPr lang="en-US" altLang="ja-JP" sz="2000" dirty="0"/>
                  <a:t>Particle</a:t>
                </a:r>
                <a:r>
                  <a:rPr lang="ja-JP" altLang="en-US" sz="2000" dirty="0"/>
                  <a:t>：</a:t>
                </a:r>
                <a:r>
                  <a:rPr lang="en-US" altLang="ja-JP" sz="2000" dirty="0"/>
                  <a:t>e-</a:t>
                </a:r>
              </a:p>
              <a:p>
                <a:r>
                  <a:rPr lang="en-US" altLang="ja-JP" sz="2000" dirty="0"/>
                  <a:t>M</a:t>
                </a:r>
                <a:r>
                  <a:rPr kumimoji="1" lang="en-US" altLang="ja-JP" sz="2000" dirty="0"/>
                  <a:t>omentum</a:t>
                </a:r>
                <a:r>
                  <a:rPr kumimoji="1" lang="ja-JP" altLang="en-US" sz="2000" dirty="0"/>
                  <a:t>：</a:t>
                </a:r>
                <a:r>
                  <a:rPr kumimoji="1" lang="en-US" altLang="ja-JP" sz="2000" dirty="0"/>
                  <a:t>1,  2,  3,  5,  7,  10 GeV/c</a:t>
                </a:r>
              </a:p>
              <a:p>
                <a:r>
                  <a:rPr kumimoji="1" lang="en-US" altLang="ja-JP" sz="2000" dirty="0"/>
                  <a:t>10000 events</a:t>
                </a:r>
              </a:p>
              <a:p>
                <a:r>
                  <a:rPr lang="en-US" altLang="ja-JP" sz="2000" dirty="0"/>
                  <a:t>Theta=90*deg</a:t>
                </a:r>
              </a:p>
              <a:p>
                <a:r>
                  <a:rPr kumimoji="1" lang="en-US" altLang="ja-JP" sz="2000" dirty="0"/>
                  <a:t>Distribution</a:t>
                </a:r>
                <a:r>
                  <a:rPr kumimoji="1" lang="ja-JP" altLang="en-US" sz="2000" dirty="0"/>
                  <a:t>：</a:t>
                </a:r>
                <a:r>
                  <a:rPr kumimoji="1" lang="en-US" altLang="ja-JP" sz="2000" dirty="0"/>
                  <a:t>uniform (flat in </a:t>
                </a:r>
                <a14:m>
                  <m:oMath xmlns:m="http://schemas.openxmlformats.org/officeDocument/2006/math">
                    <m:r>
                      <a:rPr kumimoji="1" lang="ja-JP" altLang="en-US" sz="2000" i="1" smtClean="0"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kumimoji="1" lang="en-US" altLang="ja-JP" sz="2000" dirty="0"/>
                  <a:t>)</a:t>
                </a:r>
              </a:p>
              <a:p>
                <a:r>
                  <a:rPr lang="en-US" altLang="ja-JP" sz="2000" dirty="0"/>
                  <a:t>Generation point</a:t>
                </a:r>
                <a:r>
                  <a:rPr lang="ja-JP" altLang="en-US" sz="2000" dirty="0"/>
                  <a:t>：</a:t>
                </a:r>
                <a:r>
                  <a:rPr lang="en-US" altLang="ja-JP" sz="2000" dirty="0">
                    <a:sym typeface="Wingdings" panose="05000000000000000000" pitchFamily="2" charset="2"/>
                  </a:rPr>
                  <a:t>(0, 0, 0)</a:t>
                </a:r>
              </a:p>
              <a:p>
                <a:r>
                  <a:rPr kumimoji="1" lang="en-US" altLang="ja-JP" sz="2000" dirty="0">
                    <a:sym typeface="Wingdings" panose="05000000000000000000" pitchFamily="2" charset="2"/>
                  </a:rPr>
                  <a:t>Multiplicity</a:t>
                </a:r>
                <a:r>
                  <a:rPr kumimoji="1" lang="ja-JP" altLang="en-US" sz="2000" dirty="0">
                    <a:sym typeface="Wingdings" panose="05000000000000000000" pitchFamily="2" charset="2"/>
                  </a:rPr>
                  <a:t>：</a:t>
                </a:r>
                <a:r>
                  <a:rPr kumimoji="1" lang="en-US" altLang="ja-JP" sz="2000" dirty="0">
                    <a:sym typeface="Wingdings" panose="05000000000000000000" pitchFamily="2" charset="2"/>
                  </a:rPr>
                  <a:t>1</a:t>
                </a:r>
              </a:p>
              <a:p>
                <a:endParaRPr kumimoji="1" lang="en-US" altLang="ja-JP" sz="2000" dirty="0"/>
              </a:p>
              <a:p>
                <a:pPr marL="0" indent="0">
                  <a:buNone/>
                </a:pPr>
                <a:r>
                  <a:rPr lang="en-US" altLang="ja-JP" sz="2000" dirty="0"/>
                  <a:t>Chang the material of BTOF support structure “</a:t>
                </a:r>
                <a:r>
                  <a:rPr lang="en-US" altLang="ja-JP" sz="2000" dirty="0" err="1"/>
                  <a:t>cfoam</a:t>
                </a:r>
                <a:r>
                  <a:rPr lang="en-US" altLang="ja-JP" sz="2000" dirty="0"/>
                  <a:t>”  to Aluminum, carbon fiber, and vacuum.</a:t>
                </a:r>
                <a:endParaRPr kumimoji="1" lang="en-US" altLang="ja-JP" sz="2000" dirty="0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C9118612-169E-AE94-0D9E-2094CCA242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879973"/>
              </a:xfrm>
              <a:blipFill>
                <a:blip r:embed="rId2"/>
                <a:stretch>
                  <a:fillRect l="-580" t="-1623" b="-18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6FC6BF17-F9C7-136D-F9BE-6AA095CE0FFD}"/>
              </a:ext>
            </a:extLst>
          </p:cNvPr>
          <p:cNvCxnSpPr/>
          <p:nvPr/>
        </p:nvCxnSpPr>
        <p:spPr>
          <a:xfrm>
            <a:off x="0" y="1489753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円: 塗りつぶしなし 4">
            <a:extLst>
              <a:ext uri="{FF2B5EF4-FFF2-40B4-BE49-F238E27FC236}">
                <a16:creationId xmlns:a16="http://schemas.microsoft.com/office/drawing/2014/main" id="{09E8FBAD-8324-21A1-850B-EB056C48751D}"/>
              </a:ext>
            </a:extLst>
          </p:cNvPr>
          <p:cNvSpPr/>
          <p:nvPr/>
        </p:nvSpPr>
        <p:spPr>
          <a:xfrm>
            <a:off x="9591075" y="3555000"/>
            <a:ext cx="1296000" cy="1296000"/>
          </a:xfrm>
          <a:prstGeom prst="donut">
            <a:avLst>
              <a:gd name="adj" fmla="val 958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円: 塗りつぶしなし 7">
            <a:extLst>
              <a:ext uri="{FF2B5EF4-FFF2-40B4-BE49-F238E27FC236}">
                <a16:creationId xmlns:a16="http://schemas.microsoft.com/office/drawing/2014/main" id="{089890F8-064F-E96B-9FC3-6E8DF2D18E5C}"/>
              </a:ext>
            </a:extLst>
          </p:cNvPr>
          <p:cNvSpPr/>
          <p:nvPr/>
        </p:nvSpPr>
        <p:spPr>
          <a:xfrm>
            <a:off x="9465075" y="3429000"/>
            <a:ext cx="1548000" cy="1548000"/>
          </a:xfrm>
          <a:prstGeom prst="donut">
            <a:avLst>
              <a:gd name="adj" fmla="val 7158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円: 塗りつぶしなし 9">
            <a:extLst>
              <a:ext uri="{FF2B5EF4-FFF2-40B4-BE49-F238E27FC236}">
                <a16:creationId xmlns:a16="http://schemas.microsoft.com/office/drawing/2014/main" id="{7185939F-D9E0-B00D-D850-FB8D55391E79}"/>
              </a:ext>
            </a:extLst>
          </p:cNvPr>
          <p:cNvSpPr/>
          <p:nvPr/>
        </p:nvSpPr>
        <p:spPr>
          <a:xfrm>
            <a:off x="9321075" y="3285000"/>
            <a:ext cx="1836000" cy="1836000"/>
          </a:xfrm>
          <a:prstGeom prst="donut">
            <a:avLst>
              <a:gd name="adj" fmla="val 715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24446C48-5C2C-AEA3-5132-07498453BF71}"/>
              </a:ext>
            </a:extLst>
          </p:cNvPr>
          <p:cNvSpPr/>
          <p:nvPr/>
        </p:nvSpPr>
        <p:spPr>
          <a:xfrm rot="1580922">
            <a:off x="9002007" y="3536986"/>
            <a:ext cx="638137" cy="30085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DC15324-D8A6-5205-E90C-41C1BF1C0CAD}"/>
              </a:ext>
            </a:extLst>
          </p:cNvPr>
          <p:cNvSpPr txBox="1"/>
          <p:nvPr/>
        </p:nvSpPr>
        <p:spPr>
          <a:xfrm>
            <a:off x="7534102" y="3075129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/>
              <a:t>Supprot</a:t>
            </a:r>
            <a:r>
              <a:rPr lang="en-US" altLang="ja-JP" dirty="0"/>
              <a:t> structure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78ECB7D-F7E3-81B1-4B7F-EBDF59850966}"/>
              </a:ext>
            </a:extLst>
          </p:cNvPr>
          <p:cNvSpPr txBox="1"/>
          <p:nvPr/>
        </p:nvSpPr>
        <p:spPr>
          <a:xfrm>
            <a:off x="9840568" y="2508012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BTOF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24363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C39D5-6BE4-CEF0-3131-C92FDBE89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808B46-C02A-EC7E-5D3D-D9A92DC68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05"/>
            <a:ext cx="10515600" cy="1325563"/>
          </a:xfrm>
        </p:spPr>
        <p:txBody>
          <a:bodyPr/>
          <a:lstStyle/>
          <a:p>
            <a:r>
              <a:rPr kumimoji="1" lang="en-US" altLang="ja-JP" b="1" dirty="0">
                <a:ea typeface="BIZ UDPゴシック" panose="020B0400000000000000" pitchFamily="50" charset="-128"/>
              </a:rPr>
              <a:t>How to analysis</a:t>
            </a:r>
            <a:endParaRPr kumimoji="1" lang="ja-JP" altLang="en-US" b="1" dirty="0">
              <a:ea typeface="BIZ UDPゴシック" panose="020B0400000000000000" pitchFamily="50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3F6E6E49-14D5-1618-54AE-6A87E907F4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ja-JP" sz="2000" dirty="0"/>
                  <a:t>I use branch “</a:t>
                </a:r>
                <a:r>
                  <a:rPr kumimoji="1" lang="en-US" altLang="ja-JP" sz="2000" dirty="0" err="1"/>
                  <a:t>EcalBarrelClusters.energy</a:t>
                </a:r>
                <a:r>
                  <a:rPr kumimoji="1" lang="en-US" altLang="ja-JP" sz="2000" dirty="0"/>
                  <a:t>”.</a:t>
                </a:r>
                <a:br>
                  <a:rPr lang="en-US" altLang="ja-JP" sz="2000" dirty="0"/>
                </a:br>
                <a:r>
                  <a:rPr lang="en-US" altLang="ja-JP" sz="2000" dirty="0"/>
                  <a:t>This shows reconstructed energy from </a:t>
                </a:r>
                <a:r>
                  <a:rPr lang="en-US" altLang="ja-JP" sz="2000" dirty="0" err="1"/>
                  <a:t>ScFi</a:t>
                </a:r>
                <a:r>
                  <a:rPr lang="en-US" altLang="ja-JP" sz="2000" dirty="0"/>
                  <a:t> energy.</a:t>
                </a:r>
              </a:p>
              <a:p>
                <a:r>
                  <a:rPr lang="en-US" altLang="ja-JP" sz="2000" dirty="0"/>
                  <a:t>A tail is observed in low energy side.</a:t>
                </a:r>
              </a:p>
              <a:p>
                <a:r>
                  <a:rPr lang="en-US" altLang="ja-JP" sz="2000" dirty="0"/>
                  <a:t>Use </a:t>
                </a:r>
                <a:r>
                  <a:rPr kumimoji="1" lang="en-US" altLang="ja-JP" sz="2000" dirty="0"/>
                  <a:t>Crystal ball fit for fitting data.</a:t>
                </a:r>
                <a:endParaRPr lang="en-US" altLang="ja-JP" sz="2000" dirty="0"/>
              </a:p>
              <a:p>
                <a:pPr>
                  <a:buClr>
                    <a:schemeClr val="bg1"/>
                  </a:buClr>
                </a:pPr>
                <a14:m>
                  <m:oMath xmlns:m="http://schemas.openxmlformats.org/officeDocument/2006/math"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begChr m:val="{"/>
                        <m:endChr m:val=""/>
                        <m:ctrlP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ja-JP" sz="20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func>
                              <m:funcPr>
                                <m:ctrlPr>
                                  <a:rPr lang="en-US" altLang="ja-JP" sz="2000" b="0" i="0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ja-JP" sz="2000" b="0" i="0" smtClean="0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altLang="ja-JP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ja-JP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altLang="ja-JP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US" altLang="ja-JP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altLang="ja-JP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altLang="ja-JP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  <m:r>
                                                  <a:rPr lang="en-US" altLang="ja-JP" sz="2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acc>
                                                  <m:accPr>
                                                    <m:chr m:val="̅"/>
                                                    <m:ctrlPr>
                                                      <a:rPr lang="en-US" altLang="ja-JP" sz="20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r>
                                                      <a:rPr lang="en-US" altLang="ja-JP" sz="20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</m:acc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US" altLang="ja-JP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r>
                                          <a:rPr lang="en-US" altLang="ja-JP" sz="20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sSup>
                                          <m:sSupPr>
                                            <m:ctrlPr>
                                              <a:rPr lang="ja-JP" alt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ja-JP" alt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e>
                                          <m:sup>
                                            <m:r>
                                              <a:rPr lang="en-US" altLang="ja-JP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d>
                              </m:e>
                            </m:func>
                            <m:r>
                              <a:rPr lang="en-US" altLang="ja-JP" sz="2000" b="0" i="1" smtClean="0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d>
                              <m:dPr>
                                <m:ctrlPr>
                                  <a:rPr lang="en-US" altLang="ja-JP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ja-JP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sz="20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ja-JP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ja-JP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sz="20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num>
                                  <m:den>
                                    <m:r>
                                      <a:rPr lang="ja-JP" altLang="en-US" sz="2000" b="0" i="1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den>
                                </m:f>
                                <m:r>
                                  <a:rPr lang="en-US" altLang="ja-JP" sz="2000" b="0" i="1" smtClean="0">
                                    <a:latin typeface="Cambria Math" panose="02040503050406030204" pitchFamily="18" charset="0"/>
                                  </a:rPr>
                                  <m:t>&gt;−</m:t>
                                </m:r>
                                <m:r>
                                  <a:rPr lang="ja-JP" altLang="en-US" sz="20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d>
                          </m:e>
                          <m:e>
                            <m:r>
                              <a:rPr lang="en-US" altLang="ja-JP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sSup>
                              <m:sSupPr>
                                <m:ctrlPr>
                                  <a:rPr lang="en-US" altLang="ja-JP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ja-JP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ja-JP" sz="2000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en-US" altLang="ja-JP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altLang="ja-JP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ja-JP" sz="20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altLang="ja-JP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altLang="ja-JP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ja-JP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acc>
                                      </m:num>
                                      <m:den>
                                        <m:r>
                                          <a:rPr lang="ja-JP" alt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altLang="ja-JP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ja-JP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US" altLang="ja-JP" sz="2000" b="0" i="1" smtClean="0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d>
                              <m:dPr>
                                <m:ctrlPr>
                                  <a:rPr lang="en-US" altLang="ja-JP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ja-JP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ja-JP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ja-JP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sz="20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num>
                                  <m:den>
                                    <m:r>
                                      <a:rPr lang="ja-JP" altLang="en-US" sz="2000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den>
                                </m:f>
                                <m:r>
                                  <a:rPr lang="en-US" altLang="ja-JP" sz="2000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altLang="ja-JP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sz="2000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d>
                          </m:e>
                        </m:eqArr>
                      </m:e>
                    </m:d>
                  </m:oMath>
                </a14:m>
                <a:r>
                  <a:rPr lang="en-US" altLang="ja-JP" sz="2000" dirty="0"/>
                  <a:t> </a:t>
                </a:r>
              </a:p>
              <a:p>
                <a:pPr>
                  <a:buClr>
                    <a:schemeClr val="bg1"/>
                  </a:buClr>
                </a:pPr>
                <a:r>
                  <a:rPr kumimoji="1" lang="en-US" altLang="ja-JP" sz="2000" dirty="0"/>
                  <a:t>A and B are function of </a:t>
                </a:r>
                <a14:m>
                  <m:oMath xmlns:m="http://schemas.openxmlformats.org/officeDocument/2006/math">
                    <m:r>
                      <a:rPr kumimoji="1" lang="ja-JP" altLang="en-US" sz="200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kumimoji="1" lang="en-US" altLang="ja-JP" sz="2000" dirty="0"/>
                  <a:t> and n</a:t>
                </a:r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3F6E6E49-14D5-1618-54AE-6A87E907F4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126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893698C3-D4CF-9BA4-29BD-39900A329B44}"/>
              </a:ext>
            </a:extLst>
          </p:cNvPr>
          <p:cNvCxnSpPr/>
          <p:nvPr/>
        </p:nvCxnSpPr>
        <p:spPr>
          <a:xfrm>
            <a:off x="0" y="1489753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498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DBB6E-2D0B-77E3-1E4D-C185A284E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802D71-4FA4-ED88-C8FB-70C562115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05"/>
            <a:ext cx="10515600" cy="1325563"/>
          </a:xfrm>
        </p:spPr>
        <p:txBody>
          <a:bodyPr/>
          <a:lstStyle/>
          <a:p>
            <a:r>
              <a:rPr kumimoji="1" lang="en-US" altLang="ja-JP" b="1" dirty="0">
                <a:ea typeface="BIZ UDPゴシック" panose="020B0400000000000000" pitchFamily="50" charset="-128"/>
              </a:rPr>
              <a:t>Results</a:t>
            </a:r>
            <a:endParaRPr kumimoji="1" lang="ja-JP" altLang="en-US" b="1" dirty="0">
              <a:ea typeface="BIZ UDPゴシック" panose="020B0400000000000000" pitchFamily="50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14CA6C2B-8A15-51E2-EA30-BC25EE78F2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1925" y="1825625"/>
                <a:ext cx="5981567" cy="4351338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ja-JP" sz="2400" dirty="0"/>
                  <a:t>This shows energy distribution of e- with 5 GeV/c through vacuum support structure.</a:t>
                </a:r>
              </a:p>
              <a:p>
                <a:r>
                  <a:rPr lang="en-US" altLang="ja-JP" sz="2400" dirty="0"/>
                  <a:t>Use Crystal Ball fit with fit range from</a:t>
                </a:r>
                <a:br>
                  <a:rPr lang="en-US" altLang="ja-JP" sz="2400" dirty="0"/>
                </a:br>
                <a:r>
                  <a:rPr lang="en-US" altLang="ja-JP" sz="2400" dirty="0"/>
                  <a:t>-4 * sigma of gaussian </a:t>
                </a:r>
                <a:r>
                  <a:rPr lang="en-US" altLang="ja-JP" sz="2400" dirty="0" err="1"/>
                  <a:t>prefit</a:t>
                </a:r>
                <a:r>
                  <a:rPr lang="en-US" altLang="ja-JP" sz="2400" dirty="0"/>
                  <a:t> to </a:t>
                </a:r>
                <a:br>
                  <a:rPr lang="en-US" altLang="ja-JP" sz="2400" dirty="0"/>
                </a:br>
                <a:r>
                  <a:rPr lang="en-US" altLang="ja-JP" sz="2400" dirty="0"/>
                  <a:t>3 * sigma of gaussian </a:t>
                </a:r>
                <a:r>
                  <a:rPr lang="en-US" altLang="ja-JP" sz="2400" dirty="0" err="1"/>
                  <a:t>prefit</a:t>
                </a:r>
                <a:r>
                  <a:rPr lang="en-US" altLang="ja-JP" sz="2400" dirty="0"/>
                  <a:t>.</a:t>
                </a:r>
              </a:p>
              <a:p>
                <a:endParaRPr kumimoji="1" lang="en-US" altLang="ja-JP" sz="2400" dirty="0"/>
              </a:p>
              <a:p>
                <a:pPr>
                  <a:buClr>
                    <a:schemeClr val="bg1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𝑡𝑟𝑢𝑒</m:t>
                        </m:r>
                      </m:sub>
                    </m:sSub>
                  </m:oMath>
                </a14:m>
                <a:r>
                  <a:rPr kumimoji="1" lang="ja-JP" altLang="en-US" sz="2400" dirty="0"/>
                  <a:t>：</a:t>
                </a:r>
                <a:r>
                  <a:rPr kumimoji="1" lang="en-US" altLang="ja-JP" sz="2400" dirty="0"/>
                  <a:t>energy at generated point</a:t>
                </a:r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14CA6C2B-8A15-51E2-EA30-BC25EE78F2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1925" y="1825625"/>
                <a:ext cx="5981567" cy="4351338"/>
              </a:xfrm>
              <a:blipFill>
                <a:blip r:embed="rId2"/>
                <a:stretch>
                  <a:fillRect l="-1427" t="-18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9430611B-794A-9EBF-8709-FF013CE4EE07}"/>
              </a:ext>
            </a:extLst>
          </p:cNvPr>
          <p:cNvCxnSpPr/>
          <p:nvPr/>
        </p:nvCxnSpPr>
        <p:spPr>
          <a:xfrm>
            <a:off x="0" y="1489753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図 4">
            <a:extLst>
              <a:ext uri="{FF2B5EF4-FFF2-40B4-BE49-F238E27FC236}">
                <a16:creationId xmlns:a16="http://schemas.microsoft.com/office/drawing/2014/main" id="{F3375172-E599-D743-8B82-72309FDD0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492" y="2371725"/>
            <a:ext cx="6048508" cy="407049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D2B6720E-D52C-4F78-AD8C-AE3293626FD3}"/>
                  </a:ext>
                </a:extLst>
              </p:cNvPr>
              <p:cNvSpPr txBox="1"/>
              <p:nvPr/>
            </p:nvSpPr>
            <p:spPr>
              <a:xfrm>
                <a:off x="7151175" y="2079773"/>
                <a:ext cx="48789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/>
                  <a:t>Energy distribution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𝑡𝑟𝑢𝑒</m:t>
                        </m:r>
                      </m:sub>
                    </m:sSub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kumimoji="1" lang="en-US" altLang="ja-JP" dirty="0"/>
                  <a:t> GeV, Vacuum)</a:t>
                </a:r>
                <a:endParaRPr kumimoji="1" lang="ja-JP" altLang="en-US" dirty="0"/>
              </a:p>
            </p:txBody>
          </p:sp>
        </mc:Choice>
        <mc:Fallback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D2B6720E-D52C-4F78-AD8C-AE3293626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1175" y="2079773"/>
                <a:ext cx="4878900" cy="369332"/>
              </a:xfrm>
              <a:prstGeom prst="rect">
                <a:avLst/>
              </a:prstGeom>
              <a:blipFill>
                <a:blip r:embed="rId4"/>
                <a:stretch>
                  <a:fillRect l="-1000" t="-6557" r="-625" b="-2623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1805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EB41D-4842-9A2B-22D5-E4B5ECC38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508DE3-8496-E089-C54F-68E40728E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05"/>
            <a:ext cx="10515600" cy="1325563"/>
          </a:xfrm>
        </p:spPr>
        <p:txBody>
          <a:bodyPr/>
          <a:lstStyle/>
          <a:p>
            <a:r>
              <a:rPr kumimoji="1" lang="en-US" altLang="ja-JP" b="1" dirty="0">
                <a:ea typeface="BIZ UDPゴシック" panose="020B0400000000000000" pitchFamily="50" charset="-128"/>
              </a:rPr>
              <a:t>Results</a:t>
            </a:r>
            <a:endParaRPr kumimoji="1" lang="ja-JP" altLang="en-US" b="1" dirty="0">
              <a:ea typeface="BIZ UDPゴシック" panose="020B0400000000000000" pitchFamily="50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5C26AE6B-2156-C751-5BC2-43D543561D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124448" cy="4351338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ja-JP" sz="2000" dirty="0"/>
                  <a:t>Energy resolution as a function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𝑡𝑟𝑢𝑒</m:t>
                        </m:r>
                      </m:sub>
                    </m:sSub>
                  </m:oMath>
                </a14:m>
                <a:endParaRPr kumimoji="1" lang="en-US" altLang="ja-JP" sz="2000" dirty="0"/>
              </a:p>
              <a:p>
                <a:r>
                  <a:rPr lang="en-US" altLang="ja-JP" sz="2000" dirty="0"/>
                  <a:t>Fit energy resolution with</a:t>
                </a:r>
              </a:p>
              <a:p>
                <a:pPr>
                  <a:buClr>
                    <a:schemeClr val="bg1"/>
                  </a:buClr>
                </a:pPr>
                <a14:m>
                  <m:oMath xmlns:m="http://schemas.openxmlformats.org/officeDocument/2006/math">
                    <m:f>
                      <m:fPr>
                        <m:ctrlPr>
                          <a:rPr lang="ja-JP" alt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ja-JP" alt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sz="200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ja-JP" sz="2000" b="0" i="1" smtClean="0">
                                <a:latin typeface="Cambria Math" panose="02040503050406030204" pitchFamily="18" charset="0"/>
                              </a:rPr>
                              <m:t>𝐶𝐵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ja-JP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ja-JP" sz="2000" b="0" i="1" smtClean="0">
                                <a:latin typeface="Cambria Math" panose="02040503050406030204" pitchFamily="18" charset="0"/>
                              </a:rPr>
                              <m:t>𝑡𝑟𝑢𝑒</m:t>
                            </m:r>
                          </m:sub>
                        </m:sSub>
                      </m:den>
                    </m:f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ja-JP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ja-JP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ja-JP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altLang="ja-JP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en-US" altLang="ja-JP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20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altLang="ja-JP" sz="2000" i="1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sub>
                            </m:sSub>
                          </m:den>
                        </m:f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0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ja-JP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kumimoji="1" lang="en-US" altLang="ja-JP" sz="2000" dirty="0"/>
                  <a:t> .</a:t>
                </a:r>
              </a:p>
              <a:p>
                <a:pPr>
                  <a:buClr>
                    <a:schemeClr val="bg1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00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𝐶𝐵</m:t>
                        </m:r>
                      </m:sub>
                    </m:sSub>
                  </m:oMath>
                </a14:m>
                <a:r>
                  <a:rPr kumimoji="1" lang="ja-JP" altLang="en-US" sz="2000" dirty="0"/>
                  <a:t>：</a:t>
                </a:r>
                <a:r>
                  <a:rPr kumimoji="1" lang="en-US" altLang="ja-JP" sz="2000" dirty="0"/>
                  <a:t>sigma of gaussian core of Crystal ball function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altLang="ja-JP" sz="2000" dirty="0"/>
                  <a:t>It seems resolution almost doesn’t change from material effect of BTOF.</a:t>
                </a:r>
                <a:endParaRPr kumimoji="1" lang="en-US" altLang="ja-JP" sz="2000" dirty="0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5C26AE6B-2156-C751-5BC2-43D543561D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124448" cy="4351338"/>
              </a:xfrm>
              <a:blipFill>
                <a:blip r:embed="rId2"/>
                <a:stretch>
                  <a:fillRect l="-1071" t="-126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7D164D14-9E1D-4A30-1CCC-E5A03938DFEA}"/>
              </a:ext>
            </a:extLst>
          </p:cNvPr>
          <p:cNvCxnSpPr/>
          <p:nvPr/>
        </p:nvCxnSpPr>
        <p:spPr>
          <a:xfrm>
            <a:off x="0" y="1489753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図 4">
            <a:extLst>
              <a:ext uri="{FF2B5EF4-FFF2-40B4-BE49-F238E27FC236}">
                <a16:creationId xmlns:a16="http://schemas.microsoft.com/office/drawing/2014/main" id="{9DE4991E-B571-D1BF-0D97-3C823029A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650" y="2039876"/>
            <a:ext cx="6153151" cy="4567736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1C1C8DB-A2A2-E6F2-ABB7-69FBE2F3D799}"/>
              </a:ext>
            </a:extLst>
          </p:cNvPr>
          <p:cNvSpPr/>
          <p:nvPr/>
        </p:nvSpPr>
        <p:spPr>
          <a:xfrm>
            <a:off x="7458074" y="1932590"/>
            <a:ext cx="3162301" cy="3788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Energy resolution 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354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B40D7-DDDB-5187-4EA4-41A6582A5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F49FB0-ACC5-380F-CD28-1136CF975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05"/>
            <a:ext cx="10515600" cy="1325563"/>
          </a:xfrm>
        </p:spPr>
        <p:txBody>
          <a:bodyPr/>
          <a:lstStyle/>
          <a:p>
            <a:r>
              <a:rPr lang="en-US" altLang="ja-JP" b="1" dirty="0">
                <a:ea typeface="BIZ UDPゴシック" panose="020B0400000000000000" pitchFamily="50" charset="-128"/>
              </a:rPr>
              <a:t>Results</a:t>
            </a:r>
            <a:endParaRPr kumimoji="1" lang="ja-JP" altLang="en-US" b="1" dirty="0">
              <a:ea typeface="BIZ UDPゴシック" panose="020B0400000000000000" pitchFamily="50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9EB2DD05-6659-3696-01E2-9BAB0C446F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7767" y="1825625"/>
                <a:ext cx="5626095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ja-JP" sz="2000" dirty="0"/>
                  <a:t>This shows yields of 1 cluster / 1event</a:t>
                </a:r>
              </a:p>
              <a:p>
                <a:pPr>
                  <a:buClr>
                    <a:schemeClr val="bg1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𝑜𝑛𝑒</m:t>
                        </m:r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𝑐𝑙𝑢𝑠𝑡𝑒𝑟</m:t>
                        </m:r>
                      </m:sub>
                    </m:sSub>
                  </m:oMath>
                </a14:m>
                <a:r>
                  <a:rPr kumimoji="1" lang="ja-JP" altLang="en-US" sz="2000" dirty="0"/>
                  <a:t>：</a:t>
                </a:r>
                <a:r>
                  <a:rPr kumimoji="1" lang="en-US" altLang="ja-JP" sz="2000" dirty="0"/>
                  <a:t>number of events of 1 cluster / 1 event</a:t>
                </a:r>
              </a:p>
              <a:p>
                <a:pPr>
                  <a:buClr>
                    <a:schemeClr val="bg1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𝑒𝑣𝑒𝑛𝑡𝑠</m:t>
                        </m:r>
                      </m:sub>
                    </m:sSub>
                  </m:oMath>
                </a14:m>
                <a:r>
                  <a:rPr kumimoji="1" lang="ja-JP" altLang="en-US" sz="2000" dirty="0"/>
                  <a:t>：</a:t>
                </a:r>
                <a:r>
                  <a:rPr kumimoji="1" lang="en-US" altLang="ja-JP" sz="2000" dirty="0"/>
                  <a:t>number of events</a:t>
                </a:r>
              </a:p>
              <a:p>
                <a:pPr>
                  <a:buClr>
                    <a:schemeClr val="tx1"/>
                  </a:buClr>
                </a:pPr>
                <a:endParaRPr kumimoji="1" lang="en-US" altLang="ja-JP" sz="2000" dirty="0"/>
              </a:p>
              <a:p>
                <a:pPr>
                  <a:buClr>
                    <a:schemeClr val="tx1"/>
                  </a:buClr>
                </a:pPr>
                <a:r>
                  <a:rPr lang="en-US" altLang="ja-JP" sz="2000" dirty="0"/>
                  <a:t>This almost doesn’t change from materials.</a:t>
                </a:r>
                <a:endParaRPr kumimoji="1" lang="en-US" altLang="ja-JP" sz="2000" dirty="0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9EB2DD05-6659-3696-01E2-9BAB0C446F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7767" y="1825625"/>
                <a:ext cx="5626095" cy="4351338"/>
              </a:xfrm>
              <a:blipFill>
                <a:blip r:embed="rId2"/>
                <a:stretch>
                  <a:fillRect l="-975" t="-1261" r="-7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55ACE4C-E719-AA09-5914-D9A5D0FDCDCA}"/>
              </a:ext>
            </a:extLst>
          </p:cNvPr>
          <p:cNvCxnSpPr/>
          <p:nvPr/>
        </p:nvCxnSpPr>
        <p:spPr>
          <a:xfrm>
            <a:off x="0" y="1489753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C9E269F2-F81F-06F6-E328-DD69FC05D0C6}"/>
                  </a:ext>
                </a:extLst>
              </p:cNvPr>
              <p:cNvSpPr/>
              <p:nvPr/>
            </p:nvSpPr>
            <p:spPr>
              <a:xfrm rot="16200000">
                <a:off x="5014025" y="2952177"/>
                <a:ext cx="2066433" cy="3075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type m:val="lin"/>
                          <m:ctrlPr>
                            <a:rPr kumimoji="1" lang="en-US" altLang="ja-JP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𝑜𝑛𝑒</m:t>
                              </m:r>
                              <m:r>
                                <a:rPr kumimoji="1" lang="en-US" altLang="ja-JP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kumimoji="1" lang="en-US" altLang="ja-JP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𝑐𝑙𝑢𝑠𝑡𝑒𝑟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ja-JP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𝑒𝑣𝑒𝑛𝑡𝑠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C9E269F2-F81F-06F6-E328-DD69FC05D0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014025" y="2952177"/>
                <a:ext cx="2066433" cy="307594"/>
              </a:xfrm>
              <a:prstGeom prst="rect">
                <a:avLst/>
              </a:prstGeom>
              <a:blipFill>
                <a:blip r:embed="rId3"/>
                <a:stretch>
                  <a:fillRect l="-109434" r="-175472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図 7">
            <a:extLst>
              <a:ext uri="{FF2B5EF4-FFF2-40B4-BE49-F238E27FC236}">
                <a16:creationId xmlns:a16="http://schemas.microsoft.com/office/drawing/2014/main" id="{1C082A36-A2CB-184D-5178-A0DC63E35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191" y="2238374"/>
            <a:ext cx="5890371" cy="403239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1B220FC-0BA9-2A64-D4DF-BE243AA7F949}"/>
              </a:ext>
            </a:extLst>
          </p:cNvPr>
          <p:cNvSpPr txBox="1"/>
          <p:nvPr/>
        </p:nvSpPr>
        <p:spPr>
          <a:xfrm>
            <a:off x="8803211" y="1888092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yields</a:t>
            </a:r>
            <a:endParaRPr kumimoji="1" lang="ja-JP" altLang="en-US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EBFE5C84-6DEA-A047-5744-6A1870B52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472" y="3733017"/>
            <a:ext cx="215911" cy="21591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B2ADE48-FBE7-D6B9-C801-78BCD76FE8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2348" y="4021947"/>
            <a:ext cx="190510" cy="20956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4B544564-1586-4915-D851-035592377D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59172" y="4305870"/>
            <a:ext cx="171459" cy="19051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BD7E8A3-EF0E-C9BC-DE7B-28999E4D3A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5997" y="4597975"/>
            <a:ext cx="158758" cy="152408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973FEF0-2180-B6C0-C1A9-439ED5CDA2F2}"/>
              </a:ext>
            </a:extLst>
          </p:cNvPr>
          <p:cNvSpPr txBox="1"/>
          <p:nvPr/>
        </p:nvSpPr>
        <p:spPr>
          <a:xfrm>
            <a:off x="9314755" y="3683393"/>
            <a:ext cx="2539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Aluminum (X/X0=17.6%)</a:t>
            </a:r>
            <a:endParaRPr kumimoji="1" lang="ja-JP" altLang="en-US" sz="16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0AC5C90-2928-D439-3E18-64F8C84F1450}"/>
              </a:ext>
            </a:extLst>
          </p:cNvPr>
          <p:cNvSpPr txBox="1"/>
          <p:nvPr/>
        </p:nvSpPr>
        <p:spPr>
          <a:xfrm>
            <a:off x="9305230" y="3957451"/>
            <a:ext cx="2643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/>
              <a:t>CarbonFiber</a:t>
            </a:r>
            <a:r>
              <a:rPr kumimoji="1" lang="en-US" altLang="ja-JP" sz="1600" dirty="0"/>
              <a:t> (X/X0=6.3%)</a:t>
            </a:r>
            <a:endParaRPr kumimoji="1" lang="ja-JP" altLang="en-US" sz="16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176C307-9B0C-4617-FA20-2F5323C73EC7}"/>
              </a:ext>
            </a:extLst>
          </p:cNvPr>
          <p:cNvSpPr txBox="1"/>
          <p:nvPr/>
        </p:nvSpPr>
        <p:spPr>
          <a:xfrm>
            <a:off x="9305230" y="4245465"/>
            <a:ext cx="26869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/>
              <a:t>CarbonFoam</a:t>
            </a:r>
            <a:r>
              <a:rPr kumimoji="1" lang="en-US" altLang="ja-JP" sz="1600" dirty="0"/>
              <a:t> (X/X0=1.</a:t>
            </a:r>
            <a:r>
              <a:rPr lang="en-US" altLang="ja-JP" sz="1600" dirty="0"/>
              <a:t>3</a:t>
            </a:r>
            <a:r>
              <a:rPr kumimoji="1" lang="en-US" altLang="ja-JP" sz="1600" dirty="0"/>
              <a:t>%)</a:t>
            </a:r>
            <a:endParaRPr kumimoji="1" lang="ja-JP" altLang="en-US" sz="1600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127BDA7-F29D-DCBB-52DB-50243A82900D}"/>
              </a:ext>
            </a:extLst>
          </p:cNvPr>
          <p:cNvSpPr txBox="1"/>
          <p:nvPr/>
        </p:nvSpPr>
        <p:spPr>
          <a:xfrm>
            <a:off x="9305230" y="4506245"/>
            <a:ext cx="950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Vacuum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419968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2BDF7-8790-3F70-E9A7-F0EF40B7B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068796-6986-A221-DD80-6550D49D3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05"/>
            <a:ext cx="10515600" cy="1325563"/>
          </a:xfrm>
        </p:spPr>
        <p:txBody>
          <a:bodyPr/>
          <a:lstStyle/>
          <a:p>
            <a:r>
              <a:rPr lang="en-US" altLang="ja-JP" b="1" dirty="0">
                <a:ea typeface="BIZ UDPゴシック" panose="020B0400000000000000" pitchFamily="50" charset="-128"/>
              </a:rPr>
              <a:t>Results</a:t>
            </a:r>
            <a:endParaRPr kumimoji="1" lang="ja-JP" altLang="en-US" b="1" dirty="0">
              <a:ea typeface="BIZ UDPゴシック" panose="020B0400000000000000" pitchFamily="50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14358A3-20DE-6ED3-C1DA-509C9C06A6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7767" y="1825625"/>
                <a:ext cx="5626095" cy="4351338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ja-JP" sz="2000" dirty="0"/>
                  <a:t>This shows Ratio of tail area.</a:t>
                </a:r>
              </a:p>
              <a:p>
                <a:pPr>
                  <a:buClr>
                    <a:schemeClr val="bg1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𝑡𝑎𝑖𝑙</m:t>
                        </m:r>
                      </m:sub>
                    </m:sSub>
                    <m:r>
                      <a:rPr lang="ja-JP" altLang="en-US" sz="2000" i="1">
                        <a:latin typeface="Cambria Math" panose="02040503050406030204" pitchFamily="18" charset="0"/>
                      </a:rPr>
                      <m:t>：</m:t>
                    </m:r>
                  </m:oMath>
                </a14:m>
                <a:r>
                  <a:rPr kumimoji="1" lang="en-US" altLang="ja-JP" sz="2000" dirty="0"/>
                  <a:t>tail area (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1" lang="en-US" altLang="ja-JP" sz="2000" b="0" i="1" smtClean="0">
                        <a:latin typeface="Cambria Math" panose="02040503050406030204" pitchFamily="18" charset="0"/>
                      </a:rPr>
                      <m:t>&lt;</m:t>
                    </m:r>
                    <m:acc>
                      <m:accPr>
                        <m:chr m:val="̅"/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kumimoji="1" lang="en-US" altLang="ja-JP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1" lang="ja-JP" altLang="en-US" sz="2000" b="0" i="1" smtClean="0">
                        <a:latin typeface="Cambria Math" panose="02040503050406030204" pitchFamily="18" charset="0"/>
                      </a:rPr>
                      <m:t>𝛼𝜎</m:t>
                    </m:r>
                  </m:oMath>
                </a14:m>
                <a:r>
                  <a:rPr kumimoji="1" lang="en-US" altLang="ja-JP" sz="2000" dirty="0"/>
                  <a:t>)</a:t>
                </a:r>
              </a:p>
              <a:p>
                <a:pPr>
                  <a:buClr>
                    <a:schemeClr val="bg1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𝐶𝑟𝑦𝑠𝑡𝑎𝑙</m:t>
                        </m:r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𝑏𝑎𝑙𝑙</m:t>
                        </m:r>
                      </m:sub>
                    </m:sSub>
                  </m:oMath>
                </a14:m>
                <a:r>
                  <a:rPr kumimoji="1" lang="ja-JP" altLang="en-US" sz="2000" dirty="0"/>
                  <a:t>：</a:t>
                </a:r>
                <a:r>
                  <a:rPr kumimoji="1" lang="en-US" altLang="ja-JP" sz="2000" dirty="0"/>
                  <a:t>Crystal ball fit area</a:t>
                </a:r>
              </a:p>
              <a:p>
                <a:pPr>
                  <a:buClr>
                    <a:schemeClr val="tx1"/>
                  </a:buClr>
                </a:pPr>
                <a:endParaRPr kumimoji="1" lang="en-US" altLang="ja-JP" sz="2000" dirty="0"/>
              </a:p>
              <a:p>
                <a:pPr>
                  <a:buClr>
                    <a:schemeClr val="tx1"/>
                  </a:buClr>
                </a:pPr>
                <a:r>
                  <a:rPr lang="en-US" altLang="ja-JP" sz="2000" dirty="0"/>
                  <a:t>Tail doesn’t have much events, so this has big error.</a:t>
                </a:r>
                <a:endParaRPr kumimoji="1" lang="en-US" altLang="ja-JP" sz="2000" dirty="0"/>
              </a:p>
              <a:p>
                <a:pPr>
                  <a:buClr>
                    <a:schemeClr val="tx1"/>
                  </a:buClr>
                </a:pPr>
                <a:r>
                  <a:rPr lang="en-US" altLang="ja-JP" sz="2000" dirty="0"/>
                  <a:t>As energy increases, the ratio of tail area becomes large with Aluminum compared to other materials.</a:t>
                </a:r>
                <a:endParaRPr kumimoji="1" lang="en-US" altLang="ja-JP" sz="2000" dirty="0"/>
              </a:p>
            </p:txBody>
          </p:sp>
        </mc:Choice>
        <mc:Fallback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14358A3-20DE-6ED3-C1DA-509C9C06A6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7767" y="1825625"/>
                <a:ext cx="5626095" cy="4351338"/>
              </a:xfrm>
              <a:blipFill>
                <a:blip r:embed="rId2"/>
                <a:stretch>
                  <a:fillRect l="-975" t="-126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E7C50FE7-C25C-D9E6-7DB4-C7E9C41AD386}"/>
              </a:ext>
            </a:extLst>
          </p:cNvPr>
          <p:cNvCxnSpPr/>
          <p:nvPr/>
        </p:nvCxnSpPr>
        <p:spPr>
          <a:xfrm>
            <a:off x="0" y="1489753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5D088B8-EB97-1E14-7A7F-6AAB60F219E9}"/>
                  </a:ext>
                </a:extLst>
              </p:cNvPr>
              <p:cNvSpPr txBox="1"/>
              <p:nvPr/>
            </p:nvSpPr>
            <p:spPr>
              <a:xfrm rot="16200000">
                <a:off x="5321166" y="3250008"/>
                <a:ext cx="1734706" cy="3579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𝑡𝑎𝑖𝑙</m:t>
                          </m:r>
                        </m:sub>
                      </m:sSub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𝐶𝑟𝑦𝑠𝑡𝑎𝑙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𝑏𝑎𝑙𝑙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E5D088B8-EB97-1E14-7A7F-6AAB60F21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321166" y="3250008"/>
                <a:ext cx="1734706" cy="357983"/>
              </a:xfrm>
              <a:prstGeom prst="rect">
                <a:avLst/>
              </a:prstGeom>
              <a:blipFill>
                <a:blip r:embed="rId3"/>
                <a:stretch>
                  <a:fillRect r="-50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745EBBE-2FE5-78C7-E42D-9D4D589EAC92}"/>
              </a:ext>
            </a:extLst>
          </p:cNvPr>
          <p:cNvSpPr txBox="1"/>
          <p:nvPr/>
        </p:nvSpPr>
        <p:spPr>
          <a:xfrm>
            <a:off x="8317881" y="2201842"/>
            <a:ext cx="194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Ratio of t</a:t>
            </a:r>
            <a:r>
              <a:rPr kumimoji="1" lang="en-US" altLang="ja-JP" dirty="0"/>
              <a:t>ail area</a:t>
            </a:r>
            <a:endParaRPr kumimoji="1" lang="ja-JP" altLang="en-US" dirty="0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A4EC6E5C-C03D-B7FA-05CA-271E0D41D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9410" y="2552703"/>
            <a:ext cx="5713316" cy="396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763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C9B7C-AA83-C065-40C9-725ADF19B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F7A0C6-AA30-83DC-478E-F7984D434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05"/>
            <a:ext cx="10515600" cy="1325563"/>
          </a:xfrm>
        </p:spPr>
        <p:txBody>
          <a:bodyPr/>
          <a:lstStyle/>
          <a:p>
            <a:endParaRPr kumimoji="1" lang="ja-JP" altLang="en-US" b="1" dirty="0">
              <a:ea typeface="BIZ UDPゴシック" panose="020B0400000000000000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0F7B74-6960-4B51-9079-4FDC3BB70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000" dirty="0"/>
              <a:t>Clusters / 1 event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83CD94D3-EFB3-2F14-2805-09BC8DA7CB27}"/>
              </a:ext>
            </a:extLst>
          </p:cNvPr>
          <p:cNvCxnSpPr/>
          <p:nvPr/>
        </p:nvCxnSpPr>
        <p:spPr>
          <a:xfrm>
            <a:off x="0" y="1489753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図 4">
            <a:extLst>
              <a:ext uri="{FF2B5EF4-FFF2-40B4-BE49-F238E27FC236}">
                <a16:creationId xmlns:a16="http://schemas.microsoft.com/office/drawing/2014/main" id="{D4918870-DD7C-4890-1367-AB0A08C2A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404" y="2385401"/>
            <a:ext cx="6051420" cy="402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1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370</Words>
  <Application>Microsoft Office PowerPoint</Application>
  <PresentationFormat>ワイド画面</PresentationFormat>
  <Paragraphs>63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6" baseType="lpstr">
      <vt:lpstr>BIZ UDPゴシック</vt:lpstr>
      <vt:lpstr>游ゴシック</vt:lpstr>
      <vt:lpstr>游ゴシック Light</vt:lpstr>
      <vt:lpstr>Arial</vt:lpstr>
      <vt:lpstr>Cambria Math</vt:lpstr>
      <vt:lpstr>Wingdings</vt:lpstr>
      <vt:lpstr>Office テーマ</vt:lpstr>
      <vt:lpstr>Status report</vt:lpstr>
      <vt:lpstr>Purpose</vt:lpstr>
      <vt:lpstr>Simulation condition</vt:lpstr>
      <vt:lpstr>How to analysis</vt:lpstr>
      <vt:lpstr>Results</vt:lpstr>
      <vt:lpstr>Results</vt:lpstr>
      <vt:lpstr>Results</vt:lpstr>
      <vt:lpstr>Results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渡部　歩記</dc:creator>
  <cp:lastModifiedBy>渡部　歩記</cp:lastModifiedBy>
  <cp:revision>1</cp:revision>
  <dcterms:created xsi:type="dcterms:W3CDTF">2026-09-01T11:08:27Z</dcterms:created>
  <dcterms:modified xsi:type="dcterms:W3CDTF">2026-09-01T14:26:25Z</dcterms:modified>
</cp:coreProperties>
</file>