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2" r:id="rId5"/>
    <p:sldMasterId id="2147483684" r:id="rId6"/>
  </p:sldMasterIdLst>
  <p:notesMasterIdLst>
    <p:notesMasterId r:id="rId10"/>
  </p:notesMasterIdLst>
  <p:sldIdLst>
    <p:sldId id="316" r:id="rId7"/>
    <p:sldId id="256" r:id="rId8"/>
    <p:sldId id="401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4407B"/>
    <a:srgbClr val="30519D"/>
    <a:srgbClr val="FFFB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4082F-8F16-40C3-83CD-B7CF3A23E2BF}" v="3" dt="2026-09-02T23:44:52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46"/>
  </p:normalViewPr>
  <p:slideViewPr>
    <p:cSldViewPr snapToGrid="0" snapToObjects="1">
      <p:cViewPr varScale="1">
        <p:scale>
          <a:sx n="80" d="100"/>
          <a:sy n="80" d="100"/>
        </p:scale>
        <p:origin x="62" y="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Barbosa" userId="26e508f0-5e45-4ff3-9cbc-2459c82fe5c2" providerId="ADAL" clId="{B9C963FC-4D17-41B3-8CC0-D79932F8F62A}"/>
    <pc:docChg chg="custSel addSld delSld modSld">
      <pc:chgData name="Fernando Barbosa" userId="26e508f0-5e45-4ff3-9cbc-2459c82fe5c2" providerId="ADAL" clId="{B9C963FC-4D17-41B3-8CC0-D79932F8F62A}" dt="2026-09-02T23:51:40.776" v="463" actId="20577"/>
      <pc:docMkLst>
        <pc:docMk/>
      </pc:docMkLst>
      <pc:sldChg chg="addSp modSp mod">
        <pc:chgData name="Fernando Barbosa" userId="26e508f0-5e45-4ff3-9cbc-2459c82fe5c2" providerId="ADAL" clId="{B9C963FC-4D17-41B3-8CC0-D79932F8F62A}" dt="2026-09-02T23:51:40.776" v="463" actId="20577"/>
        <pc:sldMkLst>
          <pc:docMk/>
          <pc:sldMk cId="1123033345" sldId="256"/>
        </pc:sldMkLst>
        <pc:spChg chg="add mod">
          <ac:chgData name="Fernando Barbosa" userId="26e508f0-5e45-4ff3-9cbc-2459c82fe5c2" providerId="ADAL" clId="{B9C963FC-4D17-41B3-8CC0-D79932F8F62A}" dt="2026-09-02T23:43:57.878" v="359" actId="1076"/>
          <ac:spMkLst>
            <pc:docMk/>
            <pc:sldMk cId="1123033345" sldId="256"/>
            <ac:spMk id="3" creationId="{52AA8A0E-BD3C-376E-D2BF-C06599013F46}"/>
          </ac:spMkLst>
        </pc:spChg>
        <pc:spChg chg="add mod">
          <ac:chgData name="Fernando Barbosa" userId="26e508f0-5e45-4ff3-9cbc-2459c82fe5c2" providerId="ADAL" clId="{B9C963FC-4D17-41B3-8CC0-D79932F8F62A}" dt="2026-09-02T23:51:40.776" v="463" actId="20577"/>
          <ac:spMkLst>
            <pc:docMk/>
            <pc:sldMk cId="1123033345" sldId="256"/>
            <ac:spMk id="5" creationId="{BE7132E3-F81B-DE49-9CF5-FBB6FA3F5A63}"/>
          </ac:spMkLst>
        </pc:spChg>
        <pc:spChg chg="mod">
          <ac:chgData name="Fernando Barbosa" userId="26e508f0-5e45-4ff3-9cbc-2459c82fe5c2" providerId="ADAL" clId="{B9C963FC-4D17-41B3-8CC0-D79932F8F62A}" dt="2026-09-02T23:44:20.958" v="363" actId="1076"/>
          <ac:spMkLst>
            <pc:docMk/>
            <pc:sldMk cId="1123033345" sldId="256"/>
            <ac:spMk id="15" creationId="{5742C9BD-30AA-4276-AA6D-F6F83C879FD0}"/>
          </ac:spMkLst>
        </pc:spChg>
        <pc:spChg chg="mod">
          <ac:chgData name="Fernando Barbosa" userId="26e508f0-5e45-4ff3-9cbc-2459c82fe5c2" providerId="ADAL" clId="{B9C963FC-4D17-41B3-8CC0-D79932F8F62A}" dt="2026-09-02T23:44:20.958" v="363" actId="1076"/>
          <ac:spMkLst>
            <pc:docMk/>
            <pc:sldMk cId="1123033345" sldId="256"/>
            <ac:spMk id="17" creationId="{5CE149BA-F25A-4330-870E-528299409899}"/>
          </ac:spMkLst>
        </pc:spChg>
      </pc:sldChg>
      <pc:sldChg chg="modSp mod">
        <pc:chgData name="Fernando Barbosa" userId="26e508f0-5e45-4ff3-9cbc-2459c82fe5c2" providerId="ADAL" clId="{B9C963FC-4D17-41B3-8CC0-D79932F8F62A}" dt="2026-09-02T23:50:13.080" v="455" actId="20577"/>
        <pc:sldMkLst>
          <pc:docMk/>
          <pc:sldMk cId="700661312" sldId="316"/>
        </pc:sldMkLst>
        <pc:spChg chg="mod">
          <ac:chgData name="Fernando Barbosa" userId="26e508f0-5e45-4ff3-9cbc-2459c82fe5c2" providerId="ADAL" clId="{B9C963FC-4D17-41B3-8CC0-D79932F8F62A}" dt="2026-09-02T23:50:13.080" v="455" actId="20577"/>
          <ac:spMkLst>
            <pc:docMk/>
            <pc:sldMk cId="700661312" sldId="316"/>
            <ac:spMk id="3" creationId="{00000000-0000-0000-0000-000000000000}"/>
          </ac:spMkLst>
        </pc:spChg>
      </pc:sldChg>
      <pc:sldChg chg="modSp add del">
        <pc:chgData name="Fernando Barbosa" userId="26e508f0-5e45-4ff3-9cbc-2459c82fe5c2" providerId="ADAL" clId="{B9C963FC-4D17-41B3-8CC0-D79932F8F62A}" dt="2026-09-02T23:44:52.180" v="366"/>
        <pc:sldMkLst>
          <pc:docMk/>
          <pc:sldMk cId="1285611344" sldId="4019"/>
        </pc:sldMkLst>
        <pc:spChg chg="mod">
          <ac:chgData name="Fernando Barbosa" userId="26e508f0-5e45-4ff3-9cbc-2459c82fe5c2" providerId="ADAL" clId="{B9C963FC-4D17-41B3-8CC0-D79932F8F62A}" dt="2026-09-02T23:44:38.956" v="364"/>
          <ac:spMkLst>
            <pc:docMk/>
            <pc:sldMk cId="1285611344" sldId="4019"/>
            <ac:spMk id="2" creationId="{6FC6E07F-5367-F4FA-0899-E914D00C3A1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60124-CB15-F14B-95E7-034535898AA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469A9-FC5C-7947-AB95-626A37A13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2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7A2DC-85D0-E762-F0A6-BA0904B5E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E34A4-BEF6-FB26-E7DC-D18318683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49A06-C9A2-9DDC-7049-741E07866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2D386-6BE4-BF93-E44F-83E7361A2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5839EF-EF2D-A244-8B03-02564FD387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8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8247" y="2790092"/>
            <a:ext cx="6322645" cy="1774948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8247" y="4642339"/>
            <a:ext cx="6322645" cy="58029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4B01-5F38-1B43-8299-277CC3016A34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344F-17B9-FB48-8338-0A1233FB437E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F9CC-D242-D342-B0B5-DED381761A59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8F6E8-73CF-6544-8553-794C470F2E25}" type="datetime1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3825-04C1-3E4B-A82F-9B37335206D0}" type="datetime1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0E66-2570-B746-9259-DC53E0AC1017}" type="datetime1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84C19-65D0-E64B-BAC6-C2E03DE9EF60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F73F-0E9A-7141-8C17-51C15C49D7D4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7D894-DCD4-164B-80FD-D55DD4330E80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3B03-00AE-0540-9DF9-4B27BDA142D8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5830-40F3-F04E-B2E3-10E6672BA8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69133-567B-4610-9B1D-0C29720FE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60B5C-9987-4024-9BBA-9C91C7556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BAA6-2942-4D9E-BE9A-4B3C9FED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6010D-ED4C-402A-9AC8-66E53F861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C43BD-C5C8-401D-90AE-64D18560E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16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56A65-5A5B-465D-8D10-DFE46351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6615D-5D6B-4EFE-9C0B-8F62F55AD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3CC75-2713-403A-9499-FE1AF846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B0374-5E60-4DEF-A56B-C3BDE9AC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C0D60-8E80-4DE2-891F-7877EAC4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04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FA30-FF14-49EF-A1C5-374CEE1F0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6990D-001E-4607-A79B-808D9C865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BCE6-37AE-49C6-9D56-300DB4CF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38C52-D944-4F32-BB21-4D9C47D4A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19B6D-1671-4AC4-A712-3B9337A3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0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AC81-E670-4001-8C9D-1BF56CC1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DFA1-B6C6-4869-8A78-186DB6D01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F638B-0C36-47B2-9822-F63FCCE61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4FDA5-210C-453B-AEA8-F84D18434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85FA8-56DA-4E37-8CCE-DD3E2C6F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E978A-12BF-4393-9BC4-3C75ECCD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84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5E936-0688-4F7F-8238-461694676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75434-A2F9-45A8-AD0D-F06E4337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2DA3C-97AD-4496-9016-E153453E7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7CB8F3-90BB-4783-A429-C6C488327F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3A0BBB-94CE-4BA1-9EFB-DC747C62F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DBB9F4-2703-4EBF-B12C-651D41EEF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70EB61-69CA-4001-AC99-7B775E05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4CA60-5205-4355-84AC-748FCD2D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70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AAD64-7388-480D-8CE3-5A8F0C29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C03BD-5F29-4AEC-ADFF-3EDE17A1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77E6B-D744-414C-8368-AE69197E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27C7E-072C-4760-B2FE-BA6C36999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42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93881-2659-4279-8F19-69DE7BF1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9FA3D4-8D9E-41B1-96B2-B5479FCE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B927F-BDBE-4CD7-ADF4-7A854D46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06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D680-4DA5-4DDB-824B-50766DFB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99DF-7781-4355-BDB7-6D21B9101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A3F85-C560-482B-A8E7-C145AFEC0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65CED-B9F6-4E03-B472-D4BFD21E0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C6C86-07C7-4C03-8345-0FCB3932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3D282-E120-467E-B2E8-5DEC4B9C8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37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D6D2-AC2A-42EE-9781-E5D4E4FF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994A3F-282E-42C2-A5A7-C85E153C8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5E0-9115-4BB6-9205-18E66008A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931B3-FAAA-4EAA-8A03-6AB0DC2D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A8B22-E99A-48F9-8F3E-50EE73F5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238E9-4C72-4AA5-A195-69F540068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81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45CE-A030-4CFB-BC2C-EEB557A8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6A1707-6528-4995-BF80-C5B2249EF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C4AEF-FE2E-4C5B-8E8F-F7F294F4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C6193-592D-48D3-A871-81B12B42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7337D-47C3-44CA-8813-DCC58DD4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3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D7E095-985C-4073-B0F8-CC6518B79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E0C9A-0ABE-427B-93C1-337F0EB21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B621F-0B1C-4EA3-91CD-A33B7B60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EBEED-8E37-489A-9CE6-2CC3ABD2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638C2-22DD-4F57-BA6F-640684A6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94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91C47-806D-4C74-B3E7-B0790D09B3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3308" y="450531"/>
            <a:ext cx="1787236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872B01-2239-A262-D53F-8BD5F1A94E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5554" y="457965"/>
            <a:ext cx="1825604" cy="457200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C713BD0-F790-7D73-1D3C-83D683562EA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94996" y="480267"/>
            <a:ext cx="2309706" cy="40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13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8460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579" y="975360"/>
            <a:ext cx="5524500" cy="4891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4923" y="975360"/>
            <a:ext cx="5755084" cy="4891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F058090-69E1-4C76-B04E-24949BD11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92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45B976-F9BD-96F9-4119-FEAF693C373D}"/>
              </a:ext>
            </a:extLst>
          </p:cNvPr>
          <p:cNvCxnSpPr/>
          <p:nvPr userDrawn="1"/>
        </p:nvCxnSpPr>
        <p:spPr>
          <a:xfrm>
            <a:off x="462579" y="6229992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69E67-D399-4DBB-BAA8-0F33523D2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6D2D2E4-6E67-48B3-BA12-35766E148F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422" y="6534374"/>
            <a:ext cx="5744578" cy="2940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algn="l"/>
            <a:r>
              <a:rPr lang="en-US" sz="1400" dirty="0"/>
              <a:t>EIC Detector Baseline Readiness Assessment, November 12-14, 2025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2B1FEBD-D691-4390-9587-AA03ECE9CA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0800" y="6533723"/>
            <a:ext cx="3151015" cy="294041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538453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428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63" y="930274"/>
            <a:ext cx="11521440" cy="5212080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Level 1 – Arial 20</a:t>
            </a:r>
          </a:p>
          <a:p>
            <a:pPr lvl="1"/>
            <a:r>
              <a:rPr lang="en-US" dirty="0"/>
              <a:t>Level 2 – Arial 16</a:t>
            </a:r>
          </a:p>
          <a:p>
            <a:pPr lvl="2"/>
            <a:r>
              <a:rPr lang="en-US" dirty="0"/>
              <a:t>Level 3 – Arial 16</a:t>
            </a:r>
          </a:p>
          <a:p>
            <a:pPr lvl="3"/>
            <a:r>
              <a:rPr lang="en-US" dirty="0"/>
              <a:t>Level 4 – Arial 16</a:t>
            </a:r>
          </a:p>
          <a:p>
            <a:pPr lvl="4"/>
            <a:r>
              <a:rPr lang="en-US" dirty="0"/>
              <a:t>Level 5 – Arial 16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883DA-08EC-4DC9-B727-E2506C87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37D2AC-E4B8-4C29-828B-EA2C5CF4A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16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8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9AF5FA7-DAFA-A74F-8057-22769DAD18BF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616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93C5830-40F3-F04E-B2E3-10E6672BA8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6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0519D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BE25A7-344E-4DB0-815B-DDAB16D1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81A3B-24BF-45F8-B218-B48BFF4EA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A26C2-B368-403E-AE21-069BBABD0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0ED7F-022C-4B10-AA75-723C3B8BFE5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32DAC-B75F-4A31-ADFE-BCA48C6BB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BC237-0C78-4A5C-B9F4-97698CEA6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25286-7364-4EC8-B48B-9AC787F88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0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693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694549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8D2D7-4525-7982-81CE-BAFE8EFB999D}"/>
              </a:ext>
            </a:extLst>
          </p:cNvPr>
          <p:cNvCxnSpPr/>
          <p:nvPr userDrawn="1"/>
        </p:nvCxnSpPr>
        <p:spPr>
          <a:xfrm>
            <a:off x="462579" y="6229991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2AFF6D-0928-4D72-853B-80E1EFEDB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649" y="6533724"/>
            <a:ext cx="432486" cy="29404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D1DF75-2FAB-4E03-98EA-F2E16DB3A424}"/>
              </a:ext>
            </a:extLst>
          </p:cNvPr>
          <p:cNvSpPr txBox="1">
            <a:spLocks/>
          </p:cNvSpPr>
          <p:nvPr userDrawn="1"/>
        </p:nvSpPr>
        <p:spPr>
          <a:xfrm>
            <a:off x="351421" y="6534374"/>
            <a:ext cx="6361993" cy="294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OPA IPR of the EIC Project Status, September 15-18, 2026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1EB3C1-1414-4721-B9A9-43D43377DAF1}"/>
              </a:ext>
            </a:extLst>
          </p:cNvPr>
          <p:cNvSpPr txBox="1">
            <a:spLocks/>
          </p:cNvSpPr>
          <p:nvPr userDrawn="1"/>
        </p:nvSpPr>
        <p:spPr>
          <a:xfrm>
            <a:off x="6212541" y="6533786"/>
            <a:ext cx="3151015" cy="294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Fernando Barbosa</a:t>
            </a:r>
          </a:p>
        </p:txBody>
      </p:sp>
    </p:spTree>
    <p:extLst>
      <p:ext uri="{BB962C8B-B14F-4D97-AF65-F5344CB8AC3E}">
        <p14:creationId xmlns:p14="http://schemas.microsoft.com/office/powerpoint/2010/main" val="228665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36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732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4006" y="1983661"/>
            <a:ext cx="8370199" cy="1774948"/>
          </a:xfrm>
        </p:spPr>
        <p:txBody>
          <a:bodyPr>
            <a:normAutofit/>
          </a:bodyPr>
          <a:lstStyle/>
          <a:p>
            <a:r>
              <a:rPr lang="en-US" dirty="0"/>
              <a:t>Electronics &amp; DAQ WG</a:t>
            </a:r>
            <a:br>
              <a:rPr lang="en-US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8712" y="4283198"/>
            <a:ext cx="6906754" cy="10615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Fernando Barbosa (</a:t>
            </a:r>
            <a:r>
              <a:rPr lang="en-US" dirty="0" err="1"/>
              <a:t>JLab</a:t>
            </a:r>
            <a:r>
              <a:rPr lang="en-US" dirty="0"/>
              <a:t>)</a:t>
            </a:r>
          </a:p>
          <a:p>
            <a:r>
              <a:rPr lang="en-US" dirty="0"/>
              <a:t>3 September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66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742C9BD-30AA-4276-AA6D-F6F83C879FD0}"/>
              </a:ext>
            </a:extLst>
          </p:cNvPr>
          <p:cNvSpPr txBox="1"/>
          <p:nvPr/>
        </p:nvSpPr>
        <p:spPr>
          <a:xfrm>
            <a:off x="750627" y="939163"/>
            <a:ext cx="106907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Today: ASIC &amp; Electronics monthly updates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DOE OPA IPR – 15-18 September 2026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AOB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CE149BA-F25A-4330-870E-528299409899}"/>
              </a:ext>
            </a:extLst>
          </p:cNvPr>
          <p:cNvSpPr txBox="1">
            <a:spLocks/>
          </p:cNvSpPr>
          <p:nvPr/>
        </p:nvSpPr>
        <p:spPr>
          <a:xfrm>
            <a:off x="750627" y="470464"/>
            <a:ext cx="3646404" cy="510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0519D"/>
                </a:solidFill>
                <a:effectLst/>
                <a:uLnTx/>
                <a:uFillTx/>
                <a:latin typeface="Arial" charset="0"/>
                <a:cs typeface="Arial" charset="0"/>
              </a:rPr>
              <a:t>Agenda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AA8A0E-BD3C-376E-D2BF-C06599013F46}"/>
              </a:ext>
            </a:extLst>
          </p:cNvPr>
          <p:cNvSpPr txBox="1">
            <a:spLocks/>
          </p:cNvSpPr>
          <p:nvPr/>
        </p:nvSpPr>
        <p:spPr>
          <a:xfrm>
            <a:off x="750627" y="3353149"/>
            <a:ext cx="3646404" cy="510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0519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Schedule Issue: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0519D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132E3-F81B-DE49-9CF5-FBB6FA3F5A63}"/>
              </a:ext>
            </a:extLst>
          </p:cNvPr>
          <p:cNvSpPr txBox="1"/>
          <p:nvPr/>
        </p:nvSpPr>
        <p:spPr>
          <a:xfrm>
            <a:off x="750627" y="3814297"/>
            <a:ext cx="106907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Electronics P6 was updated with info from recent ASIC reviews and linked to other WBSs:</a:t>
            </a:r>
          </a:p>
          <a:p>
            <a:pPr marL="1257300" lvl="2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SALSA is on the critical path (zero float):</a:t>
            </a:r>
          </a:p>
          <a:p>
            <a:pPr marL="1714500" lvl="3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SALSA --- FEB --- MPGDs (assembly, tests &amp; installation)</a:t>
            </a:r>
          </a:p>
          <a:p>
            <a:pPr marL="2171700" lvl="4" indent="-342900">
              <a:buFont typeface="Wingdings" panose="05000000000000000000" pitchFamily="2" charset="2"/>
              <a:buChar char="Ø"/>
              <a:defRPr/>
            </a:pPr>
            <a:r>
              <a:rPr lang="en-US" sz="2000" dirty="0"/>
              <a:t>Impacts project schedule --- delay</a:t>
            </a:r>
          </a:p>
          <a:p>
            <a:pPr marL="2628900" lvl="5" indent="-342900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Damien to review scheduling with colleagues at Saclay.</a:t>
            </a:r>
          </a:p>
          <a:p>
            <a:pPr marL="2171700" lvl="4" indent="-342900">
              <a:buFont typeface="Wingdings" panose="05000000000000000000" pitchFamily="2" charset="2"/>
              <a:buChar char="Ø"/>
              <a:defRPr/>
            </a:pP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Mitigation: next slide</a:t>
            </a:r>
          </a:p>
        </p:txBody>
      </p:sp>
    </p:spTree>
    <p:extLst>
      <p:ext uri="{BB962C8B-B14F-4D97-AF65-F5344CB8AC3E}">
        <p14:creationId xmlns:p14="http://schemas.microsoft.com/office/powerpoint/2010/main" val="112303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B110-DAFC-E706-5763-2F3D40D4E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C6E07F-5367-F4FA-0899-E914D00C3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3A556B-7C63-244D-9B7C-B0EA8042B33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19FE7D-84D2-D1E6-4476-9B1336DA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SALSA </a:t>
            </a:r>
            <a:r>
              <a:rPr lang="en-US" sz="2800" b="0" dirty="0"/>
              <a:t>– Schedule Mitigation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E285-883A-B977-44A4-33D02AAB8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3285974"/>
            <a:ext cx="11499925" cy="2944073"/>
          </a:xfrm>
        </p:spPr>
        <p:txBody>
          <a:bodyPr>
            <a:noAutofit/>
          </a:bodyPr>
          <a:lstStyle/>
          <a:p>
            <a:pPr lvl="0"/>
            <a:r>
              <a:rPr lang="en-US" sz="1600" dirty="0">
                <a:solidFill>
                  <a:srgbClr val="11075F"/>
                </a:solidFill>
              </a:rPr>
              <a:t>ASIC SALSA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11075F"/>
                </a:solidFill>
              </a:rPr>
              <a:t>SALSA3 is the final version submission as Engineering Run; </a:t>
            </a:r>
            <a:r>
              <a:rPr lang="en-US" sz="1600" dirty="0" err="1">
                <a:solidFill>
                  <a:srgbClr val="11075F"/>
                </a:solidFill>
              </a:rPr>
              <a:t>ePIC</a:t>
            </a:r>
            <a:r>
              <a:rPr lang="en-US" sz="1600" dirty="0">
                <a:solidFill>
                  <a:srgbClr val="11075F"/>
                </a:solidFill>
              </a:rPr>
              <a:t> only needs less than 10 wafers in total.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/>
              <a:t>If SALSA3 meets the performance requirements, the final production phase (just wafers) should occur in Q3 2028.</a:t>
            </a:r>
          </a:p>
          <a:p>
            <a:pPr lvl="0"/>
            <a:endParaRPr lang="en-US" sz="1600" dirty="0"/>
          </a:p>
          <a:p>
            <a:pPr lvl="0"/>
            <a:r>
              <a:rPr lang="en-US" sz="1600" dirty="0"/>
              <a:t>SALSA FEB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/>
              <a:t>The SALSA FEB schedule will also benefit from early Engineering Article qualification with pre-production ASIC SALSA chips, which will be available prior to the start of the ASIC production (Production Readiness Review).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/>
              <a:t>The SALSA FEB will also be tested with the first production ASICs at ~6 months after start of ASIC production, serving as the Production Readiness Review for SALSA FEB production.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 dirty="0"/>
              <a:t>These concurrent developments may shorten the FEB schedule by ~3 months.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4758D9-AD16-74EB-4406-724548BE0DF1}"/>
              </a:ext>
            </a:extLst>
          </p:cNvPr>
          <p:cNvGraphicFramePr>
            <a:graphicFrameLocks noGrp="1"/>
          </p:cNvGraphicFramePr>
          <p:nvPr/>
        </p:nvGraphicFramePr>
        <p:xfrm>
          <a:off x="2219791" y="717628"/>
          <a:ext cx="8533684" cy="1613601"/>
        </p:xfrm>
        <a:graphic>
          <a:graphicData uri="http://schemas.openxmlformats.org/drawingml/2006/table">
            <a:tbl>
              <a:tblPr firstRow="1" firstCol="1" bandRow="1"/>
              <a:tblGrid>
                <a:gridCol w="1638284">
                  <a:extLst>
                    <a:ext uri="{9D8B030D-6E8A-4147-A177-3AD203B41FA5}">
                      <a16:colId xmlns:a16="http://schemas.microsoft.com/office/drawing/2014/main" val="3871683905"/>
                    </a:ext>
                  </a:extLst>
                </a:gridCol>
                <a:gridCol w="821425">
                  <a:extLst>
                    <a:ext uri="{9D8B030D-6E8A-4147-A177-3AD203B41FA5}">
                      <a16:colId xmlns:a16="http://schemas.microsoft.com/office/drawing/2014/main" val="2491979118"/>
                    </a:ext>
                  </a:extLst>
                </a:gridCol>
                <a:gridCol w="2053560">
                  <a:extLst>
                    <a:ext uri="{9D8B030D-6E8A-4147-A177-3AD203B41FA5}">
                      <a16:colId xmlns:a16="http://schemas.microsoft.com/office/drawing/2014/main" val="665154927"/>
                    </a:ext>
                  </a:extLst>
                </a:gridCol>
                <a:gridCol w="4020415">
                  <a:extLst>
                    <a:ext uri="{9D8B030D-6E8A-4147-A177-3AD203B41FA5}">
                      <a16:colId xmlns:a16="http://schemas.microsoft.com/office/drawing/2014/main" val="19245183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Notes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399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SALSA1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 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Complete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00B05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Tested with MPGDs, TID tests at CERN next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017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SALSA2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 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Submission Q4 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Most IP blocks included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334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SALSA3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 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Submission Q1-Q2 2028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Full functionality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671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2407FD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SALSA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2407FD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 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2407FD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Submission Q3 2029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2407FD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Production of SALSA3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5215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55EDBDC-B572-41D8-C6C8-F852D00BCF56}"/>
              </a:ext>
            </a:extLst>
          </p:cNvPr>
          <p:cNvSpPr txBox="1"/>
          <p:nvPr/>
        </p:nvSpPr>
        <p:spPr>
          <a:xfrm>
            <a:off x="462579" y="1612182"/>
            <a:ext cx="158729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Final Eng. Run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Final prod. phase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2130FF-9634-445A-FF15-CE7406225F0C}"/>
              </a:ext>
            </a:extLst>
          </p:cNvPr>
          <p:cNvGrpSpPr/>
          <p:nvPr/>
        </p:nvGrpSpPr>
        <p:grpSpPr>
          <a:xfrm>
            <a:off x="2219791" y="2456965"/>
            <a:ext cx="3016694" cy="1050664"/>
            <a:chOff x="8342259" y="4218039"/>
            <a:chExt cx="3016694" cy="1050664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ECD8A46C-F981-68A8-B045-EC0B099BB4FE}"/>
                </a:ext>
              </a:extLst>
            </p:cNvPr>
            <p:cNvSpPr txBox="1">
              <a:spLocks/>
            </p:cNvSpPr>
            <p:nvPr/>
          </p:nvSpPr>
          <p:spPr>
            <a:xfrm>
              <a:off x="8342259" y="4218039"/>
              <a:ext cx="3016694" cy="105066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ASIC SALSA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	SALSA FEB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		MPGDs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88173277-BC68-F979-456B-4007EC65D056}"/>
                </a:ext>
              </a:extLst>
            </p:cNvPr>
            <p:cNvCxnSpPr/>
            <p:nvPr/>
          </p:nvCxnSpPr>
          <p:spPr>
            <a:xfrm>
              <a:off x="8731045" y="4532671"/>
              <a:ext cx="501445" cy="137652"/>
            </a:xfrm>
            <a:prstGeom prst="bentConnector3">
              <a:avLst>
                <a:gd name="adj1" fmla="val -980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B774F840-C51E-4F78-2D61-277A36BB38EE}"/>
                </a:ext>
              </a:extLst>
            </p:cNvPr>
            <p:cNvCxnSpPr/>
            <p:nvPr/>
          </p:nvCxnSpPr>
          <p:spPr>
            <a:xfrm>
              <a:off x="9665122" y="4938441"/>
              <a:ext cx="501445" cy="137652"/>
            </a:xfrm>
            <a:prstGeom prst="bentConnector3">
              <a:avLst>
                <a:gd name="adj1" fmla="val -980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611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42B07A94-C122-AF4A-B776-B6531AAFD1CE}" vid="{8277ED95-9917-D646-A591-4F3A7464B70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-3B EIC_PPT_Outline_Template_Widescreen_0924.potx" id="{71A51187-4E24-47FA-ABCB-D4BFDCCFBFCB}" vid="{96F8F30C-5A31-45B4-A89E-A3B45A08558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6b74de-0581-4e94-90c0-1abf6215444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1B1D514388CB41A0EEF7AB490ED85B" ma:contentTypeVersion="14" ma:contentTypeDescription="Create a new document." ma:contentTypeScope="" ma:versionID="a4c10893be17b8e7357174e5110620fb">
  <xsd:schema xmlns:xsd="http://www.w3.org/2001/XMLSchema" xmlns:xs="http://www.w3.org/2001/XMLSchema" xmlns:p="http://schemas.microsoft.com/office/2006/metadata/properties" xmlns:ns3="426b74de-0581-4e94-90c0-1abf6215444e" xmlns:ns4="dcff909e-542d-4672-8557-4ef8d9009dce" targetNamespace="http://schemas.microsoft.com/office/2006/metadata/properties" ma:root="true" ma:fieldsID="107dde507adb31dce467b3d5a5e429ab" ns3:_="" ns4:_="">
    <xsd:import namespace="426b74de-0581-4e94-90c0-1abf6215444e"/>
    <xsd:import namespace="dcff909e-542d-4672-8557-4ef8d9009d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b74de-0581-4e94-90c0-1abf62154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f909e-542d-4672-8557-4ef8d9009dc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2265F2-8425-47D4-B883-E86218C529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BE1C32-E9FB-4546-8A97-5A6C142FF51B}">
  <ds:schemaRefs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dcff909e-542d-4672-8557-4ef8d9009dce"/>
    <ds:schemaRef ds:uri="426b74de-0581-4e94-90c0-1abf6215444e"/>
  </ds:schemaRefs>
</ds:datastoreItem>
</file>

<file path=customXml/itemProps3.xml><?xml version="1.0" encoding="utf-8"?>
<ds:datastoreItem xmlns:ds="http://schemas.openxmlformats.org/officeDocument/2006/customXml" ds:itemID="{5716CE1E-95EE-4DE2-A7E0-A7ACFAB80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6b74de-0581-4e94-90c0-1abf6215444e"/>
    <ds:schemaRef ds:uri="dcff909e-542d-4672-8557-4ef8d9009d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4d7ee1f-4fb3-4f06-9037-2b5b522042ab}" enabled="0" method="" siteId="{b4d7ee1f-4fb3-4f06-9037-2b5b522042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152903</TotalTime>
  <Words>280</Words>
  <Application>Microsoft Office PowerPoint</Application>
  <PresentationFormat>Widescreen</PresentationFormat>
  <Paragraphs>54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Wingdings</vt:lpstr>
      <vt:lpstr>Office Theme</vt:lpstr>
      <vt:lpstr>1_Office Theme</vt:lpstr>
      <vt:lpstr>BNL</vt:lpstr>
      <vt:lpstr>Electronics &amp; DAQ WG </vt:lpstr>
      <vt:lpstr>PowerPoint Presentation</vt:lpstr>
      <vt:lpstr>SALSA – Schedule Mitigation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>barbosa@jlab.org</dc:creator>
  <cp:lastModifiedBy>Fernando Barbosa</cp:lastModifiedBy>
  <cp:revision>547</cp:revision>
  <dcterms:created xsi:type="dcterms:W3CDTF">2020-03-06T15:05:08Z</dcterms:created>
  <dcterms:modified xsi:type="dcterms:W3CDTF">2026-09-02T23:51:49Z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0x010100C41B1D514388CB41A0EEF7AB490ED85B</vt:lpwstr>
  </property>
</Properties>
</file>