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6" r:id="rId2"/>
    <p:sldId id="285" r:id="rId3"/>
    <p:sldId id="307" r:id="rId4"/>
    <p:sldId id="308" r:id="rId5"/>
    <p:sldId id="405" r:id="rId6"/>
    <p:sldId id="404" r:id="rId7"/>
    <p:sldId id="422" r:id="rId8"/>
    <p:sldId id="294" r:id="rId9"/>
    <p:sldId id="306" r:id="rId10"/>
    <p:sldId id="303" r:id="rId11"/>
    <p:sldId id="293" r:id="rId12"/>
    <p:sldId id="407" r:id="rId13"/>
    <p:sldId id="288" r:id="rId14"/>
    <p:sldId id="336" r:id="rId15"/>
    <p:sldId id="406" r:id="rId16"/>
    <p:sldId id="417" r:id="rId17"/>
    <p:sldId id="309" r:id="rId18"/>
    <p:sldId id="310" r:id="rId19"/>
    <p:sldId id="419" r:id="rId20"/>
    <p:sldId id="420" r:id="rId21"/>
    <p:sldId id="399" r:id="rId22"/>
    <p:sldId id="376" r:id="rId23"/>
    <p:sldId id="327" r:id="rId24"/>
    <p:sldId id="416" r:id="rId25"/>
    <p:sldId id="379" r:id="rId26"/>
    <p:sldId id="382" r:id="rId27"/>
    <p:sldId id="383" r:id="rId28"/>
    <p:sldId id="384" r:id="rId29"/>
    <p:sldId id="387" r:id="rId30"/>
    <p:sldId id="400" r:id="rId31"/>
    <p:sldId id="388" r:id="rId32"/>
    <p:sldId id="421" r:id="rId33"/>
    <p:sldId id="428" r:id="rId34"/>
    <p:sldId id="414" r:id="rId35"/>
    <p:sldId id="418" r:id="rId36"/>
    <p:sldId id="413" r:id="rId37"/>
    <p:sldId id="396" r:id="rId38"/>
    <p:sldId id="395" r:id="rId39"/>
    <p:sldId id="397" r:id="rId40"/>
    <p:sldId id="333" r:id="rId41"/>
    <p:sldId id="394" r:id="rId42"/>
    <p:sldId id="380" r:id="rId43"/>
    <p:sldId id="381" r:id="rId44"/>
    <p:sldId id="408" r:id="rId45"/>
    <p:sldId id="409" r:id="rId46"/>
    <p:sldId id="410" r:id="rId47"/>
    <p:sldId id="289" r:id="rId48"/>
    <p:sldId id="311" r:id="rId49"/>
    <p:sldId id="313" r:id="rId50"/>
    <p:sldId id="423" r:id="rId51"/>
    <p:sldId id="411" r:id="rId52"/>
    <p:sldId id="412" r:id="rId53"/>
    <p:sldId id="424" r:id="rId54"/>
    <p:sldId id="425" r:id="rId55"/>
    <p:sldId id="426" r:id="rId56"/>
    <p:sldId id="427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5D92AA"/>
    <a:srgbClr val="00D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174D95-4B6E-4C43-B53D-604899FB2B40}" v="3" dt="2025-12-18T11:12:12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>
        <p:scale>
          <a:sx n="66" d="100"/>
          <a:sy n="66" d="100"/>
        </p:scale>
        <p:origin x="725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4E6CEF4-4939-52A7-87B1-FC5A9DA2B9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FD96416-DF8E-7CA1-D2D7-09FD87C0BA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671A8-A41C-4A31-8876-A8078792E464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FBDA15A-995E-005A-A465-36994BBEE4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2D6B58-5BF2-C34B-02EE-F904F67EE3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6B0AE-F4E6-4F7F-8300-6B00A7A4B6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93342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9994B-96F1-4981-8C38-774DEAB291A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C08CC-6358-4528-BA42-8591347CDD9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87469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098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625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4BD89-0B66-2031-F3BE-8BBF10987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9828007-9702-62D1-9458-DDD84E0E5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7B1E784-E0D7-3617-9F82-27B3A585C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0A19E83-B5C8-0096-4A20-A9337D5CEE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35DEBF7-B36B-A1DB-2D10-76A3D6E6D2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291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01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907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481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7EAFE-F0B5-66CE-2B3C-0E9AEAC53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FC28E86-FD2F-F6A9-D8C3-19884FAEB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31A56CD-269B-6504-22AD-BE6011B3D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A9776B1-3007-4E44-7783-ACF7D8B39B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8B33747-B56E-1714-60D5-65CB090CF3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927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76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Mettere 68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975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36BED-F639-4EA8-193C-3EF49FA42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8DFCB41-159B-3675-9F79-4AAB2CD83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E2EA9A1-789B-3D21-B81A-0685262B2C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Link beta</a:t>
            </a:r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C3AD70A-DAD7-420A-EE7C-D7EBF0EE49F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DCB5B20-2F4B-DE7F-C5C2-97902668F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929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48231-CB1D-FD12-F895-11EBB0C05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628812D-89B5-5305-F317-8ABC2EC26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FA3DAC5-94BB-E90F-29AD-0F1275287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Link beta</a:t>
            </a:r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82999C1-EFE7-FD0B-F5E6-EB565C8FCE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6C82D6C-C1FD-33DD-34B2-42633AE3E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920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FB0-0CE4-AFC4-A018-9C385798B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A1A5151-86E1-B9A5-B6B1-5769BDEC7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11B19AD-DC88-65F9-2E6F-05136F08A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9A0CAD-C884-F033-D58C-B27579EA28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9EC6CA6-1B54-877A-DDB0-FD367D9D5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5111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627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A2EEB-E41A-302B-144E-0C21E2F0D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08FECD1-4369-5CB0-B1D2-383D03FFE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07EC83C-1CA1-1168-5800-BB580C7FCC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06B7168-FF31-6B5F-16D4-38E242A7C6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E0F33C1-E7A6-1378-AEA8-107725401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17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A8D66-7A42-7617-8D97-AE1B920B2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9AE38CF-E263-B707-8874-B1D992DF3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CC07A70-30D8-ECBC-FCB3-6E3A361E7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974A4A4-05C1-8BE4-93A3-9B119248B9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6B54566-3CE5-903D-A790-0E63EAEBFC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706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4DEE3-BFAC-C104-F4A7-62C33799B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679AB13-ED95-92B5-9C92-60CE10C13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1902C35-0914-3BBC-D204-CA388FD9A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96A620B-35F1-0B3A-BB73-2DD630143C0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9DE512A-5719-61AF-2899-0D1DF2EB2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513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F2597-3DCF-9001-6275-471D3FD5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4E98F18-4798-5292-2BFC-A6FA1F8DB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D06A3E3-5A0F-E5F9-B0A2-C3FB5DF6B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59A3411-1213-2CE5-B6B7-8CD5B18644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A859772-B59E-DDC1-2472-EA27AABC9B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91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774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773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988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4FFE21-7841-8946-76E4-F99DDAD79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EF4CD0C-A431-3FD2-7EFC-7B3C88148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3B741D-EBEC-0231-17D6-B58DF570C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06A9-00D6-40F3-AECE-FDA297DDB23B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CA5E57-355C-7F7B-864F-4253503A7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2F31C8-D87A-3B77-0F38-50203F4C4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19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97B4C4-DAD5-5360-C0FB-E4CC2A6DF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197B7F4-4440-6E6A-25B1-57650A703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C85723-1EAE-2261-CCEF-2C8FD0C1E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FCEE-3DE3-45DC-9614-34A580500050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433B01-D898-806D-3EC8-DD2B9AD50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0DBB7F-BD1C-FA49-2707-4B16337E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33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2CBA997-AAB8-FAF8-B8B8-7A3077ADD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F4CEF30-0A25-2E1B-D68E-7053E8485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80E835-9521-2335-C4DB-D0A239848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3ECCD-EC44-4FB6-8392-D573A60DBEAD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024C94-56FB-45F8-C032-8C7A8916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B02541-DDC9-BCC7-F60C-806DF6B6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078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9095C-650D-0568-502B-9A0120D40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EB0CA5-FAD2-EF80-5889-3B0C55F05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6BED47-78A5-08EF-3FB5-D4757B07B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C81F-81CD-440F-9C34-CBEAA6CECE38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813837-69EA-1861-0197-D801D75A3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C26831-F70B-DFEE-2A5D-7A0655ECA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70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DFEEB4-C0E8-0215-5D28-F50862BC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4459C3-1433-CE95-344A-DE91CFE5E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2EEC73-7357-5F7C-8067-FD63F56C4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D85C-2989-40A7-B4A2-B947F4FC430A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E165CB-12C9-8384-99AA-1C29D53A6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D89C5C-E615-66B0-DB27-3FA53C9EF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38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67234E-1536-54B2-6F36-2F3211E72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6F508-2CF6-8171-8CAD-F88A3F829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6F9B2E-47A9-D4EA-7AD2-7BDE9055A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C8C9D8C-7F3B-9448-0485-B600CEC53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4B07D-E9D2-4E1B-9E70-3176331FA3EC}" type="datetime1">
              <a:rPr lang="en-GB" smtClean="0"/>
              <a:t>01/09/2026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5DC7C4-8CFC-E2EC-6BCA-D4C289A5A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061680-FA61-B7C5-32F7-315964CE1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1B9F09-B004-4EC3-8C33-C611E5A92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504BD7-4EEF-935E-0256-DC6EAB57C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279BE7-F5C9-157C-8235-224910C62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591E13D-63B4-B00B-A90B-3078B64AA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463A97C-0B5A-7173-BD0B-53D1B039A0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19A03BB-D9AB-7963-4C90-EE64B12B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4B9DD-3771-451F-AA34-582DEEC57690}" type="datetime1">
              <a:rPr lang="en-GB" smtClean="0"/>
              <a:t>01/09/2026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BB8C04C-F67F-8681-FC7E-41477F8F7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5C3BB64-7FE0-2566-47AA-3D8E0FC64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58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7901ED-7E15-9183-F44F-67A459E3E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E0EF2A3-5134-31D8-F82F-FC9C6A00F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A334-01EF-4EA9-8945-56B5EC03A362}" type="datetime1">
              <a:rPr lang="en-GB" smtClean="0"/>
              <a:t>01/09/2026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6D4B03F-1558-BC2C-5F39-E90B9976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3DD383-63EE-9DC3-C573-5590BEE6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93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A94D5F7-D83E-18AC-431D-F1A9E006F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ED46-A20C-420F-8556-CDF9F3025A1A}" type="datetime1">
              <a:rPr lang="en-GB" smtClean="0"/>
              <a:t>01/09/2026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EEE43E-B2E3-C7CD-C88B-477B2874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ECACD5-306F-827F-5B3B-C1F23CA81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133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9928E2-775B-2938-E90D-077F0D9E8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4F2A1C-98B9-868D-259C-7B7419DD8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D54D79-81DD-9EDE-8FB1-ED77FF2F1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BD3610-AE12-0787-B728-FFF1EBBC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4132F-50BE-4FAF-BF31-6D8E7BA5EB9A}" type="datetime1">
              <a:rPr lang="en-GB" smtClean="0"/>
              <a:t>01/09/2026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C371B5-679D-30D8-A2B4-CD60D0B6F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F05BCD-C3B7-0AC7-5A29-A9C54BDB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52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5F0E4C-BC30-DF2A-4859-7B5C55EFF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E9E9DC7-210F-704D-37C1-9FF5330A93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74E46A5-E804-490F-45C4-DE99E429D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CE3EB02-FA66-AAC6-96F9-940FBD640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76E31-60DA-4409-8208-D071C36A1EAB}" type="datetime1">
              <a:rPr lang="en-GB" smtClean="0"/>
              <a:t>01/09/2026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A62B4C-D154-E648-00C9-CA0AD4BE0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880E1AB-9A6C-A4E7-05B2-A4CBECC1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ED0BDBD-4B8E-D000-4A47-93C6ACE1B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EB637E-FF47-89A4-40F0-F62D67FA3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7CE493-1BC9-5ACD-D5F6-7D3373E24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CC9F1-D861-436A-9E21-1408FC87970D}" type="datetime1">
              <a:rPr lang="en-GB" smtClean="0"/>
              <a:t>01/09/2026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84B70C-77D6-A8C1-946C-A03CC9C53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BFA846-D36B-CE7E-931C-6DFED77A8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eg"/><Relationship Id="rId7" Type="http://schemas.openxmlformats.org/officeDocument/2006/relationships/hyperlink" Target="https://github.com/tonychisari96/DDIS_Analysi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5.png"/><Relationship Id="rId10" Type="http://schemas.openxmlformats.org/officeDocument/2006/relationships/hyperlink" Target="https://github.com/tonychisari96/DDIS_Analysis/tree/main/9x275_26.07.1/Resolutions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github.com/tonychisari96/DDIS_Analysis/tree/main/9x130_26.07.1/Resolutions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NoCuts/yResolution" TargetMode="External"/><Relationship Id="rId13" Type="http://schemas.openxmlformats.org/officeDocument/2006/relationships/hyperlink" Target="https://github.com/tonychisari96/DDIS_Analysis/tree/main/9x275_26.07.1/Resolutions/NoCuts/Q2Resolution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olutions/NoCuts/Q2Resolution" TargetMode="External"/><Relationship Id="rId12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Resolutions/NoCuts/Q2Resolution" TargetMode="External"/><Relationship Id="rId11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hyperlink" Target="https://github.com/tonychisari96/DDIS_Analysis/tree/main/9x275_26.07.1/Resolutions/NoCuts/xbjResolution" TargetMode="External"/><Relationship Id="rId10" Type="http://schemas.openxmlformats.org/officeDocument/2006/relationships/image" Target="../media/image29.png"/><Relationship Id="rId4" Type="http://schemas.openxmlformats.org/officeDocument/2006/relationships/image" Target="../media/image4.png"/><Relationship Id="rId9" Type="http://schemas.openxmlformats.org/officeDocument/2006/relationships/hyperlink" Target="https://github.com/tonychisari96/DDIS_Analysis/tree/main/9x130_26.07.1/Resolutions/NoCuts/xbjResolution" TargetMode="External"/><Relationship Id="rId14" Type="http://schemas.openxmlformats.org/officeDocument/2006/relationships/hyperlink" Target="https://github.com/tonychisari96/DDIS_Analysis/tree/main/9x275_26.07.1/Resolutions/NoCuts/yResolution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NoCuts/tResolution" TargetMode="External"/><Relationship Id="rId13" Type="http://schemas.openxmlformats.org/officeDocument/2006/relationships/image" Target="../media/image3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github.com/tonychisari96/DDIS_Analysis/tree/main/9x275_26.07.1/Resolutions/NoCuts/betaResolution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openxmlformats.org/officeDocument/2006/relationships/image" Target="../media/image34.png"/><Relationship Id="rId5" Type="http://schemas.openxmlformats.org/officeDocument/2006/relationships/image" Target="../media/image300.png"/><Relationship Id="rId15" Type="http://schemas.openxmlformats.org/officeDocument/2006/relationships/hyperlink" Target="https://github.com/tonychisari96/DDIS_Analysis/tree/main/9x275_26.07.1/Resolutions/NoCuts/xLResolution" TargetMode="External"/><Relationship Id="rId10" Type="http://schemas.openxmlformats.org/officeDocument/2006/relationships/hyperlink" Target="https://github.com/tonychisari96/DDIS_Analysis/tree/main/9x130_26.07.1/Resolutions/NoCuts/betaResolution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github.com/tonychisari96/DDIS_Analysis/tree/main/9x130_26.07.1/Resolutions/NoCuts/xLResolution" TargetMode="External"/><Relationship Id="rId14" Type="http://schemas.openxmlformats.org/officeDocument/2006/relationships/hyperlink" Target="https://github.com/tonychisari96/DDIS_Analysis/tree/main/9x275_26.07.1/Resolutions/NoCuts/tResolution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40.png"/><Relationship Id="rId4" Type="http://schemas.openxmlformats.org/officeDocument/2006/relationships/image" Target="../media/image3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MultiRes/2D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hyperlink" Target="https://github.com/tonychisari96/DDIS_Analysis/tree/main/9x130_26.07.1/MultiRes/3D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ponseMatrices/NoCuts/luminosity_scale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hyperlink" Target="https://github.com/tonychisari96/DDIS_Analysis/tree/main/9x275_26.07.1/ResponseMatrices/NoCuts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46.png"/><Relationship Id="rId4" Type="http://schemas.openxmlformats.org/officeDocument/2006/relationships/image" Target="../media/image420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5.png"/><Relationship Id="rId10" Type="http://schemas.openxmlformats.org/officeDocument/2006/relationships/hyperlink" Target="https://github.com/tonychisari96/DDIS_Analysis/tree/main/9x130_26.07.1/ScatProtPz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github.com/tonychisari96/DDIS_Analysis/tree/main/9x130_26.07.1/Correlation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0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9x275_26.07.1/ResponseMatrices/Cutted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ControlPlot/binned" TargetMode="External"/><Relationship Id="rId12" Type="http://schemas.openxmlformats.org/officeDocument/2006/relationships/hyperlink" Target="https://github.com/tonychisari96/DDIS_Analysis/tree/main/9x275_26.07.1/ControlPlot/binne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.png"/><Relationship Id="rId10" Type="http://schemas.openxmlformats.org/officeDocument/2006/relationships/image" Target="../media/image61.png"/><Relationship Id="rId4" Type="http://schemas.openxmlformats.org/officeDocument/2006/relationships/image" Target="../media/image4.png"/><Relationship Id="rId9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0.png"/><Relationship Id="rId5" Type="http://schemas.openxmlformats.org/officeDocument/2006/relationships/image" Target="../media/image5.png"/><Relationship Id="rId10" Type="http://schemas.openxmlformats.org/officeDocument/2006/relationships/image" Target="../media/image64.png"/><Relationship Id="rId4" Type="http://schemas.openxmlformats.org/officeDocument/2006/relationships/image" Target="../media/image4.png"/><Relationship Id="rId9" Type="http://schemas.openxmlformats.org/officeDocument/2006/relationships/image" Target="../media/image1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1" Type="http://schemas.openxmlformats.org/officeDocument/2006/relationships/hyperlink" Target="https://github.com/tonychisari96/DDIS_Analysis/tree/main/9x130_26.07.1/DiffractiveReducedCrossSection/Q2" TargetMode="External"/><Relationship Id="rId25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24" Type="http://schemas.openxmlformats.org/officeDocument/2006/relationships/hyperlink" Target="https://github.com/tonychisari96/DDIS_Analysis/tree/main/9x275_26.07.1/DiffractiveReducedCrossSection/beta" TargetMode="External"/><Relationship Id="rId5" Type="http://schemas.openxmlformats.org/officeDocument/2006/relationships/image" Target="../media/image4.png"/><Relationship Id="rId23" Type="http://schemas.openxmlformats.org/officeDocument/2006/relationships/hyperlink" Target="https://github.com/tonychisari96/DDIS_Analysis/tree/main/9x275_26.07.1/DiffractiveReducedCrossSection/Q2" TargetMode="External"/><Relationship Id="rId19" Type="http://schemas.openxmlformats.org/officeDocument/2006/relationships/image" Target="../media/image80.png"/><Relationship Id="rId4" Type="http://schemas.openxmlformats.org/officeDocument/2006/relationships/image" Target="../media/image3.png"/><Relationship Id="rId22" Type="http://schemas.openxmlformats.org/officeDocument/2006/relationships/hyperlink" Target="https://github.com/tonychisari96/DDIS_Analysis/tree/main/9x130_26.07.1/DiffractiveReducedCrossSection/beta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.jpe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.jpeg"/><Relationship Id="rId7" Type="http://schemas.openxmlformats.org/officeDocument/2006/relationships/hyperlink" Target="https://zenodo.org/records/21770936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3.png"/><Relationship Id="rId7" Type="http://schemas.openxmlformats.org/officeDocument/2006/relationships/image" Target="../media/image7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3.png"/><Relationship Id="rId7" Type="http://schemas.openxmlformats.org/officeDocument/2006/relationships/image" Target="../media/image7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3.png"/><Relationship Id="rId7" Type="http://schemas.openxmlformats.org/officeDocument/2006/relationships/image" Target="../media/image8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3.png"/><Relationship Id="rId7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WithCuts/xbjResolution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olutions/WithCuts/yResolutio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9x130_26.07.1/Resolutions/WithCuts/Q2Resolution" TargetMode="External"/><Relationship Id="rId11" Type="http://schemas.openxmlformats.org/officeDocument/2006/relationships/image" Target="../media/image90.png"/><Relationship Id="rId5" Type="http://schemas.openxmlformats.org/officeDocument/2006/relationships/image" Target="../media/image5.png"/><Relationship Id="rId10" Type="http://schemas.openxmlformats.org/officeDocument/2006/relationships/image" Target="../media/image89.png"/><Relationship Id="rId4" Type="http://schemas.openxmlformats.org/officeDocument/2006/relationships/image" Target="../media/image4.png"/><Relationship Id="rId9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WithCuts/betaResolution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olutions/WithCuts/xLResolutio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9x130_26.07.1/Resolutions/WithCuts/xbjResolution" TargetMode="External"/><Relationship Id="rId11" Type="http://schemas.openxmlformats.org/officeDocument/2006/relationships/image" Target="../media/image94.png"/><Relationship Id="rId5" Type="http://schemas.openxmlformats.org/officeDocument/2006/relationships/image" Target="../media/image5.png"/><Relationship Id="rId10" Type="http://schemas.openxmlformats.org/officeDocument/2006/relationships/image" Target="../media/image93.png"/><Relationship Id="rId4" Type="http://schemas.openxmlformats.org/officeDocument/2006/relationships/image" Target="../media/image4.png"/><Relationship Id="rId9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.jpe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3.png"/><Relationship Id="rId7" Type="http://schemas.openxmlformats.org/officeDocument/2006/relationships/image" Target="../media/image10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3.png"/><Relationship Id="rId7" Type="http://schemas.openxmlformats.org/officeDocument/2006/relationships/image" Target="../media/image10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3.png"/><Relationship Id="rId7" Type="http://schemas.openxmlformats.org/officeDocument/2006/relationships/image" Target="../media/image1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3.png"/><Relationship Id="rId7" Type="http://schemas.openxmlformats.org/officeDocument/2006/relationships/image" Target="../media/image1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3.png"/><Relationship Id="rId7" Type="http://schemas.openxmlformats.org/officeDocument/2006/relationships/image" Target="../media/image1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3.png"/><Relationship Id="rId7" Type="http://schemas.openxmlformats.org/officeDocument/2006/relationships/image" Target="../media/image1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3.png"/><Relationship Id="rId7" Type="http://schemas.openxmlformats.org/officeDocument/2006/relationships/image" Target="../media/image1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70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61E7EC8D-682A-6FC7-521C-AD2749593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4" name="Immagine 3" descr="Image from https://www.bnl.gov/eic/images/ion-collision-xparent.png">
            <a:extLst>
              <a:ext uri="{FF2B5EF4-FFF2-40B4-BE49-F238E27FC236}">
                <a16:creationId xmlns:a16="http://schemas.microsoft.com/office/drawing/2014/main" id="{431198C3-7B29-9CCD-500D-88612863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320" y="1279025"/>
            <a:ext cx="8566440" cy="423789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ECDFBB7-3A06-6393-D74D-31F4DFCF1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929" y="865241"/>
            <a:ext cx="9370142" cy="3595266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50000"/>
              </a:lnSpc>
            </a:pPr>
            <a:r>
              <a:rPr lang="it-IT" b="1" dirty="0"/>
              <a:t>Measuraments of inclusive differential diffractive cross sections in DIS at ePIC</a:t>
            </a:r>
            <a:endParaRPr lang="en-GB" b="1" dirty="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9E752EB2-021A-7CFC-B862-C958A3343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8" y="208005"/>
            <a:ext cx="4724921" cy="386061"/>
          </a:xfrm>
          <a:prstGeom prst="rect">
            <a:avLst/>
          </a:prstGeom>
        </p:spPr>
      </p:pic>
      <p:pic>
        <p:nvPicPr>
          <p:cNvPr id="3" name="Immagine 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41928A48-1843-8DCC-5315-3B9DEECC1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904" y="5099836"/>
            <a:ext cx="1822058" cy="131024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6B3648E-DBA3-BF99-4074-8D280DCEF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5101039"/>
            <a:ext cx="2134486" cy="130904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0C22122-EB0F-761D-0C7B-88855D4B4A34}"/>
              </a:ext>
            </a:extLst>
          </p:cNvPr>
          <p:cNvSpPr txBox="1"/>
          <p:nvPr/>
        </p:nvSpPr>
        <p:spPr>
          <a:xfrm>
            <a:off x="2652046" y="5247125"/>
            <a:ext cx="19648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0">
                <a:solidFill>
                  <a:srgbClr val="FFFFFF"/>
                </a:solidFill>
                <a:effectLst/>
                <a:latin typeface="Montserrat" panose="020F0502020204030204" pitchFamily="2" charset="0"/>
              </a:rPr>
              <a:t>GRUPPO COLLEGATO COSENZA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1735777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69671-5B00-0E0E-8C07-9086967EA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B53A370-5EB4-F148-6742-98C845EA4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E95D68B-FF0C-9086-8463-84CEAF372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25DB2A9-5E5A-F6FC-1C28-837001E82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38EA6C4-5959-2010-3EC5-39F6B1063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129271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t and x</a:t>
            </a:r>
            <a:r>
              <a:rPr lang="it-IT" baseline="-25000" dirty="0">
                <a:solidFill>
                  <a:schemeClr val="bg1"/>
                </a:solidFill>
                <a:latin typeface="Oswald" panose="00000500000000000000" pitchFamily="2" charset="0"/>
              </a:rPr>
              <a:t>L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F7B1C07-7661-EDD1-E889-D01DF53E3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7D5E690-0D1B-2C11-2C7B-398CAE83D88E}"/>
              </a:ext>
            </a:extLst>
          </p:cNvPr>
          <p:cNvGrpSpPr/>
          <p:nvPr/>
        </p:nvGrpSpPr>
        <p:grpSpPr>
          <a:xfrm>
            <a:off x="657877" y="6108009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46EC67D-4119-C4D2-AA41-F95A06D64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0458A3E-4BE9-D0C0-2562-9D832764840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DBC05150-311D-04DD-6EFC-CD468DC33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1620000"/>
            <a:ext cx="5074074" cy="450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C19DF76-2705-8427-1CB1-BC30037CAC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1620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5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0B8CB-13D2-C7EA-EF70-9B15D451C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E091E6B-6BBC-A938-42D9-C8027F9D4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875F752-5D11-07EB-5AF3-E90024B11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err="1"/>
              <a:t>Resolution</a:t>
            </a:r>
            <a:r>
              <a:rPr lang="it-IT"/>
              <a:t> </a:t>
            </a:r>
            <a:endParaRPr lang="en-GB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809F0C4-0042-2144-43F5-154E79D5D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E9F7569-B3A4-42AC-B5C3-69CDEFEA3E12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CA6915E-8991-7580-9906-DCA3F995E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B93FEE2F-AED8-7B33-E76F-410883E7B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18016B2-B8CC-650B-D82B-A8FBAC490B5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432C3F0-878A-971A-33C3-5C70D39F6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6104519-17E8-5C37-7260-BA4C6462B2DC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E6198841-8F5C-123D-2D5F-FCAEB1254374}"/>
                  </a:ext>
                </a:extLst>
              </p:cNvPr>
              <p:cNvSpPr txBox="1"/>
              <p:nvPr/>
            </p:nvSpPr>
            <p:spPr>
              <a:xfrm>
                <a:off x="657877" y="1615041"/>
                <a:ext cx="4908278" cy="3903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it-IT" sz="2400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Fitted</a:t>
                </a:r>
                <a:r>
                  <a:rPr lang="it-IT" sz="24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with </a:t>
                </a:r>
                <a:r>
                  <a:rPr lang="it-IT" sz="2400" dirty="0">
                    <a:solidFill>
                      <a:srgbClr val="FFFF00"/>
                    </a:solidFill>
                    <a:latin typeface="Oswald" panose="00000500000000000000" pitchFamily="2" charset="0"/>
                  </a:rPr>
                  <a:t>Double-Side Crystall </a:t>
                </a:r>
                <a:r>
                  <a:rPr lang="it-IT" sz="2400" dirty="0" err="1">
                    <a:solidFill>
                      <a:srgbClr val="FFFF00"/>
                    </a:solidFill>
                    <a:latin typeface="Oswald" panose="00000500000000000000" pitchFamily="2" charset="0"/>
                  </a:rPr>
                  <a:t>ball</a:t>
                </a:r>
                <a:r>
                  <a:rPr lang="it-IT" sz="24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:</a:t>
                </a:r>
              </a:p>
              <a:p>
                <a:pPr algn="l">
                  <a:lnSpc>
                    <a:spcPct val="150000"/>
                  </a:lnSpc>
                </a:pPr>
                <a:endParaRPr lang="it-IT" sz="2400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it-IT" sz="2400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it-IT" sz="24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RMS  or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</a:rPr>
                  <a:t>  </a:t>
                </a:r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 </a:t>
                </a:r>
                <a:r>
                  <a:rPr lang="en-GB" sz="2400" b="0" i="0" dirty="0">
                    <a:solidFill>
                      <a:srgbClr val="FFFF00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dispersion</a:t>
                </a: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Mean or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𝜇</m:t>
                    </m:r>
                  </m:oMath>
                </a14:m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   </a:t>
                </a:r>
                <a:r>
                  <a:rPr lang="en-GB" sz="2400" b="0" i="0" dirty="0">
                    <a:solidFill>
                      <a:srgbClr val="FFFF00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systematic</a:t>
                </a:r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 </a:t>
                </a:r>
                <a:r>
                  <a:rPr lang="en-GB" sz="2400" b="0" i="0" dirty="0">
                    <a:solidFill>
                      <a:srgbClr val="FFFF00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bias</a:t>
                </a: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GB" sz="2400" dirty="0">
                  <a:solidFill>
                    <a:schemeClr val="bg1"/>
                  </a:solidFill>
                  <a:latin typeface="Oswald" panose="00000500000000000000" pitchFamily="2" charset="0"/>
                  <a:sym typeface="Wingdings" panose="05000000000000000000" pitchFamily="2" charset="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All </a:t>
                </a:r>
                <a:r>
                  <a:rPr lang="en-GB" sz="2400" dirty="0">
                    <a:solidFill>
                      <a:schemeClr val="bg1"/>
                    </a:solidFill>
                    <a:latin typeface="Oswald" panose="00000500000000000000" pitchFamily="2" charset="0"/>
                    <a:sym typeface="Wingdings" panose="05000000000000000000" pitchFamily="2" charset="2"/>
                  </a:rPr>
                  <a:t>plots  </a:t>
                </a:r>
                <a:r>
                  <a:rPr lang="en-GB" sz="2400" b="1" u="sng" dirty="0">
                    <a:latin typeface="Oswald" panose="00000500000000000000" pitchFamily="2" charset="0"/>
                    <a:sym typeface="Wingdings" panose="05000000000000000000" pitchFamily="2" charset="2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HERE</a:t>
                </a:r>
                <a:endParaRPr lang="en-GB" sz="2400" b="1" i="0" u="sng" dirty="0">
                  <a:effectLst/>
                  <a:latin typeface="Oswald" panose="00000500000000000000" pitchFamily="2" charset="0"/>
                </a:endParaRPr>
              </a:p>
            </p:txBody>
          </p:sp>
        </mc:Choice>
        <mc:Fallback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E6198841-8F5C-123D-2D5F-FCAEB1254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77" y="1615041"/>
                <a:ext cx="4908278" cy="3903826"/>
              </a:xfrm>
              <a:prstGeom prst="rect">
                <a:avLst/>
              </a:prstGeom>
              <a:blipFill>
                <a:blip r:embed="rId8"/>
                <a:stretch>
                  <a:fillRect l="-1988" b="-26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ttangolo 16">
            <a:extLst>
              <a:ext uri="{FF2B5EF4-FFF2-40B4-BE49-F238E27FC236}">
                <a16:creationId xmlns:a16="http://schemas.microsoft.com/office/drawing/2014/main" id="{2E5DACE0-E9D7-BC05-2893-CBB5727DC009}"/>
              </a:ext>
            </a:extLst>
          </p:cNvPr>
          <p:cNvSpPr/>
          <p:nvPr/>
        </p:nvSpPr>
        <p:spPr>
          <a:xfrm>
            <a:off x="5426029" y="2750335"/>
            <a:ext cx="181413" cy="187131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EC95F0C0-E3AB-41AC-09E3-BF3346FE90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155" y="956350"/>
            <a:ext cx="6088889" cy="5400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88FC7D55-EEBB-DA9D-D9C8-5B69E253EC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535" y="2266423"/>
            <a:ext cx="4511431" cy="9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89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0879E-4BDB-01C7-EF88-E07D45FEA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4C6686F-32B4-F563-F436-6CF290D30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20997D6-AFCF-4EAD-0095-F6BF2153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5B26B6F-EEFF-27B2-6527-C02DF1A2C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57F439FB-69F6-39A8-1F3B-3DA694FE2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381705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 dirty="0">
                <a:solidFill>
                  <a:schemeClr val="bg1"/>
                </a:solidFill>
                <a:latin typeface="Oswald" panose="00000500000000000000" pitchFamily="2" charset="0"/>
              </a:rPr>
              <a:t>2  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Bin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B4D491D0-9FBF-31B7-A4FF-8CA15D808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C419795-CD53-4F78-24E8-F2262D858F9A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5BAC8955-D37F-2A1F-1A20-C87B3A586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B7E7802-7AB2-A2E3-5338-C7B0E982EAD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01C04F18-4F00-8414-AD85-09A3A961CF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" y="1914037"/>
            <a:ext cx="3653335" cy="324000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5D49E4A-184A-8041-213A-CA276B17D1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094" y="1914038"/>
            <a:ext cx="3653333" cy="324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3EC8E11-A345-CF63-EEEE-A8DDB997AC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186" y="1914038"/>
            <a:ext cx="3653333" cy="324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839067B-4E81-1DB5-21D4-EEF1BE1D10CB}"/>
              </a:ext>
            </a:extLst>
          </p:cNvPr>
          <p:cNvSpPr txBox="1"/>
          <p:nvPr/>
        </p:nvSpPr>
        <p:spPr>
          <a:xfrm>
            <a:off x="3834581" y="5437239"/>
            <a:ext cx="4205001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b="1" dirty="0">
                <a:latin typeface="Oswald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THE 9x130 RESOLUTIONS PLOTS HERE</a:t>
            </a:r>
            <a:r>
              <a:rPr lang="it-IT" b="1" dirty="0">
                <a:latin typeface="Oswald" panose="00000500000000000000" pitchFamily="2" charset="0"/>
              </a:rPr>
              <a:t> </a:t>
            </a:r>
            <a:endParaRPr lang="en-GB" b="1" i="0" dirty="0">
              <a:effectLst/>
              <a:latin typeface="Oswald" panose="00000500000000000000" pitchFamily="2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C02712-CD16-9B30-1BD1-02BD59F71B59}"/>
              </a:ext>
            </a:extLst>
          </p:cNvPr>
          <p:cNvSpPr txBox="1"/>
          <p:nvPr/>
        </p:nvSpPr>
        <p:spPr>
          <a:xfrm>
            <a:off x="3808290" y="5846543"/>
            <a:ext cx="4205001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b="1" dirty="0"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THE 9x275 RESOLUTIONS PLOTS HERE</a:t>
            </a:r>
            <a:r>
              <a:rPr lang="it-IT" b="1" dirty="0">
                <a:latin typeface="Oswald" panose="00000500000000000000" pitchFamily="2" charset="0"/>
              </a:rPr>
              <a:t> </a:t>
            </a:r>
            <a:endParaRPr lang="en-GB" b="1" i="0" dirty="0">
              <a:effectLst/>
              <a:latin typeface="Oswa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D0FF1-50FD-0A02-987A-4B45D9CA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4F13F7F-F9BB-6674-B6F2-368306D31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EDB508AF-AB35-40B2-F921-3D3018FD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4EB1173-D6ED-312B-7C9D-4EE70ABCB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5D049877-E173-B37E-C0D1-2633CD090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38170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, y, x</a:t>
            </a:r>
            <a:r>
              <a:rPr lang="it-IT" baseline="-25000">
                <a:solidFill>
                  <a:schemeClr val="bg1"/>
                </a:solidFill>
                <a:latin typeface="Oswald" panose="00000500000000000000" pitchFamily="2" charset="0"/>
              </a:rPr>
              <a:t>Bj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: Bin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en-GB">
                <a:solidFill>
                  <a:schemeClr val="bg1"/>
                </a:solidFill>
                <a:latin typeface="Oswald" panose="00000500000000000000" pitchFamily="2" charset="0"/>
              </a:rPr>
              <a:t>e-Method</a:t>
            </a: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27C7D905-0472-6B7E-D276-5A91571A3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08D018D-3016-ADAA-49F2-FA8696340B6E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27C4154-4286-AECD-761F-76B6C433C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B129AAD6-6E49-7CAE-E6B5-F1169AC5ABA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27" name="CasellaDiTesto 26">
            <a:hlinkClick r:id="rId6"/>
            <a:extLst>
              <a:ext uri="{FF2B5EF4-FFF2-40B4-BE49-F238E27FC236}">
                <a16:creationId xmlns:a16="http://schemas.microsoft.com/office/drawing/2014/main" id="{87D28F22-D562-715B-6FC7-7FB107EDD196}"/>
              </a:ext>
            </a:extLst>
          </p:cNvPr>
          <p:cNvSpPr txBox="1"/>
          <p:nvPr/>
        </p:nvSpPr>
        <p:spPr>
          <a:xfrm>
            <a:off x="1134091" y="1921675"/>
            <a:ext cx="26486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</a:t>
            </a:r>
            <a:r>
              <a:rPr lang="en-GB" sz="1400" b="1" u="sng" baseline="300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GB" sz="1400" b="1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Resolution plots</a:t>
            </a:r>
            <a:r>
              <a:rPr lang="en-GB" sz="1400" b="1" u="sng" dirty="0"/>
              <a:t> 9x130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34AC3B12-3EEE-899F-E76B-4AFF71914D70}"/>
              </a:ext>
            </a:extLst>
          </p:cNvPr>
          <p:cNvSpPr txBox="1"/>
          <p:nvPr/>
        </p:nvSpPr>
        <p:spPr>
          <a:xfrm>
            <a:off x="5139251" y="1963184"/>
            <a:ext cx="24799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 Resolution plots</a:t>
            </a:r>
            <a:r>
              <a:rPr lang="en-GB" sz="1400" b="1" u="sng" dirty="0"/>
              <a:t> 9x130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7EA1D92-5FB0-D0CB-960A-A29BBFDD0B30}"/>
              </a:ext>
            </a:extLst>
          </p:cNvPr>
          <p:cNvSpPr txBox="1"/>
          <p:nvPr/>
        </p:nvSpPr>
        <p:spPr>
          <a:xfrm>
            <a:off x="8836699" y="1956952"/>
            <a:ext cx="2611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 dirty="0" err="1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xbj</a:t>
            </a:r>
            <a:r>
              <a:rPr lang="en-GB" sz="1400" b="1" u="sng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Resolution plots</a:t>
            </a:r>
            <a:r>
              <a:rPr lang="en-GB" sz="1400" b="1" u="sng" dirty="0"/>
              <a:t> 9x130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20DF2DE4-50DE-7AAC-A973-3CEA395C0E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" y="2268000"/>
            <a:ext cx="3653335" cy="324000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825C336-6A79-EFC7-7D42-DA6919A1CE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351" y="2269260"/>
            <a:ext cx="3651914" cy="323874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56ED9830-ACDB-536F-E368-E385AE06DE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281" y="2267999"/>
            <a:ext cx="3653335" cy="3240002"/>
          </a:xfrm>
          <a:prstGeom prst="rect">
            <a:avLst/>
          </a:prstGeom>
        </p:spPr>
      </p:pic>
      <p:sp>
        <p:nvSpPr>
          <p:cNvPr id="11" name="CasellaDiTesto 10">
            <a:hlinkClick r:id="rId6"/>
            <a:extLst>
              <a:ext uri="{FF2B5EF4-FFF2-40B4-BE49-F238E27FC236}">
                <a16:creationId xmlns:a16="http://schemas.microsoft.com/office/drawing/2014/main" id="{A529D63F-E3D9-1F53-90AF-BDA47DA4B280}"/>
              </a:ext>
            </a:extLst>
          </p:cNvPr>
          <p:cNvSpPr txBox="1"/>
          <p:nvPr/>
        </p:nvSpPr>
        <p:spPr>
          <a:xfrm>
            <a:off x="1134091" y="5565714"/>
            <a:ext cx="26486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</a:t>
            </a:r>
            <a:r>
              <a:rPr lang="en-GB" sz="1400" b="1" u="sng" baseline="300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GB" sz="1400" b="1" u="sng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Resolution plots</a:t>
            </a:r>
            <a:r>
              <a:rPr lang="en-GB" sz="1400" b="1" u="sng" dirty="0"/>
              <a:t> 9x275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CE45B14-3C42-08AC-BA68-2A37B3EDA2D6}"/>
              </a:ext>
            </a:extLst>
          </p:cNvPr>
          <p:cNvSpPr txBox="1"/>
          <p:nvPr/>
        </p:nvSpPr>
        <p:spPr>
          <a:xfrm>
            <a:off x="5139250" y="5565714"/>
            <a:ext cx="24799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 Resolution plots</a:t>
            </a:r>
            <a:r>
              <a:rPr lang="en-GB" sz="1400" b="1" u="sng" dirty="0"/>
              <a:t> 9x275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2520CAF-D557-DCB5-ACEC-B34617C2E30A}"/>
              </a:ext>
            </a:extLst>
          </p:cNvPr>
          <p:cNvSpPr txBox="1"/>
          <p:nvPr/>
        </p:nvSpPr>
        <p:spPr>
          <a:xfrm>
            <a:off x="8836699" y="5565714"/>
            <a:ext cx="2611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 dirty="0" err="1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xbj</a:t>
            </a:r>
            <a:r>
              <a:rPr lang="en-GB" sz="1400" b="1" u="sng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Resolution plots</a:t>
            </a:r>
            <a:r>
              <a:rPr lang="en-GB" sz="1400" b="1" u="sng" dirty="0"/>
              <a:t> 9x275</a:t>
            </a:r>
          </a:p>
        </p:txBody>
      </p:sp>
    </p:spTree>
    <p:extLst>
      <p:ext uri="{BB962C8B-B14F-4D97-AF65-F5344CB8AC3E}">
        <p14:creationId xmlns:p14="http://schemas.microsoft.com/office/powerpoint/2010/main" val="293583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744A5-2F44-FBA8-8421-DC6081C03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718EC083-1D1B-140C-E458-74216E707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B2A1C40-072D-1A87-F26D-637419082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653154D-0BE9-4ADA-59D0-C4251A50B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A41A4084-A89F-5300-477F-D1D53A55D70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5341852" cy="1325563"/>
              </a:xfrm>
            </p:spPr>
            <p:txBody>
              <a:bodyPr>
                <a:normAutofit/>
              </a:bodyPr>
              <a:lstStyle/>
              <a:p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t, x</a:t>
                </a:r>
                <a:r>
                  <a:rPr lang="it-IT" baseline="-25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L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it-IT" baseline="30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: Bin </a:t>
                </a:r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Resolution</a:t>
                </a:r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A41A4084-A89F-5300-477F-D1D53A55D7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5341852" cy="1325563"/>
              </a:xfrm>
              <a:blipFill>
                <a:blip r:embed="rId5"/>
                <a:stretch>
                  <a:fillRect l="-46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3B0A19D-3059-B217-63A7-8666A632F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ECD8FAD-3A74-1500-F1C8-D5629EDF263F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F48956E-1738-C0D9-3687-14F71044A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49EA130-0985-98D0-897D-42AD6D0D24A7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F28A15DF-EF55-1D6E-F456-33F880765A53}"/>
              </a:ext>
            </a:extLst>
          </p:cNvPr>
          <p:cNvSpPr txBox="1"/>
          <p:nvPr/>
        </p:nvSpPr>
        <p:spPr>
          <a:xfrm>
            <a:off x="1200483" y="1957534"/>
            <a:ext cx="24063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 dirty="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 Resolution plots</a:t>
            </a:r>
            <a:r>
              <a:rPr lang="en-GB" sz="1400" u="sng" dirty="0">
                <a:solidFill>
                  <a:schemeClr val="tx2"/>
                </a:solidFill>
              </a:rPr>
              <a:t> 9x130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763E55BF-7B29-1414-68BC-4E730888C945}"/>
              </a:ext>
            </a:extLst>
          </p:cNvPr>
          <p:cNvSpPr txBox="1"/>
          <p:nvPr/>
        </p:nvSpPr>
        <p:spPr>
          <a:xfrm>
            <a:off x="4927491" y="1957534"/>
            <a:ext cx="2512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 dirty="0" err="1">
                <a:solidFill>
                  <a:schemeClr val="tx2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xL</a:t>
            </a:r>
            <a:r>
              <a:rPr lang="en-GB" sz="1400" u="sng" dirty="0">
                <a:solidFill>
                  <a:schemeClr val="tx2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Resolution plots</a:t>
            </a:r>
            <a:r>
              <a:rPr lang="en-GB" sz="1400" u="sng" dirty="0">
                <a:solidFill>
                  <a:schemeClr val="tx2"/>
                </a:solidFill>
              </a:rPr>
              <a:t> 9x130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873F18F-BB5E-BF16-BF9F-E4BE130A861B}"/>
              </a:ext>
            </a:extLst>
          </p:cNvPr>
          <p:cNvSpPr txBox="1"/>
          <p:nvPr/>
        </p:nvSpPr>
        <p:spPr>
          <a:xfrm>
            <a:off x="8704015" y="1957533"/>
            <a:ext cx="2649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 dirty="0">
                <a:solidFill>
                  <a:schemeClr val="tx2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beta Resolution plots</a:t>
            </a:r>
            <a:r>
              <a:rPr lang="en-GB" sz="1400" u="sng" dirty="0">
                <a:solidFill>
                  <a:schemeClr val="tx2"/>
                </a:solidFill>
              </a:rPr>
              <a:t> 9x130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2AF7132B-10C7-DE10-4723-0D1DA962A5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81" y="2268000"/>
            <a:ext cx="3653333" cy="3240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0254452-BF5A-7258-982F-BDF86F3F7C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39" y="2268000"/>
            <a:ext cx="3653335" cy="324000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F1D9B33-388E-F56F-1EB7-EBA6D27271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913" y="2268000"/>
            <a:ext cx="3653335" cy="3240001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95E7DA3-7688-589C-53E0-8949BB19ACEA}"/>
              </a:ext>
            </a:extLst>
          </p:cNvPr>
          <p:cNvSpPr txBox="1"/>
          <p:nvPr/>
        </p:nvSpPr>
        <p:spPr>
          <a:xfrm>
            <a:off x="1200482" y="5598466"/>
            <a:ext cx="24063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 dirty="0">
                <a:solidFill>
                  <a:schemeClr val="tx2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 Resolution plots</a:t>
            </a:r>
            <a:r>
              <a:rPr lang="en-GB" sz="1400" u="sng" dirty="0">
                <a:solidFill>
                  <a:schemeClr val="tx2"/>
                </a:solidFill>
              </a:rPr>
              <a:t> 9x275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3CE3B3AD-0273-1B00-519D-A393C6D24473}"/>
              </a:ext>
            </a:extLst>
          </p:cNvPr>
          <p:cNvSpPr txBox="1"/>
          <p:nvPr/>
        </p:nvSpPr>
        <p:spPr>
          <a:xfrm>
            <a:off x="4839585" y="5598465"/>
            <a:ext cx="2512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 dirty="0" err="1">
                <a:solidFill>
                  <a:schemeClr val="tx2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xL</a:t>
            </a:r>
            <a:r>
              <a:rPr lang="en-GB" sz="1400" u="sng" dirty="0">
                <a:solidFill>
                  <a:schemeClr val="tx2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Resolution plots</a:t>
            </a:r>
            <a:r>
              <a:rPr lang="en-GB" sz="1400" u="sng" dirty="0">
                <a:solidFill>
                  <a:schemeClr val="tx2"/>
                </a:solidFill>
              </a:rPr>
              <a:t> 9x275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DC0814E7-AB65-AA33-8065-AD1AB21465EF}"/>
              </a:ext>
            </a:extLst>
          </p:cNvPr>
          <p:cNvSpPr txBox="1"/>
          <p:nvPr/>
        </p:nvSpPr>
        <p:spPr>
          <a:xfrm>
            <a:off x="8714687" y="5598464"/>
            <a:ext cx="2649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 dirty="0">
                <a:solidFill>
                  <a:schemeClr val="tx2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beta Resolution plots</a:t>
            </a:r>
            <a:r>
              <a:rPr lang="en-GB" sz="1400" u="sng" dirty="0">
                <a:solidFill>
                  <a:schemeClr val="tx2"/>
                </a:solidFill>
              </a:rPr>
              <a:t> 9x275</a:t>
            </a:r>
          </a:p>
        </p:txBody>
      </p:sp>
    </p:spTree>
    <p:extLst>
      <p:ext uri="{BB962C8B-B14F-4D97-AF65-F5344CB8AC3E}">
        <p14:creationId xmlns:p14="http://schemas.microsoft.com/office/powerpoint/2010/main" val="244924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2034A-B88C-8249-83B9-9069ED352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D20C634-F32D-7326-AD93-447C99CF3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E0713A6-9CCC-6C16-6517-249A3E99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A9596E4-0874-C14F-B7A0-013E2F5D6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38A804D1-8B68-6493-C53B-8D21C06FE6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7381705" cy="1325563"/>
              </a:xfrm>
            </p:spPr>
            <p:txBody>
              <a:bodyPr/>
              <a:lstStyle/>
              <a:p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Bin Resolution-Q2 and 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38A804D1-8B68-6493-C53B-8D21C06FE6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7381705" cy="1325563"/>
              </a:xfrm>
              <a:blipFill>
                <a:blip r:embed="rId5"/>
                <a:stretch>
                  <a:fillRect l="-33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B9CD8C7-84F3-34C7-4E4E-6F781706E0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83A9140-8B9C-D710-8240-031D9630CEE9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C05E9E09-70F4-44D0-FA76-C65C59420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92795FA6-6361-4086-41A9-E058AF7EEFD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0AC72A09-0B0A-E3DF-4727-235A79EDE3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498" y="1788864"/>
            <a:ext cx="8897033" cy="2124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9A425B7-3511-ADF9-B113-F7028EE205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6" b="13392"/>
          <a:stretch>
            <a:fillRect/>
          </a:stretch>
        </p:blipFill>
        <p:spPr>
          <a:xfrm>
            <a:off x="3365056" y="3959799"/>
            <a:ext cx="5542970" cy="239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7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BEB58-467C-609D-0461-509C24D7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69662459-D393-60DA-30EB-DE2091A84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A34B5C8-CD5F-DF78-F2D5-2068B2DCC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B258F80-1057-005A-E2A0-797989F8FE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CC0C6C4-9FF4-FFA1-D7BC-56705569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381705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Bin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-t and x</a:t>
            </a:r>
            <a:r>
              <a:rPr lang="it-IT" baseline="-25000" dirty="0">
                <a:solidFill>
                  <a:schemeClr val="bg1"/>
                </a:solidFill>
                <a:latin typeface="Oswald" panose="00000500000000000000" pitchFamily="2" charset="0"/>
              </a:rPr>
              <a:t>L</a:t>
            </a:r>
            <a:endParaRPr lang="en-GB" baseline="-25000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1CF1AEA-A8F1-C28A-74BA-6F458234A3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03AC02F-A70E-0C25-EA41-0CD3C94CC43A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5A25588B-40B1-010B-FE07-D0FEA82CE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E3C8566F-CE01-1D11-2E8B-A81C189A5DCF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2C4294AB-BCFB-6C2F-CF54-170887971F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50" y="1755303"/>
            <a:ext cx="7241897" cy="21240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0C35844-327B-6524-B22E-232719C57D96}"/>
              </a:ext>
            </a:extLst>
          </p:cNvPr>
          <p:cNvSpPr txBox="1"/>
          <p:nvPr/>
        </p:nvSpPr>
        <p:spPr>
          <a:xfrm>
            <a:off x="3514810" y="5892898"/>
            <a:ext cx="1155588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1" dirty="0">
                <a:latin typeface="Oswald" panose="000005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2D</a:t>
            </a:r>
            <a:endParaRPr lang="en-GB" b="1" i="0" dirty="0">
              <a:effectLst/>
              <a:latin typeface="Oswald" panose="00000500000000000000" pitchFamily="2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6B30FBA-A808-5F6C-B12B-ACD28BD8C27E}"/>
              </a:ext>
            </a:extLst>
          </p:cNvPr>
          <p:cNvSpPr txBox="1"/>
          <p:nvPr/>
        </p:nvSpPr>
        <p:spPr>
          <a:xfrm>
            <a:off x="8185206" y="5904754"/>
            <a:ext cx="1155588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1" dirty="0">
                <a:latin typeface="Oswald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3D</a:t>
            </a:r>
            <a:endParaRPr lang="en-GB" b="1" i="0" dirty="0">
              <a:effectLst/>
              <a:latin typeface="Oswald" panose="00000500000000000000" pitchFamily="2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4CA0837-56AA-B740-5C23-F2AC564EA5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" b="13650"/>
          <a:stretch>
            <a:fillRect/>
          </a:stretch>
        </p:blipFill>
        <p:spPr>
          <a:xfrm>
            <a:off x="3778966" y="3914702"/>
            <a:ext cx="4634066" cy="194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8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17090-8F5A-A623-D3E3-1C47D975A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AEBCCFC-7453-623C-7588-D2681E44A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0B9F33F-9155-EBF5-208B-46730B29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58AD0E8-0421-7EC5-4276-EBB8348AB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49C468F9-9EB7-930E-7199-EC79283DF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9076058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, y, x</a:t>
            </a:r>
            <a:r>
              <a:rPr lang="it-IT" baseline="-25000">
                <a:solidFill>
                  <a:schemeClr val="bg1"/>
                </a:solidFill>
                <a:latin typeface="Oswald" panose="00000500000000000000" pitchFamily="2" charset="0"/>
              </a:rPr>
              <a:t>Bj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: Migration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Matrices</a:t>
            </a:r>
            <a:endParaRPr lang="en-GB" baseline="30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248A1C14-A687-D279-4FF8-C75BBD775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1326D26-58E0-E6DB-8E60-641B3B1A90B5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CBC5E0A1-99D1-1164-03D6-78FDA3CB5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41EC020-2E00-2578-8FBF-1B23BA3836D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CCD6AA71-3010-BE15-A91D-4C4A5D815B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520000"/>
            <a:ext cx="3481791" cy="288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F527159-C8F9-5572-FFB0-5038339F75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2520000"/>
            <a:ext cx="3481791" cy="288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6D5A276-DA36-A56A-566E-74EE9F9C19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000" y="2520000"/>
            <a:ext cx="348179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3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9C9A2-158B-C69A-2D11-778FA0594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0B68659-DF17-D332-CAC4-4391B4B03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4F651F60-E4C7-F7DC-56EA-C7F151B18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01ACE9C-6DB4-E6DC-420C-5C86EDB68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6BEFB276-FE58-A34C-6ADD-9DD2A7B5059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6" y="631971"/>
                <a:ext cx="9184213" cy="1325563"/>
              </a:xfrm>
            </p:spPr>
            <p:txBody>
              <a:bodyPr/>
              <a:lstStyle/>
              <a:p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t, </a:t>
                </a:r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x</a:t>
                </a:r>
                <a:r>
                  <a:rPr lang="it-IT" baseline="-25000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pom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it-IT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it-IT" baseline="30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: Migration </a:t>
                </a:r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Matrices</a:t>
                </a:r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6BEFB276-FE58-A34C-6ADD-9DD2A7B505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6" y="631971"/>
                <a:ext cx="9184213" cy="1325563"/>
              </a:xfrm>
              <a:blipFill>
                <a:blip r:embed="rId4"/>
                <a:stretch>
                  <a:fillRect l="-2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6C7123F-3A1F-CACB-AB64-98A5D2BB9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928CBA0-86FC-FDF7-BBE5-DA9F0A1FB016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5031A62-6878-BF3B-B4A1-10524B389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646F5A8-7E6A-645A-F84D-6DF59AD3FDF3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CB0DA43-799A-02A1-BFDB-493DCAAE05C3}"/>
              </a:ext>
            </a:extLst>
          </p:cNvPr>
          <p:cNvSpPr txBox="1"/>
          <p:nvPr/>
        </p:nvSpPr>
        <p:spPr>
          <a:xfrm>
            <a:off x="3048000" y="57100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Also, with luminosity scaled to 1 fb</a:t>
            </a:r>
            <a:r>
              <a:rPr lang="en-GB" sz="2000" baseline="30000" dirty="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-1</a:t>
            </a:r>
            <a:r>
              <a:rPr lang="en-GB" sz="2000" dirty="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HERE</a:t>
            </a:r>
            <a:endParaRPr lang="en-GB" sz="2000" dirty="0">
              <a:solidFill>
                <a:schemeClr val="tx2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8A29FF0-F1F1-0870-1BB9-16829E9732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520000"/>
            <a:ext cx="3481791" cy="288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7647CF47-27A9-503E-3DFC-0C1629489E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2520000"/>
            <a:ext cx="3481791" cy="288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30B8E39-E1AD-8E59-D9E7-8ED5107128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000" y="2520000"/>
            <a:ext cx="3481791" cy="2880000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246C938-57DE-D015-6811-0ADD5EC5DB2E}"/>
              </a:ext>
            </a:extLst>
          </p:cNvPr>
          <p:cNvSpPr txBox="1"/>
          <p:nvPr/>
        </p:nvSpPr>
        <p:spPr>
          <a:xfrm>
            <a:off x="3012895" y="196488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chemeClr val="tx2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9x275 HERE</a:t>
            </a:r>
            <a:endParaRPr lang="en-GB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6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32C98-91E3-41CA-D716-7DF14D649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4855CAB-D970-76BE-1B26-DADF77E3D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4172232F-D238-BD06-0E59-E0985A6E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246A823-2CD4-CE97-D110-FE8DC9E6F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20E0408-8C6C-1323-A6C0-76FD3D2F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18421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C76BBDB-621C-0440-60B1-03259B6107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ABBF4F49-3EC9-AA1E-503B-8DF142816071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7751836-0789-2B19-467F-86715BD19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8BBE627-A600-D509-AC3D-9D71911294DD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16CABC0A-9C32-4DB3-A4E7-5C2ED66EB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800" y="978411"/>
            <a:ext cx="6293760" cy="558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FEFA8-8A25-04E8-71BA-2150855AA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75E331D-F1AF-41A8-730A-82170F311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7E7F00E-4ACE-D04C-E399-C029E924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41767F6-26C3-3473-3F63-1E69518A6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238665E-CC78-D717-16B7-9E03824F5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Motivation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887460C-FA24-3E07-666D-F8FA1BD11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4D1610FE-B8AB-0873-9AC6-FE8D7929FE46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D261295-9623-6DF5-14E2-99030C295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53BD21EE-CC03-6315-CDE4-5C1FB8989AC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42CFB7-14BC-8A3E-40F8-E9BDFEE734B5}"/>
              </a:ext>
            </a:extLst>
          </p:cNvPr>
          <p:cNvSpPr txBox="1"/>
          <p:nvPr/>
        </p:nvSpPr>
        <p:spPr>
          <a:xfrm>
            <a:off x="580102" y="1957534"/>
            <a:ext cx="4931158" cy="2795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2400" b="0" i="0" dirty="0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Inclusive </a:t>
            </a:r>
            <a:r>
              <a:rPr lang="it-IT" sz="2400" b="0" i="0" dirty="0" err="1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diffraction</a:t>
            </a:r>
            <a:r>
              <a:rPr lang="it-IT" sz="2400" b="0" i="0" dirty="0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 </a:t>
            </a:r>
            <a:r>
              <a:rPr lang="it-IT" sz="2400" b="0" i="0" dirty="0" err="1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e+p</a:t>
            </a:r>
            <a:r>
              <a:rPr lang="it-IT" sz="2400" b="0" i="0" dirty="0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: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Never studied in </a:t>
            </a:r>
            <a:r>
              <a:rPr lang="it-IT" sz="2400" b="0" i="0" dirty="0" err="1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detail</a:t>
            </a: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 at ePIC detector.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Cross Section -&gt; </a:t>
            </a: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D</a:t>
            </a: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PDF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DPDF -&gt; Sensitive to </a:t>
            </a:r>
            <a:r>
              <a:rPr lang="it-IT" sz="2400" dirty="0" err="1">
                <a:solidFill>
                  <a:schemeClr val="bg1"/>
                </a:solidFill>
                <a:latin typeface="Oswald" panose="00000500000000000000" pitchFamily="2" charset="0"/>
              </a:rPr>
              <a:t>gluon</a:t>
            </a: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Oswald" panose="00000500000000000000" pitchFamily="2" charset="0"/>
              </a:rPr>
              <a:t>densities</a:t>
            </a:r>
            <a:endParaRPr lang="it-IT" sz="2400" b="0" i="0" dirty="0">
              <a:solidFill>
                <a:schemeClr val="bg1"/>
              </a:solidFill>
              <a:effectLst/>
              <a:latin typeface="Oswald" panose="00000500000000000000" pitchFamily="2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chemeClr val="bg1"/>
                </a:solidFill>
                <a:latin typeface="Oswald" panose="00000500000000000000" pitchFamily="2" charset="0"/>
              </a:rPr>
              <a:t>Saturation</a:t>
            </a: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5B0C5A95-5A7C-FBD5-3C23-0D5C89FAB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872" y="737420"/>
            <a:ext cx="3903240" cy="56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5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B0944-7AE0-0E16-0C79-DBEA3FC43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574D857A-F085-32BA-029F-6CCA0180C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F159722-B60B-6E35-C769-48A3946E1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2D40355-C823-86C6-126A-47C6B01F7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6FC1C85-AADE-54CB-88F0-C66B14562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18421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F17270C-6519-D0ED-6D62-68DF86E17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7DEA7AD-31A7-AC84-9B66-5AAA28DAA5B4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FD56709-0FED-4D35-5855-34D5F4ED3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91AB56F-5ABC-7263-4207-843889BA8A5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794BA330-2716-EAA0-B287-360B4844B9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193" y="1495150"/>
            <a:ext cx="3856293" cy="342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BCECB95-70C5-D02C-96DE-06F818FC6F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4" y="1495150"/>
            <a:ext cx="3856293" cy="342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7252E7B-3AAD-41A1-B44E-5047F9D320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053" y="1495150"/>
            <a:ext cx="3856293" cy="34200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6395949-9B0F-95F5-26E3-102A1A579B69}"/>
              </a:ext>
            </a:extLst>
          </p:cNvPr>
          <p:cNvSpPr txBox="1"/>
          <p:nvPr/>
        </p:nvSpPr>
        <p:spPr>
          <a:xfrm>
            <a:off x="7508240" y="5345830"/>
            <a:ext cx="1744388" cy="5798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2400" b="1" i="0" dirty="0">
                <a:effectLst/>
                <a:latin typeface="Oswald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Correlations</a:t>
            </a:r>
            <a:endParaRPr lang="en-GB" sz="2400" b="1" i="0" dirty="0">
              <a:effectLst/>
              <a:latin typeface="Oswald" panose="00000500000000000000" pitchFamily="2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3FE5297-A714-BC6D-43C0-708E05CDB026}"/>
              </a:ext>
            </a:extLst>
          </p:cNvPr>
          <p:cNvSpPr txBox="1"/>
          <p:nvPr/>
        </p:nvSpPr>
        <p:spPr>
          <a:xfrm>
            <a:off x="2862107" y="5345830"/>
            <a:ext cx="2348720" cy="5798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2400" b="1" i="0" dirty="0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Hit and </a:t>
            </a:r>
            <a:r>
              <a:rPr lang="it-IT" sz="2400" b="1" i="0" dirty="0" err="1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proton</a:t>
            </a:r>
            <a:r>
              <a:rPr lang="it-IT" sz="2400" b="1" i="0" dirty="0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</a:t>
            </a:r>
            <a:r>
              <a:rPr lang="it-IT" sz="2400" b="1" i="0" baseline="-25000" dirty="0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</a:t>
            </a:r>
            <a:endParaRPr lang="en-GB" sz="2400" b="1" i="0" baseline="-25000" dirty="0">
              <a:effectLst/>
              <a:latin typeface="Oswa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40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B1622-48BB-4700-28FC-48566C01A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7D332C7F-3D11-C56B-7926-2F6981EA0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C9DFAF89-D015-0EB4-A8FC-2B634193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E3475D4-F862-1A95-2D50-3E5729DB9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66414AFD-7F0F-4831-B636-344A5DD18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F1B3BA5-3640-8FD6-52C4-BA9BFF70E65D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FEDE062D-F8E7-60B2-F5B0-86AA8B68D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68A4CA01-B652-8120-6B4F-DB5899230803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0D7608B3-0905-E45E-5766-713390848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8058398-2928-9CBA-6B6D-56F0DFF2332B}"/>
              </a:ext>
            </a:extLst>
          </p:cNvPr>
          <p:cNvSpPr txBox="1"/>
          <p:nvPr/>
        </p:nvSpPr>
        <p:spPr>
          <a:xfrm>
            <a:off x="127819" y="1656618"/>
            <a:ext cx="11936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Proton Tagged Cuts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7" name="Tabella 16">
                <a:extLst>
                  <a:ext uri="{FF2B5EF4-FFF2-40B4-BE49-F238E27FC236}">
                    <a16:creationId xmlns:a16="http://schemas.microsoft.com/office/drawing/2014/main" id="{FB219EE8-9171-5D83-451C-9D199F0AD43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8614953"/>
                  </p:ext>
                </p:extLst>
              </p:nvPr>
            </p:nvGraphicFramePr>
            <p:xfrm>
              <a:off x="49281" y="2213936"/>
              <a:ext cx="12093436" cy="3153334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No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-</a:t>
                          </a:r>
                          <a:endParaRPr lang="en-GB" sz="1800" baseline="300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100.00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0" dirty="0">
                              <a:effectLst/>
                              <a:latin typeface="+mn-lt"/>
                            </a:rPr>
                            <a:t>100.00</a:t>
                          </a:r>
                          <a:endParaRPr lang="en-GB" sz="1800" b="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Tagged Events 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Tag RP || Tag B0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x</a:t>
                          </a:r>
                          <a:r>
                            <a:rPr lang="en-GB" sz="1800" b="1" baseline="-25000" dirty="0">
                              <a:effectLst/>
                              <a:latin typeface="+mn-lt"/>
                            </a:rPr>
                            <a:t>L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 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GB" sz="180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&lt;1.0</m:t>
                                </m:r>
                              </m:oMath>
                            </m:oMathPara>
                          </a14:m>
                          <a:endParaRPr lang="en-GB" sz="1800" dirty="0">
                            <a:effectLst/>
                            <a:latin typeface="+mn-lt"/>
                          </a:endParaRP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911,623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911,149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477594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1" smtClean="0"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it-IT" sz="1800" b="1" i="1" smtClean="0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 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GB" sz="180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it-IT" sz="1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&lt;5</m:t>
                                </m:r>
                              </m:oMath>
                            </m:oMathPara>
                          </a14:m>
                          <a:endParaRPr lang="en-GB" sz="1800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1800">
                                  <a:latin typeface="Cambria Math" panose="02040503050406030204" pitchFamily="18" charset="0"/>
                                </a:rPr>
                                <m:t>5.5</m:t>
                              </m:r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it-IT" sz="18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&lt;20</m:t>
                              </m:r>
                            </m:oMath>
                          </a14:m>
                          <a:r>
                            <a:rPr lang="en-GB" sz="1800" dirty="0" err="1">
                              <a:effectLst/>
                              <a:latin typeface="+mn-lt"/>
                            </a:rPr>
                            <a:t>mrad</a:t>
                          </a:r>
                          <a:endParaRPr lang="en-GB" sz="1800" dirty="0">
                            <a:effectLst/>
                            <a:latin typeface="+mn-lt"/>
                          </a:endParaRP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974,508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910,911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48.73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45.55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4451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 Cut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r>
                                <a:rPr lang="en-GB" sz="1800">
                                  <a:latin typeface="Cambria Math" panose="02040503050406030204" pitchFamily="18" charset="0"/>
                                </a:rPr>
                                <m:t>0.04</m:t>
                              </m:r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1800" i="0">
                                      <a:latin typeface="Cambria Math" panose="02040503050406030204" pitchFamily="18" charset="0"/>
                                    </a:rPr>
                                    <m:t>RP</m:t>
                                  </m:r>
                                </m:sub>
                              </m:sSub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&lt;0.22</m:t>
                              </m:r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/ </a:t>
                          </a:r>
                          <a14:m>
                            <m:oMath xmlns:m="http://schemas.openxmlformats.org/officeDocument/2006/math">
                              <m:r>
                                <a:rPr lang="en-GB" sz="1800">
                                  <a:latin typeface="Cambria Math" panose="02040503050406030204" pitchFamily="18" charset="0"/>
                                </a:rPr>
                                <m:t>0.35</m:t>
                              </m:r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1800" i="0">
                                      <a:latin typeface="Cambria Math" panose="02040503050406030204" pitchFamily="18" charset="0"/>
                                    </a:rPr>
                                    <m:t>B</m:t>
                                  </m:r>
                                  <m:r>
                                    <a:rPr lang="en-GB" sz="1800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&lt;1.0</m:t>
                              </m:r>
                            </m:oMath>
                          </a14:m>
                          <a:endParaRPr lang="en-GB" sz="1800" dirty="0">
                            <a:effectLst/>
                            <a:latin typeface="+mn-lt"/>
                          </a:endParaRP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903,208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840,384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45.16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42.02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1043514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7" name="Tabella 16">
                <a:extLst>
                  <a:ext uri="{FF2B5EF4-FFF2-40B4-BE49-F238E27FC236}">
                    <a16:creationId xmlns:a16="http://schemas.microsoft.com/office/drawing/2014/main" id="{FB219EE8-9171-5D83-451C-9D199F0AD43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8614953"/>
                  </p:ext>
                </p:extLst>
              </p:nvPr>
            </p:nvGraphicFramePr>
            <p:xfrm>
              <a:off x="49281" y="2213936"/>
              <a:ext cx="12093436" cy="3153334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No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-</a:t>
                          </a:r>
                          <a:endParaRPr lang="en-GB" sz="1800" baseline="300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100.00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0" dirty="0">
                              <a:effectLst/>
                              <a:latin typeface="+mn-lt"/>
                            </a:rPr>
                            <a:t>100.00</a:t>
                          </a:r>
                          <a:endParaRPr lang="en-GB" sz="1800" b="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Tagged Events 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Tag RP || Tag B0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366412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x</a:t>
                          </a:r>
                          <a:r>
                            <a:rPr lang="en-GB" sz="1800" b="1" baseline="-25000" dirty="0">
                              <a:effectLst/>
                              <a:latin typeface="+mn-lt"/>
                            </a:rPr>
                            <a:t>L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 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398361" r="-269723" b="-3573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911,623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911,149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4775944"/>
                      </a:ext>
                    </a:extLst>
                  </a:tr>
                  <a:tr h="6831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7" t="-271429" r="-688095" b="-94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271429" r="-269723" b="-94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974,508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910,911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48.73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45.55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44517"/>
                      </a:ext>
                    </a:extLst>
                  </a:tr>
                  <a:tr h="640732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 Cut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396190" r="-269723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903,208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840,384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45.16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42.02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1043514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5539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245E6-1FFB-07F4-C32A-2153AB531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481DF41-D999-C752-089C-E9E8C43AF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FD12FE7-9DD6-FA88-C787-70B4C28AD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CDC8C61-9D12-694E-F79C-ECE22D970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B73F20D-542B-552C-6B18-2E0906DED4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3ECD6079-E8DD-EA87-3A21-74A8C34330AD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19D305C-0B8B-F3E6-918E-F90050785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6DEEB47-CAA0-9030-B937-E7C38AA9C677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4D2CA75B-28AC-0724-25F0-C644ACD63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31F1AF1-86AF-5AC7-C19A-520979F103E4}"/>
              </a:ext>
            </a:extLst>
          </p:cNvPr>
          <p:cNvSpPr txBox="1"/>
          <p:nvPr/>
        </p:nvSpPr>
        <p:spPr>
          <a:xfrm>
            <a:off x="137652" y="2113261"/>
            <a:ext cx="11916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00000"/>
            <a:r>
              <a:rPr lang="en-GB" sz="2400" dirty="0"/>
              <a:t>DIS Kinematics Cuts / Scattered Electron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ella 7">
                <a:extLst>
                  <a:ext uri="{FF2B5EF4-FFF2-40B4-BE49-F238E27FC236}">
                    <a16:creationId xmlns:a16="http://schemas.microsoft.com/office/drawing/2014/main" id="{B03EEF21-B31C-09D9-DA35-D7F2A9B2C3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9045786"/>
                  </p:ext>
                </p:extLst>
              </p:nvPr>
            </p:nvGraphicFramePr>
            <p:xfrm>
              <a:off x="49282" y="2819401"/>
              <a:ext cx="12093436" cy="3048000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="1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&gt; 5.5 GeV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1,659,799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697,884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82.99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34.894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y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>
                              <a:effectLst/>
                              <a:latin typeface="+mn-lt"/>
                            </a:rPr>
                            <a:t>0.01 &lt; y &lt; 0.95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1,886,048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681,532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94.30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34.077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' &gt; 0.5 GeV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1,520,210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538,493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76.01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26.925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957651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-2.4 &lt;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 &lt; 2.4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1,526,996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536,171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26.809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898182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r>
                                <a:rPr lang="it-IT" sz="1800" b="1" i="0" smtClean="0">
                                  <a:effectLst/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  <m:d>
                                <m:d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15 &lt; </a:t>
                          </a:r>
                          <a14:m>
                            <m:oMath xmlns:m="http://schemas.openxmlformats.org/officeDocument/2006/math">
                              <m:r>
                                <a:rPr lang="it-IT" sz="1800" b="1" i="0" smtClean="0">
                                  <a:effectLst/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  <m:d>
                                <m:d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 &lt; 22 GeV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1,677,146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83.86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673784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All DIS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+ y + 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e’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+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 + </a:t>
                          </a:r>
                          <a14:m>
                            <m:oMath xmlns:m="http://schemas.openxmlformats.org/officeDocument/2006/math">
                              <m:r>
                                <a:rPr lang="it-IT" sz="1800" b="1" i="0" smtClean="0">
                                  <a:effectLst/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  <m:d>
                                <m:d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en-GB" sz="18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1,117,553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55.88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668334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ella 7">
                <a:extLst>
                  <a:ext uri="{FF2B5EF4-FFF2-40B4-BE49-F238E27FC236}">
                    <a16:creationId xmlns:a16="http://schemas.microsoft.com/office/drawing/2014/main" id="{B03EEF21-B31C-09D9-DA35-D7F2A9B2C3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9045786"/>
                  </p:ext>
                </p:extLst>
              </p:nvPr>
            </p:nvGraphicFramePr>
            <p:xfrm>
              <a:off x="49282" y="2819401"/>
              <a:ext cx="12093436" cy="3048000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="1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&gt; 5.5 GeV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1,659,799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697,884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82.99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34.894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y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>
                              <a:effectLst/>
                              <a:latin typeface="+mn-lt"/>
                            </a:rPr>
                            <a:t>0.01 &lt; y &lt; 0.95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1,886,048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681,532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94.30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34.077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' &gt; 0.5 GeV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1,520,210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538,493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76.01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26.925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9576510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7" t="-473846" r="-688095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473846" r="-269723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1,526,996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536,171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26.809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8981825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7" t="-573846" r="-688095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573846" r="-269723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1,677,146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83.86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67378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All DIS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673846" r="-269723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1,117,553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55.88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668334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124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6D29C-D855-1980-5622-E8CD24F99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16ABB26F-34C6-73D7-850B-4E947BE2C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DC93301-A800-7D3E-6072-DF9EA0EC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2A222AD-7BCC-68AD-8C9C-B1B370D367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BFC144F-0E03-758C-51A1-4FD62EE6D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E0C894B-8F77-82F3-6DBB-4EE3D1692398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3914028-00C7-A4D7-C49E-13085BCD4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43B03A4-EC30-C1D7-CAC3-D54BF4682AA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8C146D6D-54E2-782E-A33C-DBE9ED50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6013A80E-BA71-6574-2349-6232FC869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714708"/>
              </p:ext>
            </p:extLst>
          </p:nvPr>
        </p:nvGraphicFramePr>
        <p:xfrm>
          <a:off x="1634392" y="1756679"/>
          <a:ext cx="8923217" cy="2284008"/>
        </p:xfrm>
        <a:graphic>
          <a:graphicData uri="http://schemas.openxmlformats.org/drawingml/2006/table">
            <a:tbl>
              <a:tblPr/>
              <a:tblGrid>
                <a:gridCol w="2795041">
                  <a:extLst>
                    <a:ext uri="{9D8B030D-6E8A-4147-A177-3AD203B41FA5}">
                      <a16:colId xmlns:a16="http://schemas.microsoft.com/office/drawing/2014/main" val="2378982923"/>
                    </a:ext>
                  </a:extLst>
                </a:gridCol>
                <a:gridCol w="2795041">
                  <a:extLst>
                    <a:ext uri="{9D8B030D-6E8A-4147-A177-3AD203B41FA5}">
                      <a16:colId xmlns:a16="http://schemas.microsoft.com/office/drawing/2014/main" val="2906862254"/>
                    </a:ext>
                  </a:extLst>
                </a:gridCol>
                <a:gridCol w="1804662">
                  <a:extLst>
                    <a:ext uri="{9D8B030D-6E8A-4147-A177-3AD203B41FA5}">
                      <a16:colId xmlns:a16="http://schemas.microsoft.com/office/drawing/2014/main" val="1965327816"/>
                    </a:ext>
                  </a:extLst>
                </a:gridCol>
                <a:gridCol w="1528473">
                  <a:extLst>
                    <a:ext uri="{9D8B030D-6E8A-4147-A177-3AD203B41FA5}">
                      <a16:colId xmlns:a16="http://schemas.microsoft.com/office/drawing/2014/main" val="2789148869"/>
                    </a:ext>
                  </a:extLst>
                </a:gridCol>
              </a:tblGrid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Event Selection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Surviving Events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Total Eff [%]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79989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Total Generated Events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Initial simulation sample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1,999,998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100.00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844210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Proton tag (RP || B0)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Roman Pots (RP Tag)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B0 Tagger (B0 Tag)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effectLst/>
                        <a:latin typeface="+mn-lt"/>
                      </a:endParaRP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Events tagged in RP or B0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Events tagged in RP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Events tagged in B0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1,152,760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1,051,585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101,175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57.64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52.58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5.06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807341"/>
                  </a:ext>
                </a:extLst>
              </a:tr>
            </a:tbl>
          </a:graphicData>
        </a:graphic>
      </p:graphicFrame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6090B3A0-3AD4-21CF-7B91-CC09D9614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706394"/>
              </p:ext>
            </p:extLst>
          </p:nvPr>
        </p:nvGraphicFramePr>
        <p:xfrm>
          <a:off x="1634391" y="4166452"/>
          <a:ext cx="8923217" cy="1282891"/>
        </p:xfrm>
        <a:graphic>
          <a:graphicData uri="http://schemas.openxmlformats.org/drawingml/2006/table">
            <a:tbl>
              <a:tblPr/>
              <a:tblGrid>
                <a:gridCol w="2795041">
                  <a:extLst>
                    <a:ext uri="{9D8B030D-6E8A-4147-A177-3AD203B41FA5}">
                      <a16:colId xmlns:a16="http://schemas.microsoft.com/office/drawing/2014/main" val="3161877175"/>
                    </a:ext>
                  </a:extLst>
                </a:gridCol>
                <a:gridCol w="2795041">
                  <a:extLst>
                    <a:ext uri="{9D8B030D-6E8A-4147-A177-3AD203B41FA5}">
                      <a16:colId xmlns:a16="http://schemas.microsoft.com/office/drawing/2014/main" val="865712955"/>
                    </a:ext>
                  </a:extLst>
                </a:gridCol>
                <a:gridCol w="1804662">
                  <a:extLst>
                    <a:ext uri="{9D8B030D-6E8A-4147-A177-3AD203B41FA5}">
                      <a16:colId xmlns:a16="http://schemas.microsoft.com/office/drawing/2014/main" val="1629887368"/>
                    </a:ext>
                  </a:extLst>
                </a:gridCol>
                <a:gridCol w="1528473">
                  <a:extLst>
                    <a:ext uri="{9D8B030D-6E8A-4147-A177-3AD203B41FA5}">
                      <a16:colId xmlns:a16="http://schemas.microsoft.com/office/drawing/2014/main" val="2903760503"/>
                    </a:ext>
                  </a:extLst>
                </a:gridCol>
              </a:tblGrid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Roman Pots (RP Tag)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Station 1 RP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Station 2 RP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Events with hit in RP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1,051,585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1,099,047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1,078,204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52.58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54.95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53.91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964441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Station 1 &amp; 2 Coincidence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Hits in both RP stations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1,051,585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52.58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39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9060B-5FA6-29F3-9980-C781B0A7E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3A13CD0-5F58-2B08-327F-EA20B3517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E32D6C7-78A2-A138-BFF7-8A784343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2517DB9-1CFF-C172-21E3-2971ADECF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4F6AE44-764B-1C38-E8A2-DA30CE34D4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8B9DED65-DE18-5CE5-86D3-F67BBC97B958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DBE82E4-C6D8-DD10-851C-174149EF1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8AB2BA9-C20F-E2AA-662B-E37CE521FBFA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5DE13836-7B17-7BCF-C545-19B45CE0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summary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ella 10">
                <a:extLst>
                  <a:ext uri="{FF2B5EF4-FFF2-40B4-BE49-F238E27FC236}">
                    <a16:creationId xmlns:a16="http://schemas.microsoft.com/office/drawing/2014/main" id="{E825402F-E96E-D062-F5BF-2F8A1E4352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0290945"/>
                  </p:ext>
                </p:extLst>
              </p:nvPr>
            </p:nvGraphicFramePr>
            <p:xfrm>
              <a:off x="368267" y="2762640"/>
              <a:ext cx="11455465" cy="1463040"/>
            </p:xfrm>
            <a:graphic>
              <a:graphicData uri="http://schemas.openxmlformats.org/drawingml/2006/table">
                <a:tbl>
                  <a:tblPr/>
                  <a:tblGrid>
                    <a:gridCol w="2458951">
                      <a:extLst>
                        <a:ext uri="{9D8B030D-6E8A-4147-A177-3AD203B41FA5}">
                          <a16:colId xmlns:a16="http://schemas.microsoft.com/office/drawing/2014/main" val="74379519"/>
                        </a:ext>
                      </a:extLst>
                    </a:gridCol>
                    <a:gridCol w="5304058">
                      <a:extLst>
                        <a:ext uri="{9D8B030D-6E8A-4147-A177-3AD203B41FA5}">
                          <a16:colId xmlns:a16="http://schemas.microsoft.com/office/drawing/2014/main" val="3332117032"/>
                        </a:ext>
                      </a:extLst>
                    </a:gridCol>
                    <a:gridCol w="2226680">
                      <a:extLst>
                        <a:ext uri="{9D8B030D-6E8A-4147-A177-3AD203B41FA5}">
                          <a16:colId xmlns:a16="http://schemas.microsoft.com/office/drawing/2014/main" val="667081551"/>
                        </a:ext>
                      </a:extLst>
                    </a:gridCol>
                    <a:gridCol w="1465776">
                      <a:extLst>
                        <a:ext uri="{9D8B030D-6E8A-4147-A177-3AD203B41FA5}">
                          <a16:colId xmlns:a16="http://schemas.microsoft.com/office/drawing/2014/main" val="3639574688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Final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Requirements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Surviving Events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Total Eff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66284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RP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dirty="0">
                              <a:effectLst/>
                              <a:latin typeface="+mn-lt"/>
                            </a:rPr>
                            <a:t>All DIS cuts + x</a:t>
                          </a:r>
                          <a:r>
                            <a:rPr lang="en-GB" sz="1600" baseline="-25000" dirty="0">
                              <a:effectLst/>
                              <a:latin typeface="+mn-lt"/>
                            </a:rPr>
                            <a:t>L</a:t>
                          </a:r>
                          <a:r>
                            <a:rPr lang="en-GB" sz="1600" dirty="0">
                              <a:effectLst/>
                              <a:latin typeface="+mn-lt"/>
                            </a:rPr>
                            <a:t> + </a:t>
                          </a:r>
                          <a14:m>
                            <m:oMath xmlns:m="http://schemas.openxmlformats.org/officeDocument/2006/math">
                              <m:r>
                                <a:rPr lang="it-IT" sz="16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GB" sz="1600" dirty="0">
                              <a:effectLst/>
                              <a:latin typeface="+mn-lt"/>
                            </a:rPr>
                            <a:t> + t +</a:t>
                          </a:r>
                          <a:r>
                            <a:rPr lang="en-GB" sz="1600" baseline="0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1600" dirty="0">
                              <a:effectLst/>
                              <a:latin typeface="+mn-lt"/>
                            </a:rPr>
                            <a:t>Stations</a:t>
                          </a:r>
                          <a:r>
                            <a:rPr lang="en-GB" sz="1600" baseline="0" dirty="0">
                              <a:effectLst/>
                              <a:latin typeface="+mn-lt"/>
                            </a:rPr>
                            <a:t> coincidence + tag RP</a:t>
                          </a:r>
                          <a:endParaRPr lang="en-GB" sz="16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>
                              <a:effectLst/>
                              <a:latin typeface="+mn-lt"/>
                            </a:rPr>
                            <a:t>443,566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22.18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4533148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B0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dirty="0">
                              <a:effectLst/>
                              <a:latin typeface="+mn-lt"/>
                            </a:rPr>
                            <a:t>All DIS cuts + x</a:t>
                          </a:r>
                          <a:r>
                            <a:rPr lang="en-GB" sz="1600" baseline="-25000" dirty="0">
                              <a:effectLst/>
                              <a:latin typeface="+mn-lt"/>
                            </a:rPr>
                            <a:t>L </a:t>
                          </a:r>
                          <a:r>
                            <a:rPr lang="en-GB" sz="1600" dirty="0">
                              <a:effectLst/>
                              <a:latin typeface="+mn-lt"/>
                            </a:rPr>
                            <a:t>+ </a:t>
                          </a:r>
                          <a14:m>
                            <m:oMath xmlns:m="http://schemas.openxmlformats.org/officeDocument/2006/math">
                              <m:r>
                                <a:rPr lang="it-IT" sz="16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GB" sz="1600" dirty="0">
                              <a:effectLst/>
                              <a:latin typeface="+mn-lt"/>
                            </a:rPr>
                            <a:t> + tag B0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23,796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1.19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73539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Full DDIS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DIS cuts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Tagger Trigger cuts</a:t>
                          </a: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Proton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23.35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762154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ella 10">
                <a:extLst>
                  <a:ext uri="{FF2B5EF4-FFF2-40B4-BE49-F238E27FC236}">
                    <a16:creationId xmlns:a16="http://schemas.microsoft.com/office/drawing/2014/main" id="{E825402F-E96E-D062-F5BF-2F8A1E4352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0290945"/>
                  </p:ext>
                </p:extLst>
              </p:nvPr>
            </p:nvGraphicFramePr>
            <p:xfrm>
              <a:off x="368267" y="2762640"/>
              <a:ext cx="11455465" cy="1463040"/>
            </p:xfrm>
            <a:graphic>
              <a:graphicData uri="http://schemas.openxmlformats.org/drawingml/2006/table">
                <a:tbl>
                  <a:tblPr/>
                  <a:tblGrid>
                    <a:gridCol w="2458951">
                      <a:extLst>
                        <a:ext uri="{9D8B030D-6E8A-4147-A177-3AD203B41FA5}">
                          <a16:colId xmlns:a16="http://schemas.microsoft.com/office/drawing/2014/main" val="74379519"/>
                        </a:ext>
                      </a:extLst>
                    </a:gridCol>
                    <a:gridCol w="5304058">
                      <a:extLst>
                        <a:ext uri="{9D8B030D-6E8A-4147-A177-3AD203B41FA5}">
                          <a16:colId xmlns:a16="http://schemas.microsoft.com/office/drawing/2014/main" val="3332117032"/>
                        </a:ext>
                      </a:extLst>
                    </a:gridCol>
                    <a:gridCol w="2226680">
                      <a:extLst>
                        <a:ext uri="{9D8B030D-6E8A-4147-A177-3AD203B41FA5}">
                          <a16:colId xmlns:a16="http://schemas.microsoft.com/office/drawing/2014/main" val="667081551"/>
                        </a:ext>
                      </a:extLst>
                    </a:gridCol>
                    <a:gridCol w="1465776">
                      <a:extLst>
                        <a:ext uri="{9D8B030D-6E8A-4147-A177-3AD203B41FA5}">
                          <a16:colId xmlns:a16="http://schemas.microsoft.com/office/drawing/2014/main" val="3639574688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Final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Requirements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Surviving Events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Total Eff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66284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RP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46552" t="-100000" r="-69770" b="-2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>
                              <a:effectLst/>
                              <a:latin typeface="+mn-lt"/>
                            </a:rPr>
                            <a:t>443,566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22.18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4533148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B0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46552" t="-203333" r="-69770" b="-1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>
                              <a:effectLst/>
                              <a:latin typeface="+mn-lt"/>
                            </a:rPr>
                            <a:t>23,796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1.19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7353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Full DDIS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DIS cuts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Tagger Trigger cuts</a:t>
                          </a: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Proton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23.35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7621545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8514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0D281-436E-5B5C-7F5E-134ACF1E6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DDF23EB-91D1-D3A0-BF7D-D07F181CF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7091CE22-4364-AA1D-098C-9EC481E3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F68DC32-C16C-CB6C-1DBF-F054D12D4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48F6595-D89B-077C-5226-0BFFEB89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Migration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Matrices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with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ACE7EF99-CDDD-D3BF-18C5-E0FEC3B1C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F3E2C5C-D98E-9CE7-EC4D-269DA327C156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F52EB0D-2551-08BB-A166-BE20F4B48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2960521-BB99-EC61-359C-A6E73B9C99BC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1228CD81-2B1B-E248-8D9C-CCD1AD926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" y="2448000"/>
            <a:ext cx="3481791" cy="288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2FD3725-CD45-FAAF-6D13-AF2F5630FB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04" y="2448000"/>
            <a:ext cx="3481791" cy="288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6A1954F-540C-77B8-E826-E80FE2BFD3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332" y="2448000"/>
            <a:ext cx="348179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1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2CEE3-BB4D-9B66-B02F-60E069EC7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3AB8166-7F8D-71CE-5123-29CB32C37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23D0D80-58CE-7E48-07A8-BAFC855B2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351CC31-D174-0D67-0F8B-80C818178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4D96FF8-7953-756D-62CE-49F9E1823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Migration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Matrices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after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1519ED6-DCC7-B878-EA68-F93EA935B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7C838AD-2595-30D5-FC9A-7C3CEDA975C5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B85E5E9-E62A-78D4-A2DE-DDE24DB9A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70DD3BD-4ADF-4CCE-F3EA-2CABABAEFA93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4F67CBD-A4D5-5C48-CFE3-0FCEF57D5CFF}"/>
              </a:ext>
            </a:extLst>
          </p:cNvPr>
          <p:cNvSpPr txBox="1"/>
          <p:nvPr/>
        </p:nvSpPr>
        <p:spPr>
          <a:xfrm>
            <a:off x="3048000" y="57100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9x275 HERE</a:t>
            </a:r>
            <a:endParaRPr lang="en-GB" sz="2000" dirty="0">
              <a:solidFill>
                <a:schemeClr val="tx2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C1FC3A-188D-AE60-6494-1863FD8DC6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" y="2448000"/>
            <a:ext cx="3481791" cy="288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68EFFDE-0189-89D6-E578-7085560B9C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0" y="2448000"/>
            <a:ext cx="3481792" cy="288000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B45435C-A1DB-65D1-F91C-8BB3186DE1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1" y="2448000"/>
            <a:ext cx="3481792" cy="288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3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5BEBF-ED4E-9D73-1290-2B925C96B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CE07B3A4-8B1F-EF32-F109-75C292170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5271082D-6B77-3A2E-6087-80430D92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FB8F915-4F4B-4AEF-957D-EC5D151AF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DAB7E00A-333C-1160-EE5E-FC8010E40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Control Plots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237A0C2-4246-7989-EA07-690DF2407E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7ABB8366-F786-095D-C84C-8A1C01E3B4D2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7C422DD-4095-611F-8826-1015801F9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D63A42D-BB85-3850-EFA5-FB7A68D9EF44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D036238B-39A5-5C67-3BCA-4332C9BEC839}"/>
                  </a:ext>
                </a:extLst>
              </p:cNvPr>
              <p:cNvSpPr txBox="1"/>
              <p:nvPr/>
            </p:nvSpPr>
            <p:spPr>
              <a:xfrm>
                <a:off x="657875" y="1591932"/>
                <a:ext cx="4484868" cy="37989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defTabSz="900000">
                  <a:buFont typeface="Arial" panose="020B0604020202020204" pitchFamily="34" charset="0"/>
                  <a:buChar char="•"/>
                </a:pPr>
                <a:r>
                  <a:rPr lang="it-IT" sz="2000" dirty="0"/>
                  <a:t>MC                  1/2 dataset</a:t>
                </a:r>
              </a:p>
              <a:p>
                <a:pPr marL="342900" indent="-342900" defTabSz="900000">
                  <a:buFont typeface="Arial" panose="020B0604020202020204" pitchFamily="34" charset="0"/>
                  <a:buChar char="•"/>
                </a:pPr>
                <a:r>
                  <a:rPr lang="en-GB" sz="2000" dirty="0" err="1"/>
                  <a:t>Pseudodata</a:t>
                </a:r>
                <a:r>
                  <a:rPr lang="en-GB" sz="2000" dirty="0"/>
                  <a:t>     1/2 dataset</a:t>
                </a:r>
              </a:p>
              <a:p>
                <a:pPr defTabSz="900000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it-IT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  <m:r>
                      <a:rPr lang="it-IT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=68 </m:t>
                    </m:r>
                    <m:r>
                      <a:rPr lang="it-IT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it-IT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schemeClr val="tx1"/>
                    </a:solidFill>
                  </a:rPr>
                  <a:t>:</a:t>
                </a:r>
              </a:p>
              <a:p>
                <a:pPr defTabSz="900000"/>
                <a:r>
                  <a:rPr lang="da-DK" sz="2000" dirty="0"/>
                  <a:t>L</a:t>
                </a:r>
                <a:r>
                  <a:rPr lang="da-DK" sz="2000" baseline="-25000" dirty="0"/>
                  <a:t>MC  </a:t>
                </a:r>
                <a:r>
                  <a:rPr lang="da-DK" sz="2000" dirty="0"/>
                  <a:t> = 0.17 fb</a:t>
                </a:r>
                <a:r>
                  <a:rPr lang="da-DK" sz="2000" baseline="30000" dirty="0"/>
                  <a:t>-1</a:t>
                </a:r>
              </a:p>
              <a:p>
                <a:pPr defTabSz="900000"/>
                <a:r>
                  <a:rPr lang="da-DK" sz="2000" dirty="0"/>
                  <a:t>L</a:t>
                </a:r>
                <a:r>
                  <a:rPr lang="da-DK" sz="2000" baseline="-25000" dirty="0"/>
                  <a:t>data</a:t>
                </a:r>
                <a:r>
                  <a:rPr lang="da-DK" sz="2000" dirty="0"/>
                  <a:t> = 0.17 fb</a:t>
                </a:r>
                <a:r>
                  <a:rPr lang="da-DK" sz="2000" baseline="30000" dirty="0"/>
                  <a:t>-1</a:t>
                </a:r>
              </a:p>
              <a:p>
                <a:pPr defTabSz="900000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  <m:r>
                      <a:rPr lang="it-IT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99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:</a:t>
                </a:r>
              </a:p>
              <a:p>
                <a:pPr defTabSz="900000"/>
                <a:r>
                  <a:rPr lang="da-DK" sz="2000" dirty="0"/>
                  <a:t>L</a:t>
                </a:r>
                <a:r>
                  <a:rPr lang="da-DK" sz="2000" baseline="-25000" dirty="0"/>
                  <a:t>MC  </a:t>
                </a:r>
                <a:r>
                  <a:rPr lang="da-DK" sz="2000" dirty="0"/>
                  <a:t> = 0.11 fb</a:t>
                </a:r>
                <a:r>
                  <a:rPr lang="da-DK" sz="2000" baseline="30000" dirty="0"/>
                  <a:t>-1</a:t>
                </a:r>
              </a:p>
              <a:p>
                <a:pPr defTabSz="900000"/>
                <a:r>
                  <a:rPr lang="da-DK" sz="2000" dirty="0"/>
                  <a:t>L</a:t>
                </a:r>
                <a:r>
                  <a:rPr lang="da-DK" sz="2000" baseline="-25000" dirty="0"/>
                  <a:t>data</a:t>
                </a:r>
                <a:r>
                  <a:rPr lang="da-DK" sz="2000" dirty="0"/>
                  <a:t> = 0.11 fb</a:t>
                </a:r>
                <a:r>
                  <a:rPr lang="da-DK" sz="2000" baseline="30000" dirty="0"/>
                  <a:t>-1</a:t>
                </a:r>
              </a:p>
              <a:p>
                <a:pPr defTabSz="900000"/>
                <a:r>
                  <a:rPr lang="en-GB" sz="2000" dirty="0"/>
                  <a:t>Expected luminosity:</a:t>
                </a:r>
                <a:br>
                  <a:rPr lang="en-GB" sz="2000" dirty="0"/>
                </a:b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  <m:r>
                      <a:rPr lang="it-IT" sz="2000" i="1">
                        <a:latin typeface="Cambria Math" panose="02040503050406030204" pitchFamily="18" charset="0"/>
                      </a:rPr>
                      <m:t>=68 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: 1 </a:t>
                </a:r>
                <a:r>
                  <a:rPr lang="da-DK" sz="2000" dirty="0"/>
                  <a:t>fb</a:t>
                </a:r>
                <a:r>
                  <a:rPr lang="da-DK" sz="2000" baseline="30000" dirty="0"/>
                  <a:t>-1</a:t>
                </a:r>
                <a:endParaRPr lang="en-GB" sz="2000" dirty="0"/>
              </a:p>
              <a:p>
                <a:pPr defTabSz="900000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  <m:r>
                      <a:rPr lang="it-IT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99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: 2.5 </a:t>
                </a:r>
                <a:r>
                  <a:rPr lang="da-DK" sz="2000" dirty="0"/>
                  <a:t>fb</a:t>
                </a:r>
                <a:r>
                  <a:rPr lang="da-DK" sz="2000" baseline="30000" dirty="0"/>
                  <a:t>-1</a:t>
                </a:r>
                <a:endParaRPr lang="en-GB" sz="2000" dirty="0"/>
              </a:p>
              <a:p>
                <a:pPr defTabSz="900000"/>
                <a:endParaRPr lang="en-GB" sz="2000" dirty="0"/>
              </a:p>
            </p:txBody>
          </p:sp>
        </mc:Choice>
        <mc:Fallback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D036238B-39A5-5C67-3BCA-4332C9BEC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75" y="1591932"/>
                <a:ext cx="4484868" cy="3798989"/>
              </a:xfrm>
              <a:prstGeom prst="rect">
                <a:avLst/>
              </a:prstGeom>
              <a:blipFill>
                <a:blip r:embed="rId6"/>
                <a:stretch>
                  <a:fillRect l="-1495" t="-8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6CFA44D-298F-7267-5651-10899205A257}"/>
              </a:ext>
            </a:extLst>
          </p:cNvPr>
          <p:cNvSpPr txBox="1"/>
          <p:nvPr/>
        </p:nvSpPr>
        <p:spPr>
          <a:xfrm>
            <a:off x="1035039" y="5334329"/>
            <a:ext cx="25385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9x130 All HERE</a:t>
            </a:r>
            <a:endParaRPr lang="en-GB" sz="2000" dirty="0">
              <a:solidFill>
                <a:schemeClr val="tx2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15B2E39A-E942-3B0E-ECB1-C4255B7E58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28" y="685150"/>
            <a:ext cx="3213134" cy="2880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24C405AE-860C-39DE-FE7C-92876A19E5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28" y="3653929"/>
            <a:ext cx="3213134" cy="288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7178A55-22E1-AFAF-459D-A3D9DFD562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803" y="685150"/>
            <a:ext cx="3213134" cy="288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7EBEEF07-025D-6D59-7503-87D453EDC8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803" y="3653929"/>
            <a:ext cx="3213134" cy="28800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034BEE2-EEC8-92D9-F972-AAD9403B91A8}"/>
              </a:ext>
            </a:extLst>
          </p:cNvPr>
          <p:cNvSpPr txBox="1"/>
          <p:nvPr/>
        </p:nvSpPr>
        <p:spPr>
          <a:xfrm>
            <a:off x="1035040" y="5653602"/>
            <a:ext cx="25385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tx2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9x275 All HERE</a:t>
            </a:r>
            <a:endParaRPr lang="en-GB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03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D168C-0F31-9510-F999-C47B106BA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A85722A-E180-B170-3FEC-D4957CAB9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5EAE3C3-6F14-26CF-1252-D2794599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4D1C3E2-E30B-D1E8-B88F-86EA78EE2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75080E5-7207-3BCC-F707-98EC307A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Differential Cross-Section in t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8C5761B-DB11-3A8D-7A50-4233E4CD8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E1ADE51-95AA-FBCC-02A7-7B9D68FA1DAE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5519D2A7-9364-777C-D99E-ADCF4F054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9EC7AAA-57FA-8A8F-7D74-C2097C75559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8E94ECAF-6972-C372-9CCC-6A014D8CC6A5}"/>
                  </a:ext>
                </a:extLst>
              </p:cNvPr>
              <p:cNvSpPr txBox="1"/>
              <p:nvPr/>
            </p:nvSpPr>
            <p:spPr>
              <a:xfrm>
                <a:off x="838200" y="1706013"/>
                <a:ext cx="4360125" cy="3930884"/>
              </a:xfrm>
              <a:prstGeom prst="rect">
                <a:avLst/>
              </a:prstGeom>
              <a:noFill/>
            </p:spPr>
            <p:txBody>
              <a:bodyPr wrap="square" numCol="1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GB" sz="1600" dirty="0"/>
                  <a:t>For each events in bin </a:t>
                </a:r>
                <a14:m>
                  <m:oMath xmlns:m="http://schemas.openxmlformats.org/officeDocument/2006/math">
                    <m:r>
                      <a:rPr lang="en-GB" sz="1600" b="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1600" dirty="0"/>
                  <a:t>:.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𝑔𝑒𝑛</m:t>
                        </m:r>
                      </m:sup>
                    </m:sSubSup>
                  </m:oMath>
                </a14:m>
                <a:r>
                  <a:rPr lang="en-GB" sz="1600" dirty="0"/>
                  <a:t>: truth-level generated events in the acceptance.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𝑀𝐶</m:t>
                        </m:r>
                      </m:sup>
                    </m:sSubSup>
                  </m:oMath>
                </a14:m>
                <a:r>
                  <a:rPr lang="en-GB" sz="1600" dirty="0"/>
                  <a:t>: reconstructed MC events in B0.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𝑅𝑃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𝑀𝐶</m:t>
                        </m:r>
                      </m:sup>
                    </m:sSubSup>
                  </m:oMath>
                </a14:m>
                <a:r>
                  <a:rPr lang="en-GB" sz="1600" dirty="0"/>
                  <a:t>: reconstructed MC events in RP.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𝑑𝑎𝑡𝑎</m:t>
                        </m:r>
                      </m:sup>
                    </m:sSubSup>
                  </m:oMath>
                </a14:m>
                <a:r>
                  <a:rPr lang="en-GB" sz="1600" dirty="0"/>
                  <a:t>: reconstructed data events in B0.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𝑅𝑃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𝑑𝑎𝑡𝑎</m:t>
                        </m:r>
                      </m:sup>
                    </m:sSubSup>
                  </m:oMath>
                </a14:m>
                <a:r>
                  <a:rPr lang="en-GB" sz="1600" dirty="0"/>
                  <a:t>: reconstructed data events in RP.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1600" b="0" i="0" smtClean="0">
                            <a:latin typeface="Cambria Math" panose="02040503050406030204" pitchFamily="18" charset="0"/>
                          </a:rPr>
                          <m:t>MC</m:t>
                        </m:r>
                      </m:sub>
                    </m:sSub>
                    <m:r>
                      <a:rPr lang="en-GB" sz="1600" b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b>
                          <m:sup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b>
                        </m:sSub>
                      </m:den>
                    </m:f>
                    <m:r>
                      <a:rPr lang="en-GB" sz="16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1600" i="1" dirty="0"/>
                  <a:t>.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1600" b="0" i="0" smtClean="0">
                            <a:latin typeface="Cambria Math" panose="02040503050406030204" pitchFamily="18" charset="0"/>
                          </a:rPr>
                          <m:t>target</m:t>
                        </m:r>
                      </m:sub>
                    </m:sSub>
                    <m:r>
                      <a:rPr lang="en-GB" sz="160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1 </m:t>
                    </m:r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𝑓</m:t>
                    </m:r>
                    <m:sSup>
                      <m:sSupPr>
                        <m:ctrlPr>
                          <a:rPr lang="it-IT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it-IT" sz="1600" i="1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𝑑𝑎𝑡𝑎</m:t>
                        </m:r>
                      </m:sub>
                    </m:sSub>
                    <m:r>
                      <a:rPr lang="en-GB" sz="1600" b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𝑑𝑎𝑡𝑎</m:t>
                            </m:r>
                          </m:sub>
                          <m:sup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8E94ECAF-6972-C372-9CCC-6A014D8CC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706013"/>
                <a:ext cx="4360125" cy="3930884"/>
              </a:xfrm>
              <a:prstGeom prst="rect">
                <a:avLst/>
              </a:prstGeom>
              <a:blipFill>
                <a:blip r:embed="rId6"/>
                <a:stretch>
                  <a:fillRect l="-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2E3C93CC-AB1D-475E-3314-C2AEEB23B1C7}"/>
                  </a:ext>
                </a:extLst>
              </p:cNvPr>
              <p:cNvSpPr txBox="1"/>
              <p:nvPr/>
            </p:nvSpPr>
            <p:spPr>
              <a:xfrm>
                <a:off x="4551235" y="1701578"/>
                <a:ext cx="7717438" cy="11037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GB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it-IT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sz="1800" i="1" err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b>
                          </m:sSub>
                          <m:r>
                            <a:rPr lang="it-IT" sz="1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80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𝑔𝑒𝑛</m:t>
                              </m:r>
                            </m:sup>
                          </m:sSubSup>
                        </m:num>
                        <m:den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𝑅𝑃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2E3C93CC-AB1D-475E-3314-C2AEEB23B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235" y="1701578"/>
                <a:ext cx="7717438" cy="11037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418E0960-BEBC-7D11-5A21-8D0BD05FD383}"/>
                  </a:ext>
                </a:extLst>
              </p:cNvPr>
              <p:cNvSpPr txBox="1"/>
              <p:nvPr/>
            </p:nvSpPr>
            <p:spPr>
              <a:xfrm>
                <a:off x="5359465" y="4040391"/>
                <a:ext cx="6174658" cy="7927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𝑔𝑒𝑛</m:t>
                              </m:r>
                            </m:sup>
                          </m:sSubSup>
                        </m:num>
                        <m:den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𝑅𝑃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418E0960-BEBC-7D11-5A21-8D0BD05FD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465" y="4040391"/>
                <a:ext cx="6174658" cy="7927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magine 15">
            <a:extLst>
              <a:ext uri="{FF2B5EF4-FFF2-40B4-BE49-F238E27FC236}">
                <a16:creationId xmlns:a16="http://schemas.microsoft.com/office/drawing/2014/main" id="{9C0D3874-1350-BF35-1CB4-5B9E9A0ECD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8576" y="2922682"/>
            <a:ext cx="5624047" cy="8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6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C10F6-CA69-8923-ECDB-329423734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5B638A9-1030-9DA4-1410-A34C39624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09FD3CD-BD41-7696-0918-AB0ED6BDD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0ED7CF7-B58A-31BD-6369-AC03FD71E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0F8694DE-35DC-0D6E-3B82-3A341D84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Differential Cross-Section in t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3C9ABCB-8F47-0D0E-12D1-9BF410707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3FB6558-1514-6B1F-20F8-71D0A3B20909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42F1975-7698-4281-3E55-E7869C797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602C18E-860D-0A28-01C5-9BBA1FDC254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3D7F8DBD-2967-D13B-0318-A1C5143BB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342" y="1572956"/>
            <a:ext cx="5336697" cy="478339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1179D86-D2ED-69AD-120B-31FAF69728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59" y="1669647"/>
            <a:ext cx="5066845" cy="454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5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CDD5E-D44D-124F-7921-10F7E959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BDCD77BE-3B94-1DC9-1B2D-7D00062DE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91B0E06-7475-20ED-38B4-BFF65F208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098B91C-5433-2A34-2F65-E8172ED9C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237CA96-5548-7940-147B-5D629866B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DIS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Variables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63AEC56C-1DA4-D86E-5C6C-ABE2E39EE1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4C8C6BF-D8D9-D946-9DDD-D5C4E3159B6A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DD16938-BCD4-C5F8-E118-AA4D7AA83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EECBE5CA-A3D4-2A4E-112C-EFE7F4E44BE5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CD5F97C-5271-E45C-1D31-8D9368F0288A}"/>
              </a:ext>
            </a:extLst>
          </p:cNvPr>
          <p:cNvSpPr txBox="1"/>
          <p:nvPr/>
        </p:nvSpPr>
        <p:spPr>
          <a:xfrm>
            <a:off x="657876" y="1659285"/>
            <a:ext cx="4572885" cy="324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/>
              <a:t>INCLUSIVE</a:t>
            </a:r>
            <a:br>
              <a:rPr lang="it-IT" sz="2800"/>
            </a:br>
            <a:r>
              <a:rPr lang="it-IT" sz="2800"/>
              <a:t>Q</a:t>
            </a:r>
            <a:r>
              <a:rPr lang="it-IT" sz="2800" baseline="30000"/>
              <a:t>2 </a:t>
            </a:r>
            <a:r>
              <a:rPr lang="it-IT" sz="2800"/>
              <a:t>= - q</a:t>
            </a:r>
            <a:r>
              <a:rPr lang="it-IT" sz="2800" baseline="30000"/>
              <a:t>2 </a:t>
            </a:r>
            <a:r>
              <a:rPr lang="it-IT" sz="2800"/>
              <a:t>= - (k - k’)</a:t>
            </a:r>
            <a:r>
              <a:rPr lang="it-IT" sz="2800" baseline="30000"/>
              <a:t> 2 </a:t>
            </a:r>
            <a:r>
              <a:rPr lang="it-IT" sz="2800"/>
              <a:t>= s y x</a:t>
            </a:r>
          </a:p>
          <a:p>
            <a:pPr>
              <a:lnSpc>
                <a:spcPct val="150000"/>
              </a:lnSpc>
            </a:pPr>
            <a:r>
              <a:rPr lang="en-GB" sz="2800" err="1"/>
              <a:t>x</a:t>
            </a:r>
            <a:r>
              <a:rPr lang="en-GB" sz="2800" baseline="-25000" err="1"/>
              <a:t>Bj</a:t>
            </a:r>
            <a:r>
              <a:rPr lang="en-GB" sz="2800"/>
              <a:t> = Q</a:t>
            </a:r>
            <a:r>
              <a:rPr lang="it-IT" sz="2800" baseline="30000"/>
              <a:t>2</a:t>
            </a:r>
            <a:r>
              <a:rPr lang="en-GB" sz="2800"/>
              <a:t> / 2 (P · q)</a:t>
            </a:r>
          </a:p>
          <a:p>
            <a:pPr>
              <a:lnSpc>
                <a:spcPct val="150000"/>
              </a:lnSpc>
            </a:pPr>
            <a:r>
              <a:rPr lang="en-GB" sz="2800"/>
              <a:t>y = P · q / P</a:t>
            </a:r>
            <a:r>
              <a:rPr lang="it-IT" sz="2800"/>
              <a:t> </a:t>
            </a:r>
            <a:r>
              <a:rPr lang="en-GB" sz="2800"/>
              <a:t>· k</a:t>
            </a:r>
          </a:p>
          <a:p>
            <a:pPr>
              <a:lnSpc>
                <a:spcPct val="150000"/>
              </a:lnSpc>
            </a:pPr>
            <a:r>
              <a:rPr lang="en-GB" sz="2800"/>
              <a:t>W</a:t>
            </a:r>
            <a:r>
              <a:rPr lang="it-IT" sz="2800" baseline="30000"/>
              <a:t>2 </a:t>
            </a:r>
            <a:r>
              <a:rPr lang="en-GB" sz="2800"/>
              <a:t>= (q + P)</a:t>
            </a:r>
            <a:r>
              <a:rPr lang="it-IT" sz="2800" baseline="30000"/>
              <a:t> 2</a:t>
            </a:r>
            <a:r>
              <a:rPr lang="it-IT" sz="2800"/>
              <a:t> </a:t>
            </a:r>
            <a:endParaRPr lang="en-GB" sz="280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DBDD33D-B923-2B07-C46E-E1A661A9A0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4000" y="1980000"/>
            <a:ext cx="6411636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7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41B87-12C5-6F77-9413-E85C885D7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6E95975-5D91-C40B-A493-B8A87A052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650EB3A-6F14-1B5F-1CD0-43B21D607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14CC58B-C13F-4816-4AFC-72A05A9E3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78078DC5-83B2-5575-8B5B-E3DD7536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753" y="563146"/>
            <a:ext cx="11622614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Reduced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Inclusive Diffractive Differential Cross-Section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C72B862-B8D1-7916-313C-D71E5B655E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199CE36-7597-58CA-6C6B-C0FE8EDDF5A3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1DE467D-6F71-0F9C-D700-ADD853EC3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5B983256-8031-04EE-F3D2-77C467F53F90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07DC7C05-9971-9DB8-E76D-C08EA09A28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04" y="1521818"/>
            <a:ext cx="4273493" cy="521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3CF1E-04CD-B6BF-2DB2-C92084EBC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6A941B6-6807-1A72-1111-B2D14984D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DE04D79-7B57-E743-8738-FB2D8137D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94F9303D-357B-5FCF-B635-FC37C525F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842976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Reduced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Cross-Section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7F89CADE-90EC-7317-DA81-59B76EE8B1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E747B92-8092-1141-29EE-7998268A58E3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7696F26-BF80-05C7-29B8-4FB549ED2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BD9F51D-82E3-3F68-832F-240BB5447B4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sellaDiTesto 72">
                <a:extLst>
                  <a:ext uri="{FF2B5EF4-FFF2-40B4-BE49-F238E27FC236}">
                    <a16:creationId xmlns:a16="http://schemas.microsoft.com/office/drawing/2014/main" id="{9701093F-36C3-579D-743E-A717D499136B}"/>
                  </a:ext>
                </a:extLst>
              </p:cNvPr>
              <p:cNvSpPr txBox="1"/>
              <p:nvPr/>
            </p:nvSpPr>
            <p:spPr>
              <a:xfrm>
                <a:off x="132876" y="2819403"/>
                <a:ext cx="4303459" cy="138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num>
                              <m:den>
                                <m: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p>
                                  <m:sSupPr>
                                    <m:ctrlP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p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𝑝𝑜𝑚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b>
                        <m:r>
                          <a:rPr lang="en-GB" sz="1400" i="1" err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it-IT" sz="1400" b="0" i="1" smtClean="0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</m:sSub>
                    <m:r>
                      <a:rPr lang="en-GB" sz="1400" i="1"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it-IT" sz="1400" i="1" dirty="0">
                    <a:latin typeface="Cambria Math" panose="02040503050406030204" pitchFamily="18" charset="0"/>
                  </a:rPr>
                  <a:t>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>
                        <m:fPr>
                          <m:ctrlPr>
                            <a:rPr lang="it-IT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𝑖𝑗𝑘</m:t>
                              </m:r>
                            </m:sub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b>
                          </m:sSub>
                          <m:r>
                            <a:rPr lang="it-IT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40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GB" sz="1400" i="1" err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it-IT" sz="1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it-IT" sz="1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  <m:sup>
                              <m:r>
                                <a:rPr lang="it-IT" sz="1400" i="1">
                                  <a:latin typeface="Cambria Math" panose="02040503050406030204" pitchFamily="18" charset="0"/>
                                </a:rPr>
                                <m:t>𝑔𝑒𝑛</m:t>
                              </m:r>
                            </m:sup>
                          </m:sSubSup>
                        </m:num>
                        <m:den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𝑖𝑗𝑘</m:t>
                                  </m:r>
                                </m:sub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𝑅𝑃</m:t>
                                  </m:r>
                                  <m: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𝑗𝑘</m:t>
                                  </m:r>
                                </m:sub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</p:txBody>
          </p:sp>
        </mc:Choice>
        <mc:Fallback xmlns="">
          <p:sp>
            <p:nvSpPr>
              <p:cNvPr id="73" name="CasellaDiTesto 72">
                <a:extLst>
                  <a:ext uri="{FF2B5EF4-FFF2-40B4-BE49-F238E27FC236}">
                    <a16:creationId xmlns:a16="http://schemas.microsoft.com/office/drawing/2014/main" id="{9701093F-36C3-579D-743E-A717D4991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76" y="2819403"/>
                <a:ext cx="4303459" cy="138544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magine 10">
            <a:extLst>
              <a:ext uri="{FF2B5EF4-FFF2-40B4-BE49-F238E27FC236}">
                <a16:creationId xmlns:a16="http://schemas.microsoft.com/office/drawing/2014/main" id="{D1D18857-9613-8218-461D-57E33599B12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446" y="1619275"/>
            <a:ext cx="3685184" cy="45000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46A2196-68A4-C266-09C0-60DB83E6CF31}"/>
              </a:ext>
            </a:extLst>
          </p:cNvPr>
          <p:cNvSpPr txBox="1"/>
          <p:nvPr/>
        </p:nvSpPr>
        <p:spPr>
          <a:xfrm>
            <a:off x="355600" y="4391489"/>
            <a:ext cx="355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 9x130 as function of Q</a:t>
            </a:r>
            <a:r>
              <a:rPr lang="en-GB" baseline="30000" dirty="0"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GB" baseline="30000" dirty="0"/>
              <a:t>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E377CD0-564B-F5DA-B1C8-D63D2ED69552}"/>
              </a:ext>
            </a:extLst>
          </p:cNvPr>
          <p:cNvSpPr txBox="1"/>
          <p:nvPr/>
        </p:nvSpPr>
        <p:spPr>
          <a:xfrm>
            <a:off x="355600" y="4760821"/>
            <a:ext cx="355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 9x130 as function of beta</a:t>
            </a:r>
            <a:r>
              <a:rPr lang="en-GB" baseline="30000" dirty="0"/>
              <a:t> 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9430FE1-C87D-A42A-8AA8-C05BCCFDF330}"/>
              </a:ext>
            </a:extLst>
          </p:cNvPr>
          <p:cNvSpPr txBox="1"/>
          <p:nvPr/>
        </p:nvSpPr>
        <p:spPr>
          <a:xfrm>
            <a:off x="355600" y="5130153"/>
            <a:ext cx="355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 9x275 as function of Q</a:t>
            </a:r>
            <a:r>
              <a:rPr lang="en-GB" baseline="30000" dirty="0"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GB" baseline="30000" dirty="0"/>
              <a:t> 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AC4EE62-AE9E-D583-9CC7-FA430B550019}"/>
              </a:ext>
            </a:extLst>
          </p:cNvPr>
          <p:cNvSpPr txBox="1"/>
          <p:nvPr/>
        </p:nvSpPr>
        <p:spPr>
          <a:xfrm>
            <a:off x="355600" y="5499485"/>
            <a:ext cx="355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 9x275 as function of beta</a:t>
            </a:r>
            <a:r>
              <a:rPr lang="en-GB" baseline="30000" dirty="0"/>
              <a:t> </a:t>
            </a:r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37DEE2C4-9598-58DF-FFBC-119D93EA42E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420" y="1617846"/>
            <a:ext cx="3697325" cy="451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2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2C584-1F36-D753-652E-7FD19A15B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F16DC65-5C2A-1BA4-AE37-CD37FE5E0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8580B6E-76EF-FF90-32F3-EEF948906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5D0E41DB-DE80-FFF7-6359-E07FA1052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842976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Reduced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Cross-Section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2251FB5-665C-19BF-68DD-2C4EA40CF4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39BB0EA-DB88-844E-DB42-3FE50D5718C1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A881884F-5E3A-5DF9-22B0-04C863B9F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CBB2FFD-8933-536E-087C-8DBFD930E05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1AA0CCBE-804E-A46B-2FA0-2001D5C526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82" y="1862391"/>
            <a:ext cx="4970369" cy="377226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C34A7DB-A8A1-1373-C791-C5B6BAA501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543" y="1861940"/>
            <a:ext cx="4982633" cy="378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38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119F6-A75F-D197-6A8C-4CB2A249C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9B79BC3A-1DB6-B14E-F943-D513B6866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FCFC669-B8CA-4FA5-E3CD-23CD925E5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DF44ED02-D632-D921-CB3C-DA99FDF0D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842976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Systematics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0609159-B48C-02D4-E48B-01FC92C571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6914E48-CA2F-1D8D-14EA-52495A9C6555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D08DEAE-91A5-5DBC-6CC2-F00630CFA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2D64CEB1-5505-8D79-3BFA-F6F9B80CBFAA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B25344F-F444-193D-F3CD-813533F4A546}"/>
              </a:ext>
            </a:extLst>
          </p:cNvPr>
          <p:cNvSpPr txBox="1"/>
          <p:nvPr/>
        </p:nvSpPr>
        <p:spPr>
          <a:xfrm>
            <a:off x="3827795" y="5856697"/>
            <a:ext cx="44509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dirty="0">
                <a:effectLst/>
                <a:latin typeface="+mn-lt"/>
                <a:hlinkClick r:id="rId7" tooltip="https://zenodo.org/records/217709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Deep Virtual Meson Production J/ψ Analysis Note</a:t>
            </a:r>
            <a:endParaRPr lang="en-GB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EEF8848-D5A6-BAF9-92CA-4604F73BEA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45" y="1593749"/>
            <a:ext cx="4290045" cy="4203957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3886C175-BB55-3295-1A2C-06E5C3BD05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807" y="1593749"/>
            <a:ext cx="4290046" cy="420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02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7FED-4B04-44B0-7550-A1327E572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E1ACB80B-E8AB-5C32-2680-BFE913961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9412317-393D-3D9F-3DFE-85F9680F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F054270-62E3-277C-B03E-CE43843FA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763798CC-0E83-6E9E-2D81-D7F552D93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842976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Summary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and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outlook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49B1D6C-C244-12E2-81AA-8C54341F3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EC99157-566B-D66E-55BE-00E4CD0468C4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F197EBF5-2525-EF10-EA0F-FE924FDEE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4D0CC3E7-178E-0AC9-0C81-0DD80D0949B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02E1D7-CD28-A09F-8FE6-8A1DA535FD51}"/>
              </a:ext>
            </a:extLst>
          </p:cNvPr>
          <p:cNvSpPr txBox="1"/>
          <p:nvPr/>
        </p:nvSpPr>
        <p:spPr>
          <a:xfrm>
            <a:off x="657875" y="1912525"/>
            <a:ext cx="9842977" cy="3246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Detail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studies of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reconstruction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proton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tagged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diffractive events;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Preliminary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measuraments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of single and triple diffractive differential cross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section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;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Plan to include </a:t>
            </a:r>
            <a:r>
              <a:rPr lang="it-IT" sz="2800" b="0" i="0" dirty="0" err="1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systematic</a:t>
            </a:r>
            <a:r>
              <a:rPr lang="it-IT" sz="28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uncertanties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;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Well on track for 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NIM-A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publication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.</a:t>
            </a:r>
            <a:endParaRPr lang="en-GB" sz="2800" b="0" i="0" dirty="0">
              <a:solidFill>
                <a:schemeClr val="bg1"/>
              </a:solidFill>
              <a:effectLst/>
              <a:latin typeface="Oswa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9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9DF40-4A1F-E3FB-33D3-991C7AF5F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1A839585-EE27-01D5-8FA9-74BE3B6C7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51F6AB8-E591-49E3-3616-E7DF7E69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165C4AE-1AB0-175D-4C85-FE7AC09B1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1FDB5CF-1F27-04FF-B181-5A50DA9AC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512" y="2766219"/>
            <a:ext cx="9842976" cy="1325563"/>
          </a:xfrm>
        </p:spPr>
        <p:txBody>
          <a:bodyPr>
            <a:normAutofit/>
          </a:bodyPr>
          <a:lstStyle/>
          <a:p>
            <a:pPr algn="ctr"/>
            <a:r>
              <a:rPr lang="it-IT" sz="6000" dirty="0">
                <a:solidFill>
                  <a:srgbClr val="FFFF00"/>
                </a:solidFill>
                <a:latin typeface="Oswald" panose="00000500000000000000" pitchFamily="2" charset="0"/>
              </a:rPr>
              <a:t>Thanks for the </a:t>
            </a:r>
            <a:r>
              <a:rPr lang="it-IT" sz="6000" dirty="0" err="1">
                <a:solidFill>
                  <a:srgbClr val="FFFF00"/>
                </a:solidFill>
                <a:latin typeface="Oswald" panose="00000500000000000000" pitchFamily="2" charset="0"/>
              </a:rPr>
              <a:t>attention</a:t>
            </a:r>
            <a:endParaRPr lang="en-GB" sz="6000" dirty="0">
              <a:solidFill>
                <a:srgbClr val="FFFF00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F05BF48-B426-15F3-3445-1C4A7D59D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483CA2C-8343-07FE-7E99-4B3E5C581CFE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869B4E4-79C1-2BF4-1B93-22306C34D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1438323-43B7-1B34-E0A5-6C29F94AB291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</p:spTree>
    <p:extLst>
      <p:ext uri="{BB962C8B-B14F-4D97-AF65-F5344CB8AC3E}">
        <p14:creationId xmlns:p14="http://schemas.microsoft.com/office/powerpoint/2010/main" val="31544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8D2AF-9888-C04D-CE8F-94A6D63A6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4F7CCF1-7FB3-91E5-EEE2-69B24D0DE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3C05543-36F1-7B2C-9E47-A4367A58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9088E3A-F2E4-167F-028C-85CC249F6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B9509EF-3A0F-EEE5-811D-15D7A2C7B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91" y="2592875"/>
            <a:ext cx="9842976" cy="1325563"/>
          </a:xfrm>
        </p:spPr>
        <p:txBody>
          <a:bodyPr>
            <a:normAutofit/>
          </a:bodyPr>
          <a:lstStyle/>
          <a:p>
            <a:pPr algn="ctr"/>
            <a:r>
              <a:rPr lang="it-IT" sz="6000" b="1" dirty="0">
                <a:solidFill>
                  <a:schemeClr val="bg1"/>
                </a:solidFill>
                <a:latin typeface="Oswald" panose="00000500000000000000" pitchFamily="2" charset="0"/>
              </a:rPr>
              <a:t>Backup</a:t>
            </a:r>
            <a:endParaRPr lang="en-GB" sz="6000" b="1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036D3EC-5D64-2C1A-C602-126EE1BDD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C4336C6-E13F-3623-17BB-47A1B91CEF19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75D57D6-34D2-0254-4D91-985961A8E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554F197-55EC-6910-908A-22D06E4A3A4F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</p:spTree>
    <p:extLst>
      <p:ext uri="{BB962C8B-B14F-4D97-AF65-F5344CB8AC3E}">
        <p14:creationId xmlns:p14="http://schemas.microsoft.com/office/powerpoint/2010/main" val="425885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7C9C6-FEB1-E984-498B-8EC062770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EFD65DE9-2903-FB29-C33E-A92146850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9882DEB-F2AA-5EFE-4B86-FB29319F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31AB6E3-083B-6E31-3356-92EC919BA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E4376DF4-8053-DE36-39DA-8A579827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410356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Global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9642CF8-D119-2DD2-B053-F12CCAD42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52EA6EF-87EF-88D2-415B-B7B859BCB3C7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8A1C47F-0016-D770-888C-8421C0229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EB8B949-127B-2A5D-D842-3AFE47CCFAAE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93902574-555B-844C-B221-309B69B75F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12" y="2268000"/>
            <a:ext cx="3653325" cy="324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C9BB953D-4BEC-B7B2-0FEB-7A468F4A68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0" y="2268000"/>
            <a:ext cx="3653333" cy="324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BB99D57-BD89-60C5-0F83-5371AF9AA9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96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0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C0666-75A1-A4A8-A75A-B84D44930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7BD8968-F089-33B8-E485-F40B5A43F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E7182A9F-F70B-12BA-B28B-87CD541D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C9A45B7-414B-3F43-0385-1FC2D8531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CE903B76-139A-51B6-DC2F-32DF61DCD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6814640" cy="13255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Global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6DA84E67-080F-29F4-0901-D624D3BF3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836E933-95E1-D1BF-ABB3-B8273FAAF730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0C45553-D9E5-9FF6-21AF-CD00A5E39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BCC6D9AE-0B30-FA3D-91D3-270F12AC8324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6" name="Immagine 15">
            <a:extLst>
              <a:ext uri="{FF2B5EF4-FFF2-40B4-BE49-F238E27FC236}">
                <a16:creationId xmlns:a16="http://schemas.microsoft.com/office/drawing/2014/main" id="{4BBFF4E9-F293-7067-9F6A-A55A0A1B1C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0" y="2268000"/>
            <a:ext cx="3653333" cy="324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F8468E24-5BF8-8F60-01B3-B627F02668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000" y="2268000"/>
            <a:ext cx="3653333" cy="324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9FB6046-35B3-25E2-F16B-D2FC635D1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2252896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2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14ED7-459B-BEB7-0BD5-C0088CFD9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D2749FD-F7DB-E25D-791F-CFF2A5B10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E62D261-62C1-1935-EE58-EBE27284F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C80EB17-18F9-2D7A-8797-BCC528BD7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4C18F5F6-C1AA-EDF2-61F2-70E643A9D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6726150" cy="13255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Global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360B5AB-73BB-DFBF-B7CB-C003C23D8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19A2563-FAF4-FAE9-1ADC-6DC6C753F632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CFC1221-F5CD-CCC1-B81F-7DAF6D323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BA504B1-9A5F-508C-A572-59683B1209DA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F382DE79-5DB9-23B2-F5A9-13F6DF1AC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0" y="2268000"/>
            <a:ext cx="3653333" cy="324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F62B25B7-CB4D-6675-7A45-A1BD5D4853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000" y="2268000"/>
            <a:ext cx="3653333" cy="324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DAC1337-6DD4-C609-FD4E-FD4DDA463E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3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5BFDD-CA27-D996-4395-545C907DB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EC69EA9-6889-9DB2-52AC-BDA9B22B6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6CF7DDA-B305-9183-7026-BC7C2B4CD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A9E3317-F1A8-9644-2124-A5943D468C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F519AD3D-F60C-F3B4-F3D8-7DA0C13A3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DIS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Variables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71E936FA-593C-CA7F-3933-D64C809AC0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7BDABB9-CDE4-6C7C-982D-6AE6F365AE40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BAFE5DF-1B8F-2BED-DC0D-5E6ACED58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A4D34F4-9E4D-F0A3-8FB4-A516ACCB122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0DC39A72-0A7A-06CA-B781-BFE991BD3E4E}"/>
                  </a:ext>
                </a:extLst>
              </p:cNvPr>
              <p:cNvSpPr txBox="1"/>
              <p:nvPr/>
            </p:nvSpPr>
            <p:spPr>
              <a:xfrm>
                <a:off x="654860" y="1656918"/>
                <a:ext cx="5375375" cy="43495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it-IT" sz="2800" dirty="0"/>
                  <a:t>DIFFRACTIVE</a:t>
                </a:r>
                <a:br>
                  <a:rPr lang="it-IT" sz="2800" dirty="0"/>
                </a:br>
                <a:r>
                  <a:rPr lang="it-IT" sz="2800" dirty="0"/>
                  <a:t>t = </a:t>
                </a:r>
                <a:r>
                  <a:rPr lang="en-GB" sz="2800" dirty="0"/>
                  <a:t>(P − P’)</a:t>
                </a:r>
                <a:r>
                  <a:rPr lang="it-IT" sz="2800" baseline="30000" dirty="0"/>
                  <a:t> 2</a:t>
                </a:r>
                <a:endParaRPr lang="it-IT" sz="280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it-IT" sz="28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it-IT" sz="2800" dirty="0"/>
                  <a:t> = </a:t>
                </a:r>
                <a:r>
                  <a:rPr lang="en-GB" sz="2800" dirty="0"/>
                  <a:t>Q</a:t>
                </a:r>
                <a:r>
                  <a:rPr lang="it-IT" sz="2800" baseline="30000" dirty="0"/>
                  <a:t>2</a:t>
                </a:r>
                <a:r>
                  <a:rPr lang="en-GB" sz="2800" dirty="0"/>
                  <a:t> / (Q</a:t>
                </a:r>
                <a:r>
                  <a:rPr lang="it-IT" sz="2800" baseline="30000" dirty="0"/>
                  <a:t> 2</a:t>
                </a:r>
                <a:r>
                  <a:rPr lang="en-GB" sz="2800" dirty="0"/>
                  <a:t> + M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2</a:t>
                </a:r>
                <a:r>
                  <a:rPr lang="en-GB" sz="2800" dirty="0"/>
                  <a:t> − t) = </a:t>
                </a:r>
                <a:r>
                  <a:rPr lang="en-GB" sz="2800" dirty="0" err="1">
                    <a:solidFill>
                      <a:srgbClr val="FFFF00"/>
                    </a:solidFill>
                  </a:rPr>
                  <a:t>x</a:t>
                </a:r>
                <a:r>
                  <a:rPr lang="en-GB" sz="2800" baseline="-25000" dirty="0" err="1">
                    <a:solidFill>
                      <a:srgbClr val="FFFF00"/>
                    </a:solidFill>
                  </a:rPr>
                  <a:t>Bj</a:t>
                </a:r>
                <a:r>
                  <a:rPr lang="en-GB" sz="2800" dirty="0">
                    <a:solidFill>
                      <a:srgbClr val="FFFF00"/>
                    </a:solidFill>
                  </a:rPr>
                  <a:t>/x</a:t>
                </a:r>
                <a:r>
                  <a:rPr lang="en-GB" sz="2800" baseline="-25000" dirty="0">
                    <a:solidFill>
                      <a:srgbClr val="FFFF00"/>
                    </a:solidFill>
                  </a:rPr>
                  <a:t>pom</a:t>
                </a:r>
                <a:endParaRPr lang="it-IT" sz="2800" baseline="-25000" dirty="0">
                  <a:solidFill>
                    <a:srgbClr val="FFFF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it-IT" sz="2800" dirty="0"/>
                  <a:t>M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 2</a:t>
                </a:r>
                <a:r>
                  <a:rPr lang="it-IT" sz="2800" dirty="0"/>
                  <a:t> = </a:t>
                </a:r>
                <a:r>
                  <a:rPr lang="en-GB" sz="2800" dirty="0"/>
                  <a:t>(q + P − P’)</a:t>
                </a:r>
                <a:r>
                  <a:rPr lang="it-IT" sz="2800" baseline="30000" dirty="0"/>
                  <a:t> 2 </a:t>
                </a:r>
                <a:r>
                  <a:rPr lang="it-IT" sz="2800" dirty="0"/>
                  <a:t>= E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2</a:t>
                </a:r>
                <a:r>
                  <a:rPr lang="it-IT" sz="2800" dirty="0"/>
                  <a:t> - |P</a:t>
                </a:r>
                <a:r>
                  <a:rPr lang="it-IT" sz="2800" baseline="-25000" dirty="0"/>
                  <a:t>X</a:t>
                </a:r>
                <a:r>
                  <a:rPr lang="it-IT" sz="2800" dirty="0"/>
                  <a:t>|</a:t>
                </a:r>
                <a:r>
                  <a:rPr lang="it-IT" sz="2800" baseline="30000" dirty="0"/>
                  <a:t>2</a:t>
                </a:r>
                <a:r>
                  <a:rPr lang="it-IT" sz="2800" dirty="0"/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2800" dirty="0">
                    <a:solidFill>
                      <a:srgbClr val="FFFF00"/>
                    </a:solidFill>
                  </a:rPr>
                  <a:t>x</a:t>
                </a:r>
                <a:r>
                  <a:rPr lang="en-GB" sz="2800" baseline="-25000" dirty="0">
                    <a:solidFill>
                      <a:srgbClr val="FFFF00"/>
                    </a:solidFill>
                  </a:rPr>
                  <a:t>L</a:t>
                </a:r>
                <a:r>
                  <a:rPr lang="it-IT" sz="2800" dirty="0">
                    <a:solidFill>
                      <a:srgbClr val="FFFF00"/>
                    </a:solidFill>
                  </a:rPr>
                  <a:t> = P</a:t>
                </a:r>
                <a:r>
                  <a:rPr lang="it-IT" sz="2800" baseline="-25000" dirty="0">
                    <a:solidFill>
                      <a:srgbClr val="FFFF00"/>
                    </a:solidFill>
                  </a:rPr>
                  <a:t>z</a:t>
                </a:r>
                <a:r>
                  <a:rPr lang="it-IT" sz="2800" dirty="0">
                    <a:solidFill>
                      <a:srgbClr val="FFFF00"/>
                    </a:solidFill>
                  </a:rPr>
                  <a:t>’/P</a:t>
                </a:r>
                <a:r>
                  <a:rPr lang="it-IT" sz="2800" baseline="-25000" dirty="0">
                    <a:solidFill>
                      <a:srgbClr val="FFFF00"/>
                    </a:solidFill>
                  </a:rPr>
                  <a:t>z </a:t>
                </a:r>
                <a:r>
                  <a:rPr lang="it-IT" sz="2800" dirty="0">
                    <a:solidFill>
                      <a:srgbClr val="FFFF00"/>
                    </a:solidFill>
                  </a:rPr>
                  <a:t>= 1 - </a:t>
                </a:r>
                <a:r>
                  <a:rPr lang="it-IT" sz="2800" dirty="0" err="1">
                    <a:solidFill>
                      <a:srgbClr val="FFFF00"/>
                    </a:solidFill>
                  </a:rPr>
                  <a:t>x</a:t>
                </a:r>
                <a:r>
                  <a:rPr lang="it-IT" sz="2800" baseline="-25000" dirty="0" err="1">
                    <a:solidFill>
                      <a:srgbClr val="FFFF00"/>
                    </a:solidFill>
                  </a:rPr>
                  <a:t>pom</a:t>
                </a:r>
                <a:r>
                  <a:rPr lang="it-IT" sz="2800" dirty="0">
                    <a:solidFill>
                      <a:srgbClr val="FFFF00"/>
                    </a:solidFill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it-IT" sz="2800" dirty="0" err="1"/>
                  <a:t>x</a:t>
                </a:r>
                <a:r>
                  <a:rPr lang="it-IT" sz="2800" baseline="-25000" dirty="0" err="1"/>
                  <a:t>pom</a:t>
                </a:r>
                <a:r>
                  <a:rPr lang="it-IT" sz="2800" dirty="0"/>
                  <a:t> = (</a:t>
                </a:r>
                <a:r>
                  <a:rPr lang="pl-PL" sz="2800" dirty="0"/>
                  <a:t>Q</a:t>
                </a:r>
                <a:r>
                  <a:rPr lang="pl-PL" sz="2800" baseline="30000" dirty="0"/>
                  <a:t>2</a:t>
                </a:r>
                <a:r>
                  <a:rPr lang="pl-PL" sz="2800" dirty="0"/>
                  <a:t> + </a:t>
                </a:r>
                <a:r>
                  <a:rPr lang="it-IT" sz="2800" dirty="0"/>
                  <a:t>M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 2</a:t>
                </a:r>
                <a:r>
                  <a:rPr lang="pl-PL" sz="2800" dirty="0"/>
                  <a:t> − t</a:t>
                </a:r>
                <a:r>
                  <a:rPr lang="it-IT" sz="2800" dirty="0"/>
                  <a:t>)/(</a:t>
                </a:r>
                <a:r>
                  <a:rPr lang="pl-PL" sz="2800" dirty="0"/>
                  <a:t>Q</a:t>
                </a:r>
                <a:r>
                  <a:rPr lang="pl-PL" sz="2800" baseline="30000" dirty="0"/>
                  <a:t>2</a:t>
                </a:r>
                <a:r>
                  <a:rPr lang="pl-PL" sz="2800" dirty="0"/>
                  <a:t> + W</a:t>
                </a:r>
                <a:r>
                  <a:rPr lang="pl-PL" sz="2800" baseline="30000" dirty="0"/>
                  <a:t>2</a:t>
                </a:r>
                <a:r>
                  <a:rPr lang="pl-PL" sz="2800" dirty="0"/>
                  <a:t> − m</a:t>
                </a:r>
                <a:r>
                  <a:rPr lang="pl-PL" sz="2800" baseline="30000" dirty="0"/>
                  <a:t>2</a:t>
                </a:r>
                <a:r>
                  <a:rPr lang="pl-PL" sz="2800" baseline="-25000" dirty="0"/>
                  <a:t>p</a:t>
                </a:r>
                <a:r>
                  <a:rPr lang="it-IT" sz="2800" dirty="0"/>
                  <a:t>)</a:t>
                </a:r>
              </a:p>
              <a:p>
                <a:pPr>
                  <a:lnSpc>
                    <a:spcPct val="150000"/>
                  </a:lnSpc>
                </a:pPr>
                <a:endParaRPr lang="en-GB" sz="2800" baseline="-250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0DC39A72-0A7A-06CA-B781-BFE991BD3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60" y="1656918"/>
                <a:ext cx="5375375" cy="4349524"/>
              </a:xfrm>
              <a:prstGeom prst="rect">
                <a:avLst/>
              </a:prstGeom>
              <a:blipFill>
                <a:blip r:embed="rId7"/>
                <a:stretch>
                  <a:fillRect l="-22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875C5A0A-BB88-BE4E-265F-2ED13F24CF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4000" y="1980000"/>
            <a:ext cx="6411636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92ABA-31D4-F589-6159-8F9817DEF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B1CE668F-A108-17EF-7C89-456671C0C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764D788-62DC-7495-79EB-FFADFAB3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E9F7569-B3A4-42AC-B5C3-69CDEFEA3E12}" type="slidenum">
              <a:rPr lang="en-GB" smtClean="0"/>
              <a:pPr/>
              <a:t>40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3C6738B-29A7-7A03-C8F7-7C93E3DF4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D0A8284-D376-37F9-622A-4E0105682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404ED0D-2FD0-5317-AC2F-AD81A9000D47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C0E13E04-351F-F789-285B-BDD9D9894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1B0F7D8F-370D-BFA3-3CA4-3B55C343F72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itolo 1">
                <a:extLst>
                  <a:ext uri="{FF2B5EF4-FFF2-40B4-BE49-F238E27FC236}">
                    <a16:creationId xmlns:a16="http://schemas.microsoft.com/office/drawing/2014/main" id="{F6DBA715-FB8B-573D-C591-E7A223288AE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6" y="631971"/>
                <a:ext cx="5824203" cy="1325563"/>
              </a:xfrm>
            </p:spPr>
            <p:txBody>
              <a:bodyPr>
                <a:normAutofit/>
              </a:bodyPr>
              <a:lstStyle/>
              <a:p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xL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it-IT" baseline="30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: </a:t>
                </a:r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Resolution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with B0</a:t>
                </a:r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>
          <p:sp>
            <p:nvSpPr>
              <p:cNvPr id="11" name="Titolo 1">
                <a:extLst>
                  <a:ext uri="{FF2B5EF4-FFF2-40B4-BE49-F238E27FC236}">
                    <a16:creationId xmlns:a16="http://schemas.microsoft.com/office/drawing/2014/main" id="{F6DBA715-FB8B-573D-C591-E7A223288A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6" y="631971"/>
                <a:ext cx="5824203" cy="1325563"/>
              </a:xfrm>
              <a:blipFill>
                <a:blip r:embed="rId6"/>
                <a:stretch>
                  <a:fillRect l="-42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magine 14">
            <a:extLst>
              <a:ext uri="{FF2B5EF4-FFF2-40B4-BE49-F238E27FC236}">
                <a16:creationId xmlns:a16="http://schemas.microsoft.com/office/drawing/2014/main" id="{40E3353A-68D7-66D9-038B-E030D57C97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815" y="1835200"/>
            <a:ext cx="8128370" cy="194049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1C1FA4D6-196D-327A-D261-64FFA6E5B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814" y="3876848"/>
            <a:ext cx="8128371" cy="194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66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F9449-A399-4D84-6C68-CEF31911E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2DF2739-7BC6-17FF-039E-57B1A084A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CB537E4-2234-9875-5B3C-230C4683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A311303-937A-F2C8-899F-9818F2DEF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954332DA-781D-3B08-77A8-FD78970E534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6" y="631971"/>
                <a:ext cx="7094203" cy="1325563"/>
              </a:xfrm>
            </p:spPr>
            <p:txBody>
              <a:bodyPr/>
              <a:lstStyle/>
              <a:p>
                <a:r>
                  <a:rPr lang="it-IT">
                    <a:solidFill>
                      <a:schemeClr val="bg1"/>
                    </a:solidFill>
                    <a:latin typeface="Oswald" panose="00000500000000000000" pitchFamily="2" charset="0"/>
                  </a:rPr>
                  <a:t>Backup: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𝑑𝑁</m:t>
                        </m:r>
                      </m:num>
                      <m:den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it-IT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endParaRPr lang="en-GB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954332DA-781D-3B08-77A8-FD78970E53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6" y="631971"/>
                <a:ext cx="7094203" cy="1325563"/>
              </a:xfrm>
              <a:blipFill>
                <a:blip r:embed="rId4"/>
                <a:stretch>
                  <a:fillRect l="-3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275ED59C-3D34-BF82-E0EF-11E4786B5F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A392C656-B85C-A7C9-808E-EA5E35B6B164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7111F6B2-FEC0-BB11-059A-CDDB33A02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63021E39-67BE-DECA-E0DF-3EA01FE5450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418F9FF4-17AA-490A-B9B0-69AE79FA53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867" y="978411"/>
            <a:ext cx="6028061" cy="54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9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7572F-58C5-5D76-FBAC-94D03761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B697FDD9-D297-3CFC-E75C-0833EEACA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6B03EDCC-BD01-D512-CD16-111658CE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160266A-0D48-8CE8-C2F3-88CE9B761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211F0EF4-939A-E3BB-0A66-63E236904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after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F373E5B-4C5D-9B29-EABC-4B56B6DCF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9D7E5D19-6F95-55A3-B8A4-C51CFB65566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33F9EE8-0884-0BAC-6EE1-086F0AA50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ACC8755-6424-9E45-D588-DEBEDA9ED62B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631C493-AF65-BD04-FE60-354FDC6B27B4}"/>
              </a:ext>
            </a:extLst>
          </p:cNvPr>
          <p:cNvSpPr txBox="1"/>
          <p:nvPr/>
        </p:nvSpPr>
        <p:spPr>
          <a:xfrm>
            <a:off x="1688489" y="1885926"/>
            <a:ext cx="1811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Q2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EB95743-B84E-BD31-9C44-D7EEC2DBB2C9}"/>
              </a:ext>
            </a:extLst>
          </p:cNvPr>
          <p:cNvSpPr txBox="1"/>
          <p:nvPr/>
        </p:nvSpPr>
        <p:spPr>
          <a:xfrm>
            <a:off x="5579967" y="1885925"/>
            <a:ext cx="15653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y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D30D42D-CF8B-EAAB-6E09-C503C9019AB0}"/>
              </a:ext>
            </a:extLst>
          </p:cNvPr>
          <p:cNvSpPr txBox="1"/>
          <p:nvPr/>
        </p:nvSpPr>
        <p:spPr>
          <a:xfrm>
            <a:off x="9352726" y="1885925"/>
            <a:ext cx="1579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xbj Resolution</a:t>
            </a:r>
            <a:endParaRPr lang="en-GB" sz="1400">
              <a:solidFill>
                <a:schemeClr val="tx2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1D43A41-9106-8538-B675-E9298DD9B9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2268000"/>
            <a:ext cx="3653334" cy="3240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3F2A2507-1B36-7483-DBDD-95DFAA4A0E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9" y="2268000"/>
            <a:ext cx="3653333" cy="3240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4C739DBC-E75A-A658-A730-07B9945EB9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97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6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28F41-4F3F-DA31-C459-C790AA51A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229EDAF-1563-1049-83ED-946D14FA3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745BC04-C0CE-52DC-59C8-719A06BF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7A6446F-54F2-CBA8-F6BB-3DF1ED259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236C9D24-6D4F-2B7A-1633-0FF360A4F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after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CBA2603-74A6-863F-BD6E-3EF72724F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161785D4-CBF4-86A9-766C-0984C0FCA1D3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F8AA840-9262-875B-3972-6B50BEC05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2DA58F0-F59B-90B9-C175-636B1716AEB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52E1079-C261-A028-D47D-D99FEEE9371E}"/>
              </a:ext>
            </a:extLst>
          </p:cNvPr>
          <p:cNvSpPr txBox="1"/>
          <p:nvPr/>
        </p:nvSpPr>
        <p:spPr>
          <a:xfrm>
            <a:off x="1863798" y="1935287"/>
            <a:ext cx="14377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t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6124364-A87B-A87F-1FC1-28BC8A0DE6FC}"/>
              </a:ext>
            </a:extLst>
          </p:cNvPr>
          <p:cNvSpPr txBox="1"/>
          <p:nvPr/>
        </p:nvSpPr>
        <p:spPr>
          <a:xfrm>
            <a:off x="5581599" y="1935286"/>
            <a:ext cx="15621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xL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121A408-D751-5BDA-8FEB-AA0EF28B4B50}"/>
              </a:ext>
            </a:extLst>
          </p:cNvPr>
          <p:cNvSpPr txBox="1"/>
          <p:nvPr/>
        </p:nvSpPr>
        <p:spPr>
          <a:xfrm>
            <a:off x="9084000" y="1930012"/>
            <a:ext cx="21173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beta Resolution</a:t>
            </a:r>
            <a:endParaRPr lang="en-GB" sz="1400">
              <a:solidFill>
                <a:schemeClr val="tx2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70CDE19-30F9-B5CA-C7D6-4543971A67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9" y="2268000"/>
            <a:ext cx="3653333" cy="3240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8A65B6B6-4509-5250-7959-D7E1549735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98" y="2268000"/>
            <a:ext cx="3653333" cy="3240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FA18D96-7792-C3F5-DF7F-9876CF866C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98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2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C7FEA-735A-2788-2388-667EF32B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7F62AF3-E913-7233-5129-A6DCE48D2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96C8AEC-4E4D-C683-3AB8-8E446E31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782020-374A-C96E-E141-24982B5EE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9BAE1951-9B94-E94F-C62F-60AE86CE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F6FB698B-56CA-8904-972A-3469C698E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26554CE-9EE7-C629-60A4-59C8B0EECC0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3655E9C-E2CF-78BC-4068-456C25BE1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4E424F31-49BC-44D1-9AA8-350992DEBCE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2B9F0B39-8273-84E4-E9AF-E5A7EE480B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6" y="1617846"/>
            <a:ext cx="5074074" cy="450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36C003F-D07A-4BFE-2D6A-C9091E5EBC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726" y="1617846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9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F98B3-68A4-C3C3-87BF-E2EB4AE63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0FAFD4C6-4A31-AF7C-FF8E-34C005E62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753B2B9-422D-E842-65A5-E3740A94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3343DC8-DE2A-373A-6268-801AB04B9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E0CFCC0-507D-7027-B878-E621425B9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Distribution 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79D2A9B4-C746-B3B4-78D6-99E13565B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1BC02E2B-E937-8268-F074-DC1172D50AAD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5534CB3-F642-43CB-FA13-E5DB82905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84CA7FF-42D9-F261-F53E-7CD27BDF7C11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0B1D83AF-CDC8-FD20-F970-124C28BAC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12" y="1569138"/>
            <a:ext cx="5074074" cy="450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B8C8A4B-ECC5-8983-400A-251D96923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59" y="1569138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D2D8-1E70-ABD1-F4A8-7491476F1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7B4FA8A-26CE-EAB9-8D4C-F9E8213AD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70163D8E-E220-DC92-EE48-15B0DFE33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D691D35-0DA2-8CAB-452A-1AD33BD70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360785EC-D47A-464C-B683-889503492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10CC6B8-4EB2-0F5A-B876-82F960EAF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4A58FD3-8E18-6367-6AEB-8A31D42ABDC7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03C127A1-552B-2F64-4EE7-4A5F4A776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8527287-CCB8-8747-CD78-9B6B81B13EF5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AD709B2B-E9B3-DBAC-86CF-D273D56B2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38" y="1617846"/>
            <a:ext cx="5074075" cy="450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3E63BA6-59DE-1591-5A4D-9AA8EC290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274" y="1617846"/>
            <a:ext cx="5074075" cy="45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3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07C18-2D3D-26D0-5E1C-BF1B3204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8366AC8-41FD-FF59-8156-32ABB5A49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623A122B-8732-E699-1721-F026B37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D270574-A5E7-0911-3512-EEDB831D1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550AEB1-F974-C967-9E9F-4BF450098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binned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D01118F-6BF1-1ED6-EEA6-EEAE87172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BB09ACD-0506-568E-076D-357B0738142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F65575F-94CC-DFB8-AD8B-C494FA984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F3F2197-B8AF-F372-A474-939882EE2BEC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522677F7-CE51-482C-5C7A-1000155B10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961" y="1495355"/>
            <a:ext cx="5074078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EB922-06A2-7204-4597-958383F49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B1EBF4E-DE55-9158-9439-4D48AA033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755A3623-2E96-A846-4D2D-C5C83404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20729DC-774E-CB32-752E-B8D25C628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29FFAD5-977F-AD30-CAC1-39B84E478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x</a:t>
            </a:r>
            <a:r>
              <a:rPr lang="it-IT" baseline="-25000">
                <a:solidFill>
                  <a:schemeClr val="bg1"/>
                </a:solidFill>
                <a:latin typeface="Oswald" panose="00000500000000000000" pitchFamily="2" charset="0"/>
              </a:rPr>
              <a:t>Bj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and |t|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binned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F675985B-9973-182A-9FC3-4168BE1159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417C8D8E-BF27-A440-4AF4-32815DB50B31}"/>
              </a:ext>
            </a:extLst>
          </p:cNvPr>
          <p:cNvGrpSpPr/>
          <p:nvPr/>
        </p:nvGrpSpPr>
        <p:grpSpPr>
          <a:xfrm>
            <a:off x="657877" y="611784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81B96DD-BC8D-5449-CE82-6AB24E5DB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D2FC621-BB0A-7CEB-EBF9-AF1016D0CC87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3EEAADCB-33E0-EAFA-B05B-25ADC9A4FA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1692000"/>
            <a:ext cx="5074074" cy="450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233D19AA-F36A-174E-517C-C61BBE3392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692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36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567A6-C680-0840-8116-AA233B141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41CFDAD-45A5-B040-C1AB-C2A0A046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C1385725-A712-7AF4-0E7D-E5165E85C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7C722AF-8862-C33A-2D24-CE0CFE8C2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102DEA11-13B5-1D15-DAC4-6BC144E539E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5083355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>
                    <a:solidFill>
                      <a:schemeClr val="bg1"/>
                    </a:solidFill>
                    <a:latin typeface="Oswald" panose="00000500000000000000" pitchFamily="2" charset="0"/>
                  </a:rPr>
                  <a:t>  and x</a:t>
                </a:r>
                <a:r>
                  <a:rPr lang="en-GB" baseline="-25000">
                    <a:solidFill>
                      <a:schemeClr val="bg1"/>
                    </a:solidFill>
                    <a:latin typeface="Oswald" panose="00000500000000000000" pitchFamily="2" charset="0"/>
                  </a:rPr>
                  <a:t>L</a:t>
                </a:r>
                <a:r>
                  <a:rPr lang="en-GB">
                    <a:solidFill>
                      <a:schemeClr val="bg1"/>
                    </a:solidFill>
                    <a:latin typeface="Oswald" panose="00000500000000000000" pitchFamily="2" charset="0"/>
                  </a:rPr>
                  <a:t> binned</a:t>
                </a: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102DEA11-13B5-1D15-DAC4-6BC144E539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5083355" cy="1325563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B7DF052-7F42-B2BB-3E08-5787E6C242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E304144-C9DA-581B-84B9-14E67F2794E0}"/>
              </a:ext>
            </a:extLst>
          </p:cNvPr>
          <p:cNvGrpSpPr/>
          <p:nvPr/>
        </p:nvGrpSpPr>
        <p:grpSpPr>
          <a:xfrm>
            <a:off x="657877" y="611784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F71F0B2-F012-A522-C904-18672BB70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E49BF3B3-974D-5B0B-12A1-C002ADE6688F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73752421-4E15-32FF-FFE2-0D29E3A0C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1692000"/>
            <a:ext cx="5074074" cy="450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1D713EE-4A02-609F-7D08-77EF4607F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692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C7865-6476-00C7-94F0-9C8BD2FF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058093D3-D053-FAE5-4469-46843FBC2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ED91D4D-42B4-1C5E-512C-F9C981FF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DB08BAF-4FA7-AA7E-520E-F488CDE0C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430AD792-824B-DE22-C07C-6A7DD2C1A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233375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Diffractive DIS Differential Cross Sections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6DDEF08-C30D-047F-AC81-2B1868577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984C4A4-D0DF-A081-97F0-F032D31176B1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3C9D973-0409-4B74-2BF6-F161896BF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2B38E8E3-D667-BE34-9609-9CC4E55FC48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143E8FD0-3295-AEF8-C5C5-C3CF93823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7449" y="2197719"/>
            <a:ext cx="4568593" cy="24625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9D3B317-B037-7BD4-6BB6-30EE02F51A6F}"/>
                  </a:ext>
                </a:extLst>
              </p:cNvPr>
              <p:cNvSpPr txBox="1"/>
              <p:nvPr/>
            </p:nvSpPr>
            <p:spPr>
              <a:xfrm>
                <a:off x="657877" y="1957534"/>
                <a:ext cx="6578211" cy="349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𝑒𝑝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→ 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𝑒𝑋𝑌</m:t>
                              </m:r>
                            </m:sup>
                          </m:sSup>
                        </m:num>
                        <m:den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𝑒𝑝</m:t>
                                      </m:r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→ </m:t>
                                      </m:r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𝑒𝑋𝑌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</m:sSub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𝐵𝑡</m:t>
                          </m:r>
                        </m:sup>
                      </m:sSup>
                    </m:oMath>
                  </m:oMathPara>
                </a14:m>
                <a:endParaRPr lang="en-GB" b="0" i="0" dirty="0">
                  <a:solidFill>
                    <a:schemeClr val="bg1"/>
                  </a:solidFill>
                  <a:effectLst/>
                  <a:latin typeface="Oswald" panose="00000500000000000000" pitchFamily="2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b="0" i="0" dirty="0">
                  <a:solidFill>
                    <a:schemeClr val="bg1"/>
                  </a:solidFill>
                  <a:effectLst/>
                  <a:latin typeface="Oswald" panose="00000500000000000000" pitchFamily="2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it-IT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𝑒𝑝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→ 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𝑒𝑋𝑌</m:t>
                              </m:r>
                            </m:sup>
                          </m:sSup>
                        </m:num>
                        <m:den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it-IT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it-IT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b="0" i="0" dirty="0">
                  <a:solidFill>
                    <a:schemeClr val="bg1"/>
                  </a:solidFill>
                  <a:effectLst/>
                  <a:latin typeface="Oswald" panose="00000500000000000000" pitchFamily="2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GB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𝑝𝑜𝑚</m:t>
                          </m:r>
                        </m:sub>
                      </m:sSub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9D3B317-B037-7BD4-6BB6-30EE02F51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77" y="1957534"/>
                <a:ext cx="6578211" cy="34954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93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49A75-829F-BB1B-65D4-40EB8D2AC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7E7D35E-9693-727F-90F4-9EBB3FB9E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EA6FBAA-4182-2836-A965-63B3284D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D92B1B2-FB25-381F-DCB3-56FC2CBD6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D068E13A-E1F1-981C-DC3F-F623E86E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8240318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Diffrective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 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34A22A2-96AE-D3E0-2495-FECAB08FE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7D2FA2FB-B440-8F19-E99D-49CE200EF084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0CCAEEB-8A7E-C50D-7BE4-274467BAA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EF5BB8F1-C16B-24FC-4A98-230626C15EB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AB53565F-FCE7-632F-F4E6-583C778C6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1800000"/>
            <a:ext cx="3537778" cy="432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880299E-85DB-0AB5-B404-82E8B11B71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52" y="1800000"/>
            <a:ext cx="3537778" cy="432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34EACF5-1166-4848-91A0-5BEE0C478D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000" y="1800000"/>
            <a:ext cx="353777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3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2309B-3A23-744B-795F-17C5CB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578CF141-390D-829D-A5EB-73AE2F166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AAFB3FD-6C26-DA3E-FF7E-A0E3160D3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2C15336-3381-5076-992B-C029CC30C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7AD7207E-21D2-5813-9236-E0F6AE9CE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8240318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Diffrective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 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77A02EF-E350-FACF-7721-15B93E53F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3784212A-A926-F95A-524A-EA54764C30D7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7193119D-5377-7C47-0721-235DBD8E5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7469124-FE0D-D24A-1F08-3A259E2ED85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B9FC9DE2-4F07-0CF6-FC39-A5A9C9C595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1800000"/>
            <a:ext cx="3537778" cy="432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2C89118-A0C9-14F5-B205-BBEFC44A05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0" y="1800000"/>
            <a:ext cx="3537778" cy="432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C907E272-29A4-E3D9-B021-1C38AF8035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000" y="1800000"/>
            <a:ext cx="353777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3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26E08-E4FB-FE75-8BA2-B8E1C3390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9C19F3E-1C9F-7E83-C037-BB44E3708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3619FA4-7C1E-18D6-3F83-03F84A93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2B98EE9-2F8D-0909-0D55-16B4C866A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EE26FCD-1BDA-C7A6-90A6-ED34432EE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8240318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Diffrective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 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49EC7FDC-552D-E6C0-B185-66ED9E8FA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8DE1B4CB-C31B-6806-9579-7A86A67EE961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AD7FE7E-B0C6-AD90-9419-E97032F23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C7A71BC-A9E6-FAB7-80EE-234D94DF9E4D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3EDF95CE-3022-8537-008F-3579503CC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1800000"/>
            <a:ext cx="3537778" cy="432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9DCD40E4-E16C-5260-2DDE-8AA84FD24B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52" y="1800000"/>
            <a:ext cx="3537778" cy="432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89862F7-30E4-80A7-A25C-3E9F18E787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000" y="1800000"/>
            <a:ext cx="353777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7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71A0B-1915-BD3F-3F25-0244364C9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79C50D52-B6B7-A766-8024-935D15A08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433A144-6C73-A360-ED38-2EBF355FC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29E491E-0C12-85EF-63A6-F5472F316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C66930BC-470B-E490-BFE4-A5BFA592C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8240318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Diffrective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 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BB63ED87-F3FE-91DE-42DA-FE02355E8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B929464-4EC9-1CFB-E013-8BF521ABB785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73144D58-82B3-5DD0-CD91-16C0E2B9E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9298B3B8-7B41-85BD-D5CA-5A39675D11C0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0DE48ADA-6E93-02B7-DE81-14FCAB2F3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1800000"/>
            <a:ext cx="3537778" cy="432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2295978-31A2-B4C3-BFC5-5C1A1CEE8C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0" y="1800000"/>
            <a:ext cx="3537778" cy="432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95E8FDA-E7BA-93E0-82A9-A51590A225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0" y="1800000"/>
            <a:ext cx="353777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3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EA907-632A-334B-1817-EC170963B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008874BB-4EF4-0CB1-0FCB-EFD97CB14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76F31BE-78A7-84C0-0897-B698D456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E3D6102-B4DB-B2DD-3027-577443571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73943A5-7086-4262-AF9C-0FB3CA71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8240318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Diffrective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 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3DD3FDED-F9F3-18E9-5D57-BBACF707D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DD25B95-DD5A-3867-2DAC-A2C153C3EAD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A8B4C65C-8E6C-4BB2-E999-CE69814EB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61DF062C-B75E-43AB-A30D-0B299E3C3663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5174CCBB-D26A-B3E8-08E7-A6ABCD2160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03" y="1800000"/>
            <a:ext cx="3537778" cy="432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780E3F6-13EA-A65B-9EEA-FC594D0844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567" y="1800000"/>
            <a:ext cx="3537778" cy="432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FC9B8FE6-6174-BAAC-6641-C394DCB747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428" y="1800000"/>
            <a:ext cx="353777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1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C2098-508D-9C26-0A3D-4BE0C73E3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38BCF348-BFB8-B52C-7897-E1BD6270F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4739A030-F68A-88D3-4A65-AB7389ECF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3C9F7DF-086F-8C69-D0A0-DDE304952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BFF91D3D-5EED-4D6D-484B-9528855AA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8240318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Diffrective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 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B44F2B0A-CA2D-C468-3355-7F6BAF04D6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CE496DB-D406-66CC-A9C9-B4C66BD02899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5E9EFAE0-63E5-930E-9E5C-850308727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B68E268-6800-A26A-C187-7840CE4E1230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EB690E14-9ED4-66A2-B598-2CD092E379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5" y="1800000"/>
            <a:ext cx="3537778" cy="4320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3BDC326-A964-C95A-EF0F-4DB786A33C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151" y="1800000"/>
            <a:ext cx="3537778" cy="432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BE1AA70-D03A-265F-AF8A-7779F21199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427" y="1800000"/>
            <a:ext cx="353777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9B198-04B4-7BC1-0EFE-A4D976FD7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C92D45F3-69C8-7E4E-757F-0C76104BF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387120B-9478-8485-77F4-DDCDA0B22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89235CA-61DC-A417-81F0-AE5E13896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2C798CD9-67A0-6754-D76D-3A479378D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8240318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Diffrective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Differential Cross 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C4D76D8-25D7-21C7-70D1-01BD3EF2E0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F47F6F5-9AFC-FCDB-53B2-F73CAFF57922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5E895B3-886C-2814-BEAE-A478FF8E8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15645D16-6B44-3383-DDF6-0FA9E47A0405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 dirty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299D182-4958-2918-EED1-A2FA1026E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598" y="1800000"/>
            <a:ext cx="3537778" cy="432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339E3A6-63F8-C381-2063-077E7FF018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959" y="1800000"/>
            <a:ext cx="353777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0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6ECC5-C1D7-352D-21BE-C6EE73861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561B8FA9-ED08-B7D6-C28C-29C2E1475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74C4792-14CD-0FB4-97B0-758A991D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9B02D7F-176E-91E9-7215-B8B9F51EA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A2EA57F-EFCC-20DF-B574-E7668BCED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BFCD0C9-95E4-0BA1-5925-6991630504A7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50F897E-04C5-401D-0390-BE0943ACC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95F9806-2387-22A0-D54F-8644B3BED89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ECBA7EE7-EEF8-4838-CADE-7337C6352E55}"/>
                  </a:ext>
                </a:extLst>
              </p:cNvPr>
              <p:cNvSpPr txBox="1"/>
              <p:nvPr/>
            </p:nvSpPr>
            <p:spPr>
              <a:xfrm>
                <a:off x="539892" y="764452"/>
                <a:ext cx="5113659" cy="5514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Simulation Campaign </a:t>
                </a:r>
                <a:r>
                  <a:rPr lang="en-GB" sz="3200" dirty="0">
                    <a:solidFill>
                      <a:srgbClr val="FFFF00"/>
                    </a:solidFill>
                  </a:rPr>
                  <a:t>26.07.1</a:t>
                </a:r>
                <a:r>
                  <a:rPr lang="en-GB" sz="3200" dirty="0"/>
                  <a:t>                     </a:t>
                </a:r>
              </a:p>
              <a:p>
                <a:r>
                  <a:rPr lang="en-GB" sz="3200" dirty="0"/>
                  <a:t>Number of event:  2M</a:t>
                </a:r>
              </a:p>
              <a:p>
                <a:r>
                  <a:rPr lang="en-GB" sz="3200" dirty="0"/>
                  <a:t>MC: </a:t>
                </a:r>
                <a:r>
                  <a:rPr lang="en-GB" sz="3200" dirty="0" err="1"/>
                  <a:t>Rapgap</a:t>
                </a:r>
                <a:r>
                  <a:rPr lang="en-GB" sz="3200" dirty="0"/>
                  <a:t> 3.10</a:t>
                </a:r>
              </a:p>
              <a:p>
                <a:r>
                  <a:rPr lang="en-GB" sz="3200" dirty="0"/>
                  <a:t>Afterburner 0.1.3</a:t>
                </a:r>
              </a:p>
              <a:p>
                <a:r>
                  <a:rPr lang="en-GB" sz="3200" dirty="0">
                    <a:solidFill>
                      <a:srgbClr val="FFFF00"/>
                    </a:solidFill>
                  </a:rPr>
                  <a:t>NO ISR, 9 x 130(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it-IT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  <m:r>
                      <a:rPr lang="it-IT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=68 </m:t>
                    </m:r>
                    <m:r>
                      <a:rPr lang="it-IT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it-IT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>
                  <a:solidFill>
                    <a:srgbClr val="FFFF00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Q</a:t>
                </a:r>
                <a:r>
                  <a:rPr lang="en-GB" sz="3200" baseline="30000" dirty="0"/>
                  <a:t>2 </a:t>
                </a:r>
                <a:r>
                  <a:rPr lang="en-GB" sz="3200" dirty="0"/>
                  <a:t>&gt; 5 GeV</a:t>
                </a:r>
                <a:r>
                  <a:rPr lang="en-GB" sz="3200" baseline="30000" dirty="0"/>
                  <a:t>2</a:t>
                </a:r>
                <a:r>
                  <a:rPr lang="en-GB" sz="32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10</a:t>
                </a:r>
                <a:r>
                  <a:rPr lang="en-GB" sz="3200" baseline="30000" dirty="0"/>
                  <a:t>−3</a:t>
                </a:r>
                <a:r>
                  <a:rPr lang="en-GB" sz="3200" dirty="0"/>
                  <a:t> &lt; y &lt; 1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10</a:t>
                </a:r>
                <a:r>
                  <a:rPr lang="en-GB" sz="3200" baseline="30000" dirty="0"/>
                  <a:t>-3</a:t>
                </a:r>
                <a:r>
                  <a:rPr lang="en-GB" sz="3200" dirty="0"/>
                  <a:t> &lt; </a:t>
                </a:r>
                <a:r>
                  <a:rPr lang="en-GB" sz="3200" dirty="0" err="1"/>
                  <a:t>x</a:t>
                </a:r>
                <a:r>
                  <a:rPr lang="en-GB" sz="3200" baseline="-25000" dirty="0" err="1"/>
                  <a:t>Bj</a:t>
                </a:r>
                <a:r>
                  <a:rPr lang="en-GB" sz="3200" dirty="0"/>
                  <a:t> &lt; 0.15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7 x 10</a:t>
                </a:r>
                <a:r>
                  <a:rPr lang="en-GB" sz="3200" baseline="30000" dirty="0"/>
                  <a:t>-6</a:t>
                </a:r>
                <a:r>
                  <a:rPr lang="en-GB" sz="3200" dirty="0"/>
                  <a:t> &lt; t &lt; 2 GeV</a:t>
                </a:r>
                <a:r>
                  <a:rPr lang="en-GB" sz="3200" baseline="30000" dirty="0"/>
                  <a:t>2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10</a:t>
                </a:r>
                <a:r>
                  <a:rPr lang="en-GB" sz="3200" baseline="30000" dirty="0"/>
                  <a:t>-3</a:t>
                </a:r>
                <a:r>
                  <a:rPr lang="en-GB" sz="3200" dirty="0"/>
                  <a:t> &lt; x</a:t>
                </a:r>
                <a:r>
                  <a:rPr lang="en-GB" sz="3200" baseline="-25000" dirty="0"/>
                  <a:t>pom</a:t>
                </a:r>
                <a:r>
                  <a:rPr lang="en-GB" sz="3200" dirty="0"/>
                  <a:t> &lt; 0.2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8 x 10</a:t>
                </a:r>
                <a:r>
                  <a:rPr lang="en-GB" sz="3200" baseline="30000" dirty="0"/>
                  <a:t>-3</a:t>
                </a:r>
                <a:r>
                  <a:rPr lang="en-GB" sz="3200" dirty="0"/>
                  <a:t> &lt; </a:t>
                </a:r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sz="3200" dirty="0"/>
                  <a:t> &lt; 1</a:t>
                </a:r>
              </a:p>
            </p:txBody>
          </p:sp>
        </mc:Choice>
        <mc:Fallback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ECBA7EE7-EEF8-4838-CADE-7337C6352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92" y="764452"/>
                <a:ext cx="5113659" cy="5514587"/>
              </a:xfrm>
              <a:prstGeom prst="rect">
                <a:avLst/>
              </a:prstGeom>
              <a:blipFill>
                <a:blip r:embed="rId7"/>
                <a:stretch>
                  <a:fillRect l="-3103" t="-1547" b="-2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80EE3216-9D3D-1E15-312D-F33C7D27FEF9}"/>
              </a:ext>
            </a:extLst>
          </p:cNvPr>
          <p:cNvSpPr txBox="1"/>
          <p:nvPr/>
        </p:nvSpPr>
        <p:spPr>
          <a:xfrm>
            <a:off x="7064461" y="631088"/>
            <a:ext cx="2999539" cy="457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0" i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GENERATOR LEVEL PHACE SPACE:</a:t>
            </a:r>
            <a:endParaRPr lang="en-GB" b="0" i="0">
              <a:solidFill>
                <a:schemeClr val="bg1"/>
              </a:solidFill>
              <a:effectLst/>
              <a:latin typeface="Oswald" panose="00000500000000000000" pitchFamily="2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5A23857A-BCC6-C12A-2C82-3C6EC7E93E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61" y="1221515"/>
            <a:ext cx="2841482" cy="2520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74374350-7D17-D020-02C7-B324EDF1A5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30" y="1221515"/>
            <a:ext cx="2841482" cy="2520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38926964-6D14-9CBC-5563-B56DE77945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61" y="3794321"/>
            <a:ext cx="2841482" cy="2520000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0654E402-C802-9EC2-9843-B529F1A7C8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30" y="3798764"/>
            <a:ext cx="284148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7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559DD-E480-2C9F-9021-C2F860843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059D0342-8EAE-2C5E-E794-3CE8ACD98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2943581-6365-2E1F-215A-D5CA81BE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9332285-CE67-2F62-481A-C0FE1520BC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38A5D04A-AA62-F947-ED5B-AE6141AAC0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4CB77CC-1C51-D047-98EC-B69BD082D3D2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4AC8CCE-9386-916C-E64F-1C0C7E903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17C3ABBE-85C8-AB19-A2CD-39C47172C57E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9B8B297F-ABC0-0F65-6A77-5B41AB04167B}"/>
                  </a:ext>
                </a:extLst>
              </p:cNvPr>
              <p:cNvSpPr txBox="1"/>
              <p:nvPr/>
            </p:nvSpPr>
            <p:spPr>
              <a:xfrm>
                <a:off x="490728" y="764452"/>
                <a:ext cx="5103827" cy="5514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Simulation Campaign </a:t>
                </a:r>
                <a:r>
                  <a:rPr lang="en-GB" sz="3200" dirty="0">
                    <a:solidFill>
                      <a:srgbClr val="FFFF00"/>
                    </a:solidFill>
                  </a:rPr>
                  <a:t>26.07.1</a:t>
                </a:r>
                <a:r>
                  <a:rPr lang="en-GB" sz="3200" dirty="0"/>
                  <a:t>                     </a:t>
                </a:r>
              </a:p>
              <a:p>
                <a:r>
                  <a:rPr lang="en-GB" sz="3200" dirty="0"/>
                  <a:t>Number of event:  2M</a:t>
                </a:r>
              </a:p>
              <a:p>
                <a:r>
                  <a:rPr lang="en-GB" sz="3200" dirty="0"/>
                  <a:t>MC: </a:t>
                </a:r>
                <a:r>
                  <a:rPr lang="en-GB" sz="3200" dirty="0" err="1"/>
                  <a:t>Rapgap</a:t>
                </a:r>
                <a:r>
                  <a:rPr lang="en-GB" sz="3200" dirty="0"/>
                  <a:t> 3.10</a:t>
                </a:r>
              </a:p>
              <a:p>
                <a:r>
                  <a:rPr lang="en-GB" sz="3200" dirty="0"/>
                  <a:t>Afterburner 0.1.3</a:t>
                </a:r>
              </a:p>
              <a:p>
                <a:r>
                  <a:rPr lang="en-GB" sz="3200" dirty="0">
                    <a:solidFill>
                      <a:srgbClr val="FFFF00"/>
                    </a:solidFill>
                  </a:rPr>
                  <a:t>NO ISR, 9 x 275 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it-IT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  <m:r>
                      <a:rPr lang="it-IT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=99 </m:t>
                    </m:r>
                    <m:r>
                      <a:rPr lang="it-IT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𝐺𝑒𝑉</m:t>
                    </m:r>
                  </m:oMath>
                </a14:m>
                <a:r>
                  <a:rPr lang="en-GB" sz="3200" dirty="0">
                    <a:solidFill>
                      <a:srgbClr val="FFFF00"/>
                    </a:solidFill>
                  </a:rPr>
                  <a:t>)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Q</a:t>
                </a:r>
                <a:r>
                  <a:rPr lang="en-GB" sz="3200" baseline="30000" dirty="0"/>
                  <a:t>2 </a:t>
                </a:r>
                <a:r>
                  <a:rPr lang="en-GB" sz="3200" dirty="0"/>
                  <a:t>&gt; 5 GeV</a:t>
                </a:r>
                <a:r>
                  <a:rPr lang="en-GB" sz="3200" baseline="30000" dirty="0"/>
                  <a:t>2</a:t>
                </a:r>
                <a:r>
                  <a:rPr lang="en-GB" sz="32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10</a:t>
                </a:r>
                <a:r>
                  <a:rPr lang="en-GB" sz="3200" baseline="30000" dirty="0"/>
                  <a:t>−3</a:t>
                </a:r>
                <a:r>
                  <a:rPr lang="en-GB" sz="3200" dirty="0"/>
                  <a:t> &lt; y &lt; 1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5 x 10</a:t>
                </a:r>
                <a:r>
                  <a:rPr lang="en-GB" sz="3200" baseline="30000" dirty="0"/>
                  <a:t>-4</a:t>
                </a:r>
                <a:r>
                  <a:rPr lang="en-GB" sz="3200" dirty="0"/>
                  <a:t> &lt; </a:t>
                </a:r>
                <a:r>
                  <a:rPr lang="en-GB" sz="3200" dirty="0" err="1"/>
                  <a:t>x</a:t>
                </a:r>
                <a:r>
                  <a:rPr lang="en-GB" sz="3200" baseline="-25000" dirty="0" err="1"/>
                  <a:t>Bj</a:t>
                </a:r>
                <a:r>
                  <a:rPr lang="en-GB" sz="3200" dirty="0"/>
                  <a:t> &lt; 0.15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5 x 10</a:t>
                </a:r>
                <a:r>
                  <a:rPr lang="en-GB" sz="3200" baseline="30000" dirty="0"/>
                  <a:t>-5</a:t>
                </a:r>
                <a:r>
                  <a:rPr lang="en-GB" sz="3200" dirty="0"/>
                  <a:t> &lt; t &lt; 2 GeV</a:t>
                </a:r>
                <a:r>
                  <a:rPr lang="en-GB" sz="3200" baseline="30000" dirty="0"/>
                  <a:t>2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5 x 10</a:t>
                </a:r>
                <a:r>
                  <a:rPr lang="en-GB" sz="3200" baseline="30000" dirty="0"/>
                  <a:t>-4</a:t>
                </a:r>
                <a:r>
                  <a:rPr lang="en-GB" sz="3200" dirty="0"/>
                  <a:t> &lt; x</a:t>
                </a:r>
                <a:r>
                  <a:rPr lang="en-GB" sz="3200" baseline="-25000" dirty="0"/>
                  <a:t>pom</a:t>
                </a:r>
                <a:r>
                  <a:rPr lang="en-GB" sz="3200" dirty="0"/>
                  <a:t> &lt; 0.2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8 x 10</a:t>
                </a:r>
                <a:r>
                  <a:rPr lang="en-GB" sz="3200" baseline="30000" dirty="0"/>
                  <a:t>-3</a:t>
                </a:r>
                <a:r>
                  <a:rPr lang="en-GB" sz="3200" dirty="0"/>
                  <a:t> &lt; </a:t>
                </a:r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sz="3200" dirty="0"/>
                  <a:t> &lt; 1</a:t>
                </a:r>
              </a:p>
            </p:txBody>
          </p:sp>
        </mc:Choice>
        <mc:Fallback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9B8B297F-ABC0-0F65-6A77-5B41AB041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28" y="764452"/>
                <a:ext cx="5103827" cy="5514587"/>
              </a:xfrm>
              <a:prstGeom prst="rect">
                <a:avLst/>
              </a:prstGeom>
              <a:blipFill>
                <a:blip r:embed="rId7"/>
                <a:stretch>
                  <a:fillRect l="-3106" t="-1547" r="-2031" b="-2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B011330-2FEB-69B1-CF6D-6B9D729C6774}"/>
              </a:ext>
            </a:extLst>
          </p:cNvPr>
          <p:cNvSpPr txBox="1"/>
          <p:nvPr/>
        </p:nvSpPr>
        <p:spPr>
          <a:xfrm>
            <a:off x="7064461" y="631088"/>
            <a:ext cx="2999539" cy="457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GENERATOR LEVEL PHACE SPACE:</a:t>
            </a:r>
            <a:endParaRPr lang="en-GB" b="0" i="0" dirty="0">
              <a:solidFill>
                <a:schemeClr val="bg1"/>
              </a:solidFill>
              <a:effectLst/>
              <a:latin typeface="Oswald" panose="00000500000000000000" pitchFamily="2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5FC283A3-8E8A-43B7-F51C-5953FC9C50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00" y="1220400"/>
            <a:ext cx="2841482" cy="2520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71265A5A-9F78-8101-9C0A-96790AA528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00" y="1220400"/>
            <a:ext cx="2841482" cy="2520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2FFD9273-CEAD-D2E1-A6E1-6801CCD999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61" y="3779763"/>
            <a:ext cx="2841482" cy="2520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DDF49012-F7EC-3F3F-E450-4E6B4B7F3F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00" y="3788375"/>
            <a:ext cx="284148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3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1318D-09E1-D999-9104-0F6F6E37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16EFB105-1D20-2307-8BBB-7AFDC5E3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E95C5145-1ED0-0D9F-08B4-E4D5D537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98E16EF-B1F6-2B80-4A9B-B6B6F583F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8D71A6D-142D-1308-C34A-1256BE2B3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129271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and y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9A03E16-F4A7-EEEE-3445-F255BE257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9EE4528-EE95-6EAA-5173-D1DFC8ECFE2E}"/>
              </a:ext>
            </a:extLst>
          </p:cNvPr>
          <p:cNvGrpSpPr/>
          <p:nvPr/>
        </p:nvGrpSpPr>
        <p:grpSpPr>
          <a:xfrm>
            <a:off x="657877" y="6108009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F8494357-4B2D-1D53-CA4C-060224000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F372200-B5C4-B01F-2C9D-8272C6431FAB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FB313ED2-312B-818F-6B37-7DCF1539E4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1620000"/>
            <a:ext cx="5074067" cy="4500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1F34039-A714-1BF9-E664-F161C1A9A3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1620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9F734-549E-6EFC-F11C-BFD16A039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EB60026E-0CF4-9B83-098C-8A25282A5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341F624-014B-8267-1F96-5022766D9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E70C092-1702-18E0-7A2C-DC3D26228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DBA53C30-C531-DB40-2286-2E1A6DBB86F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7129271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it-IT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and x</a:t>
                </a:r>
                <a:r>
                  <a:rPr lang="it-IT" baseline="-25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Bj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en-GB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distributions</a:t>
                </a: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DBA53C30-C531-DB40-2286-2E1A6DBB86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7129271" cy="1325563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DBE6E05B-3AB2-4690-18CC-B1440D6475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5E8EFF6-8CCC-1B1A-1E13-B2B8100E872F}"/>
              </a:ext>
            </a:extLst>
          </p:cNvPr>
          <p:cNvGrpSpPr/>
          <p:nvPr/>
        </p:nvGrpSpPr>
        <p:grpSpPr>
          <a:xfrm>
            <a:off x="657877" y="6108009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775EF5C-948E-66A6-028C-C12AD7EF8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4801D96-B10C-2EDD-BEC1-1B3A1DEEA3A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7" name="Immagine 16">
            <a:extLst>
              <a:ext uri="{FF2B5EF4-FFF2-40B4-BE49-F238E27FC236}">
                <a16:creationId xmlns:a16="http://schemas.microsoft.com/office/drawing/2014/main" id="{6FF69A7A-699D-D28B-BA87-ACF2368D01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1620000"/>
            <a:ext cx="5074074" cy="450000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55E88839-A7C9-8B80-641A-0D55017313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1620000"/>
            <a:ext cx="5074077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9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Personalizzato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ersonalizzato 1">
      <a:majorFont>
        <a:latin typeface="Oswald"/>
        <a:ea typeface=""/>
        <a:cs typeface=""/>
      </a:majorFont>
      <a:minorFont>
        <a:latin typeface="Oswa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>
        <a:spAutoFit/>
      </a:bodyPr>
      <a:lstStyle>
        <a:defPPr marL="285750" indent="-285750" algn="l">
          <a:lnSpc>
            <a:spcPct val="150000"/>
          </a:lnSpc>
          <a:buFont typeface="Arial" panose="020B0604020202020204" pitchFamily="34" charset="0"/>
          <a:buChar char="•"/>
          <a:defRPr b="0" i="0" dirty="0">
            <a:solidFill>
              <a:schemeClr val="bg1"/>
            </a:solidFill>
            <a:effectLst/>
            <a:latin typeface="Oswald" panose="000005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82837</TotalTime>
  <Words>2679</Words>
  <Application>Microsoft Office PowerPoint</Application>
  <PresentationFormat>Widescreen</PresentationFormat>
  <Paragraphs>447</Paragraphs>
  <Slides>56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62" baseType="lpstr">
      <vt:lpstr>Aptos</vt:lpstr>
      <vt:lpstr>Arial</vt:lpstr>
      <vt:lpstr>Cambria Math</vt:lpstr>
      <vt:lpstr>Montserrat</vt:lpstr>
      <vt:lpstr>Oswald</vt:lpstr>
      <vt:lpstr>Tema di Office</vt:lpstr>
      <vt:lpstr>Measuraments of inclusive differential diffractive cross sections in DIS at ePIC</vt:lpstr>
      <vt:lpstr>Motivation</vt:lpstr>
      <vt:lpstr>DIS Variables</vt:lpstr>
      <vt:lpstr>DIS Variables</vt:lpstr>
      <vt:lpstr>Diffractive DIS Differential Cross Sections</vt:lpstr>
      <vt:lpstr>Presentazione standard di PowerPoint</vt:lpstr>
      <vt:lpstr>Presentazione standard di PowerPoint</vt:lpstr>
      <vt:lpstr>Q2 and y distributions</vt:lpstr>
      <vt:lpstr>β and xBj distributions</vt:lpstr>
      <vt:lpstr>t and xL distributions</vt:lpstr>
      <vt:lpstr>Resolution </vt:lpstr>
      <vt:lpstr>Q2  Bin Resolution</vt:lpstr>
      <vt:lpstr>Q2 , y, xBj : Bin Resolution e-Method</vt:lpstr>
      <vt:lpstr>t, xL, β : Bin Resolution</vt:lpstr>
      <vt:lpstr>Bin Resolution-Q2 and β</vt:lpstr>
      <vt:lpstr>Bin Resolution-t and xL</vt:lpstr>
      <vt:lpstr>Q2 , y, xBj : Migration Matrices</vt:lpstr>
      <vt:lpstr>t, xpom, β : Migration Matrices</vt:lpstr>
      <vt:lpstr> </vt:lpstr>
      <vt:lpstr> </vt:lpstr>
      <vt:lpstr>Event selection</vt:lpstr>
      <vt:lpstr>Event selection</vt:lpstr>
      <vt:lpstr>Event selection</vt:lpstr>
      <vt:lpstr>Event selection summary</vt:lpstr>
      <vt:lpstr>Migration Matrices with Cuts</vt:lpstr>
      <vt:lpstr>Migration Matrices after Cuts</vt:lpstr>
      <vt:lpstr>Control Plots</vt:lpstr>
      <vt:lpstr>Differential Cross-Section in t</vt:lpstr>
      <vt:lpstr>Differential Cross-Section in t</vt:lpstr>
      <vt:lpstr>Reduced Inclusive Diffractive Differential Cross-Section</vt:lpstr>
      <vt:lpstr>Reduced Differential Cross-Section</vt:lpstr>
      <vt:lpstr>Reduced Differential Cross-Section</vt:lpstr>
      <vt:lpstr>Systematics </vt:lpstr>
      <vt:lpstr>Summary and outlook</vt:lpstr>
      <vt:lpstr>Thanks for the attention</vt:lpstr>
      <vt:lpstr>Backup</vt:lpstr>
      <vt:lpstr>Backup: Global resolution</vt:lpstr>
      <vt:lpstr>Backup: Global resolution</vt:lpstr>
      <vt:lpstr>Backup: Global resolutions</vt:lpstr>
      <vt:lpstr>xL, β : Resolution with B0</vt:lpstr>
      <vt:lpstr>Backup: dN/d|t| </vt:lpstr>
      <vt:lpstr>Backup: Distributions after cuts</vt:lpstr>
      <vt:lpstr>Backup: Distributions after cuts</vt:lpstr>
      <vt:lpstr>Backup: Distributions</vt:lpstr>
      <vt:lpstr>Backup: Distribution </vt:lpstr>
      <vt:lpstr>Backup: Distributions </vt:lpstr>
      <vt:lpstr>Q2 binned</vt:lpstr>
      <vt:lpstr>xBj and |t| binned</vt:lpstr>
      <vt:lpstr>β  and xL binned</vt:lpstr>
      <vt:lpstr>Diffrective Differential Cross Section</vt:lpstr>
      <vt:lpstr>Diffrective Differential Cross Section</vt:lpstr>
      <vt:lpstr>Diffrective Differential Cross Section</vt:lpstr>
      <vt:lpstr>Diffrective Differential Cross Section</vt:lpstr>
      <vt:lpstr>Diffrective Differential Cross Section</vt:lpstr>
      <vt:lpstr>Diffrective Differential Cross Section</vt:lpstr>
      <vt:lpstr>Diffrective Differential Cross Section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ANTONIO CHISARI</dc:creator>
  <cp:lastModifiedBy>ANTONIO CHISARI</cp:lastModifiedBy>
  <cp:revision>64</cp:revision>
  <dcterms:created xsi:type="dcterms:W3CDTF">2025-12-02T17:55:31Z</dcterms:created>
  <dcterms:modified xsi:type="dcterms:W3CDTF">2026-09-02T16:04:14Z</dcterms:modified>
</cp:coreProperties>
</file>