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57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60AB72-FFB2-4476-9BDA-52381FB93451}" v="8" dt="2026-09-04T15:23:42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433-8C2E-116E-ADE2-88B5B0789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B6888-4710-E099-EFF6-E0B9637E7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0527F-8816-F7D9-A78B-79398C85F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1A6AA-FD2E-4411-B5FA-23982A2F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611B2-DDA7-7929-6707-BBE655247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4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4AFEC-B2E4-08C9-8056-303C9F1E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63541-7D34-5E02-29BE-657F29839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8C394-AA69-B603-B5B6-CC8DE1BEE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94153-8A74-69BF-BE40-B1A79D67E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E2419-CF81-87ED-7C95-8195DE5FF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99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D8660-634C-5AE2-2FE5-C38B08C13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2111E-A0D1-756B-4FEE-571D4F7F2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5CEB9-79E4-AB09-C63E-EB1B2CC47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548C5-297F-DAC2-3336-EE8F646D7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2EB84-ADF9-C25E-6E2B-D2C215AA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3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2EBEA-8FFA-5B85-A8DE-E9F2184E6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E398B-9202-79EA-C104-72D7814CE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56A32-2248-6F44-3AD1-81B595A39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0D743-7502-7AB0-CA9A-8CA150FF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B16E8-29FA-F232-2160-FB6B301ED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EB9F7-79BF-7B63-8BB1-03E68FA33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42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378BD-A27B-7856-D884-D50921062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35688-8CB3-52B6-5848-DCEECCF1D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673BB-5AC2-501A-5F90-0748104DC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D37F6-060E-FB97-5830-1D7CC40F1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F17EF7-5C12-0093-12C6-E5BDAD7E2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3854B7-AE80-61B4-FA04-3FFC6AFFD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5CCFB-7A53-80DB-5FEE-A3B60E75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D321A9-F5DD-31E1-5547-501D1863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1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F17FB-F820-7DCF-F9E7-3B766A9E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2D96FC-1B47-1BB2-B034-D84DAD19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CB18DE-DE7C-D127-E73A-6A125843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1579F5-6B7E-7627-D00F-452AE653F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8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3E8F4D-B2AC-533F-0225-0EA73414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5C5D8-75AB-8DFE-D00B-8F8D93126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EEFD1-FBB4-733A-A0A4-883DD51EC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C9477-11B0-397A-4C3B-6DECAE96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C38A7-EA05-5178-56E4-3D83832D6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D46D3-D0D7-3A89-FAEE-9A9A8DEB8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80169-A4B8-9893-AAAE-8A414BA97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BC8E9-6D64-4F16-67A3-A4AB96FF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0B35B-2761-8110-B610-FD091867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0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4A2DF-87B2-C198-50A0-B17FF1538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4A4C06-B53F-44AE-4703-6645392A6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4EA70-9BBC-FC6E-FAA0-12516518F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67EC4-D45E-F70C-F952-237D10BD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C45F91-43CC-AE10-4574-A14011F4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2E567-3CBA-8869-DCFF-8914D71D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5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E5CC9-751C-54B5-265D-98DBF40A9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A752B-00C8-E27F-91AF-8F8D97733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B82FB-E07A-ECE2-423E-FD14D32E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2B5AC-3D70-799D-1F33-5C96BCBC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A996E-A8B3-C2FD-B82A-E37EC9C3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2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DD5DD-75AB-92A7-8F0A-3D654D174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70F4F-1FE4-785A-BE79-169C3047D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5E3C8-7B32-7775-E809-EDAB7C83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38266-D703-5F4F-F468-323C1B84B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C278D-2B43-A594-CF38-996EEB66F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0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5D3E9-7FE7-3AB2-0F94-767A2372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C88B3-BEE0-11D1-6F81-EF7FCF1C4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F2557-2EFB-8203-F8D9-81DBE6144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BAF8F4-69F6-4203-A341-70207F5DB219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09D2C-7B71-FD63-3CE9-30A7A6C17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F3C90-0B6E-2B8D-4F26-6F82FB0EC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609CA-A774-489D-AA32-311FE14B3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1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AF4F9-3099-767D-3681-4A39E1C0E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Roman pots stave design updates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90FDD6-9004-252F-2FB7-FCCD87202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7126"/>
            <a:ext cx="9144000" cy="1655762"/>
          </a:xfrm>
        </p:spPr>
        <p:txBody>
          <a:bodyPr/>
          <a:lstStyle/>
          <a:p>
            <a:r>
              <a:rPr lang="en-US" dirty="0"/>
              <a:t>Speaker: Jack Fried, on behalf of the BNL Instrumentation Team</a:t>
            </a:r>
          </a:p>
        </p:txBody>
      </p:sp>
    </p:spTree>
    <p:extLst>
      <p:ext uri="{BB962C8B-B14F-4D97-AF65-F5344CB8AC3E}">
        <p14:creationId xmlns:p14="http://schemas.microsoft.com/office/powerpoint/2010/main" val="358354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92A9-9E63-F09E-4DB8-F3C3AA3B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Roman pots stave 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B9388-1A20-1A84-233A-62D06B5FF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 err="1"/>
              <a:t>Adhesiveless</a:t>
            </a:r>
            <a:r>
              <a:rPr lang="en-US" b="1" dirty="0"/>
              <a:t> Kapton construction</a:t>
            </a:r>
            <a:r>
              <a:rPr lang="en-US" dirty="0"/>
              <a:t> for the final Roman Pot stave design </a:t>
            </a:r>
          </a:p>
          <a:p>
            <a:pPr lvl="0"/>
            <a:r>
              <a:rPr lang="en-US" b="1" dirty="0"/>
              <a:t>Current prototype:</a:t>
            </a:r>
            <a:r>
              <a:rPr lang="en-US" dirty="0"/>
              <a:t> 12-layer PCB </a:t>
            </a:r>
          </a:p>
          <a:p>
            <a:pPr lvl="1"/>
            <a:r>
              <a:rPr lang="en-US" dirty="0"/>
              <a:t>6 signal layers </a:t>
            </a:r>
          </a:p>
          <a:p>
            <a:pPr lvl="1"/>
            <a:r>
              <a:rPr lang="en-US" dirty="0"/>
              <a:t>6 power/ground layers </a:t>
            </a:r>
          </a:p>
          <a:p>
            <a:pPr lvl="0"/>
            <a:r>
              <a:rPr lang="en-US" b="1" dirty="0"/>
              <a:t>Extensive filtering included in the prototype</a:t>
            </a:r>
            <a:r>
              <a:rPr lang="en-US" dirty="0"/>
              <a:t> for testing and design verification </a:t>
            </a:r>
          </a:p>
          <a:p>
            <a:pPr lvl="1"/>
            <a:r>
              <a:rPr lang="en-US" dirty="0"/>
              <a:t>Filtering and other unnecessary circuitry will be </a:t>
            </a:r>
            <a:r>
              <a:rPr lang="en-US" b="1" dirty="0"/>
              <a:t>removed after testing</a:t>
            </a:r>
            <a:r>
              <a:rPr lang="en-US" dirty="0"/>
              <a:t> </a:t>
            </a:r>
          </a:p>
          <a:p>
            <a:pPr lvl="0"/>
            <a:r>
              <a:rPr lang="en-US" b="1" dirty="0"/>
              <a:t>FMC connector</a:t>
            </a:r>
            <a:r>
              <a:rPr lang="en-US" dirty="0"/>
              <a:t> provides compatibility with: </a:t>
            </a:r>
          </a:p>
          <a:p>
            <a:pPr lvl="1"/>
            <a:r>
              <a:rPr lang="en-US" dirty="0"/>
              <a:t>Current </a:t>
            </a:r>
            <a:r>
              <a:rPr lang="en-US" b="1" dirty="0"/>
              <a:t>EICROC test boards</a:t>
            </a:r>
            <a:r>
              <a:rPr lang="en-US" dirty="0"/>
              <a:t> and  </a:t>
            </a:r>
            <a:r>
              <a:rPr lang="en-US" b="1" dirty="0"/>
              <a:t>RVB1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Current design is intended as a </a:t>
            </a:r>
            <a:r>
              <a:rPr lang="en-US" b="1" dirty="0"/>
              <a:t>test and verification platform</a:t>
            </a:r>
            <a:r>
              <a:rPr lang="en-US" dirty="0"/>
              <a:t> before optimization of the final stave design</a:t>
            </a:r>
          </a:p>
        </p:txBody>
      </p:sp>
    </p:spTree>
    <p:extLst>
      <p:ext uri="{BB962C8B-B14F-4D97-AF65-F5344CB8AC3E}">
        <p14:creationId xmlns:p14="http://schemas.microsoft.com/office/powerpoint/2010/main" val="83757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C8D33-FC67-6D60-BD60-5641C38EE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-19894"/>
            <a:ext cx="10515600" cy="1325563"/>
          </a:xfrm>
        </p:spPr>
        <p:txBody>
          <a:bodyPr/>
          <a:lstStyle/>
          <a:p>
            <a:r>
              <a:rPr lang="en-US" b="1" dirty="0"/>
              <a:t>Current Roman pots stave dimensions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8F962-BFD8-F849-C520-6797AADB2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" y="1571817"/>
            <a:ext cx="11597640" cy="1857183"/>
          </a:xfrm>
        </p:spPr>
        <p:txBody>
          <a:bodyPr>
            <a:normAutofit/>
          </a:bodyPr>
          <a:lstStyle/>
          <a:p>
            <a:pPr lvl="0"/>
            <a:r>
              <a:rPr lang="en-US" b="1" dirty="0"/>
              <a:t>Current board dimensions:</a:t>
            </a:r>
            <a:r>
              <a:rPr lang="en-US" dirty="0"/>
              <a:t> approximately </a:t>
            </a:r>
            <a:r>
              <a:rPr lang="en-US" b="1" dirty="0"/>
              <a:t>370.4 mm overall length</a:t>
            </a:r>
            <a:r>
              <a:rPr lang="en-US" dirty="0"/>
              <a:t>, with a </a:t>
            </a:r>
            <a:r>
              <a:rPr lang="en-US" b="1" dirty="0"/>
              <a:t>200 mm long stave section</a:t>
            </a:r>
            <a:r>
              <a:rPr lang="en-US" dirty="0"/>
              <a:t>; connector end is approximately </a:t>
            </a:r>
            <a:r>
              <a:rPr lang="en-US" b="1" dirty="0"/>
              <a:t>66.0 × 68.1 mm</a:t>
            </a:r>
            <a:r>
              <a:rPr lang="en-US" dirty="0"/>
              <a:t>, and detector end is approximately </a:t>
            </a:r>
            <a:r>
              <a:rPr lang="en-US" b="1" dirty="0"/>
              <a:t>83.0 × 37.5 mm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6B1F14-5B73-BF96-BCC5-572CEF346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5148"/>
            <a:ext cx="12192000" cy="263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4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047F-D54A-F6D9-EBBF-D14C6228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97" y="-275449"/>
            <a:ext cx="10515600" cy="1325563"/>
          </a:xfrm>
        </p:spPr>
        <p:txBody>
          <a:bodyPr/>
          <a:lstStyle/>
          <a:p>
            <a:r>
              <a:rPr lang="en-US" b="1" dirty="0"/>
              <a:t>Stave Design Status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7A2F89-50E6-E6DD-7AE6-4A91D8362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7713" y="973363"/>
            <a:ext cx="9446851" cy="1899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8C2294-0D43-DAC5-2B5B-6521AD93F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27711" y="3208231"/>
            <a:ext cx="9446851" cy="16217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E1BF25-8DB1-552E-A10C-31A076342324}"/>
              </a:ext>
            </a:extLst>
          </p:cNvPr>
          <p:cNvSpPr txBox="1"/>
          <p:nvPr/>
        </p:nvSpPr>
        <p:spPr>
          <a:xfrm>
            <a:off x="5751138" y="680782"/>
            <a:ext cx="53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BAB490-DC0D-325D-E339-3EDAD92C6C72}"/>
              </a:ext>
            </a:extLst>
          </p:cNvPr>
          <p:cNvSpPr txBox="1"/>
          <p:nvPr/>
        </p:nvSpPr>
        <p:spPr>
          <a:xfrm>
            <a:off x="5372519" y="2873192"/>
            <a:ext cx="924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Bottom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7B797C-0028-AEDC-A097-1FE009655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088" y="5049008"/>
            <a:ext cx="8920959" cy="180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9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6BDB-11F2-80B3-06D7-4D794202A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6055A-12A6-A81C-A501-5ED92AB90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51599" cy="4351338"/>
          </a:xfrm>
        </p:spPr>
        <p:txBody>
          <a:bodyPr/>
          <a:lstStyle/>
          <a:p>
            <a:r>
              <a:rPr lang="en-US" dirty="0"/>
              <a:t>High-voltage bias</a:t>
            </a:r>
          </a:p>
          <a:p>
            <a:pPr lvl="1"/>
            <a:r>
              <a:rPr lang="en-US" dirty="0"/>
              <a:t>Determine how the HV bias for the AC-LGAD sensors will be brought onto the stave, including the HV connector/feedthrough </a:t>
            </a:r>
          </a:p>
          <a:p>
            <a:r>
              <a:rPr lang="en-US" dirty="0"/>
              <a:t>Differential signals (clocks)</a:t>
            </a:r>
          </a:p>
          <a:p>
            <a:pPr lvl="1"/>
            <a:r>
              <a:rPr lang="en-US" dirty="0"/>
              <a:t>Is external baseline  restoration required after AC coupling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18407-0F91-1F4B-404A-D06F6D36C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747" y="1302027"/>
            <a:ext cx="4634285" cy="452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7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DEFC-90C1-D9A5-CC2A-1EC68DFA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88118-B3ED-E0B3-D9E6-1C4E5514A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436"/>
            <a:ext cx="10515600" cy="292330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PCB routing is mostly complete.</a:t>
            </a:r>
            <a:r>
              <a:rPr lang="en-US" dirty="0"/>
              <a:t> </a:t>
            </a:r>
          </a:p>
          <a:p>
            <a:pPr lvl="0"/>
            <a:r>
              <a:rPr lang="en-US" b="1" dirty="0"/>
              <a:t>High-voltage bias delivery:</a:t>
            </a:r>
            <a:r>
              <a:rPr lang="en-US" dirty="0"/>
              <a:t> Finalize how the AC-LGAD sensor bias will be brought onto and distributed across the stave. </a:t>
            </a:r>
          </a:p>
          <a:p>
            <a:pPr lvl="0"/>
            <a:r>
              <a:rPr lang="en-US" b="1" dirty="0"/>
              <a:t>Test points and pads:</a:t>
            </a:r>
            <a:r>
              <a:rPr lang="en-US" dirty="0"/>
              <a:t> Finalize locations and accessibility for testing and verification. </a:t>
            </a:r>
          </a:p>
          <a:p>
            <a:pPr lvl="0"/>
            <a:r>
              <a:rPr lang="en-US" b="1" dirty="0"/>
              <a:t>Design cleanup:</a:t>
            </a:r>
            <a:r>
              <a:rPr lang="en-US" dirty="0"/>
              <a:t> Complete remaining routing, component placement, and general layout cleanup. </a:t>
            </a:r>
          </a:p>
          <a:p>
            <a:pPr lvl="0"/>
            <a:r>
              <a:rPr lang="en-US" b="1" dirty="0"/>
              <a:t>Next step:</a:t>
            </a:r>
            <a:r>
              <a:rPr lang="en-US" dirty="0"/>
              <a:t> Complete final design review and prepare the board for fabrication.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31FFB-4F0F-A6F7-14A5-F3258F917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672" y="4680270"/>
            <a:ext cx="9462655" cy="181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6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504341ADB2CC4E894DE7D760E500E6" ma:contentTypeVersion="19" ma:contentTypeDescription="Create a new document." ma:contentTypeScope="" ma:versionID="20a74a2cf56f60fe71ae973d34fe7453">
  <xsd:schema xmlns:xsd="http://www.w3.org/2001/XMLSchema" xmlns:xs="http://www.w3.org/2001/XMLSchema" xmlns:p="http://schemas.microsoft.com/office/2006/metadata/properties" xmlns:ns3="52f8fac7-4eb4-466a-a098-6623be85d427" xmlns:ns4="012c0284-97c7-4f2a-95ab-c1f1eb409b6d" targetNamespace="http://schemas.microsoft.com/office/2006/metadata/properties" ma:root="true" ma:fieldsID="7696dd7e93e441967bb7805b84f8f5fb" ns3:_="" ns4:_="">
    <xsd:import namespace="52f8fac7-4eb4-466a-a098-6623be85d427"/>
    <xsd:import namespace="012c0284-97c7-4f2a-95ab-c1f1eb409b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f8fac7-4eb4-466a-a098-6623be85d4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2c0284-97c7-4f2a-95ab-c1f1eb409b6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2f8fac7-4eb4-466a-a098-6623be85d427" xsi:nil="true"/>
  </documentManagement>
</p:properties>
</file>

<file path=customXml/itemProps1.xml><?xml version="1.0" encoding="utf-8"?>
<ds:datastoreItem xmlns:ds="http://schemas.openxmlformats.org/officeDocument/2006/customXml" ds:itemID="{20B77D13-E47E-4229-A33D-10D366A667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f8fac7-4eb4-466a-a098-6623be85d427"/>
    <ds:schemaRef ds:uri="012c0284-97c7-4f2a-95ab-c1f1eb409b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7BC24F-A5EA-49CB-BB5D-B30AE5B785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C348B2-8E87-418C-BB99-935B59DE6CCF}">
  <ds:schemaRefs>
    <ds:schemaRef ds:uri="http://www.w3.org/XML/1998/namespace"/>
    <ds:schemaRef ds:uri="http://purl.org/dc/elements/1.1/"/>
    <ds:schemaRef ds:uri="http://schemas.openxmlformats.org/package/2006/metadata/core-properties"/>
    <ds:schemaRef ds:uri="012c0284-97c7-4f2a-95ab-c1f1eb409b6d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52f8fac7-4eb4-466a-a098-6623be85d427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250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Roman pots stave design updates</vt:lpstr>
      <vt:lpstr>Roman pots stave design</vt:lpstr>
      <vt:lpstr>Current Roman pots stave dimensions</vt:lpstr>
      <vt:lpstr>Stave Design Status</vt:lpstr>
      <vt:lpstr>Questions</vt:lpstr>
      <vt:lpstr>Current 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Fried, Jack</dc:creator>
  <cp:lastModifiedBy>Fried, Jack</cp:lastModifiedBy>
  <cp:revision>2</cp:revision>
  <dcterms:created xsi:type="dcterms:W3CDTF">2026-09-04T14:27:39Z</dcterms:created>
  <dcterms:modified xsi:type="dcterms:W3CDTF">2026-09-04T15:43:46Z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0x0101000D504341ADB2CC4E894DE7D760E500E6</vt:lpwstr>
  </property>
</Properties>
</file>