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12"/>
  </p:notesMasterIdLst>
  <p:sldIdLst>
    <p:sldId id="256" r:id="rId5"/>
    <p:sldId id="5880" r:id="rId6"/>
    <p:sldId id="5882" r:id="rId7"/>
    <p:sldId id="5883" r:id="rId8"/>
    <p:sldId id="5884" r:id="rId9"/>
    <p:sldId id="5886" r:id="rId10"/>
    <p:sldId id="58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63"/>
    <p:restoredTop sz="94694"/>
  </p:normalViewPr>
  <p:slideViewPr>
    <p:cSldViewPr snapToGrid="0" snapToObjects="1">
      <p:cViewPr varScale="1">
        <p:scale>
          <a:sx n="126" d="100"/>
          <a:sy n="126" d="100"/>
        </p:scale>
        <p:origin x="9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1481540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4712963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3441178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983308" y="450531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55554" y="457965"/>
            <a:ext cx="1825604" cy="457200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C982CCA-1B74-BF6E-B229-11EF11E8D20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294996" y="480267"/>
            <a:ext cx="2309706" cy="40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6261" y="6492875"/>
            <a:ext cx="432486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/>
            </a:lvl1pPr>
          </a:lstStyle>
          <a:p>
            <a:pPr algn="ctr"/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7E7747BA-6145-3552-2339-5F4BF5DF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65258C7-5BE3-51E9-6313-6F03042F3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3A592-2C2C-1149-FE30-72A494F277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846" y="6538242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0C71E18-8584-A0E2-3682-9547339B30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38241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Alex Jentsch (BNL)</a:t>
            </a:r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6261" y="6492875"/>
            <a:ext cx="432486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/>
            </a:lvl1pPr>
          </a:lstStyle>
          <a:p>
            <a:pPr algn="ctr"/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CFA25C5-6468-E921-5CC9-27F4A33A76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0113" y="6553200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r>
              <a:rPr lang="en-US" dirty="0"/>
              <a:t>TOF Peer Review, Dec. 3</a:t>
            </a:r>
            <a:r>
              <a:rPr lang="en-US" baseline="30000" dirty="0"/>
              <a:t>rd</a:t>
            </a:r>
            <a:r>
              <a:rPr lang="en-US" dirty="0"/>
              <a:t>, 2025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395F968-4504-BF25-C965-31E73F6616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44843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Alex Jentsch (BNL)</a:t>
            </a:r>
          </a:p>
        </p:txBody>
      </p:sp>
    </p:spTree>
    <p:extLst>
      <p:ext uri="{BB962C8B-B14F-4D97-AF65-F5344CB8AC3E}">
        <p14:creationId xmlns:p14="http://schemas.microsoft.com/office/powerpoint/2010/main" val="363061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D9BCDB3-24E9-1B4D-0A74-4298674A99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6261" y="6492875"/>
            <a:ext cx="432486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/>
            </a:lvl1pPr>
          </a:lstStyle>
          <a:p>
            <a:pPr algn="ctr"/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DB6E2-DDA3-22B8-7251-F0B132B676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842" y="6548516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r>
              <a:rPr lang="en-US" dirty="0"/>
              <a:t>TOF Peer Review, Dec. 3</a:t>
            </a:r>
            <a:r>
              <a:rPr lang="en-US" baseline="30000" dirty="0"/>
              <a:t>rd</a:t>
            </a:r>
            <a:r>
              <a:rPr lang="en-US" dirty="0"/>
              <a:t>, 2025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439522C-42D3-98C9-C46E-2F2D03D435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53200"/>
            <a:ext cx="2659380" cy="365125"/>
          </a:xfrm>
        </p:spPr>
        <p:txBody>
          <a:bodyPr>
            <a:noAutofit/>
          </a:bodyPr>
          <a:lstStyle>
            <a:lvl1pPr marL="0" indent="0" algn="l">
              <a:buNone/>
              <a:defRPr sz="1200"/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/>
              <a:t>Alex Jentsch (BNL)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D45B976-F9BD-96F9-4119-FEAF693C373D}"/>
              </a:ext>
            </a:extLst>
          </p:cNvPr>
          <p:cNvCxnSpPr/>
          <p:nvPr userDrawn="1"/>
        </p:nvCxnSpPr>
        <p:spPr>
          <a:xfrm>
            <a:off x="462579" y="6111240"/>
            <a:ext cx="11499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79" y="0"/>
            <a:ext cx="11499925" cy="825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579" y="975365"/>
            <a:ext cx="11499925" cy="4865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25833E0-DD3D-DF4F-9316-F67B7A80E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0018" y="6316595"/>
            <a:ext cx="432486" cy="36512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100" b="1">
                <a:solidFill>
                  <a:schemeClr val="bg2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 userDrawn="1"/>
        </p:nvCxnSpPr>
        <p:spPr>
          <a:xfrm>
            <a:off x="462579" y="825178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58D2D7-4525-7982-81CE-BAFE8EFB999D}"/>
              </a:ext>
            </a:extLst>
          </p:cNvPr>
          <p:cNvCxnSpPr/>
          <p:nvPr userDrawn="1"/>
        </p:nvCxnSpPr>
        <p:spPr>
          <a:xfrm>
            <a:off x="462579" y="6111240"/>
            <a:ext cx="11499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6CBC-DA70-7741-BB3F-BCDBBE052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172" y="1593875"/>
            <a:ext cx="10334625" cy="1947460"/>
          </a:xfrm>
        </p:spPr>
        <p:txBody>
          <a:bodyPr>
            <a:normAutofit fontScale="90000"/>
          </a:bodyPr>
          <a:lstStyle/>
          <a:p>
            <a:r>
              <a:rPr lang="en-US" dirty="0"/>
              <a:t>Charge sharing and EICROC2 readout architecture implications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0E14B-6889-F849-8A8C-D01D7C360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1" y="5264125"/>
            <a:ext cx="10334625" cy="746185"/>
          </a:xfrm>
        </p:spPr>
        <p:txBody>
          <a:bodyPr>
            <a:normAutofit/>
          </a:bodyPr>
          <a:lstStyle/>
          <a:p>
            <a:r>
              <a:rPr lang="en-US" dirty="0"/>
              <a:t>AC-LGAD electronics meeting</a:t>
            </a:r>
          </a:p>
          <a:p>
            <a:r>
              <a:rPr lang="en-US" dirty="0"/>
              <a:t>Friday, Sept. 4</a:t>
            </a:r>
            <a:r>
              <a:rPr lang="en-US" baseline="30000" dirty="0"/>
              <a:t>th</a:t>
            </a:r>
            <a:r>
              <a:rPr lang="en-US" dirty="0"/>
              <a:t>,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F4563-AB5E-1F4E-B28C-08AC132303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0" y="4004518"/>
            <a:ext cx="10334625" cy="1259607"/>
          </a:xfrm>
        </p:spPr>
        <p:txBody>
          <a:bodyPr/>
          <a:lstStyle/>
          <a:p>
            <a:r>
              <a:rPr lang="en-US" dirty="0"/>
              <a:t>Alex Jentsch (BNL)</a:t>
            </a:r>
          </a:p>
        </p:txBody>
      </p:sp>
    </p:spTree>
    <p:extLst>
      <p:ext uri="{BB962C8B-B14F-4D97-AF65-F5344CB8AC3E}">
        <p14:creationId xmlns:p14="http://schemas.microsoft.com/office/powerpoint/2010/main" val="224675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C3DDF3-1AAC-55DF-28C8-FC35944C4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D43AF8-2805-32E1-1F4A-AF88B5841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69D75-3C1E-4F6E-6E14-E772963BF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904235"/>
          </a:xfrm>
        </p:spPr>
        <p:txBody>
          <a:bodyPr/>
          <a:lstStyle/>
          <a:p>
            <a:r>
              <a:rPr lang="en-US" dirty="0"/>
              <a:t>AC-LGADs use capacitive coupling to enable deposited charge to share signal across neighboring readout pads.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2D5BC7C-5092-0D67-1652-43592B6EEB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D9681CF-23EC-1C68-97C9-400CD2181D3F}"/>
              </a:ext>
            </a:extLst>
          </p:cNvPr>
          <p:cNvGrpSpPr/>
          <p:nvPr/>
        </p:nvGrpSpPr>
        <p:grpSpPr>
          <a:xfrm>
            <a:off x="1448764" y="2692513"/>
            <a:ext cx="4647236" cy="1693444"/>
            <a:chOff x="4569718" y="2201228"/>
            <a:chExt cx="3601069" cy="11807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457F1BA-B330-32D2-F41D-BF6635F9F18D}"/>
                </a:ext>
              </a:extLst>
            </p:cNvPr>
            <p:cNvSpPr/>
            <p:nvPr/>
          </p:nvSpPr>
          <p:spPr>
            <a:xfrm>
              <a:off x="4737507" y="2251725"/>
              <a:ext cx="2743200" cy="221478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C266EF5-AA00-F75B-A802-309A349091EF}"/>
                </a:ext>
              </a:extLst>
            </p:cNvPr>
            <p:cNvSpPr/>
            <p:nvPr/>
          </p:nvSpPr>
          <p:spPr>
            <a:xfrm flipV="1">
              <a:off x="6738339" y="247443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DAF14F-7BE0-ADA1-6694-F0EE56FC7E48}"/>
                </a:ext>
              </a:extLst>
            </p:cNvPr>
            <p:cNvSpPr/>
            <p:nvPr/>
          </p:nvSpPr>
          <p:spPr>
            <a:xfrm flipV="1">
              <a:off x="6256675" y="248075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99D46F-57E6-A2D8-A660-BE5B23D4801A}"/>
                </a:ext>
              </a:extLst>
            </p:cNvPr>
            <p:cNvSpPr/>
            <p:nvPr/>
          </p:nvSpPr>
          <p:spPr>
            <a:xfrm flipV="1">
              <a:off x="5342275" y="247443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042181A-0459-244C-260B-92EACC8FE043}"/>
                </a:ext>
              </a:extLst>
            </p:cNvPr>
            <p:cNvSpPr/>
            <p:nvPr/>
          </p:nvSpPr>
          <p:spPr>
            <a:xfrm flipV="1">
              <a:off x="5799475" y="2480750"/>
              <a:ext cx="137160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E75DFC4-E9D2-5893-0BA1-54133F42E17F}"/>
                </a:ext>
              </a:extLst>
            </p:cNvPr>
            <p:cNvSpPr/>
            <p:nvPr/>
          </p:nvSpPr>
          <p:spPr>
            <a:xfrm>
              <a:off x="4737506" y="2251725"/>
              <a:ext cx="203917" cy="22147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0B2C2F-0732-0A39-DEF5-37449CADB1DC}"/>
                </a:ext>
              </a:extLst>
            </p:cNvPr>
            <p:cNvSpPr/>
            <p:nvPr/>
          </p:nvSpPr>
          <p:spPr>
            <a:xfrm>
              <a:off x="7276351" y="2251724"/>
              <a:ext cx="203917" cy="22147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B8ABC6D-F738-1E14-80AC-FFDDE94A36D1}"/>
                </a:ext>
              </a:extLst>
            </p:cNvPr>
            <p:cNvSpPr/>
            <p:nvPr/>
          </p:nvSpPr>
          <p:spPr>
            <a:xfrm>
              <a:off x="4737505" y="2629912"/>
              <a:ext cx="3052937" cy="288235"/>
            </a:xfrm>
            <a:prstGeom prst="rect">
              <a:avLst/>
            </a:prstGeom>
            <a:solidFill>
              <a:schemeClr val="bg2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E5ED001-8B21-2363-7610-55D797F62F37}"/>
                </a:ext>
              </a:extLst>
            </p:cNvPr>
            <p:cNvSpPr/>
            <p:nvPr/>
          </p:nvSpPr>
          <p:spPr>
            <a:xfrm flipV="1">
              <a:off x="6738339" y="258067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5483E77-B5B8-0F96-4C74-7BE95C0B121F}"/>
                </a:ext>
              </a:extLst>
            </p:cNvPr>
            <p:cNvSpPr/>
            <p:nvPr/>
          </p:nvSpPr>
          <p:spPr>
            <a:xfrm flipV="1">
              <a:off x="6256675" y="258699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E6DDFA5-C1B4-EE1F-93CC-BCAF67D4DB37}"/>
                </a:ext>
              </a:extLst>
            </p:cNvPr>
            <p:cNvSpPr/>
            <p:nvPr/>
          </p:nvSpPr>
          <p:spPr>
            <a:xfrm flipV="1">
              <a:off x="5342275" y="258067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3309135-7B72-05EF-551A-6C476B1D8047}"/>
                </a:ext>
              </a:extLst>
            </p:cNvPr>
            <p:cNvSpPr/>
            <p:nvPr/>
          </p:nvSpPr>
          <p:spPr>
            <a:xfrm flipV="1">
              <a:off x="5799475" y="2586990"/>
              <a:ext cx="137160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A1FF8AB-7AC0-B04C-9FBB-B2363FB685E8}"/>
                </a:ext>
              </a:extLst>
            </p:cNvPr>
            <p:cNvSpPr/>
            <p:nvPr/>
          </p:nvSpPr>
          <p:spPr>
            <a:xfrm>
              <a:off x="5382073" y="2519997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C5343F0-E00B-ACC5-A3D3-E05DBE9D8D76}"/>
                </a:ext>
              </a:extLst>
            </p:cNvPr>
            <p:cNvSpPr/>
            <p:nvPr/>
          </p:nvSpPr>
          <p:spPr>
            <a:xfrm>
              <a:off x="5839273" y="2530195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582977C-C0DD-0853-4E82-5E5870FCC925}"/>
                </a:ext>
              </a:extLst>
            </p:cNvPr>
            <p:cNvSpPr/>
            <p:nvPr/>
          </p:nvSpPr>
          <p:spPr>
            <a:xfrm>
              <a:off x="6292156" y="2530194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01AEEF1-ABBE-10DB-4A9D-0640C0817B7A}"/>
                </a:ext>
              </a:extLst>
            </p:cNvPr>
            <p:cNvSpPr/>
            <p:nvPr/>
          </p:nvSpPr>
          <p:spPr>
            <a:xfrm>
              <a:off x="6778138" y="2519997"/>
              <a:ext cx="57563" cy="55033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0105656-9E92-64D8-CACE-F9E0127E650A}"/>
                </a:ext>
              </a:extLst>
            </p:cNvPr>
            <p:cNvSpPr/>
            <p:nvPr/>
          </p:nvSpPr>
          <p:spPr>
            <a:xfrm>
              <a:off x="4569718" y="2918147"/>
              <a:ext cx="3601069" cy="19082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E54C1825-F648-A4E5-4CD0-E9B10ACA60D0}"/>
                </a:ext>
              </a:extLst>
            </p:cNvPr>
            <p:cNvSpPr/>
            <p:nvPr/>
          </p:nvSpPr>
          <p:spPr>
            <a:xfrm>
              <a:off x="7643335" y="2480750"/>
              <a:ext cx="340127" cy="901275"/>
            </a:xfrm>
            <a:prstGeom prst="arc">
              <a:avLst>
                <a:gd name="adj1" fmla="val 14858298"/>
                <a:gd name="adj2" fmla="val 21209289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73FF805-8BE7-E06D-C871-F6E8622AEC34}"/>
                </a:ext>
              </a:extLst>
            </p:cNvPr>
            <p:cNvSpPr/>
            <p:nvPr/>
          </p:nvSpPr>
          <p:spPr>
            <a:xfrm>
              <a:off x="4737505" y="2201228"/>
              <a:ext cx="2742763" cy="4571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130B42F-C7CD-4D00-FEA4-6A0DE329D59A}"/>
              </a:ext>
            </a:extLst>
          </p:cNvPr>
          <p:cNvCxnSpPr>
            <a:cxnSpLocks/>
          </p:cNvCxnSpPr>
          <p:nvPr/>
        </p:nvCxnSpPr>
        <p:spPr>
          <a:xfrm flipH="1">
            <a:off x="3000458" y="1923040"/>
            <a:ext cx="707942" cy="153706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209A3DB-6892-A6EA-F3FE-07CD649FADB4}"/>
              </a:ext>
            </a:extLst>
          </p:cNvPr>
          <p:cNvSpPr txBox="1"/>
          <p:nvPr/>
        </p:nvSpPr>
        <p:spPr>
          <a:xfrm>
            <a:off x="784766" y="2657159"/>
            <a:ext cx="86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AC-LGAD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85AE7A-2AF1-7D2A-2B56-FEC9647F845B}"/>
              </a:ext>
            </a:extLst>
          </p:cNvPr>
          <p:cNvSpPr txBox="1"/>
          <p:nvPr/>
        </p:nvSpPr>
        <p:spPr>
          <a:xfrm>
            <a:off x="781484" y="3261795"/>
            <a:ext cx="86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EICROC0</a:t>
            </a:r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69DEA9-93B8-0B17-E6CA-C1F34A778E35}"/>
              </a:ext>
            </a:extLst>
          </p:cNvPr>
          <p:cNvSpPr txBox="1"/>
          <p:nvPr/>
        </p:nvSpPr>
        <p:spPr>
          <a:xfrm>
            <a:off x="781484" y="3628390"/>
            <a:ext cx="520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PCB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048902-DDD8-864F-B322-1E13C5E469AE}"/>
              </a:ext>
            </a:extLst>
          </p:cNvPr>
          <p:cNvSpPr txBox="1"/>
          <p:nvPr/>
        </p:nvSpPr>
        <p:spPr>
          <a:xfrm>
            <a:off x="4604406" y="2416456"/>
            <a:ext cx="1596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backplane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8867A6F-4ED1-EE02-7D88-7AC87B5E6460}"/>
              </a:ext>
            </a:extLst>
          </p:cNvPr>
          <p:cNvSpPr txBox="1"/>
          <p:nvPr/>
        </p:nvSpPr>
        <p:spPr>
          <a:xfrm>
            <a:off x="3772382" y="1870558"/>
            <a:ext cx="248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Incident particle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035CDD0-5BAC-7227-120E-CABFAD83DFD9}"/>
              </a:ext>
            </a:extLst>
          </p:cNvPr>
          <p:cNvSpPr txBox="1"/>
          <p:nvPr/>
        </p:nvSpPr>
        <p:spPr>
          <a:xfrm>
            <a:off x="6471234" y="1749269"/>
            <a:ext cx="57075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30um “active layer” in an AC-LGAD has around 0.35 </a:t>
            </a:r>
            <a:r>
              <a:rPr lang="en-US" dirty="0" err="1"/>
              <a:t>fC</a:t>
            </a:r>
            <a:r>
              <a:rPr lang="en-US" dirty="0"/>
              <a:t> of charge from an average MIP.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Gain of the device is around 50 </a:t>
            </a:r>
            <a:r>
              <a:rPr lang="en-US" dirty="0">
                <a:sym typeface="Wingdings" pitchFamily="2" charset="2"/>
              </a:rPr>
              <a:t> avg. MIP charge is ~ 17.5 </a:t>
            </a:r>
            <a:r>
              <a:rPr lang="en-US" dirty="0" err="1">
                <a:sym typeface="Wingdings" pitchFamily="2" charset="2"/>
              </a:rPr>
              <a:t>fC</a:t>
            </a:r>
            <a:r>
              <a:rPr lang="en-US" dirty="0">
                <a:sym typeface="Wingdings" pitchFamily="2" charset="2"/>
              </a:rPr>
              <a:t> (Landau fluctuations will obviously provide a range of values)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EICROC0A + sensor has minimum threshold ~ 5-6 </a:t>
            </a:r>
            <a:r>
              <a:rPr lang="en-US" dirty="0" err="1">
                <a:sym typeface="Wingdings" pitchFamily="2" charset="2"/>
              </a:rPr>
              <a:t>fC</a:t>
            </a:r>
            <a:endParaRPr lang="en-US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276E853-E027-71FD-BCDB-AC86DF5C81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791"/>
          <a:stretch>
            <a:fillRect/>
          </a:stretch>
        </p:blipFill>
        <p:spPr>
          <a:xfrm>
            <a:off x="632038" y="4541571"/>
            <a:ext cx="7772400" cy="161683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CA02085-BA82-7C81-6EA7-502902A3D0A1}"/>
              </a:ext>
            </a:extLst>
          </p:cNvPr>
          <p:cNvSpPr txBox="1"/>
          <p:nvPr/>
        </p:nvSpPr>
        <p:spPr>
          <a:xfrm>
            <a:off x="1041834" y="4551479"/>
            <a:ext cx="1731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Adjacent neighbor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B646EB-2C7C-22C2-440A-E9D1B828D227}"/>
              </a:ext>
            </a:extLst>
          </p:cNvPr>
          <p:cNvSpPr txBox="1"/>
          <p:nvPr/>
        </p:nvSpPr>
        <p:spPr>
          <a:xfrm>
            <a:off x="2910877" y="4532529"/>
            <a:ext cx="1731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Primary “pixel”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67C502-323E-35B9-4F88-8FE312C01A13}"/>
              </a:ext>
            </a:extLst>
          </p:cNvPr>
          <p:cNvSpPr txBox="1"/>
          <p:nvPr/>
        </p:nvSpPr>
        <p:spPr>
          <a:xfrm>
            <a:off x="4721692" y="4532528"/>
            <a:ext cx="1731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adjacent neighbor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F654A2F-4AF7-87AB-0417-C8888181D1F0}"/>
              </a:ext>
            </a:extLst>
          </p:cNvPr>
          <p:cNvSpPr txBox="1"/>
          <p:nvPr/>
        </p:nvSpPr>
        <p:spPr>
          <a:xfrm>
            <a:off x="6683356" y="4557697"/>
            <a:ext cx="17318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Corner neighbor</a:t>
            </a: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BC89A4F7-9315-CCC1-B38C-08F3C2FE5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268201"/>
              </p:ext>
            </p:extLst>
          </p:nvPr>
        </p:nvGraphicFramePr>
        <p:xfrm>
          <a:off x="8961120" y="3994361"/>
          <a:ext cx="2785140" cy="188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380">
                  <a:extLst>
                    <a:ext uri="{9D8B030D-6E8A-4147-A177-3AD203B41FA5}">
                      <a16:colId xmlns:a16="http://schemas.microsoft.com/office/drawing/2014/main" val="1129946610"/>
                    </a:ext>
                  </a:extLst>
                </a:gridCol>
                <a:gridCol w="928380">
                  <a:extLst>
                    <a:ext uri="{9D8B030D-6E8A-4147-A177-3AD203B41FA5}">
                      <a16:colId xmlns:a16="http://schemas.microsoft.com/office/drawing/2014/main" val="1501378727"/>
                    </a:ext>
                  </a:extLst>
                </a:gridCol>
                <a:gridCol w="928380">
                  <a:extLst>
                    <a:ext uri="{9D8B030D-6E8A-4147-A177-3AD203B41FA5}">
                      <a16:colId xmlns:a16="http://schemas.microsoft.com/office/drawing/2014/main" val="1107178605"/>
                    </a:ext>
                  </a:extLst>
                </a:gridCol>
              </a:tblGrid>
              <a:tr h="6294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002652"/>
                  </a:ext>
                </a:extLst>
              </a:tr>
              <a:tr h="6294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179785"/>
                  </a:ext>
                </a:extLst>
              </a:tr>
              <a:tr h="62942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918327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602623E9-E47A-222D-5757-C041040431FF}"/>
              </a:ext>
            </a:extLst>
          </p:cNvPr>
          <p:cNvSpPr txBox="1"/>
          <p:nvPr/>
        </p:nvSpPr>
        <p:spPr>
          <a:xfrm>
            <a:off x="9939195" y="4676887"/>
            <a:ext cx="97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primary pixel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E85D6C3-AC63-78D0-BD73-9DA3270B2374}"/>
              </a:ext>
            </a:extLst>
          </p:cNvPr>
          <p:cNvSpPr txBox="1"/>
          <p:nvPr/>
        </p:nvSpPr>
        <p:spPr>
          <a:xfrm>
            <a:off x="9939195" y="4028259"/>
            <a:ext cx="97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Adjacent neighbor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CFDD91F-434D-5595-6181-75B816CC8363}"/>
              </a:ext>
            </a:extLst>
          </p:cNvPr>
          <p:cNvSpPr txBox="1"/>
          <p:nvPr/>
        </p:nvSpPr>
        <p:spPr>
          <a:xfrm>
            <a:off x="8971884" y="4671027"/>
            <a:ext cx="97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Adjacent neighbor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731AD1C-5CBB-EB2E-9B7E-90BF580FE09E}"/>
              </a:ext>
            </a:extLst>
          </p:cNvPr>
          <p:cNvSpPr txBox="1"/>
          <p:nvPr/>
        </p:nvSpPr>
        <p:spPr>
          <a:xfrm>
            <a:off x="9928371" y="5289888"/>
            <a:ext cx="97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Adjacent neighbor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C7221DB-6CD4-3276-CEF0-9677998354B7}"/>
              </a:ext>
            </a:extLst>
          </p:cNvPr>
          <p:cNvSpPr txBox="1"/>
          <p:nvPr/>
        </p:nvSpPr>
        <p:spPr>
          <a:xfrm>
            <a:off x="10824355" y="4689978"/>
            <a:ext cx="97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</a:rPr>
              <a:t>Adjacent neighbor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AB3FE8-DFC1-F836-7005-897F8F53905D}"/>
              </a:ext>
            </a:extLst>
          </p:cNvPr>
          <p:cNvSpPr txBox="1"/>
          <p:nvPr/>
        </p:nvSpPr>
        <p:spPr>
          <a:xfrm>
            <a:off x="8992987" y="4048224"/>
            <a:ext cx="97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92D050"/>
                </a:solidFill>
              </a:rPr>
              <a:t>Corner neighbor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C0C76FD-1F24-4C9B-924B-640BC5227A16}"/>
              </a:ext>
            </a:extLst>
          </p:cNvPr>
          <p:cNvSpPr txBox="1"/>
          <p:nvPr/>
        </p:nvSpPr>
        <p:spPr>
          <a:xfrm>
            <a:off x="10824354" y="4048224"/>
            <a:ext cx="97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92D050"/>
                </a:solidFill>
              </a:rPr>
              <a:t>Corner neighbor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1015692-6734-19F1-5A89-974E2D111F1A}"/>
              </a:ext>
            </a:extLst>
          </p:cNvPr>
          <p:cNvSpPr txBox="1"/>
          <p:nvPr/>
        </p:nvSpPr>
        <p:spPr>
          <a:xfrm>
            <a:off x="8955546" y="5317502"/>
            <a:ext cx="97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92D050"/>
                </a:solidFill>
              </a:rPr>
              <a:t>Corner neighbor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89DD8B0-76D2-88B0-5483-349721B7A051}"/>
              </a:ext>
            </a:extLst>
          </p:cNvPr>
          <p:cNvSpPr txBox="1"/>
          <p:nvPr/>
        </p:nvSpPr>
        <p:spPr>
          <a:xfrm>
            <a:off x="10824354" y="5327901"/>
            <a:ext cx="972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92D050"/>
                </a:solidFill>
              </a:rPr>
              <a:t>Corner neighbor</a:t>
            </a:r>
          </a:p>
        </p:txBody>
      </p:sp>
    </p:spTree>
    <p:extLst>
      <p:ext uri="{BB962C8B-B14F-4D97-AF65-F5344CB8AC3E}">
        <p14:creationId xmlns:p14="http://schemas.microsoft.com/office/powerpoint/2010/main" val="3780853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304680-5310-70AA-EF81-582232034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B31CDF-544B-CC82-663F-05352DEE3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charge sharing affect resolution?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C432B0-13F7-9F7E-43B0-A1E0D70B5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975365"/>
            <a:ext cx="11499925" cy="2001515"/>
          </a:xfrm>
        </p:spPr>
        <p:txBody>
          <a:bodyPr/>
          <a:lstStyle/>
          <a:p>
            <a:r>
              <a:rPr lang="en-US" dirty="0"/>
              <a:t>Improved timing resolution using combined timing information in same sensor from neighboring pixels.</a:t>
            </a:r>
          </a:p>
          <a:p>
            <a:r>
              <a:rPr lang="en-US" dirty="0"/>
              <a:t>Significant improvement in spatial resolution compared to a standard pixel device.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/>
              <a:t>500 um pixel pitch nominally gives ~ 144um spatial resolution, AC-LGADs have been shown to deliver ~ 20um spatial resolution using charge sharing.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7C8B57-24DE-2A75-F0DC-38C855C2CD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96A8EE-9AE6-4326-AB90-83ED664267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2B48F3F-5BC1-11EA-85C0-9A20D9EC0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360299"/>
              </p:ext>
            </p:extLst>
          </p:nvPr>
        </p:nvGraphicFramePr>
        <p:xfrm>
          <a:off x="1148080" y="2976880"/>
          <a:ext cx="2785140" cy="188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380">
                  <a:extLst>
                    <a:ext uri="{9D8B030D-6E8A-4147-A177-3AD203B41FA5}">
                      <a16:colId xmlns:a16="http://schemas.microsoft.com/office/drawing/2014/main" val="1129946610"/>
                    </a:ext>
                  </a:extLst>
                </a:gridCol>
                <a:gridCol w="928380">
                  <a:extLst>
                    <a:ext uri="{9D8B030D-6E8A-4147-A177-3AD203B41FA5}">
                      <a16:colId xmlns:a16="http://schemas.microsoft.com/office/drawing/2014/main" val="1501378727"/>
                    </a:ext>
                  </a:extLst>
                </a:gridCol>
                <a:gridCol w="928380">
                  <a:extLst>
                    <a:ext uri="{9D8B030D-6E8A-4147-A177-3AD203B41FA5}">
                      <a16:colId xmlns:a16="http://schemas.microsoft.com/office/drawing/2014/main" val="1107178605"/>
                    </a:ext>
                  </a:extLst>
                </a:gridCol>
              </a:tblGrid>
              <a:tr h="6294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002652"/>
                  </a:ext>
                </a:extLst>
              </a:tr>
              <a:tr h="6294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179785"/>
                  </a:ext>
                </a:extLst>
              </a:tr>
              <a:tr h="62942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2918327"/>
                  </a:ext>
                </a:extLst>
              </a:tr>
            </a:tbl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C79BA280-1C9D-0522-16BB-FC152951A3E0}"/>
              </a:ext>
            </a:extLst>
          </p:cNvPr>
          <p:cNvSpPr/>
          <p:nvPr/>
        </p:nvSpPr>
        <p:spPr>
          <a:xfrm>
            <a:off x="2214880" y="3698890"/>
            <a:ext cx="152400" cy="1734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E20BC73-519B-CB82-6336-91E2FEFA7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882811"/>
              </p:ext>
            </p:extLst>
          </p:nvPr>
        </p:nvGraphicFramePr>
        <p:xfrm>
          <a:off x="4703430" y="2976880"/>
          <a:ext cx="2785140" cy="188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380">
                  <a:extLst>
                    <a:ext uri="{9D8B030D-6E8A-4147-A177-3AD203B41FA5}">
                      <a16:colId xmlns:a16="http://schemas.microsoft.com/office/drawing/2014/main" val="1129946610"/>
                    </a:ext>
                  </a:extLst>
                </a:gridCol>
                <a:gridCol w="928380">
                  <a:extLst>
                    <a:ext uri="{9D8B030D-6E8A-4147-A177-3AD203B41FA5}">
                      <a16:colId xmlns:a16="http://schemas.microsoft.com/office/drawing/2014/main" val="1501378727"/>
                    </a:ext>
                  </a:extLst>
                </a:gridCol>
                <a:gridCol w="928380">
                  <a:extLst>
                    <a:ext uri="{9D8B030D-6E8A-4147-A177-3AD203B41FA5}">
                      <a16:colId xmlns:a16="http://schemas.microsoft.com/office/drawing/2014/main" val="1107178605"/>
                    </a:ext>
                  </a:extLst>
                </a:gridCol>
              </a:tblGrid>
              <a:tr h="6294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002652"/>
                  </a:ext>
                </a:extLst>
              </a:tr>
              <a:tr h="6294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179785"/>
                  </a:ext>
                </a:extLst>
              </a:tr>
              <a:tr h="6294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918327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752E8D66-B071-48FE-B367-6CCB678F0E19}"/>
              </a:ext>
            </a:extLst>
          </p:cNvPr>
          <p:cNvSpPr/>
          <p:nvPr/>
        </p:nvSpPr>
        <p:spPr>
          <a:xfrm>
            <a:off x="5730240" y="3698890"/>
            <a:ext cx="152400" cy="17345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D765D7-583B-8D89-DF8C-ED08AD8CCABE}"/>
                  </a:ext>
                </a:extLst>
              </p:cNvPr>
              <p:cNvSpPr txBox="1"/>
              <p:nvPr/>
            </p:nvSpPr>
            <p:spPr>
              <a:xfrm>
                <a:off x="853440" y="5019040"/>
                <a:ext cx="3251200" cy="685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Hit position resolution limited to ~ pitch/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6D765D7-583B-8D89-DF8C-ED08AD8CCA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" y="5019040"/>
                <a:ext cx="3251200" cy="685252"/>
              </a:xfrm>
              <a:prstGeom prst="rect">
                <a:avLst/>
              </a:prstGeom>
              <a:blipFill>
                <a:blip r:embed="rId2"/>
                <a:stretch>
                  <a:fillRect l="-1556" t="-3636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29DED45-ADA3-D573-9F99-3E3376669BA9}"/>
              </a:ext>
            </a:extLst>
          </p:cNvPr>
          <p:cNvSpPr txBox="1"/>
          <p:nvPr/>
        </p:nvSpPr>
        <p:spPr>
          <a:xfrm>
            <a:off x="4586941" y="5019040"/>
            <a:ext cx="325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Refined hit position resolution using barycenter/center of gravity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4727C23-FCA7-FB42-371F-26592C2809F8}"/>
                  </a:ext>
                </a:extLst>
              </p:cNvPr>
              <p:cNvSpPr txBox="1"/>
              <p:nvPr/>
            </p:nvSpPr>
            <p:spPr>
              <a:xfrm>
                <a:off x="8329900" y="3698890"/>
                <a:ext cx="2433680" cy="7988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ℎ𝑖𝑡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𝑛𝑒𝑖𝑔ℎ𝑏𝑜𝑟𝑠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𝑛𝑒𝑖𝑔ℎ𝑏𝑜𝑟𝑠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4727C23-FCA7-FB42-371F-26592C280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9900" y="3698890"/>
                <a:ext cx="2433680" cy="798873"/>
              </a:xfrm>
              <a:prstGeom prst="rect">
                <a:avLst/>
              </a:prstGeom>
              <a:blipFill>
                <a:blip r:embed="rId3"/>
                <a:stretch>
                  <a:fillRect l="-1554" t="-48438" b="-79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1766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875A9F-8BD6-CC03-6595-308EB9E80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E44FB3-7E6D-4BEF-BE37-FE3C77DB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 vs. neighboring pixels used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256045-2A33-D72E-04C1-014CB13C3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average MIP is ~ 20fC </a:t>
            </a:r>
            <a:r>
              <a:rPr lang="en-US" dirty="0">
                <a:sym typeface="Wingdings" pitchFamily="2" charset="2"/>
              </a:rPr>
              <a:t> leads to an amplitude (preamp) ~ 160mV from a 30um device biased to -170V.</a:t>
            </a:r>
          </a:p>
          <a:p>
            <a:r>
              <a:rPr lang="en-US" dirty="0">
                <a:sym typeface="Wingdings" pitchFamily="2" charset="2"/>
              </a:rPr>
              <a:t>Simple toy MC  use Lorentzian to mimic charge falloff in neighboring pads as a function of distance from hit.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BF2D5E-E330-34A8-9725-58042B0071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145167-5E9F-A678-FC4F-C8FA3A20E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66" y="2659661"/>
            <a:ext cx="4707438" cy="3980616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44D3DB5-9088-D6B9-2C91-440E67172C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560268"/>
              </p:ext>
            </p:extLst>
          </p:nvPr>
        </p:nvGraphicFramePr>
        <p:xfrm>
          <a:off x="7133484" y="3505200"/>
          <a:ext cx="2785140" cy="188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380">
                  <a:extLst>
                    <a:ext uri="{9D8B030D-6E8A-4147-A177-3AD203B41FA5}">
                      <a16:colId xmlns:a16="http://schemas.microsoft.com/office/drawing/2014/main" val="1129946610"/>
                    </a:ext>
                  </a:extLst>
                </a:gridCol>
                <a:gridCol w="928380">
                  <a:extLst>
                    <a:ext uri="{9D8B030D-6E8A-4147-A177-3AD203B41FA5}">
                      <a16:colId xmlns:a16="http://schemas.microsoft.com/office/drawing/2014/main" val="1501378727"/>
                    </a:ext>
                  </a:extLst>
                </a:gridCol>
                <a:gridCol w="928380">
                  <a:extLst>
                    <a:ext uri="{9D8B030D-6E8A-4147-A177-3AD203B41FA5}">
                      <a16:colId xmlns:a16="http://schemas.microsoft.com/office/drawing/2014/main" val="1107178605"/>
                    </a:ext>
                  </a:extLst>
                </a:gridCol>
              </a:tblGrid>
              <a:tr h="6294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002652"/>
                  </a:ext>
                </a:extLst>
              </a:tr>
              <a:tr h="6294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179785"/>
                  </a:ext>
                </a:extLst>
              </a:tr>
              <a:tr h="62942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918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3811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43DB8-E936-51BA-E4BF-A7DA64A38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60F692-6B0B-912F-5ED3-AE6E3B64A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A5163A-ED0C-03D5-8555-237A64F1E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 vs. neighboring pixels used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4C9A27-1506-C2E4-AA91-3E0CF30D5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average MIP is ~ 20fC </a:t>
            </a:r>
            <a:r>
              <a:rPr lang="en-US" dirty="0">
                <a:sym typeface="Wingdings" pitchFamily="2" charset="2"/>
              </a:rPr>
              <a:t> leads to an amplitude (preamp) ~ 160mV from a 30um device biased to -170V.</a:t>
            </a:r>
          </a:p>
          <a:p>
            <a:r>
              <a:rPr lang="en-US" dirty="0">
                <a:sym typeface="Wingdings" pitchFamily="2" charset="2"/>
              </a:rPr>
              <a:t>Simple toy MC  use Lorentzian to mimic charge falloff in neighboring pads as a function of distance from hit.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32645D-89F4-6D56-9295-D48E03C212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152000-E972-EE7B-BF9B-63A883A96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72" y="2459539"/>
            <a:ext cx="4763608" cy="37862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7E37DB-C0F6-BE55-EFE4-CC4068F3B573}"/>
              </a:ext>
            </a:extLst>
          </p:cNvPr>
          <p:cNvSpPr txBox="1"/>
          <p:nvPr/>
        </p:nvSpPr>
        <p:spPr>
          <a:xfrm>
            <a:off x="5835787" y="3820160"/>
            <a:ext cx="5806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Produce random hits sampled from a Gaussian.</a:t>
            </a:r>
          </a:p>
        </p:txBody>
      </p:sp>
    </p:spTree>
    <p:extLst>
      <p:ext uri="{BB962C8B-B14F-4D97-AF65-F5344CB8AC3E}">
        <p14:creationId xmlns:p14="http://schemas.microsoft.com/office/powerpoint/2010/main" val="848365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58762-FBB2-27CD-E4F5-36194DB55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B648A3-77C0-849F-CD6C-629F35C4C0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D98EE1-E791-5A90-994B-91978C6A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 vs. neighboring pixels used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0F4210-9677-2DFC-491B-6C7310C03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average MIP is ~ 20fC </a:t>
            </a:r>
            <a:r>
              <a:rPr lang="en-US" dirty="0">
                <a:sym typeface="Wingdings" pitchFamily="2" charset="2"/>
              </a:rPr>
              <a:t> leads to an amplitude (preamp) ~ 160mV from a 30um device biased to -170V.</a:t>
            </a:r>
          </a:p>
          <a:p>
            <a:r>
              <a:rPr lang="en-US" dirty="0">
                <a:sym typeface="Wingdings" pitchFamily="2" charset="2"/>
              </a:rPr>
              <a:t>Simple toy MC  use Lorentzian to mimic charge falloff in neighboring pads as a function of distance from hit.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EC24C5-54BC-8DB2-4EC0-CB51C319B1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DF1804-CD4B-484F-C742-A6594B21D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40" y="2434664"/>
            <a:ext cx="4927600" cy="38080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50AB63-E2BA-8705-0796-03F563C79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00" y="2661942"/>
            <a:ext cx="4474210" cy="35460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C5AC95-1182-0087-FA84-F8499676A481}"/>
              </a:ext>
            </a:extLst>
          </p:cNvPr>
          <p:cNvSpPr txBox="1"/>
          <p:nvPr/>
        </p:nvSpPr>
        <p:spPr>
          <a:xfrm>
            <a:off x="5811520" y="3794256"/>
            <a:ext cx="1137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Cross readout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A4921F-0530-0D52-8C73-7ACB422BAE7C}"/>
              </a:ext>
            </a:extLst>
          </p:cNvPr>
          <p:cNvSpPr txBox="1"/>
          <p:nvPr/>
        </p:nvSpPr>
        <p:spPr>
          <a:xfrm>
            <a:off x="5835650" y="2707427"/>
            <a:ext cx="1137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3x3 readout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188D84-69E6-1AE7-517E-BBD348894FEE}"/>
                  </a:ext>
                </a:extLst>
              </p:cNvPr>
              <p:cNvSpPr txBox="1"/>
              <p:nvPr/>
            </p:nvSpPr>
            <p:spPr>
              <a:xfrm>
                <a:off x="3114040" y="6058090"/>
                <a:ext cx="2382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ℎ𝑖𝑡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𝑟𝑒𝑐𝑜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ℎ𝑖𝑡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𝑀𝐶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[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1188D84-69E6-1AE7-517E-BBD348894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040" y="6058090"/>
                <a:ext cx="2382221" cy="369332"/>
              </a:xfrm>
              <a:prstGeom prst="rect">
                <a:avLst/>
              </a:prstGeom>
              <a:blipFill>
                <a:blip r:embed="rId4"/>
                <a:stretch>
                  <a:fillRect b="-20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51BAECD8-3327-40FB-66AF-CEA7EFF0F61E}"/>
              </a:ext>
            </a:extLst>
          </p:cNvPr>
          <p:cNvSpPr txBox="1"/>
          <p:nvPr/>
        </p:nvSpPr>
        <p:spPr>
          <a:xfrm>
            <a:off x="3559810" y="3140888"/>
            <a:ext cx="1351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Using RMS values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5AAD007-3C0A-5562-6E26-29A714AAB4C2}"/>
              </a:ext>
            </a:extLst>
          </p:cNvPr>
          <p:cNvCxnSpPr/>
          <p:nvPr/>
        </p:nvCxnSpPr>
        <p:spPr>
          <a:xfrm>
            <a:off x="4911090" y="3429000"/>
            <a:ext cx="118491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95FAEB9-F8E5-D5F3-66CC-6EAF30698E21}"/>
              </a:ext>
            </a:extLst>
          </p:cNvPr>
          <p:cNvSpPr/>
          <p:nvPr/>
        </p:nvSpPr>
        <p:spPr>
          <a:xfrm>
            <a:off x="6736080" y="3464053"/>
            <a:ext cx="4240530" cy="6050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C02BCB-6531-36B3-D6B4-8D6C342A9B5C}"/>
              </a:ext>
            </a:extLst>
          </p:cNvPr>
          <p:cNvSpPr/>
          <p:nvPr/>
        </p:nvSpPr>
        <p:spPr>
          <a:xfrm>
            <a:off x="6736080" y="3133850"/>
            <a:ext cx="4240530" cy="26009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8166E1-4F12-CB7A-899D-BFA9C992744D}"/>
              </a:ext>
            </a:extLst>
          </p:cNvPr>
          <p:cNvSpPr txBox="1"/>
          <p:nvPr/>
        </p:nvSpPr>
        <p:spPr>
          <a:xfrm>
            <a:off x="5427831" y="4766101"/>
            <a:ext cx="145825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/>
              <a:t>Essentially no use of charge sharing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CFF87D-6C8B-183A-182D-EC97B8D1F5D2}"/>
              </a:ext>
            </a:extLst>
          </p:cNvPr>
          <p:cNvSpPr/>
          <p:nvPr/>
        </p:nvSpPr>
        <p:spPr>
          <a:xfrm>
            <a:off x="6760210" y="4680725"/>
            <a:ext cx="4240530" cy="136165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002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AD533-C864-AE6D-CD97-D39DA153B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33A556B-7C63-244D-9B7C-B0EA8042B330}" type="slidenum">
              <a:rPr lang="en-US" smtClean="0"/>
              <a:pPr algn="ctr"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B31529-294B-A7CE-1B64-06CFD69DC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FAEC0A-14C1-4280-59E0-BD9B18CB8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79" y="2926079"/>
            <a:ext cx="11499925" cy="924561"/>
          </a:xfrm>
        </p:spPr>
        <p:txBody>
          <a:bodyPr/>
          <a:lstStyle/>
          <a:p>
            <a:r>
              <a:rPr lang="en-US" dirty="0"/>
              <a:t>Assuming average MIP (with gain of 30um AC-LGAD) is around 20 </a:t>
            </a:r>
            <a:r>
              <a:rPr lang="en-US" dirty="0" err="1"/>
              <a:t>fC</a:t>
            </a:r>
            <a:r>
              <a:rPr lang="en-US" dirty="0"/>
              <a:t>, 3x3 readout necessary to be able to meet requirements of the B0 tracking detector.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F0A949-F8CE-AA1D-A919-BE303E3C68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A1E533-BA94-5951-C51D-8BC47EA43A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39529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_NSLS-II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40B03456-9B8D-484F-87DB-076ADB43E9F3}" vid="{D3F09972-1605-9348-86B6-2FB56E667A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bfd71d5-c7ac-4dca-b865-a609d1eb4074" xsi:nil="true"/>
    <lcf76f155ced4ddcb4097134ff3c332f xmlns="9e4a43c1-b2a9-408a-8cac-448eda25f0f3">
      <Terms xmlns="http://schemas.microsoft.com/office/infopath/2007/PartnerControls"/>
    </lcf76f155ced4ddcb4097134ff3c332f>
    <SharedWithUsers xmlns="dd7425a4-fa23-406d-b478-3c2992d2d4ba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499330D76B4642A0E7B53F4A469F55" ma:contentTypeVersion="14" ma:contentTypeDescription="Create a new document." ma:contentTypeScope="" ma:versionID="9bd72081d61ddd7672fb853d8d442ca6">
  <xsd:schema xmlns:xsd="http://www.w3.org/2001/XMLSchema" xmlns:xs="http://www.w3.org/2001/XMLSchema" xmlns:p="http://schemas.microsoft.com/office/2006/metadata/properties" xmlns:ns2="9e4a43c1-b2a9-408a-8cac-448eda25f0f3" xmlns:ns3="dd7425a4-fa23-406d-b478-3c2992d2d4ba" xmlns:ns4="3bfd71d5-c7ac-4dca-b865-a609d1eb4074" targetNamespace="http://schemas.microsoft.com/office/2006/metadata/properties" ma:root="true" ma:fieldsID="e085e1eba6760f9000955ff7b85eb376" ns2:_="" ns3:_="" ns4:_="">
    <xsd:import namespace="9e4a43c1-b2a9-408a-8cac-448eda25f0f3"/>
    <xsd:import namespace="dd7425a4-fa23-406d-b478-3c2992d2d4ba"/>
    <xsd:import namespace="3bfd71d5-c7ac-4dca-b865-a609d1eb40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a43c1-b2a9-408a-8cac-448eda25f0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325a567-783b-4eae-ad25-f71283ef2f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7425a4-fa23-406d-b478-3c2992d2d4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d71d5-c7ac-4dca-b865-a609d1eb4074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11a0df5-9a12-49e9-8865-351e10a89734}" ma:internalName="TaxCatchAll" ma:showField="CatchAllData" ma:web="dd7425a4-fa23-406d-b478-3c2992d2d4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98A2C5-903B-47C2-98B4-555AC70E4F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66BDAA-DFEF-4721-B461-181B05E60D2C}">
  <ds:schemaRefs>
    <ds:schemaRef ds:uri="http://schemas.microsoft.com/office/2006/metadata/properties"/>
    <ds:schemaRef ds:uri="http://schemas.microsoft.com/office/infopath/2007/PartnerControls"/>
    <ds:schemaRef ds:uri="3bfd71d5-c7ac-4dca-b865-a609d1eb4074"/>
    <ds:schemaRef ds:uri="9e4a43c1-b2a9-408a-8cac-448eda25f0f3"/>
    <ds:schemaRef ds:uri="dd7425a4-fa23-406d-b478-3c2992d2d4ba"/>
  </ds:schemaRefs>
</ds:datastoreItem>
</file>

<file path=customXml/itemProps3.xml><?xml version="1.0" encoding="utf-8"?>
<ds:datastoreItem xmlns:ds="http://schemas.openxmlformats.org/officeDocument/2006/customXml" ds:itemID="{7E6CCBA4-3A2F-4673-83B2-539F0355AD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4a43c1-b2a9-408a-8cac-448eda25f0f3"/>
    <ds:schemaRef ds:uri="dd7425a4-fa23-406d-b478-3c2992d2d4ba"/>
    <ds:schemaRef ds:uri="3bfd71d5-c7ac-4dca-b865-a609d1eb40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EIC_PPT_Template_Widescreen_040425 (2)</Template>
  <TotalTime>20637</TotalTime>
  <Words>429</Words>
  <Application>Microsoft Macintosh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 Math</vt:lpstr>
      <vt:lpstr>Wingdings</vt:lpstr>
      <vt:lpstr>BNL</vt:lpstr>
      <vt:lpstr>Charge sharing and EICROC2 readout architecture implications</vt:lpstr>
      <vt:lpstr>Preliminaries</vt:lpstr>
      <vt:lpstr>How does charge sharing affect resolution?</vt:lpstr>
      <vt:lpstr>Resolution vs. neighboring pixels used</vt:lpstr>
      <vt:lpstr>Resolution vs. neighboring pixels used</vt:lpstr>
      <vt:lpstr>Resolution vs. neighboring pixels used</vt:lpstr>
      <vt:lpstr>Summary</vt:lpstr>
    </vt:vector>
  </TitlesOfParts>
  <Manager/>
  <Company>Brookhaven National Laboratory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Mendez, Anna</dc:creator>
  <cp:keywords/>
  <dc:description/>
  <cp:lastModifiedBy>Alex Jentsch</cp:lastModifiedBy>
  <cp:revision>138</cp:revision>
  <dcterms:created xsi:type="dcterms:W3CDTF">2025-05-18T16:02:34Z</dcterms:created>
  <dcterms:modified xsi:type="dcterms:W3CDTF">2026-09-04T16:02:58Z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0x010100E6499330D76B4642A0E7B53F4A469F55</vt:lpwstr>
  </property>
  <property fmtid="{D5CDD505-2E9C-101B-9397-08002B2CF9AE}" pid="3" name="Order">
    <vt:r8>119000</vt:r8>
  </property>
  <property fmtid="{D5CDD505-2E9C-101B-9397-08002B2CF9AE}" pid="4" name="TriggerFlowInfo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</Properties>
</file>