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3" r:id="rId4"/>
    <p:sldId id="264" r:id="rId5"/>
    <p:sldId id="272" r:id="rId6"/>
    <p:sldId id="266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BBFA3-ED04-EFC7-8755-AD51F7AB9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1F5285-70FF-673E-8E00-4477AAD15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91AD3-4819-5D5B-DF63-C2C84F1DC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AB3B9-346D-B4F0-6746-3D447C9AD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2AAA1-2DEF-9AB7-1584-8BF21170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3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B7E9A-495E-5904-0DB1-F468930B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1F7C23-C92D-8B2B-05A1-257739372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CD146-44CE-6CD4-B6C0-20E2A1C86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2AEEC-9F37-3DB7-CE2B-3B7621D8A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BAC28-E3A1-53D2-5326-8502039E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AFC0C1-4219-194C-BD69-4D91E5C033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7A7177-C32B-695B-CCE8-959C74607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C97FF-EE1D-A344-4C04-1C82DCE97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5A48C-1D22-6F0E-7F0C-3547DEF0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DC195-EF58-449A-18A4-74306A45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4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541F9-E5F6-34FE-2211-49AACCEB3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75F45-CA3E-4365-821A-77980FB87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2E004-7C85-29E7-2166-2C1858039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2B410-009D-FEFB-3085-9F915FD11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323E1-DC1A-9728-7B50-A4B290D7E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3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80CE8-42A1-A7EC-D733-197BAE8C5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AB978-C5FD-F251-E28F-E1328FBD0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A4C0D-B0FC-83E9-785F-F47747364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1E2F2-EADE-376B-E515-BEC5F7146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5B6D7-3F02-E035-F470-2214C360F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27D68-95FB-2249-05F2-63461D035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DAEF-2BD9-F0E7-4AED-6A6B7A3AF9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879E5D-5DD6-C768-3792-49D372EC1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A81BFA-1DD2-1A9E-2328-B24420917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A1E7F-3F08-65E9-6408-EF8F06B9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CC3147-4C66-C12A-B978-3F544F6E2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84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E5AFA-B6E1-2093-63FB-02AC37B27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5AFBC-1EE6-5C8E-E9C1-C53ABF866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DE797-0386-AC4B-38E6-3C45E529D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251C58-E76E-8306-8B87-CFFB88DB92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1EB963-2F6E-E893-BE22-32E97813B3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77ED1C-6AA0-F84C-666F-3F87B45F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EB749-C85F-18C1-7744-2A968500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0147D6-7D22-435B-AD5F-3F12BED0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05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38B10-2258-65A8-8A50-7F3942D87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D68D0F-5D68-3480-0A30-BE476EE1F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62EBB6-4AF2-23F1-5F33-42C752DB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BE31B9-CB7F-189A-748F-16D60218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613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2103E3-B17B-14EB-721E-E03DC5551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12AADF-AF25-2C1C-462E-F47110D9D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3D55E-E0B6-F765-09E8-F79C41E85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0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CDD57-1160-2CE4-D0B0-052354998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1BBC4-9978-1CE5-4683-9211E873D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16463-3FD3-A241-B817-C736075944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E9E68-28A4-7823-407D-DA5276AFA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70C6B-269D-62AC-9D84-3324E5343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591A5B-CC3E-B6B1-07C7-7572CC70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08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EE6E4-47D8-775B-0870-C2C2C1AE5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40E82F-AFC0-18E1-25B7-7BB0845D5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EFED9-155C-8783-6815-E8E5B785D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1EB2E-EC37-32B2-CBCB-AFCC941A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94D2A-25B7-9E88-0052-98919BE21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3271A-0A49-64FF-231B-4A2DB6A49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02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1F2668-6116-754C-D94D-4BB9368B2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AD38F-5B8D-7F4A-C339-9F1783EA9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7AE98-4CCC-369B-C0AD-1A2AC0AA7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73A36F-8F2C-6149-9820-710A5053157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758CE-4E08-6099-67C2-F966AD1BD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F1C32-6D60-B798-3BC4-3B510B692A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FF50CF-7BD3-7542-B25D-CF58D904A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1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3392-1BBC-F380-08E3-995E6AEB28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Position resolution of BTOF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697933-C733-784D-684B-977B8B0D3A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9/10/2026</a:t>
            </a:r>
          </a:p>
        </p:txBody>
      </p:sp>
    </p:spTree>
    <p:extLst>
      <p:ext uri="{BB962C8B-B14F-4D97-AF65-F5344CB8AC3E}">
        <p14:creationId xmlns:p14="http://schemas.microsoft.com/office/powerpoint/2010/main" val="214574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1AD36-6CC9-1722-717D-4C660C6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Charge sharing and digitization work-flow</a:t>
            </a: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D4BED7AF-FC5A-6644-E92A-41E6D2DDDC63}"/>
              </a:ext>
            </a:extLst>
          </p:cNvPr>
          <p:cNvSpPr/>
          <p:nvPr/>
        </p:nvSpPr>
        <p:spPr>
          <a:xfrm>
            <a:off x="283464" y="1830229"/>
            <a:ext cx="2770632" cy="877824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35D2DC-F290-37E4-D28A-05F93A9503C5}"/>
              </a:ext>
            </a:extLst>
          </p:cNvPr>
          <p:cNvSpPr txBox="1"/>
          <p:nvPr/>
        </p:nvSpPr>
        <p:spPr>
          <a:xfrm>
            <a:off x="1304544" y="2049971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Start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CF52F5E-E947-7CF9-48C9-E6AB52CB7F3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2054269" y="2322563"/>
            <a:ext cx="714924" cy="148590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3C0ED5D-8AA9-3F14-8EAE-FD08C6211D4F}"/>
              </a:ext>
            </a:extLst>
          </p:cNvPr>
          <p:cNvSpPr txBox="1"/>
          <p:nvPr/>
        </p:nvSpPr>
        <p:spPr>
          <a:xfrm>
            <a:off x="1751078" y="2847568"/>
            <a:ext cx="197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Geant</a:t>
            </a:r>
            <a:r>
              <a:rPr lang="en-US"/>
              <a:t> hit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DD4D7A-2493-4320-14B0-4921BCD3C532}"/>
              </a:ext>
            </a:extLst>
          </p:cNvPr>
          <p:cNvSpPr/>
          <p:nvPr/>
        </p:nvSpPr>
        <p:spPr>
          <a:xfrm>
            <a:off x="3154683" y="2952061"/>
            <a:ext cx="1126235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445D1D-7B00-9339-C0FD-AD62CACC5F7E}"/>
              </a:ext>
            </a:extLst>
          </p:cNvPr>
          <p:cNvSpPr txBox="1"/>
          <p:nvPr/>
        </p:nvSpPr>
        <p:spPr>
          <a:xfrm>
            <a:off x="3262885" y="3093812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Charge sharing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8AAFFAC-9199-13F9-B020-E201389AA233}"/>
              </a:ext>
            </a:extLst>
          </p:cNvPr>
          <p:cNvCxnSpPr>
            <a:cxnSpLocks/>
          </p:cNvCxnSpPr>
          <p:nvPr/>
        </p:nvCxnSpPr>
        <p:spPr>
          <a:xfrm>
            <a:off x="4268074" y="3403513"/>
            <a:ext cx="127863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3A6AEEE-0180-2603-0DD3-9A91358FB86C}"/>
              </a:ext>
            </a:extLst>
          </p:cNvPr>
          <p:cNvSpPr txBox="1"/>
          <p:nvPr/>
        </p:nvSpPr>
        <p:spPr>
          <a:xfrm>
            <a:off x="4456939" y="2840613"/>
            <a:ext cx="1126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Edep</a:t>
            </a:r>
            <a:r>
              <a:rPr lang="en-US"/>
              <a:t> in cells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2AA63B-3F1F-B543-D03E-AAF7F293C51F}"/>
              </a:ext>
            </a:extLst>
          </p:cNvPr>
          <p:cNvSpPr/>
          <p:nvPr/>
        </p:nvSpPr>
        <p:spPr>
          <a:xfrm>
            <a:off x="5559552" y="2946061"/>
            <a:ext cx="1298448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90A7BA-972D-319D-D96F-A3A8592FB5D9}"/>
              </a:ext>
            </a:extLst>
          </p:cNvPr>
          <p:cNvSpPr txBox="1"/>
          <p:nvPr/>
        </p:nvSpPr>
        <p:spPr>
          <a:xfrm>
            <a:off x="5559552" y="3093812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Pulse Generation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755BE5F-9AC1-B27D-1BC2-7736F4937D7F}"/>
              </a:ext>
            </a:extLst>
          </p:cNvPr>
          <p:cNvCxnSpPr>
            <a:cxnSpLocks/>
          </p:cNvCxnSpPr>
          <p:nvPr/>
        </p:nvCxnSpPr>
        <p:spPr>
          <a:xfrm>
            <a:off x="6858000" y="3436749"/>
            <a:ext cx="127863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CA048F50-D0F8-B0C4-F65B-773B4C5654C5}"/>
              </a:ext>
            </a:extLst>
          </p:cNvPr>
          <p:cNvSpPr/>
          <p:nvPr/>
        </p:nvSpPr>
        <p:spPr>
          <a:xfrm>
            <a:off x="8140442" y="2932597"/>
            <a:ext cx="1298448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3FB2AD-1374-D4CF-86C9-EB7F7126BCAE}"/>
              </a:ext>
            </a:extLst>
          </p:cNvPr>
          <p:cNvSpPr txBox="1"/>
          <p:nvPr/>
        </p:nvSpPr>
        <p:spPr>
          <a:xfrm>
            <a:off x="8140442" y="3080348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Combiner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B53616-0CE2-3D4A-7E5B-42994002ACE2}"/>
              </a:ext>
            </a:extLst>
          </p:cNvPr>
          <p:cNvSpPr txBox="1"/>
          <p:nvPr/>
        </p:nvSpPr>
        <p:spPr>
          <a:xfrm>
            <a:off x="4337364" y="3813898"/>
            <a:ext cx="1126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ADC and TDC values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626A74B-821A-7490-3CDD-5CD8EAF62302}"/>
              </a:ext>
            </a:extLst>
          </p:cNvPr>
          <p:cNvCxnSpPr/>
          <p:nvPr/>
        </p:nvCxnSpPr>
        <p:spPr>
          <a:xfrm>
            <a:off x="9438890" y="3416890"/>
            <a:ext cx="7913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B6B3559-EC71-D8AF-8D59-1177CE0592B1}"/>
              </a:ext>
            </a:extLst>
          </p:cNvPr>
          <p:cNvCxnSpPr>
            <a:cxnSpLocks/>
          </p:cNvCxnSpPr>
          <p:nvPr/>
        </p:nvCxnSpPr>
        <p:spPr>
          <a:xfrm>
            <a:off x="10230234" y="3417262"/>
            <a:ext cx="0" cy="12648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22C2DA4-9AB1-D8FD-0BFB-BF36D872A9F6}"/>
              </a:ext>
            </a:extLst>
          </p:cNvPr>
          <p:cNvCxnSpPr>
            <a:cxnSpLocks/>
          </p:cNvCxnSpPr>
          <p:nvPr/>
        </p:nvCxnSpPr>
        <p:spPr>
          <a:xfrm flipH="1">
            <a:off x="9631581" y="4682158"/>
            <a:ext cx="59865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69DAA6B0-8406-F637-94B4-70B2AB023BDC}"/>
              </a:ext>
            </a:extLst>
          </p:cNvPr>
          <p:cNvSpPr/>
          <p:nvPr/>
        </p:nvSpPr>
        <p:spPr>
          <a:xfrm>
            <a:off x="8000122" y="4203594"/>
            <a:ext cx="163145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6AC630-4B11-208D-171E-25BEFC01D525}"/>
              </a:ext>
            </a:extLst>
          </p:cNvPr>
          <p:cNvSpPr txBox="1"/>
          <p:nvPr/>
        </p:nvSpPr>
        <p:spPr>
          <a:xfrm>
            <a:off x="7994595" y="4318107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Discretization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9293DB1-CA61-FA68-27B9-D7AA5AAD45D2}"/>
              </a:ext>
            </a:extLst>
          </p:cNvPr>
          <p:cNvSpPr/>
          <p:nvPr/>
        </p:nvSpPr>
        <p:spPr>
          <a:xfrm>
            <a:off x="5282054" y="4211243"/>
            <a:ext cx="163145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6C808C-AABD-8B34-D48C-8C5ED6CD87C2}"/>
              </a:ext>
            </a:extLst>
          </p:cNvPr>
          <p:cNvSpPr txBox="1"/>
          <p:nvPr/>
        </p:nvSpPr>
        <p:spPr>
          <a:xfrm>
            <a:off x="5435443" y="4348609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Digitization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ECE4904-1619-A9EE-E07E-DC35BAA784FC}"/>
              </a:ext>
            </a:extLst>
          </p:cNvPr>
          <p:cNvCxnSpPr>
            <a:cxnSpLocks/>
          </p:cNvCxnSpPr>
          <p:nvPr/>
        </p:nvCxnSpPr>
        <p:spPr>
          <a:xfrm flipH="1">
            <a:off x="6939713" y="4682158"/>
            <a:ext cx="1028682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0ED9E3C-4D94-9ED3-85A3-0600D4A40242}"/>
              </a:ext>
            </a:extLst>
          </p:cNvPr>
          <p:cNvCxnSpPr>
            <a:cxnSpLocks/>
          </p:cNvCxnSpPr>
          <p:nvPr/>
        </p:nvCxnSpPr>
        <p:spPr>
          <a:xfrm flipH="1">
            <a:off x="4253368" y="4682158"/>
            <a:ext cx="1028682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18BF7020-4EF0-CFA3-9C83-5323D66AE0EE}"/>
              </a:ext>
            </a:extLst>
          </p:cNvPr>
          <p:cNvSpPr/>
          <p:nvPr/>
        </p:nvSpPr>
        <p:spPr>
          <a:xfrm>
            <a:off x="2856509" y="4176381"/>
            <a:ext cx="134769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1374E5-E2B9-EDC3-BFD5-9FB96AF311D8}"/>
              </a:ext>
            </a:extLst>
          </p:cNvPr>
          <p:cNvSpPr txBox="1"/>
          <p:nvPr/>
        </p:nvSpPr>
        <p:spPr>
          <a:xfrm>
            <a:off x="2882709" y="4468630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Calibration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29397D6-B990-6552-EFA9-BA7B3E87DE68}"/>
              </a:ext>
            </a:extLst>
          </p:cNvPr>
          <p:cNvSpPr/>
          <p:nvPr/>
        </p:nvSpPr>
        <p:spPr>
          <a:xfrm>
            <a:off x="838200" y="4170356"/>
            <a:ext cx="134769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F53F4A-00EA-0E4A-396B-B148F6FC30F6}"/>
              </a:ext>
            </a:extLst>
          </p:cNvPr>
          <p:cNvSpPr txBox="1"/>
          <p:nvPr/>
        </p:nvSpPr>
        <p:spPr>
          <a:xfrm>
            <a:off x="913984" y="4456606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Clustering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6291C92-D818-3716-B3FD-879B53790A63}"/>
              </a:ext>
            </a:extLst>
          </p:cNvPr>
          <p:cNvCxnSpPr>
            <a:cxnSpLocks/>
          </p:cNvCxnSpPr>
          <p:nvPr/>
        </p:nvCxnSpPr>
        <p:spPr>
          <a:xfrm flipH="1">
            <a:off x="2203822" y="4626754"/>
            <a:ext cx="5732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D2B22-AA98-5C3E-EFF3-649A31B55479}"/>
              </a:ext>
            </a:extLst>
          </p:cNvPr>
          <p:cNvSpPr/>
          <p:nvPr/>
        </p:nvSpPr>
        <p:spPr>
          <a:xfrm>
            <a:off x="283464" y="5846543"/>
            <a:ext cx="1347699" cy="7371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4022AF-F11F-1AC7-9336-35F66C4651A8}"/>
              </a:ext>
            </a:extLst>
          </p:cNvPr>
          <p:cNvSpPr txBox="1"/>
          <p:nvPr/>
        </p:nvSpPr>
        <p:spPr>
          <a:xfrm>
            <a:off x="288979" y="5950144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Cluster</a:t>
            </a:r>
          </a:p>
          <a:p>
            <a:r>
              <a:rPr lang="en-US" dirty="0">
                <a:solidFill>
                  <a:schemeClr val="bg1"/>
                </a:solidFill>
              </a:rPr>
              <a:t>Association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C7A451-618F-A1B1-094B-9CB32EB8E3AA}"/>
              </a:ext>
            </a:extLst>
          </p:cNvPr>
          <p:cNvSpPr/>
          <p:nvPr/>
        </p:nvSpPr>
        <p:spPr>
          <a:xfrm>
            <a:off x="2920375" y="5846699"/>
            <a:ext cx="1347699" cy="7403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3C4AE5-4196-98B9-4D14-995F3D00E57D}"/>
              </a:ext>
            </a:extLst>
          </p:cNvPr>
          <p:cNvSpPr txBox="1"/>
          <p:nvPr/>
        </p:nvSpPr>
        <p:spPr>
          <a:xfrm>
            <a:off x="2947418" y="6096323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Tracking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FEA24ED-B89F-43D8-B381-519C3C0B5F74}"/>
              </a:ext>
            </a:extLst>
          </p:cNvPr>
          <p:cNvCxnSpPr>
            <a:cxnSpLocks/>
            <a:stCxn id="37" idx="2"/>
          </p:cNvCxnSpPr>
          <p:nvPr/>
        </p:nvCxnSpPr>
        <p:spPr>
          <a:xfrm flipH="1">
            <a:off x="781128" y="5112188"/>
            <a:ext cx="730922" cy="7343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68B971A-057C-A04C-2492-945DC4A6500B}"/>
              </a:ext>
            </a:extLst>
          </p:cNvPr>
          <p:cNvCxnSpPr>
            <a:cxnSpLocks/>
            <a:stCxn id="37" idx="2"/>
            <a:endCxn id="25" idx="0"/>
          </p:cNvCxnSpPr>
          <p:nvPr/>
        </p:nvCxnSpPr>
        <p:spPr>
          <a:xfrm>
            <a:off x="1512050" y="5112188"/>
            <a:ext cx="2082175" cy="7345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3FBF7E8-3E9A-B8D4-DF31-4FB869539D95}"/>
              </a:ext>
            </a:extLst>
          </p:cNvPr>
          <p:cNvSpPr txBox="1"/>
          <p:nvPr/>
        </p:nvSpPr>
        <p:spPr>
          <a:xfrm>
            <a:off x="1067743" y="5369375"/>
            <a:ext cx="218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Measurement2D</a:t>
            </a:r>
          </a:p>
        </p:txBody>
      </p:sp>
    </p:spTree>
    <p:extLst>
      <p:ext uri="{BB962C8B-B14F-4D97-AF65-F5344CB8AC3E}">
        <p14:creationId xmlns:p14="http://schemas.microsoft.com/office/powerpoint/2010/main" val="403814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EBC43-E786-A276-07F6-2BF5EC6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D953E-A7CD-C37A-49F6-29CEB5FC2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Charge sharing and digitization work-flow</a:t>
            </a: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59680867-F8EE-1514-244A-E39B0939DB2A}"/>
              </a:ext>
            </a:extLst>
          </p:cNvPr>
          <p:cNvSpPr/>
          <p:nvPr/>
        </p:nvSpPr>
        <p:spPr>
          <a:xfrm>
            <a:off x="283464" y="1830229"/>
            <a:ext cx="2770632" cy="877824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C72EB-E3A6-F869-0BC8-33076EC43FAB}"/>
              </a:ext>
            </a:extLst>
          </p:cNvPr>
          <p:cNvSpPr txBox="1"/>
          <p:nvPr/>
        </p:nvSpPr>
        <p:spPr>
          <a:xfrm>
            <a:off x="1304544" y="2049971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Start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32054F6-8E4B-CDB6-A43A-3F4ED7C71F28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2054269" y="2322563"/>
            <a:ext cx="714924" cy="148590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CC3B52F-EF15-8CED-BE18-510CC7EBE433}"/>
              </a:ext>
            </a:extLst>
          </p:cNvPr>
          <p:cNvSpPr txBox="1"/>
          <p:nvPr/>
        </p:nvSpPr>
        <p:spPr>
          <a:xfrm>
            <a:off x="1751078" y="2847568"/>
            <a:ext cx="197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Geant</a:t>
            </a:r>
            <a:r>
              <a:rPr lang="en-US"/>
              <a:t> hit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C93CD1-7F38-F33A-CA74-F8C43E7584BA}"/>
              </a:ext>
            </a:extLst>
          </p:cNvPr>
          <p:cNvSpPr/>
          <p:nvPr/>
        </p:nvSpPr>
        <p:spPr>
          <a:xfrm>
            <a:off x="3154683" y="2952061"/>
            <a:ext cx="1126235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1F94B7-EA05-F648-5701-366F73478292}"/>
              </a:ext>
            </a:extLst>
          </p:cNvPr>
          <p:cNvSpPr txBox="1"/>
          <p:nvPr/>
        </p:nvSpPr>
        <p:spPr>
          <a:xfrm>
            <a:off x="3262885" y="3093812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Charge sharing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1E6248F-B16D-9C80-5BE0-44F8BAF36B0A}"/>
              </a:ext>
            </a:extLst>
          </p:cNvPr>
          <p:cNvCxnSpPr>
            <a:cxnSpLocks/>
          </p:cNvCxnSpPr>
          <p:nvPr/>
        </p:nvCxnSpPr>
        <p:spPr>
          <a:xfrm>
            <a:off x="4268074" y="3403513"/>
            <a:ext cx="127863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6A1A396-DC9D-9CB9-90A4-5643AED63234}"/>
              </a:ext>
            </a:extLst>
          </p:cNvPr>
          <p:cNvSpPr txBox="1"/>
          <p:nvPr/>
        </p:nvSpPr>
        <p:spPr>
          <a:xfrm>
            <a:off x="4456939" y="2840613"/>
            <a:ext cx="1126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Edep</a:t>
            </a:r>
            <a:r>
              <a:rPr lang="en-US"/>
              <a:t> in cells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74210A-546D-5408-8195-1BE31A5642F2}"/>
              </a:ext>
            </a:extLst>
          </p:cNvPr>
          <p:cNvSpPr/>
          <p:nvPr/>
        </p:nvSpPr>
        <p:spPr>
          <a:xfrm>
            <a:off x="5559552" y="2946061"/>
            <a:ext cx="1298448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E1FCCA-52F4-8DDD-38C2-C74678AE60A6}"/>
              </a:ext>
            </a:extLst>
          </p:cNvPr>
          <p:cNvSpPr txBox="1"/>
          <p:nvPr/>
        </p:nvSpPr>
        <p:spPr>
          <a:xfrm>
            <a:off x="5559552" y="3093812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Pulse Generation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AACA532-0038-CAD8-2CFD-629DE5121629}"/>
              </a:ext>
            </a:extLst>
          </p:cNvPr>
          <p:cNvCxnSpPr>
            <a:cxnSpLocks/>
          </p:cNvCxnSpPr>
          <p:nvPr/>
        </p:nvCxnSpPr>
        <p:spPr>
          <a:xfrm>
            <a:off x="6858000" y="3436749"/>
            <a:ext cx="127863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D9A5913-C261-84FC-45A8-C86EC5B774F8}"/>
              </a:ext>
            </a:extLst>
          </p:cNvPr>
          <p:cNvSpPr/>
          <p:nvPr/>
        </p:nvSpPr>
        <p:spPr>
          <a:xfrm>
            <a:off x="8140442" y="2932597"/>
            <a:ext cx="1298448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407A1D-EBD8-90DF-919A-6B2D748D18F4}"/>
              </a:ext>
            </a:extLst>
          </p:cNvPr>
          <p:cNvSpPr txBox="1"/>
          <p:nvPr/>
        </p:nvSpPr>
        <p:spPr>
          <a:xfrm>
            <a:off x="8140442" y="3080348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Combiner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362997-2BA6-F5ED-2748-0BFEBEE83A35}"/>
              </a:ext>
            </a:extLst>
          </p:cNvPr>
          <p:cNvSpPr txBox="1"/>
          <p:nvPr/>
        </p:nvSpPr>
        <p:spPr>
          <a:xfrm>
            <a:off x="4337364" y="3813898"/>
            <a:ext cx="1126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ADC and TDC values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4E7E1F9-2313-71A4-05AB-9BE94BE486B8}"/>
              </a:ext>
            </a:extLst>
          </p:cNvPr>
          <p:cNvCxnSpPr/>
          <p:nvPr/>
        </p:nvCxnSpPr>
        <p:spPr>
          <a:xfrm>
            <a:off x="9438890" y="3416890"/>
            <a:ext cx="7913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E7896BA-1886-FF13-EF6D-933B4FE6002C}"/>
              </a:ext>
            </a:extLst>
          </p:cNvPr>
          <p:cNvCxnSpPr>
            <a:cxnSpLocks/>
          </p:cNvCxnSpPr>
          <p:nvPr/>
        </p:nvCxnSpPr>
        <p:spPr>
          <a:xfrm>
            <a:off x="10230234" y="3417262"/>
            <a:ext cx="0" cy="12648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9E2D8B2-1533-0261-259B-B9F0CFEF2CD6}"/>
              </a:ext>
            </a:extLst>
          </p:cNvPr>
          <p:cNvCxnSpPr>
            <a:cxnSpLocks/>
          </p:cNvCxnSpPr>
          <p:nvPr/>
        </p:nvCxnSpPr>
        <p:spPr>
          <a:xfrm flipH="1">
            <a:off x="9631581" y="4682158"/>
            <a:ext cx="59865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27E6656D-3D80-E30A-F1F1-A725867EBDF0}"/>
              </a:ext>
            </a:extLst>
          </p:cNvPr>
          <p:cNvSpPr/>
          <p:nvPr/>
        </p:nvSpPr>
        <p:spPr>
          <a:xfrm>
            <a:off x="8000122" y="4203594"/>
            <a:ext cx="163145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DD8450-7101-CF91-F54E-B1D3AD5C2A30}"/>
              </a:ext>
            </a:extLst>
          </p:cNvPr>
          <p:cNvSpPr txBox="1"/>
          <p:nvPr/>
        </p:nvSpPr>
        <p:spPr>
          <a:xfrm>
            <a:off x="7994595" y="4318107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Discretization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88C45E-D77A-5F8C-B919-4DC7AA7674CF}"/>
              </a:ext>
            </a:extLst>
          </p:cNvPr>
          <p:cNvSpPr/>
          <p:nvPr/>
        </p:nvSpPr>
        <p:spPr>
          <a:xfrm>
            <a:off x="5282054" y="4211243"/>
            <a:ext cx="163145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ED6973-8FEE-49CC-3635-6AB6E57D905B}"/>
              </a:ext>
            </a:extLst>
          </p:cNvPr>
          <p:cNvSpPr txBox="1"/>
          <p:nvPr/>
        </p:nvSpPr>
        <p:spPr>
          <a:xfrm>
            <a:off x="5435443" y="4348609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Digitization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8C09EE3-7B65-3B81-E92A-5066CD62164B}"/>
              </a:ext>
            </a:extLst>
          </p:cNvPr>
          <p:cNvCxnSpPr>
            <a:cxnSpLocks/>
          </p:cNvCxnSpPr>
          <p:nvPr/>
        </p:nvCxnSpPr>
        <p:spPr>
          <a:xfrm flipH="1">
            <a:off x="6939713" y="4682158"/>
            <a:ext cx="1028682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8025321-8438-205F-DF55-70BCC46EDECF}"/>
              </a:ext>
            </a:extLst>
          </p:cNvPr>
          <p:cNvCxnSpPr>
            <a:cxnSpLocks/>
          </p:cNvCxnSpPr>
          <p:nvPr/>
        </p:nvCxnSpPr>
        <p:spPr>
          <a:xfrm flipH="1">
            <a:off x="4253368" y="4682158"/>
            <a:ext cx="1028682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8D459E84-C027-EC40-86F6-D08641EF2040}"/>
              </a:ext>
            </a:extLst>
          </p:cNvPr>
          <p:cNvSpPr/>
          <p:nvPr/>
        </p:nvSpPr>
        <p:spPr>
          <a:xfrm>
            <a:off x="2856509" y="4176381"/>
            <a:ext cx="134769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263F8B9-BEA9-73FA-D43A-705B38DDBDBB}"/>
              </a:ext>
            </a:extLst>
          </p:cNvPr>
          <p:cNvSpPr txBox="1"/>
          <p:nvPr/>
        </p:nvSpPr>
        <p:spPr>
          <a:xfrm>
            <a:off x="2882709" y="4468630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Calibration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94F32A-9395-E867-0EDE-CF2DB1A37A88}"/>
              </a:ext>
            </a:extLst>
          </p:cNvPr>
          <p:cNvSpPr/>
          <p:nvPr/>
        </p:nvSpPr>
        <p:spPr>
          <a:xfrm>
            <a:off x="838200" y="4170356"/>
            <a:ext cx="134769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24C66B2-0ACD-CC23-44C9-BFEB725BBE94}"/>
              </a:ext>
            </a:extLst>
          </p:cNvPr>
          <p:cNvSpPr txBox="1"/>
          <p:nvPr/>
        </p:nvSpPr>
        <p:spPr>
          <a:xfrm>
            <a:off x="913984" y="4456606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Clustering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46D6AAE-36B6-1809-EB0F-B3F4AF686E7B}"/>
              </a:ext>
            </a:extLst>
          </p:cNvPr>
          <p:cNvCxnSpPr>
            <a:cxnSpLocks/>
          </p:cNvCxnSpPr>
          <p:nvPr/>
        </p:nvCxnSpPr>
        <p:spPr>
          <a:xfrm flipH="1">
            <a:off x="2203822" y="4626754"/>
            <a:ext cx="5732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CD8F738-99F9-2106-F584-E562F3757BA6}"/>
              </a:ext>
            </a:extLst>
          </p:cNvPr>
          <p:cNvSpPr/>
          <p:nvPr/>
        </p:nvSpPr>
        <p:spPr>
          <a:xfrm>
            <a:off x="283464" y="5846543"/>
            <a:ext cx="1347699" cy="7371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B3B3D8-26BB-37D4-6D08-DBEC65FE8483}"/>
              </a:ext>
            </a:extLst>
          </p:cNvPr>
          <p:cNvSpPr txBox="1"/>
          <p:nvPr/>
        </p:nvSpPr>
        <p:spPr>
          <a:xfrm>
            <a:off x="288979" y="5950144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Cluster</a:t>
            </a:r>
          </a:p>
          <a:p>
            <a:r>
              <a:rPr lang="en-US" dirty="0">
                <a:solidFill>
                  <a:schemeClr val="bg1"/>
                </a:solidFill>
              </a:rPr>
              <a:t>Association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C01972-B2AC-A562-DE37-508749ED3C1C}"/>
              </a:ext>
            </a:extLst>
          </p:cNvPr>
          <p:cNvSpPr/>
          <p:nvPr/>
        </p:nvSpPr>
        <p:spPr>
          <a:xfrm>
            <a:off x="2920375" y="5846699"/>
            <a:ext cx="1347699" cy="7403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49D103-66DA-94FF-FE7E-F9E6C5DBA433}"/>
              </a:ext>
            </a:extLst>
          </p:cNvPr>
          <p:cNvSpPr txBox="1"/>
          <p:nvPr/>
        </p:nvSpPr>
        <p:spPr>
          <a:xfrm>
            <a:off x="2947418" y="6096323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Tracking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3A2A31D-CEB9-5332-9A4E-93C3BD8E83DA}"/>
              </a:ext>
            </a:extLst>
          </p:cNvPr>
          <p:cNvCxnSpPr>
            <a:cxnSpLocks/>
            <a:stCxn id="37" idx="2"/>
          </p:cNvCxnSpPr>
          <p:nvPr/>
        </p:nvCxnSpPr>
        <p:spPr>
          <a:xfrm flipH="1">
            <a:off x="781128" y="5112188"/>
            <a:ext cx="730922" cy="7343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AFB3CE8-4E18-33D7-FF16-71096A01AE03}"/>
              </a:ext>
            </a:extLst>
          </p:cNvPr>
          <p:cNvCxnSpPr>
            <a:cxnSpLocks/>
            <a:stCxn id="37" idx="2"/>
            <a:endCxn id="25" idx="0"/>
          </p:cNvCxnSpPr>
          <p:nvPr/>
        </p:nvCxnSpPr>
        <p:spPr>
          <a:xfrm>
            <a:off x="1512050" y="5112188"/>
            <a:ext cx="2082175" cy="7345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FB1ED124-635A-927A-CB7F-D2E7461C74AC}"/>
              </a:ext>
            </a:extLst>
          </p:cNvPr>
          <p:cNvSpPr txBox="1"/>
          <p:nvPr/>
        </p:nvSpPr>
        <p:spPr>
          <a:xfrm>
            <a:off x="1067743" y="5369375"/>
            <a:ext cx="218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Measurement2D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99C817-801B-3417-6597-05938C838796}"/>
              </a:ext>
            </a:extLst>
          </p:cNvPr>
          <p:cNvSpPr/>
          <p:nvPr/>
        </p:nvSpPr>
        <p:spPr>
          <a:xfrm>
            <a:off x="2600528" y="2795081"/>
            <a:ext cx="7989651" cy="2457855"/>
          </a:xfrm>
          <a:custGeom>
            <a:avLst/>
            <a:gdLst>
              <a:gd name="csX0" fmla="*/ 2470825 w 7989651"/>
              <a:gd name="csY0" fmla="*/ 0 h 2457855"/>
              <a:gd name="csX1" fmla="*/ 2490281 w 7989651"/>
              <a:gd name="csY1" fmla="*/ 1335932 h 2457855"/>
              <a:gd name="csX2" fmla="*/ 0 w 7989651"/>
              <a:gd name="csY2" fmla="*/ 1322962 h 2457855"/>
              <a:gd name="csX3" fmla="*/ 12970 w 7989651"/>
              <a:gd name="csY3" fmla="*/ 2457855 h 2457855"/>
              <a:gd name="csX4" fmla="*/ 7989651 w 7989651"/>
              <a:gd name="csY4" fmla="*/ 2457855 h 2457855"/>
              <a:gd name="csX5" fmla="*/ 7976681 w 7989651"/>
              <a:gd name="csY5" fmla="*/ 25940 h 2457855"/>
              <a:gd name="csX6" fmla="*/ 2470825 w 7989651"/>
              <a:gd name="csY6" fmla="*/ 0 h 24578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989651" h="2457855">
                <a:moveTo>
                  <a:pt x="2470825" y="0"/>
                </a:moveTo>
                <a:lnTo>
                  <a:pt x="2490281" y="1335932"/>
                </a:lnTo>
                <a:lnTo>
                  <a:pt x="0" y="1322962"/>
                </a:lnTo>
                <a:lnTo>
                  <a:pt x="12970" y="2457855"/>
                </a:lnTo>
                <a:lnTo>
                  <a:pt x="7989651" y="2457855"/>
                </a:lnTo>
                <a:cubicBezTo>
                  <a:pt x="7985328" y="1647217"/>
                  <a:pt x="7981004" y="836578"/>
                  <a:pt x="7976681" y="25940"/>
                </a:cubicBezTo>
                <a:lnTo>
                  <a:pt x="2470825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C8C31A-B7AE-5EB9-1A57-23D85AAD0EED}"/>
              </a:ext>
            </a:extLst>
          </p:cNvPr>
          <p:cNvSpPr txBox="1"/>
          <p:nvPr/>
        </p:nvSpPr>
        <p:spPr>
          <a:xfrm>
            <a:off x="4253368" y="364754"/>
            <a:ext cx="6395177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Challenges: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Efficiency lost due to digitization not yet understood.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Thresholds, dynamic range, </a:t>
            </a:r>
            <a:r>
              <a:rPr lang="en-US" sz="2400" dirty="0" err="1"/>
              <a:t>etc</a:t>
            </a:r>
            <a:r>
              <a:rPr lang="en-US" sz="2400" dirty="0"/>
              <a:t> not realistic yet.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Truth-hit association not implemented</a:t>
            </a:r>
          </a:p>
        </p:txBody>
      </p:sp>
    </p:spTree>
    <p:extLst>
      <p:ext uri="{BB962C8B-B14F-4D97-AF65-F5344CB8AC3E}">
        <p14:creationId xmlns:p14="http://schemas.microsoft.com/office/powerpoint/2010/main" val="1191339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47541-DF18-041F-06E9-0B13802FA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6A554-777E-78D9-6B5F-24514379B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update: Bypass all digitization routine</a:t>
            </a: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77B1EFD6-4459-E346-6591-522255E2D7E7}"/>
              </a:ext>
            </a:extLst>
          </p:cNvPr>
          <p:cNvSpPr/>
          <p:nvPr/>
        </p:nvSpPr>
        <p:spPr>
          <a:xfrm>
            <a:off x="283464" y="1830229"/>
            <a:ext cx="2770632" cy="877824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9BE6E4-6709-9C34-4D12-918317206AE2}"/>
              </a:ext>
            </a:extLst>
          </p:cNvPr>
          <p:cNvSpPr txBox="1"/>
          <p:nvPr/>
        </p:nvSpPr>
        <p:spPr>
          <a:xfrm>
            <a:off x="1304544" y="2049971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Start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9CA4B77F-826E-D2CE-2152-34C8C7D32FCA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2054269" y="2322563"/>
            <a:ext cx="714924" cy="148590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BC8558E-D703-8CE1-58CE-CADB1F712B3F}"/>
              </a:ext>
            </a:extLst>
          </p:cNvPr>
          <p:cNvSpPr txBox="1"/>
          <p:nvPr/>
        </p:nvSpPr>
        <p:spPr>
          <a:xfrm>
            <a:off x="1751078" y="2847568"/>
            <a:ext cx="197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Geant</a:t>
            </a:r>
            <a:r>
              <a:rPr lang="en-US"/>
              <a:t> hit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6D0C2-77F7-680D-54EE-03BEFF35A063}"/>
              </a:ext>
            </a:extLst>
          </p:cNvPr>
          <p:cNvSpPr/>
          <p:nvPr/>
        </p:nvSpPr>
        <p:spPr>
          <a:xfrm>
            <a:off x="3154683" y="2952061"/>
            <a:ext cx="1126235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CBFC11-29C8-78F8-56E6-58FE335364D3}"/>
              </a:ext>
            </a:extLst>
          </p:cNvPr>
          <p:cNvSpPr txBox="1"/>
          <p:nvPr/>
        </p:nvSpPr>
        <p:spPr>
          <a:xfrm>
            <a:off x="3262885" y="3093812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Charge sharing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7AFA38-56D9-19FC-622A-525FBDA7787A}"/>
              </a:ext>
            </a:extLst>
          </p:cNvPr>
          <p:cNvSpPr txBox="1"/>
          <p:nvPr/>
        </p:nvSpPr>
        <p:spPr>
          <a:xfrm>
            <a:off x="741426" y="3511001"/>
            <a:ext cx="1126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Edep</a:t>
            </a:r>
            <a:r>
              <a:rPr lang="en-US" dirty="0"/>
              <a:t> in cells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162C50-24E6-6986-4A46-3AA15163AE12}"/>
              </a:ext>
            </a:extLst>
          </p:cNvPr>
          <p:cNvSpPr/>
          <p:nvPr/>
        </p:nvSpPr>
        <p:spPr>
          <a:xfrm>
            <a:off x="5559552" y="2946061"/>
            <a:ext cx="1298448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077219-F4E1-BB17-1D5C-6BDB150D7527}"/>
              </a:ext>
            </a:extLst>
          </p:cNvPr>
          <p:cNvSpPr txBox="1"/>
          <p:nvPr/>
        </p:nvSpPr>
        <p:spPr>
          <a:xfrm>
            <a:off x="5559552" y="3093812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Pulse Generation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9C6F8CC-2ECF-4FBE-3912-BA935C528554}"/>
              </a:ext>
            </a:extLst>
          </p:cNvPr>
          <p:cNvCxnSpPr>
            <a:cxnSpLocks/>
          </p:cNvCxnSpPr>
          <p:nvPr/>
        </p:nvCxnSpPr>
        <p:spPr>
          <a:xfrm>
            <a:off x="6858000" y="3436749"/>
            <a:ext cx="127863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8350D38-0090-CDDB-FECF-619D9B440F55}"/>
              </a:ext>
            </a:extLst>
          </p:cNvPr>
          <p:cNvSpPr/>
          <p:nvPr/>
        </p:nvSpPr>
        <p:spPr>
          <a:xfrm>
            <a:off x="8140442" y="2932597"/>
            <a:ext cx="1298448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AEA577-DEFB-02B1-44A4-006E093312C6}"/>
              </a:ext>
            </a:extLst>
          </p:cNvPr>
          <p:cNvSpPr txBox="1"/>
          <p:nvPr/>
        </p:nvSpPr>
        <p:spPr>
          <a:xfrm>
            <a:off x="8140442" y="3080348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Combiner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CA0FEE-F4F4-1A35-A767-9D781E56F1A5}"/>
              </a:ext>
            </a:extLst>
          </p:cNvPr>
          <p:cNvSpPr txBox="1"/>
          <p:nvPr/>
        </p:nvSpPr>
        <p:spPr>
          <a:xfrm>
            <a:off x="4337364" y="3813898"/>
            <a:ext cx="1126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ADC and TDC values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FCD632-E94F-3D20-4D84-25992AD9AFB2}"/>
              </a:ext>
            </a:extLst>
          </p:cNvPr>
          <p:cNvCxnSpPr/>
          <p:nvPr/>
        </p:nvCxnSpPr>
        <p:spPr>
          <a:xfrm>
            <a:off x="9438890" y="3416890"/>
            <a:ext cx="7913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80CF20C-0389-01F8-37B9-2DB4C379BD20}"/>
              </a:ext>
            </a:extLst>
          </p:cNvPr>
          <p:cNvCxnSpPr>
            <a:cxnSpLocks/>
          </p:cNvCxnSpPr>
          <p:nvPr/>
        </p:nvCxnSpPr>
        <p:spPr>
          <a:xfrm>
            <a:off x="10230234" y="3417262"/>
            <a:ext cx="0" cy="12648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E7EF6A6-EF21-1ABB-9533-6B200050F0B4}"/>
              </a:ext>
            </a:extLst>
          </p:cNvPr>
          <p:cNvCxnSpPr>
            <a:cxnSpLocks/>
          </p:cNvCxnSpPr>
          <p:nvPr/>
        </p:nvCxnSpPr>
        <p:spPr>
          <a:xfrm flipH="1">
            <a:off x="9631581" y="4682158"/>
            <a:ext cx="59865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CA5F18E6-9BED-E90C-3923-A7719C24AC76}"/>
              </a:ext>
            </a:extLst>
          </p:cNvPr>
          <p:cNvSpPr/>
          <p:nvPr/>
        </p:nvSpPr>
        <p:spPr>
          <a:xfrm>
            <a:off x="8000122" y="4203594"/>
            <a:ext cx="163145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7182AA6-072B-4391-6438-676569496F85}"/>
              </a:ext>
            </a:extLst>
          </p:cNvPr>
          <p:cNvSpPr txBox="1"/>
          <p:nvPr/>
        </p:nvSpPr>
        <p:spPr>
          <a:xfrm>
            <a:off x="7994595" y="4318107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Discretization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ED856B-0DBB-8C62-DFDC-2B152560A6B0}"/>
              </a:ext>
            </a:extLst>
          </p:cNvPr>
          <p:cNvSpPr/>
          <p:nvPr/>
        </p:nvSpPr>
        <p:spPr>
          <a:xfrm>
            <a:off x="5282054" y="4211243"/>
            <a:ext cx="163145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70796B-8100-7BCA-4977-DA3407CC48E2}"/>
              </a:ext>
            </a:extLst>
          </p:cNvPr>
          <p:cNvSpPr txBox="1"/>
          <p:nvPr/>
        </p:nvSpPr>
        <p:spPr>
          <a:xfrm>
            <a:off x="5435443" y="4348609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Pulse Digitization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488FAEF-39B8-4DC7-8042-C37B74CFF7AD}"/>
              </a:ext>
            </a:extLst>
          </p:cNvPr>
          <p:cNvCxnSpPr>
            <a:cxnSpLocks/>
          </p:cNvCxnSpPr>
          <p:nvPr/>
        </p:nvCxnSpPr>
        <p:spPr>
          <a:xfrm flipH="1">
            <a:off x="6939713" y="4682158"/>
            <a:ext cx="1028682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6A90904-0CF2-4CA4-0F56-D930AAB16066}"/>
              </a:ext>
            </a:extLst>
          </p:cNvPr>
          <p:cNvCxnSpPr>
            <a:cxnSpLocks/>
          </p:cNvCxnSpPr>
          <p:nvPr/>
        </p:nvCxnSpPr>
        <p:spPr>
          <a:xfrm flipH="1">
            <a:off x="4253368" y="4682158"/>
            <a:ext cx="1028682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73FA9B6D-BBB2-854A-2ED0-FBFC9A4ECF72}"/>
              </a:ext>
            </a:extLst>
          </p:cNvPr>
          <p:cNvSpPr/>
          <p:nvPr/>
        </p:nvSpPr>
        <p:spPr>
          <a:xfrm>
            <a:off x="2856509" y="4176381"/>
            <a:ext cx="134769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2E1FA9-2CF5-4234-A4E4-EDE425724010}"/>
              </a:ext>
            </a:extLst>
          </p:cNvPr>
          <p:cNvSpPr txBox="1"/>
          <p:nvPr/>
        </p:nvSpPr>
        <p:spPr>
          <a:xfrm>
            <a:off x="2882709" y="4468630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Calibration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E4F2F2-4F3E-96CC-B70D-19C9F2D7A170}"/>
              </a:ext>
            </a:extLst>
          </p:cNvPr>
          <p:cNvSpPr/>
          <p:nvPr/>
        </p:nvSpPr>
        <p:spPr>
          <a:xfrm>
            <a:off x="838200" y="4170356"/>
            <a:ext cx="1347699" cy="9418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11C02F-9A92-0894-DD81-3F36F5386B41}"/>
              </a:ext>
            </a:extLst>
          </p:cNvPr>
          <p:cNvSpPr txBox="1"/>
          <p:nvPr/>
        </p:nvSpPr>
        <p:spPr>
          <a:xfrm>
            <a:off x="913984" y="4456606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Clustering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58F5A5D-DA0C-971D-9AA2-028422ED7198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1574067" y="3893893"/>
            <a:ext cx="2143734" cy="2291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39D5D9AF-633A-EE79-F055-68ED3CB520FD}"/>
              </a:ext>
            </a:extLst>
          </p:cNvPr>
          <p:cNvSpPr/>
          <p:nvPr/>
        </p:nvSpPr>
        <p:spPr>
          <a:xfrm>
            <a:off x="283464" y="5846543"/>
            <a:ext cx="1347699" cy="7371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803AE6-E095-E73D-1237-70B4531F2EE4}"/>
              </a:ext>
            </a:extLst>
          </p:cNvPr>
          <p:cNvSpPr txBox="1"/>
          <p:nvPr/>
        </p:nvSpPr>
        <p:spPr>
          <a:xfrm>
            <a:off x="288979" y="5950144"/>
            <a:ext cx="155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Cluster</a:t>
            </a:r>
          </a:p>
          <a:p>
            <a:r>
              <a:rPr lang="en-US" dirty="0">
                <a:solidFill>
                  <a:schemeClr val="bg1"/>
                </a:solidFill>
              </a:rPr>
              <a:t>Association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BF5281A-F343-214F-CE23-72D2D01C36D6}"/>
              </a:ext>
            </a:extLst>
          </p:cNvPr>
          <p:cNvSpPr/>
          <p:nvPr/>
        </p:nvSpPr>
        <p:spPr>
          <a:xfrm>
            <a:off x="2920375" y="5846699"/>
            <a:ext cx="1347699" cy="7403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D7D228-93BF-7489-0000-355C7B6D276C}"/>
              </a:ext>
            </a:extLst>
          </p:cNvPr>
          <p:cNvSpPr txBox="1"/>
          <p:nvPr/>
        </p:nvSpPr>
        <p:spPr>
          <a:xfrm>
            <a:off x="2947418" y="6096323"/>
            <a:ext cx="15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Tracking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5F37AE3-5098-9A8C-6875-44020941FA9D}"/>
              </a:ext>
            </a:extLst>
          </p:cNvPr>
          <p:cNvCxnSpPr>
            <a:cxnSpLocks/>
            <a:stCxn id="37" idx="2"/>
          </p:cNvCxnSpPr>
          <p:nvPr/>
        </p:nvCxnSpPr>
        <p:spPr>
          <a:xfrm flipH="1">
            <a:off x="781128" y="5112188"/>
            <a:ext cx="730922" cy="7343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F462D99-D052-8989-998C-2AFA07AAD78E}"/>
              </a:ext>
            </a:extLst>
          </p:cNvPr>
          <p:cNvCxnSpPr>
            <a:cxnSpLocks/>
            <a:stCxn id="37" idx="2"/>
            <a:endCxn id="25" idx="0"/>
          </p:cNvCxnSpPr>
          <p:nvPr/>
        </p:nvCxnSpPr>
        <p:spPr>
          <a:xfrm>
            <a:off x="1512050" y="5112188"/>
            <a:ext cx="2082175" cy="7345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119AC1FD-C7E2-CB74-16B1-BC7FC674DF19}"/>
              </a:ext>
            </a:extLst>
          </p:cNvPr>
          <p:cNvSpPr txBox="1"/>
          <p:nvPr/>
        </p:nvSpPr>
        <p:spPr>
          <a:xfrm>
            <a:off x="1067743" y="5369375"/>
            <a:ext cx="218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Measurement2D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B5A984D-F808-C8F9-380D-AC30CB3D817A}"/>
              </a:ext>
            </a:extLst>
          </p:cNvPr>
          <p:cNvSpPr/>
          <p:nvPr/>
        </p:nvSpPr>
        <p:spPr>
          <a:xfrm>
            <a:off x="2600528" y="2795081"/>
            <a:ext cx="7989651" cy="2457855"/>
          </a:xfrm>
          <a:custGeom>
            <a:avLst/>
            <a:gdLst>
              <a:gd name="csX0" fmla="*/ 2470825 w 7989651"/>
              <a:gd name="csY0" fmla="*/ 0 h 2457855"/>
              <a:gd name="csX1" fmla="*/ 2490281 w 7989651"/>
              <a:gd name="csY1" fmla="*/ 1335932 h 2457855"/>
              <a:gd name="csX2" fmla="*/ 0 w 7989651"/>
              <a:gd name="csY2" fmla="*/ 1322962 h 2457855"/>
              <a:gd name="csX3" fmla="*/ 12970 w 7989651"/>
              <a:gd name="csY3" fmla="*/ 2457855 h 2457855"/>
              <a:gd name="csX4" fmla="*/ 7989651 w 7989651"/>
              <a:gd name="csY4" fmla="*/ 2457855 h 2457855"/>
              <a:gd name="csX5" fmla="*/ 7976681 w 7989651"/>
              <a:gd name="csY5" fmla="*/ 25940 h 2457855"/>
              <a:gd name="csX6" fmla="*/ 2470825 w 7989651"/>
              <a:gd name="csY6" fmla="*/ 0 h 24578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989651" h="2457855">
                <a:moveTo>
                  <a:pt x="2470825" y="0"/>
                </a:moveTo>
                <a:lnTo>
                  <a:pt x="2490281" y="1335932"/>
                </a:lnTo>
                <a:lnTo>
                  <a:pt x="0" y="1322962"/>
                </a:lnTo>
                <a:lnTo>
                  <a:pt x="12970" y="2457855"/>
                </a:lnTo>
                <a:lnTo>
                  <a:pt x="7989651" y="2457855"/>
                </a:lnTo>
                <a:cubicBezTo>
                  <a:pt x="7985328" y="1647217"/>
                  <a:pt x="7981004" y="836578"/>
                  <a:pt x="7976681" y="25940"/>
                </a:cubicBezTo>
                <a:lnTo>
                  <a:pt x="2470825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ultiplication Sign 39">
            <a:extLst>
              <a:ext uri="{FF2B5EF4-FFF2-40B4-BE49-F238E27FC236}">
                <a16:creationId xmlns:a16="http://schemas.microsoft.com/office/drawing/2014/main" id="{8DFBA737-3FE1-4C94-EB5F-979617DA1220}"/>
              </a:ext>
            </a:extLst>
          </p:cNvPr>
          <p:cNvSpPr/>
          <p:nvPr/>
        </p:nvSpPr>
        <p:spPr>
          <a:xfrm>
            <a:off x="5350213" y="2234637"/>
            <a:ext cx="4228110" cy="4231018"/>
          </a:xfrm>
          <a:prstGeom prst="mathMultiply">
            <a:avLst>
              <a:gd name="adj1" fmla="val 89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CC9A9B-4F99-7F75-FEBC-E37D022C763F}"/>
              </a:ext>
            </a:extLst>
          </p:cNvPr>
          <p:cNvSpPr txBox="1"/>
          <p:nvPr/>
        </p:nvSpPr>
        <p:spPr>
          <a:xfrm>
            <a:off x="4075176" y="1254112"/>
            <a:ext cx="639517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Without digitization steps,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Hit lost due to thresholds minimized.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Truth association is easy to implement. </a:t>
            </a:r>
          </a:p>
        </p:txBody>
      </p:sp>
    </p:spTree>
    <p:extLst>
      <p:ext uri="{BB962C8B-B14F-4D97-AF65-F5344CB8AC3E}">
        <p14:creationId xmlns:p14="http://schemas.microsoft.com/office/powerpoint/2010/main" val="4163869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562F4-3B6B-9527-EB11-07CFB4C42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Clustering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A5B0A-51AB-13B4-2113-457E28266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66170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/>
              <a:t>Clustering: weighted average of neighbors.</a:t>
            </a:r>
          </a:p>
          <a:p>
            <a:pPr lvl="1"/>
            <a:r>
              <a:rPr lang="en-US"/>
              <a:t>Group contiguous </a:t>
            </a:r>
            <a:r>
              <a:rPr lang="en-US" dirty="0"/>
              <a:t>neighbors.</a:t>
            </a:r>
          </a:p>
          <a:p>
            <a:pPr lvl="2"/>
            <a:r>
              <a:rPr lang="en-US" dirty="0"/>
              <a:t>Hits are contiguous in time if </a:t>
            </a:r>
            <a:r>
              <a:rPr lang="el-GR" dirty="0"/>
              <a:t>Δ</a:t>
            </a:r>
            <a:r>
              <a:rPr lang="en-US" dirty="0"/>
              <a:t>t &lt; 1ns. </a:t>
            </a:r>
          </a:p>
          <a:p>
            <a:pPr lvl="1"/>
            <a:r>
              <a:rPr lang="en-US" dirty="0"/>
              <a:t>Weighted by </a:t>
            </a:r>
            <a:r>
              <a:rPr lang="en-US" dirty="0" err="1"/>
              <a:t>Edep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Time of a cluster = time of the earliest hit.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No Edge correction.</a:t>
            </a:r>
          </a:p>
          <a:p>
            <a:pPr lvl="1"/>
            <a:endParaRPr lang="en-US" dirty="0"/>
          </a:p>
          <a:p>
            <a:pPr lvl="1"/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CA48993-920F-AB95-053B-EBDB1A7665CF}"/>
              </a:ext>
            </a:extLst>
          </p:cNvPr>
          <p:cNvGraphicFramePr>
            <a:graphicFrameLocks noGrp="1"/>
          </p:cNvGraphicFramePr>
          <p:nvPr/>
        </p:nvGraphicFramePr>
        <p:xfrm>
          <a:off x="7804370" y="2993914"/>
          <a:ext cx="3882571" cy="3420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653">
                  <a:extLst>
                    <a:ext uri="{9D8B030D-6E8A-4147-A177-3AD203B41FA5}">
                      <a16:colId xmlns:a16="http://schemas.microsoft.com/office/drawing/2014/main" val="3863218919"/>
                    </a:ext>
                  </a:extLst>
                </a:gridCol>
                <a:gridCol w="554653">
                  <a:extLst>
                    <a:ext uri="{9D8B030D-6E8A-4147-A177-3AD203B41FA5}">
                      <a16:colId xmlns:a16="http://schemas.microsoft.com/office/drawing/2014/main" val="3094885051"/>
                    </a:ext>
                  </a:extLst>
                </a:gridCol>
                <a:gridCol w="554653">
                  <a:extLst>
                    <a:ext uri="{9D8B030D-6E8A-4147-A177-3AD203B41FA5}">
                      <a16:colId xmlns:a16="http://schemas.microsoft.com/office/drawing/2014/main" val="3145315578"/>
                    </a:ext>
                  </a:extLst>
                </a:gridCol>
                <a:gridCol w="554653">
                  <a:extLst>
                    <a:ext uri="{9D8B030D-6E8A-4147-A177-3AD203B41FA5}">
                      <a16:colId xmlns:a16="http://schemas.microsoft.com/office/drawing/2014/main" val="1974424666"/>
                    </a:ext>
                  </a:extLst>
                </a:gridCol>
                <a:gridCol w="554653">
                  <a:extLst>
                    <a:ext uri="{9D8B030D-6E8A-4147-A177-3AD203B41FA5}">
                      <a16:colId xmlns:a16="http://schemas.microsoft.com/office/drawing/2014/main" val="3879232180"/>
                    </a:ext>
                  </a:extLst>
                </a:gridCol>
                <a:gridCol w="554653">
                  <a:extLst>
                    <a:ext uri="{9D8B030D-6E8A-4147-A177-3AD203B41FA5}">
                      <a16:colId xmlns:a16="http://schemas.microsoft.com/office/drawing/2014/main" val="2791330392"/>
                    </a:ext>
                  </a:extLst>
                </a:gridCol>
                <a:gridCol w="554653">
                  <a:extLst>
                    <a:ext uri="{9D8B030D-6E8A-4147-A177-3AD203B41FA5}">
                      <a16:colId xmlns:a16="http://schemas.microsoft.com/office/drawing/2014/main" val="3925658442"/>
                    </a:ext>
                  </a:extLst>
                </a:gridCol>
              </a:tblGrid>
              <a:tr h="570086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086116"/>
                  </a:ext>
                </a:extLst>
              </a:tr>
              <a:tr h="570086">
                <a:tc>
                  <a:txBody>
                    <a:bodyPr/>
                    <a:lstStyle/>
                    <a:p>
                      <a:endParaRPr lang="en-US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873023"/>
                  </a:ext>
                </a:extLst>
              </a:tr>
              <a:tr h="57008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207090"/>
                  </a:ext>
                </a:extLst>
              </a:tr>
              <a:tr h="57008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63170"/>
                  </a:ext>
                </a:extLst>
              </a:tr>
              <a:tr h="57008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55983"/>
                  </a:ext>
                </a:extLst>
              </a:tr>
              <a:tr h="57008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18573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7A84CE6-C5D8-1CCC-7D32-4F6F79148826}"/>
              </a:ext>
            </a:extLst>
          </p:cNvPr>
          <p:cNvSpPr txBox="1"/>
          <p:nvPr/>
        </p:nvSpPr>
        <p:spPr>
          <a:xfrm>
            <a:off x="7851541" y="3493318"/>
            <a:ext cx="1458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56038-2CD7-FD0A-E10A-3392588895F7}"/>
              </a:ext>
            </a:extLst>
          </p:cNvPr>
          <p:cNvSpPr txBox="1"/>
          <p:nvPr/>
        </p:nvSpPr>
        <p:spPr>
          <a:xfrm>
            <a:off x="9165084" y="4362054"/>
            <a:ext cx="1458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9400E8-D1FC-FF72-180D-5C96C7C6551D}"/>
              </a:ext>
            </a:extLst>
          </p:cNvPr>
          <p:cNvSpPr txBox="1"/>
          <p:nvPr/>
        </p:nvSpPr>
        <p:spPr>
          <a:xfrm>
            <a:off x="10478627" y="5965883"/>
            <a:ext cx="1458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 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BF856A-6476-1F47-8DC0-D258A4C553E4}"/>
              </a:ext>
            </a:extLst>
          </p:cNvPr>
          <p:cNvSpPr txBox="1"/>
          <p:nvPr/>
        </p:nvSpPr>
        <p:spPr>
          <a:xfrm>
            <a:off x="8940112" y="2439916"/>
            <a:ext cx="3077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axis not shown</a:t>
            </a:r>
          </a:p>
        </p:txBody>
      </p:sp>
    </p:spTree>
    <p:extLst>
      <p:ext uri="{BB962C8B-B14F-4D97-AF65-F5344CB8AC3E}">
        <p14:creationId xmlns:p14="http://schemas.microsoft.com/office/powerpoint/2010/main" val="3611159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99149-EF5E-B92B-2280-3644ADBD2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Settings for performance study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54E3F8-752B-435B-1846-09FF646B89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573272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MC particle gun:</a:t>
            </a:r>
          </a:p>
          <a:p>
            <a:pPr lvl="1"/>
            <a:r>
              <a:rPr lang="en-US" dirty="0"/>
              <a:t>0.8 &lt; theta &lt; 2.3 rad</a:t>
            </a:r>
          </a:p>
          <a:p>
            <a:pPr lvl="1"/>
            <a:r>
              <a:rPr lang="en-US" dirty="0"/>
              <a:t>2pi azimuth uniform</a:t>
            </a:r>
          </a:p>
          <a:p>
            <a:pPr lvl="1"/>
            <a:r>
              <a:rPr lang="en-US" dirty="0"/>
              <a:t>|p| = 1 GeV/c</a:t>
            </a:r>
          </a:p>
          <a:p>
            <a:pPr lvl="1"/>
            <a:r>
              <a:rPr lang="en-US" dirty="0"/>
              <a:t>e- only</a:t>
            </a:r>
          </a:p>
          <a:p>
            <a:pPr lvl="1"/>
            <a:endParaRPr lang="en-US" dirty="0"/>
          </a:p>
          <a:p>
            <a:r>
              <a:rPr lang="en-US" dirty="0"/>
              <a:t>Thresholds:</a:t>
            </a:r>
          </a:p>
          <a:p>
            <a:pPr lvl="1"/>
            <a:r>
              <a:rPr lang="en-US" dirty="0" err="1"/>
              <a:t>Edep</a:t>
            </a:r>
            <a:r>
              <a:rPr lang="en-US" dirty="0"/>
              <a:t> &gt; 6 keV hits only. </a:t>
            </a:r>
          </a:p>
          <a:p>
            <a:pPr lvl="1"/>
            <a:endParaRPr lang="en-US" dirty="0"/>
          </a:p>
          <a:p>
            <a:r>
              <a:rPr lang="en-US" dirty="0"/>
              <a:t>Charge sharing profile: </a:t>
            </a:r>
          </a:p>
          <a:p>
            <a:pPr lvl="1"/>
            <a:r>
              <a:rPr lang="en-US" dirty="0"/>
              <a:t>2D gaussian, with principal axis aligned with local sensor coordinates.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E12D91D-4885-CD55-D448-7DB4CB22B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967686"/>
              </p:ext>
            </p:extLst>
          </p:nvPr>
        </p:nvGraphicFramePr>
        <p:xfrm>
          <a:off x="6900530" y="1883741"/>
          <a:ext cx="4822456" cy="423510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11228">
                  <a:extLst>
                    <a:ext uri="{9D8B030D-6E8A-4147-A177-3AD203B41FA5}">
                      <a16:colId xmlns:a16="http://schemas.microsoft.com/office/drawing/2014/main" val="1258872002"/>
                    </a:ext>
                  </a:extLst>
                </a:gridCol>
                <a:gridCol w="2411228">
                  <a:extLst>
                    <a:ext uri="{9D8B030D-6E8A-4147-A177-3AD203B41FA5}">
                      <a16:colId xmlns:a16="http://schemas.microsoft.com/office/drawing/2014/main" val="148450064"/>
                    </a:ext>
                  </a:extLst>
                </a:gridCol>
              </a:tblGrid>
              <a:tr h="6050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4199"/>
                  </a:ext>
                </a:extLst>
              </a:tr>
              <a:tr h="6050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610553"/>
                  </a:ext>
                </a:extLst>
              </a:tr>
              <a:tr h="6050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883835"/>
                  </a:ext>
                </a:extLst>
              </a:tr>
              <a:tr h="6050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390219"/>
                  </a:ext>
                </a:extLst>
              </a:tr>
              <a:tr h="6050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05495"/>
                  </a:ext>
                </a:extLst>
              </a:tr>
              <a:tr h="6050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761099"/>
                  </a:ext>
                </a:extLst>
              </a:tr>
              <a:tr h="6050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022202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D0921F8-D154-A701-D0F3-41D5D599B11A}"/>
              </a:ext>
            </a:extLst>
          </p:cNvPr>
          <p:cNvCxnSpPr/>
          <p:nvPr/>
        </p:nvCxnSpPr>
        <p:spPr>
          <a:xfrm>
            <a:off x="6496493" y="6464595"/>
            <a:ext cx="202018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B67D3E-9CA9-4F6A-89A4-56AF375E1E75}"/>
              </a:ext>
            </a:extLst>
          </p:cNvPr>
          <p:cNvCxnSpPr>
            <a:cxnSpLocks/>
          </p:cNvCxnSpPr>
          <p:nvPr/>
        </p:nvCxnSpPr>
        <p:spPr>
          <a:xfrm flipV="1">
            <a:off x="6496493" y="4263656"/>
            <a:ext cx="0" cy="22009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D971F88-6EE3-4750-5A17-A757743BCB00}"/>
              </a:ext>
            </a:extLst>
          </p:cNvPr>
          <p:cNvSpPr txBox="1"/>
          <p:nvPr/>
        </p:nvSpPr>
        <p:spPr>
          <a:xfrm>
            <a:off x="8697433" y="6294474"/>
            <a:ext cx="1793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 (beam axis)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543A64-A53E-8DC9-64A3-83B68F166CA0}"/>
              </a:ext>
            </a:extLst>
          </p:cNvPr>
          <p:cNvSpPr txBox="1"/>
          <p:nvPr/>
        </p:nvSpPr>
        <p:spPr>
          <a:xfrm>
            <a:off x="6230679" y="3891515"/>
            <a:ext cx="531627" cy="37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6B4A9D0-C899-8293-6EC7-7C3AFAD9DF30}"/>
              </a:ext>
            </a:extLst>
          </p:cNvPr>
          <p:cNvSpPr/>
          <p:nvPr/>
        </p:nvSpPr>
        <p:spPr>
          <a:xfrm>
            <a:off x="8367821" y="3094074"/>
            <a:ext cx="1945758" cy="181816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3180259-8A5E-2FB0-00ED-38170728198C}"/>
              </a:ext>
            </a:extLst>
          </p:cNvPr>
          <p:cNvCxnSpPr>
            <a:cxnSpLocks/>
            <a:endCxn id="12" idx="0"/>
          </p:cNvCxnSpPr>
          <p:nvPr/>
        </p:nvCxnSpPr>
        <p:spPr>
          <a:xfrm flipV="1">
            <a:off x="9340700" y="3094074"/>
            <a:ext cx="0" cy="90721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FE0AF71-DEC6-9EDB-0AD3-5FA132754ACC}"/>
              </a:ext>
            </a:extLst>
          </p:cNvPr>
          <p:cNvSpPr txBox="1"/>
          <p:nvPr/>
        </p:nvSpPr>
        <p:spPr>
          <a:xfrm>
            <a:off x="8434276" y="3456333"/>
            <a:ext cx="1057940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 err="1"/>
              <a:t>sigmax</a:t>
            </a:r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D85D91B-2F0F-9ACF-3496-81152AB3838F}"/>
              </a:ext>
            </a:extLst>
          </p:cNvPr>
          <p:cNvCxnSpPr>
            <a:cxnSpLocks/>
            <a:endCxn id="12" idx="6"/>
          </p:cNvCxnSpPr>
          <p:nvPr/>
        </p:nvCxnSpPr>
        <p:spPr>
          <a:xfrm>
            <a:off x="9311758" y="4001293"/>
            <a:ext cx="1001821" cy="18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BBFA35E-1BAA-B38C-515B-7D8D992D292D}"/>
              </a:ext>
            </a:extLst>
          </p:cNvPr>
          <p:cNvSpPr txBox="1"/>
          <p:nvPr/>
        </p:nvSpPr>
        <p:spPr>
          <a:xfrm>
            <a:off x="8112642" y="1309565"/>
            <a:ext cx="2477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BTOF sensor</a:t>
            </a:r>
          </a:p>
          <a:p>
            <a:r>
              <a:rPr lang="en-US" dirty="0"/>
              <a:t>Pictorial illustration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11C95B5-D2D1-5AC8-C8E5-EFFD13705F79}"/>
              </a:ext>
            </a:extLst>
          </p:cNvPr>
          <p:cNvCxnSpPr>
            <a:cxnSpLocks/>
          </p:cNvCxnSpPr>
          <p:nvPr/>
        </p:nvCxnSpPr>
        <p:spPr>
          <a:xfrm flipV="1">
            <a:off x="6762306" y="1883741"/>
            <a:ext cx="0" cy="5505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9D1F74D-E028-3D37-F607-410DA44494E4}"/>
              </a:ext>
            </a:extLst>
          </p:cNvPr>
          <p:cNvSpPr txBox="1"/>
          <p:nvPr/>
        </p:nvSpPr>
        <p:spPr>
          <a:xfrm>
            <a:off x="5402684" y="1950627"/>
            <a:ext cx="132463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/>
              <a:t>Pixel pitch</a:t>
            </a:r>
          </a:p>
        </p:txBody>
      </p:sp>
    </p:spTree>
    <p:extLst>
      <p:ext uri="{BB962C8B-B14F-4D97-AF65-F5344CB8AC3E}">
        <p14:creationId xmlns:p14="http://schemas.microsoft.com/office/powerpoint/2010/main" val="3934828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3F39E-5991-E6D1-CA8F-EA9AD5E7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resolution (Delta Phi)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A71F4-217E-001D-954C-77D0FECA5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Delta between cluster position and </a:t>
            </a:r>
            <a:r>
              <a:rPr lang="en-US" dirty="0" err="1"/>
              <a:t>TOFBarrelHits</a:t>
            </a:r>
            <a:r>
              <a:rPr lang="en-US" dirty="0"/>
              <a:t> position (i.e. Geant4 exact hit position on BTOF)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5858BD-8E45-6A6E-0C58-0FEE72F5F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215" y="2658057"/>
            <a:ext cx="3208785" cy="4199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26C83A-C2C9-51B7-12DC-D16CA1EC957C}"/>
              </a:ext>
            </a:extLst>
          </p:cNvPr>
          <p:cNvSpPr txBox="1"/>
          <p:nvPr/>
        </p:nvSpPr>
        <p:spPr>
          <a:xfrm>
            <a:off x="6211182" y="3539629"/>
            <a:ext cx="38676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(old): No clustering algorithm (Use pixel center)</a:t>
            </a:r>
          </a:p>
          <a:p>
            <a:endParaRPr lang="en-US" dirty="0"/>
          </a:p>
          <a:p>
            <a:r>
              <a:rPr lang="en-US" dirty="0">
                <a:solidFill>
                  <a:srgbClr val="0100A0"/>
                </a:solidFill>
              </a:rPr>
              <a:t>Blue (new): With clustering algorithm</a:t>
            </a:r>
          </a:p>
          <a:p>
            <a:r>
              <a:rPr lang="en-US" dirty="0" err="1">
                <a:solidFill>
                  <a:srgbClr val="0100A0"/>
                </a:solidFill>
              </a:rPr>
              <a:t>Sigmax</a:t>
            </a:r>
            <a:r>
              <a:rPr lang="en-US" dirty="0">
                <a:solidFill>
                  <a:srgbClr val="0100A0"/>
                </a:solidFill>
              </a:rPr>
              <a:t>=0.5*pixel width</a:t>
            </a:r>
          </a:p>
        </p:txBody>
      </p:sp>
    </p:spTree>
    <p:extLst>
      <p:ext uri="{BB962C8B-B14F-4D97-AF65-F5344CB8AC3E}">
        <p14:creationId xmlns:p14="http://schemas.microsoft.com/office/powerpoint/2010/main" val="67784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419FF-2EC9-4524-3B11-EACA9E8E2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resolution vs charge sharing magnitude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0020C8-6A85-373F-D4A5-DFEEB16D0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0012"/>
          <a:stretch>
            <a:fillRect/>
          </a:stretch>
        </p:blipFill>
        <p:spPr>
          <a:xfrm>
            <a:off x="3227395" y="2261285"/>
            <a:ext cx="5737209" cy="391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69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317</Words>
  <Application>Microsoft Macintosh PowerPoint</Application>
  <PresentationFormat>Widescreen</PresentationFormat>
  <Paragraphs>95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Position resolution of BTOF</vt:lpstr>
      <vt:lpstr>Charge sharing and digitization work-flow</vt:lpstr>
      <vt:lpstr>Charge sharing and digitization work-flow</vt:lpstr>
      <vt:lpstr>Proposed update: Bypass all digitization routine</vt:lpstr>
      <vt:lpstr>Clustering algorithm</vt:lpstr>
      <vt:lpstr>Settings for performance study</vt:lpstr>
      <vt:lpstr>Position resolution (Delta Phi)</vt:lpstr>
      <vt:lpstr>Position resolution vs charge sharing magnitude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Tsang, Chun Yuen</dc:creator>
  <cp:lastModifiedBy>Tsang, Chun Yuen</cp:lastModifiedBy>
  <cp:revision>1</cp:revision>
  <dcterms:created xsi:type="dcterms:W3CDTF">2026-09-09T17:53:11Z</dcterms:created>
  <dcterms:modified xsi:type="dcterms:W3CDTF">2026-09-09T19:26:43Z</dcterms:modified>
</cp:coreProperties>
</file>