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6" r:id="rId3"/>
    <p:sldId id="258" r:id="rId4"/>
    <p:sldId id="260" r:id="rId5"/>
    <p:sldId id="268" r:id="rId6"/>
    <p:sldId id="261" r:id="rId7"/>
    <p:sldId id="263" r:id="rId8"/>
    <p:sldId id="270" r:id="rId9"/>
    <p:sldId id="264" r:id="rId10"/>
    <p:sldId id="269" r:id="rId11"/>
    <p:sldId id="257" r:id="rId12"/>
    <p:sldId id="259" r:id="rId13"/>
    <p:sldId id="267" r:id="rId14"/>
  </p:sldIdLst>
  <p:sldSz cx="12192000" cy="6858000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95" d="100"/>
          <a:sy n="95" d="100"/>
        </p:scale>
        <p:origin x="55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5D963-BD65-434D-A650-09C220EA29C2}" type="datetimeFigureOut">
              <a:rPr lang="en-KR" smtClean="0"/>
              <a:t>9/15/26</a:t>
            </a:fld>
            <a:endParaRPr lang="en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E6566-F4BC-B949-B7C6-471072D0D5B8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595061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6E6566-F4BC-B949-B7C6-471072D0D5B8}" type="slidenum">
              <a:rPr lang="en-KR" smtClean="0"/>
              <a:t>12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7928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CC8A6-1E76-7CFB-A258-2C52A8A6D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FCF9E-DDB1-7001-3DA7-CAC7E612E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E55A0-BD8B-A060-BD18-6F82CE244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F46A4-1573-706B-6BEF-8F0CA235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BAD3C-3353-2CD2-9434-FCE64CDE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88663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A6E47-E228-7E36-9860-DA3042E53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D01EF-5721-ADF4-4C6E-7CC127486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A6ECD-9B31-7A71-9062-8AC53DB4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87DEC-5DDF-C596-1779-534019D4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6482D-E5C5-6537-F989-FF673BAC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12114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63DD-1E2E-29DB-ADED-DC32F4BA7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9A7DD-7F22-42CE-3EFA-214ACC71C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4F46A-3A6A-4687-33BD-173BD58AA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C557F-F56D-4F45-DB50-4D7526B04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B8F97-4D33-C4F2-92A3-D3687D306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999398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65D6-D564-8AD7-933A-84C93231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4D65A-6B06-2C53-29B2-1CE283AFA1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34766-C81D-0BF8-CBC4-0954BC627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2BB9D-1BD1-0E7B-CC63-AF307CB6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BF8F8-C62E-21EB-25F0-4C403008D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50A4F-0ABC-E1BB-F2C3-8010916E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22971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07DD-19B7-9DA9-18AD-098A7EEAC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DA9A0-E409-2D1F-8377-AC10BF243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D4E12-A474-1B92-0876-A33202CEC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4A558-C316-D643-1B09-258980CFB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07C58-F84D-A45B-D771-E0ABEDF61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887F6-1150-2A94-C90B-5A437980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806A5D-2D81-A6C4-2E80-F8E5C63FD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DBE26-6BC2-A409-32F7-8FE7663A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89260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2274-8EF8-2A9D-D1FF-C0F9AB6C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9F62D-D754-8BBC-7F76-CD0A34C7B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D13AF-C862-0958-F723-68BA1DEA7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4426CF-D9AA-1DC1-4A98-9A89B657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04114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676DD-4579-B52C-D870-85682C85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D53E98-9ABC-6168-203F-0F1D38FE9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4E8D2-ED0F-A057-E9A7-319B46E1F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98904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1255-6E69-5EC2-203E-FC8ED572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7701B-3255-737A-8A6D-B6951CB95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C2F73-579D-5B65-050A-A42A4F9C4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ED604-EAA3-85E5-5FC0-71AC86E6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5785B-A0E6-E962-B285-628752F6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21B45-501D-F24C-EF1A-881766635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25021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C6ABC-F234-AC31-CD26-B28F3C43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9FFE1F-E4B6-A254-01E3-F37695A83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19912-F8E5-3429-0DB2-7E0ADF11F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B9731-CB18-6BB2-1CFA-344C24390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1A0D-10A2-06AB-A496-2F2AD5CB9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125C-4793-859B-897E-1B85E958F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367274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B69A9-3F93-E234-FEEF-C6B9BA756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B89BB-1730-85CC-7025-7472EF2E0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1A89C-FD38-FF98-AEB6-4A47612D0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28AEA-1A2B-22C4-A7EF-F12554B0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BDEA4-585E-BBFF-7282-09C868D6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166637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E88A45-B2AD-7CA1-CDAF-B3D1A1FC6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D7F7E-DB6C-23E4-93B1-51BF66556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B1392-AA3F-EF5E-D922-4058BFF1C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D0844-F57A-DC68-681D-53DF5A30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AE19A-7B09-1841-AF46-4CBECE72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0262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64415-2644-921D-3B26-F9459E0E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9AE08-863D-6774-F5F2-5831920B9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DF3B-D760-27C1-D76F-652DBE9AE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BAB90-882C-8F48-929F-6432744CA5C8}" type="datetimeFigureOut">
              <a:rPr lang="en-KR" smtClean="0"/>
              <a:t>9/15/26</a:t>
            </a:fld>
            <a:endParaRPr lang="en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F92FB-D01C-68C1-421B-929E63813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BD0C4-4AFB-4E88-FF56-959EE909D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9FEE4-CE7E-A542-A09D-607BC3C34C22}" type="slidenum">
              <a:rPr lang="en-KR" smtClean="0"/>
              <a:t>‹#›</a:t>
            </a:fld>
            <a:endParaRPr lang="en-KR"/>
          </a:p>
        </p:txBody>
      </p:sp>
    </p:spTree>
    <p:extLst>
      <p:ext uri="{BB962C8B-B14F-4D97-AF65-F5344CB8AC3E}">
        <p14:creationId xmlns:p14="http://schemas.microsoft.com/office/powerpoint/2010/main" val="205760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67CF-C43D-11F3-D22E-10A3E34741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KR" dirty="0"/>
              <a:t>First Look of the Beam Test at CERN PS T9 in Aug 2026</a:t>
            </a:r>
            <a:br>
              <a:rPr lang="en-KR" dirty="0"/>
            </a:br>
            <a:r>
              <a:rPr lang="en-KR" sz="4400" dirty="0"/>
              <a:t>experimental setup and lessons learned</a:t>
            </a:r>
            <a:endParaRPr lang="en-K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198F8-0616-C3E3-80A1-1F1ECEFA1D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KR" dirty="0"/>
              <a:t>26.9.15 BIC ESB/System Testing Meeting</a:t>
            </a:r>
          </a:p>
          <a:p>
            <a:r>
              <a:rPr lang="en-KR" dirty="0"/>
              <a:t>Jeongsu Bok</a:t>
            </a:r>
          </a:p>
        </p:txBody>
      </p:sp>
    </p:spTree>
    <p:extLst>
      <p:ext uri="{BB962C8B-B14F-4D97-AF65-F5344CB8AC3E}">
        <p14:creationId xmlns:p14="http://schemas.microsoft.com/office/powerpoint/2010/main" val="22765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45576-0F9F-188C-E201-3463EB60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What we have done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4AFDF-72BC-0AD9-33F5-9F11F93F6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68E73-7A3E-8CDF-A743-42FBE4D7E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34714"/>
            <a:ext cx="10436775" cy="3447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6279F9-E9C3-89A3-D86F-F3C6096BD8AB}"/>
              </a:ext>
            </a:extLst>
          </p:cNvPr>
          <p:cNvSpPr txBox="1"/>
          <p:nvPr/>
        </p:nvSpPr>
        <p:spPr>
          <a:xfrm>
            <a:off x="8754035" y="1331749"/>
            <a:ext cx="1990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KEK in May 2026: preparation for CERN PS</a:t>
            </a:r>
          </a:p>
        </p:txBody>
      </p:sp>
    </p:spTree>
    <p:extLst>
      <p:ext uri="{BB962C8B-B14F-4D97-AF65-F5344CB8AC3E}">
        <p14:creationId xmlns:p14="http://schemas.microsoft.com/office/powerpoint/2010/main" val="15598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1E48A-3EDF-6C51-9B33-EA84891A3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Detector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4A884-EB18-FD23-1148-5960D217A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1A943-4025-8A3A-6EFA-1EE7490E0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74" y="1417638"/>
            <a:ext cx="922874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4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C3CBD-7248-7978-17D4-79A7C0CF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Ancillary Detectors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B632B2-A5C9-291C-8AE9-F005A8444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83" t="10069" r="16914" b="10790"/>
          <a:stretch>
            <a:fillRect/>
          </a:stretch>
        </p:blipFill>
        <p:spPr>
          <a:xfrm rot="5400000">
            <a:off x="8845142" y="2411942"/>
            <a:ext cx="2944725" cy="2339777"/>
          </a:xfrm>
          <a:prstGeom prst="rect">
            <a:avLst/>
          </a:prstGeom>
        </p:spPr>
      </p:pic>
      <p:grpSp>
        <p:nvGrpSpPr>
          <p:cNvPr id="10" name="Google Shape;62;p14">
            <a:extLst>
              <a:ext uri="{FF2B5EF4-FFF2-40B4-BE49-F238E27FC236}">
                <a16:creationId xmlns:a16="http://schemas.microsoft.com/office/drawing/2014/main" id="{AE202254-B1C5-A45A-F28A-438C31179880}"/>
              </a:ext>
            </a:extLst>
          </p:cNvPr>
          <p:cNvGrpSpPr/>
          <p:nvPr/>
        </p:nvGrpSpPr>
        <p:grpSpPr>
          <a:xfrm>
            <a:off x="217059" y="2109467"/>
            <a:ext cx="8674440" cy="2928711"/>
            <a:chOff x="405700" y="809101"/>
            <a:chExt cx="6727501" cy="2271375"/>
          </a:xfrm>
        </p:grpSpPr>
        <p:pic>
          <p:nvPicPr>
            <p:cNvPr id="11" name="Google Shape;63;p14" title="KakaoTalk_20260907_120618645_11.jpg">
              <a:extLst>
                <a:ext uri="{FF2B5EF4-FFF2-40B4-BE49-F238E27FC236}">
                  <a16:creationId xmlns:a16="http://schemas.microsoft.com/office/drawing/2014/main" id="{4CEBD72F-4C9B-59BE-4346-B7A4FEAAA90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t="40992" b="13991"/>
            <a:stretch/>
          </p:blipFill>
          <p:spPr>
            <a:xfrm>
              <a:off x="405700" y="809101"/>
              <a:ext cx="6727501" cy="2271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64;p14">
              <a:extLst>
                <a:ext uri="{FF2B5EF4-FFF2-40B4-BE49-F238E27FC236}">
                  <a16:creationId xmlns:a16="http://schemas.microsoft.com/office/drawing/2014/main" id="{93C632B1-1E5F-CDC0-7CB7-52CAC9C527EB}"/>
                </a:ext>
              </a:extLst>
            </p:cNvPr>
            <p:cNvSpPr/>
            <p:nvPr/>
          </p:nvSpPr>
          <p:spPr>
            <a:xfrm>
              <a:off x="1162425" y="1335150"/>
              <a:ext cx="409200" cy="993600"/>
            </a:xfrm>
            <a:prstGeom prst="rect">
              <a:avLst/>
            </a:prstGeom>
            <a:noFill/>
            <a:ln w="368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5"/>
            </a:p>
          </p:txBody>
        </p:sp>
        <p:sp>
          <p:nvSpPr>
            <p:cNvPr id="13" name="Google Shape;65;p14">
              <a:extLst>
                <a:ext uri="{FF2B5EF4-FFF2-40B4-BE49-F238E27FC236}">
                  <a16:creationId xmlns:a16="http://schemas.microsoft.com/office/drawing/2014/main" id="{C8ACA697-584A-10FA-47D7-707A85A6CA81}"/>
                </a:ext>
              </a:extLst>
            </p:cNvPr>
            <p:cNvSpPr/>
            <p:nvPr/>
          </p:nvSpPr>
          <p:spPr>
            <a:xfrm>
              <a:off x="5857600" y="1335150"/>
              <a:ext cx="682800" cy="993600"/>
            </a:xfrm>
            <a:prstGeom prst="rect">
              <a:avLst/>
            </a:prstGeom>
            <a:noFill/>
            <a:ln w="368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5"/>
            </a:p>
          </p:txBody>
        </p:sp>
        <p:sp>
          <p:nvSpPr>
            <p:cNvPr id="14" name="Google Shape;66;p14">
              <a:extLst>
                <a:ext uri="{FF2B5EF4-FFF2-40B4-BE49-F238E27FC236}">
                  <a16:creationId xmlns:a16="http://schemas.microsoft.com/office/drawing/2014/main" id="{DE7F64E0-4FFE-D180-260D-50B55906EC49}"/>
                </a:ext>
              </a:extLst>
            </p:cNvPr>
            <p:cNvSpPr/>
            <p:nvPr/>
          </p:nvSpPr>
          <p:spPr>
            <a:xfrm>
              <a:off x="2427550" y="1295475"/>
              <a:ext cx="505200" cy="993600"/>
            </a:xfrm>
            <a:prstGeom prst="rect">
              <a:avLst/>
            </a:prstGeom>
            <a:noFill/>
            <a:ln w="368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5"/>
            </a:p>
          </p:txBody>
        </p:sp>
        <p:sp>
          <p:nvSpPr>
            <p:cNvPr id="15" name="Google Shape;67;p14">
              <a:extLst>
                <a:ext uri="{FF2B5EF4-FFF2-40B4-BE49-F238E27FC236}">
                  <a16:creationId xmlns:a16="http://schemas.microsoft.com/office/drawing/2014/main" id="{9A54B4E1-5488-3A5E-40F4-D8B0A14B0894}"/>
                </a:ext>
              </a:extLst>
            </p:cNvPr>
            <p:cNvSpPr txBox="1"/>
            <p:nvPr/>
          </p:nvSpPr>
          <p:spPr>
            <a:xfrm>
              <a:off x="5718800" y="2412400"/>
              <a:ext cx="996900" cy="5547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2321" b="1">
                  <a:solidFill>
                    <a:schemeClr val="dk1"/>
                  </a:solidFill>
                </a:rPr>
                <a:t>DWC 1</a:t>
              </a:r>
              <a:endParaRPr sz="2321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1676" b="1">
                  <a:solidFill>
                    <a:schemeClr val="dk1"/>
                  </a:solidFill>
                </a:rPr>
                <a:t>(2600 V)</a:t>
              </a:r>
              <a:endParaRPr sz="2321" b="1">
                <a:solidFill>
                  <a:schemeClr val="dk1"/>
                </a:solidFill>
              </a:endParaRPr>
            </a:p>
          </p:txBody>
        </p:sp>
        <p:sp>
          <p:nvSpPr>
            <p:cNvPr id="16" name="Google Shape;68;p14">
              <a:extLst>
                <a:ext uri="{FF2B5EF4-FFF2-40B4-BE49-F238E27FC236}">
                  <a16:creationId xmlns:a16="http://schemas.microsoft.com/office/drawing/2014/main" id="{48F22BF0-CA89-3EFC-FA88-309443CDC865}"/>
                </a:ext>
              </a:extLst>
            </p:cNvPr>
            <p:cNvSpPr txBox="1"/>
            <p:nvPr/>
          </p:nvSpPr>
          <p:spPr>
            <a:xfrm>
              <a:off x="868575" y="2412400"/>
              <a:ext cx="996900" cy="5547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2321" b="1">
                  <a:solidFill>
                    <a:schemeClr val="dk1"/>
                  </a:solidFill>
                </a:rPr>
                <a:t>DWC 2</a:t>
              </a:r>
              <a:endParaRPr sz="2321" b="1">
                <a:solidFill>
                  <a:schemeClr val="dk1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1676" b="1">
                  <a:solidFill>
                    <a:schemeClr val="dk1"/>
                  </a:solidFill>
                </a:rPr>
                <a:t>(2700 V)</a:t>
              </a:r>
              <a:endParaRPr sz="1676" b="1">
                <a:solidFill>
                  <a:schemeClr val="dk1"/>
                </a:solidFill>
              </a:endParaRPr>
            </a:p>
          </p:txBody>
        </p:sp>
        <p:sp>
          <p:nvSpPr>
            <p:cNvPr id="17" name="Google Shape;69;p14">
              <a:extLst>
                <a:ext uri="{FF2B5EF4-FFF2-40B4-BE49-F238E27FC236}">
                  <a16:creationId xmlns:a16="http://schemas.microsoft.com/office/drawing/2014/main" id="{A8E73268-1AE7-0C6B-5033-4ED46B026E5C}"/>
                </a:ext>
              </a:extLst>
            </p:cNvPr>
            <p:cNvSpPr txBox="1"/>
            <p:nvPr/>
          </p:nvSpPr>
          <p:spPr>
            <a:xfrm>
              <a:off x="2181700" y="2412400"/>
              <a:ext cx="996900" cy="3924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2321" b="1" dirty="0">
                  <a:solidFill>
                    <a:schemeClr val="dk1"/>
                  </a:solidFill>
                </a:rPr>
                <a:t>Trigger</a:t>
              </a:r>
              <a:endParaRPr sz="2321" b="1" dirty="0">
                <a:solidFill>
                  <a:schemeClr val="dk1"/>
                </a:solidFill>
              </a:endParaRPr>
            </a:p>
          </p:txBody>
        </p:sp>
        <p:grpSp>
          <p:nvGrpSpPr>
            <p:cNvPr id="18" name="Google Shape;70;p14">
              <a:extLst>
                <a:ext uri="{FF2B5EF4-FFF2-40B4-BE49-F238E27FC236}">
                  <a16:creationId xmlns:a16="http://schemas.microsoft.com/office/drawing/2014/main" id="{77986714-5300-DB47-C056-7197ACEA875B}"/>
                </a:ext>
              </a:extLst>
            </p:cNvPr>
            <p:cNvGrpSpPr/>
            <p:nvPr/>
          </p:nvGrpSpPr>
          <p:grpSpPr>
            <a:xfrm>
              <a:off x="1606261" y="1474375"/>
              <a:ext cx="762875" cy="0"/>
              <a:chOff x="1154600" y="3959525"/>
              <a:chExt cx="762875" cy="0"/>
            </a:xfrm>
          </p:grpSpPr>
          <p:cxnSp>
            <p:nvCxnSpPr>
              <p:cNvPr id="24" name="Google Shape;71;p14">
                <a:extLst>
                  <a:ext uri="{FF2B5EF4-FFF2-40B4-BE49-F238E27FC236}">
                    <a16:creationId xmlns:a16="http://schemas.microsoft.com/office/drawing/2014/main" id="{E4672472-0011-B70D-14B9-89E80FC93F7A}"/>
                  </a:ext>
                </a:extLst>
              </p:cNvPr>
              <p:cNvCxnSpPr/>
              <p:nvPr/>
            </p:nvCxnSpPr>
            <p:spPr>
              <a:xfrm rot="10800000">
                <a:off x="1154600" y="3959525"/>
                <a:ext cx="525300" cy="0"/>
              </a:xfrm>
              <a:prstGeom prst="straightConnector1">
                <a:avLst/>
              </a:prstGeom>
              <a:noFill/>
              <a:ln w="245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5" name="Google Shape;72;p14">
                <a:extLst>
                  <a:ext uri="{FF2B5EF4-FFF2-40B4-BE49-F238E27FC236}">
                    <a16:creationId xmlns:a16="http://schemas.microsoft.com/office/drawing/2014/main" id="{C265DFBE-4DB8-AAB5-5C06-892F197C817F}"/>
                  </a:ext>
                </a:extLst>
              </p:cNvPr>
              <p:cNvCxnSpPr/>
              <p:nvPr/>
            </p:nvCxnSpPr>
            <p:spPr>
              <a:xfrm>
                <a:off x="1642075" y="3959525"/>
                <a:ext cx="275400" cy="0"/>
              </a:xfrm>
              <a:prstGeom prst="straightConnector1">
                <a:avLst/>
              </a:prstGeom>
              <a:noFill/>
              <a:ln w="245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grpSp>
          <p:nvGrpSpPr>
            <p:cNvPr id="19" name="Google Shape;73;p14">
              <a:extLst>
                <a:ext uri="{FF2B5EF4-FFF2-40B4-BE49-F238E27FC236}">
                  <a16:creationId xmlns:a16="http://schemas.microsoft.com/office/drawing/2014/main" id="{C515F4F6-0023-B174-B286-86F7D46557E2}"/>
                </a:ext>
              </a:extLst>
            </p:cNvPr>
            <p:cNvGrpSpPr/>
            <p:nvPr/>
          </p:nvGrpSpPr>
          <p:grpSpPr>
            <a:xfrm>
              <a:off x="3047749" y="1505575"/>
              <a:ext cx="2694875" cy="0"/>
              <a:chOff x="1154600" y="3959525"/>
              <a:chExt cx="2694875" cy="0"/>
            </a:xfrm>
          </p:grpSpPr>
          <p:cxnSp>
            <p:nvCxnSpPr>
              <p:cNvPr id="22" name="Google Shape;74;p14">
                <a:extLst>
                  <a:ext uri="{FF2B5EF4-FFF2-40B4-BE49-F238E27FC236}">
                    <a16:creationId xmlns:a16="http://schemas.microsoft.com/office/drawing/2014/main" id="{FBE78208-AF07-F0DF-9B32-5D98BE15ED97}"/>
                  </a:ext>
                </a:extLst>
              </p:cNvPr>
              <p:cNvCxnSpPr/>
              <p:nvPr/>
            </p:nvCxnSpPr>
            <p:spPr>
              <a:xfrm rot="10800000">
                <a:off x="1154600" y="3959525"/>
                <a:ext cx="525300" cy="0"/>
              </a:xfrm>
              <a:prstGeom prst="straightConnector1">
                <a:avLst/>
              </a:prstGeom>
              <a:noFill/>
              <a:ln w="245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23" name="Google Shape;75;p14">
                <a:extLst>
                  <a:ext uri="{FF2B5EF4-FFF2-40B4-BE49-F238E27FC236}">
                    <a16:creationId xmlns:a16="http://schemas.microsoft.com/office/drawing/2014/main" id="{0C740224-FA88-6CDE-D157-35FB60651951}"/>
                  </a:ext>
                </a:extLst>
              </p:cNvPr>
              <p:cNvCxnSpPr/>
              <p:nvPr/>
            </p:nvCxnSpPr>
            <p:spPr>
              <a:xfrm>
                <a:off x="1642075" y="3959525"/>
                <a:ext cx="2207400" cy="0"/>
              </a:xfrm>
              <a:prstGeom prst="straightConnector1">
                <a:avLst/>
              </a:prstGeom>
              <a:noFill/>
              <a:ln w="245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  <p:sp>
          <p:nvSpPr>
            <p:cNvPr id="20" name="Google Shape;76;p14">
              <a:extLst>
                <a:ext uri="{FF2B5EF4-FFF2-40B4-BE49-F238E27FC236}">
                  <a16:creationId xmlns:a16="http://schemas.microsoft.com/office/drawing/2014/main" id="{CAAE655B-7B78-FE2F-E920-5CCB49CFECCF}"/>
                </a:ext>
              </a:extLst>
            </p:cNvPr>
            <p:cNvSpPr txBox="1"/>
            <p:nvPr/>
          </p:nvSpPr>
          <p:spPr>
            <a:xfrm>
              <a:off x="1606238" y="1016475"/>
              <a:ext cx="762900" cy="279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1547" b="1">
                  <a:solidFill>
                    <a:schemeClr val="dk1"/>
                  </a:solidFill>
                </a:rPr>
                <a:t>60 cm</a:t>
              </a:r>
              <a:endParaRPr sz="1547" b="1">
                <a:solidFill>
                  <a:schemeClr val="dk1"/>
                </a:solidFill>
              </a:endParaRPr>
            </a:p>
          </p:txBody>
        </p:sp>
        <p:sp>
          <p:nvSpPr>
            <p:cNvPr id="21" name="Google Shape;77;p14">
              <a:extLst>
                <a:ext uri="{FF2B5EF4-FFF2-40B4-BE49-F238E27FC236}">
                  <a16:creationId xmlns:a16="http://schemas.microsoft.com/office/drawing/2014/main" id="{0812BC59-1D7D-7C1C-47DA-79A6D165BB64}"/>
                </a:ext>
              </a:extLst>
            </p:cNvPr>
            <p:cNvSpPr txBox="1"/>
            <p:nvPr/>
          </p:nvSpPr>
          <p:spPr>
            <a:xfrm>
              <a:off x="4079288" y="1056150"/>
              <a:ext cx="762900" cy="279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75" tIns="117875" rIns="117875" bIns="117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" sz="1547" b="1">
                  <a:solidFill>
                    <a:schemeClr val="dk1"/>
                  </a:solidFill>
                </a:rPr>
                <a:t>84 cm</a:t>
              </a:r>
              <a:endParaRPr sz="1547" b="1">
                <a:solidFill>
                  <a:schemeClr val="dk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8F5AC25-7E80-BEBF-DE56-FEC877F8F0DC}"/>
              </a:ext>
            </a:extLst>
          </p:cNvPr>
          <p:cNvSpPr txBox="1"/>
          <p:nvPr/>
        </p:nvSpPr>
        <p:spPr>
          <a:xfrm>
            <a:off x="9147616" y="5103641"/>
            <a:ext cx="2953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400" dirty="0"/>
              <a:t>Cherenkov counter (one of two)</a:t>
            </a:r>
          </a:p>
          <a:p>
            <a:r>
              <a:rPr lang="en-KR" sz="1400" dirty="0"/>
              <a:t>Scintillator for beam monitoring</a:t>
            </a:r>
          </a:p>
          <a:p>
            <a:r>
              <a:rPr lang="en-US" sz="1400" dirty="0"/>
              <a:t>are equipped along the beam line</a:t>
            </a:r>
            <a:endParaRPr lang="en-KR" sz="1400" dirty="0"/>
          </a:p>
        </p:txBody>
      </p:sp>
    </p:spTree>
    <p:extLst>
      <p:ext uri="{BB962C8B-B14F-4D97-AF65-F5344CB8AC3E}">
        <p14:creationId xmlns:p14="http://schemas.microsoft.com/office/powerpoint/2010/main" val="3624928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BBDD-D672-3451-E9C6-A8E4D544A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Detector Setup: Pb/SciFi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299F74-E0FF-4F8C-FC19-BAAD1035E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969" y="1913972"/>
            <a:ext cx="4550587" cy="34129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062CD-8E4B-3F66-90D0-9EFEC711CE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47" t="13133" r="14819" b="23758"/>
          <a:stretch>
            <a:fillRect/>
          </a:stretch>
        </p:blipFill>
        <p:spPr>
          <a:xfrm>
            <a:off x="5466880" y="1977711"/>
            <a:ext cx="5691523" cy="34129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133923-9EE7-0259-74E9-DE293E70BCA7}"/>
              </a:ext>
            </a:extLst>
          </p:cNvPr>
          <p:cNvSpPr/>
          <p:nvPr/>
        </p:nvSpPr>
        <p:spPr>
          <a:xfrm>
            <a:off x="7697971" y="5716698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R" sz="1200" dirty="0"/>
              <a:t>Bulk with SiPM+LG</a:t>
            </a:r>
          </a:p>
          <a:p>
            <a:pPr algn="ctr"/>
            <a:r>
              <a:rPr lang="en-KR" sz="1200" dirty="0"/>
              <a:t>(Previously bundled and PMT)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C75BD8-C674-66F5-DF1E-CFE854C871B6}"/>
              </a:ext>
            </a:extLst>
          </p:cNvPr>
          <p:cNvSpPr/>
          <p:nvPr/>
        </p:nvSpPr>
        <p:spPr>
          <a:xfrm>
            <a:off x="2285999" y="5733608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C4ADA6-8CA3-46ED-57CD-74A596ACB669}"/>
              </a:ext>
            </a:extLst>
          </p:cNvPr>
          <p:cNvSpPr/>
          <p:nvPr/>
        </p:nvSpPr>
        <p:spPr>
          <a:xfrm>
            <a:off x="1959934" y="5550197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F1FFFC-31B7-D7AE-CD08-7B37B561CC56}"/>
              </a:ext>
            </a:extLst>
          </p:cNvPr>
          <p:cNvSpPr/>
          <p:nvPr/>
        </p:nvSpPr>
        <p:spPr>
          <a:xfrm>
            <a:off x="1609059" y="5550196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BDE4378-F859-582F-11B5-229E6A36659B}"/>
              </a:ext>
            </a:extLst>
          </p:cNvPr>
          <p:cNvCxnSpPr/>
          <p:nvPr/>
        </p:nvCxnSpPr>
        <p:spPr>
          <a:xfrm>
            <a:off x="6592186" y="6124354"/>
            <a:ext cx="7974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D30FD6E-A58C-72D3-6FF5-AD216FF31230}"/>
              </a:ext>
            </a:extLst>
          </p:cNvPr>
          <p:cNvCxnSpPr/>
          <p:nvPr/>
        </p:nvCxnSpPr>
        <p:spPr>
          <a:xfrm>
            <a:off x="536969" y="6124354"/>
            <a:ext cx="7974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73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5C98-6B0D-D5D1-8B59-E4E393F85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Pb/SciFi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3F85D-5CD3-C132-399F-2DD7BC664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181" cy="4351338"/>
          </a:xfrm>
        </p:spPr>
        <p:txBody>
          <a:bodyPr>
            <a:normAutofit fontScale="92500"/>
          </a:bodyPr>
          <a:lstStyle/>
          <a:p>
            <a:r>
              <a:rPr lang="en-KR" dirty="0"/>
              <a:t>1) bulk: 3x6 array of 32x3x3cm unit module: 32x9x18cm</a:t>
            </a:r>
          </a:p>
          <a:p>
            <a:r>
              <a:rPr lang="en-KR" dirty="0"/>
              <a:t>2) Added SFILs</a:t>
            </a:r>
          </a:p>
          <a:p>
            <a:pPr lvl="1"/>
            <a:r>
              <a:rPr lang="en-KR" dirty="0"/>
              <a:t>Added one then, electron calibration</a:t>
            </a:r>
          </a:p>
          <a:p>
            <a:pPr lvl="1"/>
            <a:r>
              <a:rPr lang="en-KR" dirty="0"/>
              <a:t>Added one more, electron/muon calibration</a:t>
            </a:r>
          </a:p>
          <a:p>
            <a:pPr lvl="2"/>
            <a:r>
              <a:rPr lang="en-KR" dirty="0"/>
              <a:t>Different LG length between , matching trapezoidal SFIL length for a sector.</a:t>
            </a:r>
          </a:p>
          <a:p>
            <a:r>
              <a:rPr lang="en-KR" dirty="0"/>
              <a:t>3) Added SFILs without readout for checking shower response for each channel</a:t>
            </a:r>
          </a:p>
          <a:p>
            <a:r>
              <a:rPr lang="en-KR" dirty="0"/>
              <a:t>4) Similar beam setup for two type of DAQs </a:t>
            </a:r>
          </a:p>
          <a:p>
            <a:pPr lvl="1"/>
            <a:r>
              <a:rPr lang="en-KR" dirty="0"/>
              <a:t>FADC and H2GCROC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948F7C-4069-2F55-2EE3-AD99037450B6}"/>
              </a:ext>
            </a:extLst>
          </p:cNvPr>
          <p:cNvSpPr/>
          <p:nvPr/>
        </p:nvSpPr>
        <p:spPr>
          <a:xfrm>
            <a:off x="9728790" y="1825625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KR" dirty="0"/>
              <a:t>Bulk with SiPM+LG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C9397C-2795-40D2-6E07-D5464804DEB4}"/>
              </a:ext>
            </a:extLst>
          </p:cNvPr>
          <p:cNvSpPr/>
          <p:nvPr/>
        </p:nvSpPr>
        <p:spPr>
          <a:xfrm>
            <a:off x="9728790" y="3123313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BDD4A5-CD1F-1B6A-63B1-44892F722743}"/>
              </a:ext>
            </a:extLst>
          </p:cNvPr>
          <p:cNvSpPr/>
          <p:nvPr/>
        </p:nvSpPr>
        <p:spPr>
          <a:xfrm>
            <a:off x="9402725" y="2939902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EC7D5-B183-5129-7694-65DBED21180A}"/>
              </a:ext>
            </a:extLst>
          </p:cNvPr>
          <p:cNvSpPr/>
          <p:nvPr/>
        </p:nvSpPr>
        <p:spPr>
          <a:xfrm>
            <a:off x="9728790" y="4421001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770C0B-6DE7-1DD3-ABC8-6F0C21903EB2}"/>
              </a:ext>
            </a:extLst>
          </p:cNvPr>
          <p:cNvSpPr/>
          <p:nvPr/>
        </p:nvSpPr>
        <p:spPr>
          <a:xfrm>
            <a:off x="9402725" y="4237590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F15FE0-1D43-BB74-3844-E5FA7757F1AB}"/>
              </a:ext>
            </a:extLst>
          </p:cNvPr>
          <p:cNvSpPr/>
          <p:nvPr/>
        </p:nvSpPr>
        <p:spPr>
          <a:xfrm>
            <a:off x="9051850" y="4237589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9EDA15-E264-8E1E-F9CD-0EF8F404ACEE}"/>
              </a:ext>
            </a:extLst>
          </p:cNvPr>
          <p:cNvSpPr/>
          <p:nvPr/>
        </p:nvSpPr>
        <p:spPr>
          <a:xfrm>
            <a:off x="9728790" y="5788874"/>
            <a:ext cx="1839433" cy="7761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0B5C80-80D1-3947-852E-A1E95ADCAC85}"/>
              </a:ext>
            </a:extLst>
          </p:cNvPr>
          <p:cNvSpPr/>
          <p:nvPr/>
        </p:nvSpPr>
        <p:spPr>
          <a:xfrm>
            <a:off x="9402725" y="5605463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702356-7887-90C5-9444-629F84FE633D}"/>
              </a:ext>
            </a:extLst>
          </p:cNvPr>
          <p:cNvSpPr/>
          <p:nvPr/>
        </p:nvSpPr>
        <p:spPr>
          <a:xfrm>
            <a:off x="9051850" y="5605462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103D1-4D26-415E-D57C-415058FB3D6C}"/>
              </a:ext>
            </a:extLst>
          </p:cNvPr>
          <p:cNvSpPr/>
          <p:nvPr/>
        </p:nvSpPr>
        <p:spPr>
          <a:xfrm>
            <a:off x="8725786" y="5619636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FFBFDB-36A9-0109-172A-E2AA213C9652}"/>
              </a:ext>
            </a:extLst>
          </p:cNvPr>
          <p:cNvSpPr/>
          <p:nvPr/>
        </p:nvSpPr>
        <p:spPr>
          <a:xfrm>
            <a:off x="8378458" y="5612547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799453-50A1-CE1E-F9C7-4025692FAA12}"/>
              </a:ext>
            </a:extLst>
          </p:cNvPr>
          <p:cNvSpPr/>
          <p:nvPr/>
        </p:nvSpPr>
        <p:spPr>
          <a:xfrm>
            <a:off x="8041763" y="5616088"/>
            <a:ext cx="187843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D6092A-60E2-4C37-269D-25A57CCE070F}"/>
              </a:ext>
            </a:extLst>
          </p:cNvPr>
          <p:cNvSpPr txBox="1"/>
          <p:nvPr/>
        </p:nvSpPr>
        <p:spPr>
          <a:xfrm>
            <a:off x="8103091" y="5336900"/>
            <a:ext cx="871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400" dirty="0"/>
              <a:t>dummy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1ACFB75-203A-2549-48D1-C61E2E59BC58}"/>
              </a:ext>
            </a:extLst>
          </p:cNvPr>
          <p:cNvCxnSpPr>
            <a:cxnSpLocks/>
          </p:cNvCxnSpPr>
          <p:nvPr/>
        </p:nvCxnSpPr>
        <p:spPr>
          <a:xfrm>
            <a:off x="8984271" y="3050896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4C8F87-662A-69DE-1BAB-D4282B30BB21}"/>
              </a:ext>
            </a:extLst>
          </p:cNvPr>
          <p:cNvCxnSpPr>
            <a:cxnSpLocks/>
          </p:cNvCxnSpPr>
          <p:nvPr/>
        </p:nvCxnSpPr>
        <p:spPr>
          <a:xfrm>
            <a:off x="9013102" y="3302149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7E0BAC-0216-4133-969D-768FC0F48D34}"/>
              </a:ext>
            </a:extLst>
          </p:cNvPr>
          <p:cNvCxnSpPr>
            <a:cxnSpLocks/>
          </p:cNvCxnSpPr>
          <p:nvPr/>
        </p:nvCxnSpPr>
        <p:spPr>
          <a:xfrm>
            <a:off x="8725786" y="3541048"/>
            <a:ext cx="62099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34EFFEB-AE88-CF7A-CF20-A0FD2B4D17B5}"/>
              </a:ext>
            </a:extLst>
          </p:cNvPr>
          <p:cNvCxnSpPr>
            <a:cxnSpLocks/>
          </p:cNvCxnSpPr>
          <p:nvPr/>
        </p:nvCxnSpPr>
        <p:spPr>
          <a:xfrm>
            <a:off x="9046049" y="3804661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808E783-42F0-413C-6AE3-E3049F789724}"/>
              </a:ext>
            </a:extLst>
          </p:cNvPr>
          <p:cNvCxnSpPr>
            <a:cxnSpLocks/>
          </p:cNvCxnSpPr>
          <p:nvPr/>
        </p:nvCxnSpPr>
        <p:spPr>
          <a:xfrm>
            <a:off x="9062524" y="4031203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5B6A55A-F5C6-4624-0A59-83C1950018A6}"/>
              </a:ext>
            </a:extLst>
          </p:cNvPr>
          <p:cNvCxnSpPr>
            <a:cxnSpLocks/>
          </p:cNvCxnSpPr>
          <p:nvPr/>
        </p:nvCxnSpPr>
        <p:spPr>
          <a:xfrm>
            <a:off x="8725786" y="2272421"/>
            <a:ext cx="62099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B2ED3AC-4178-4029-627E-48DA2A036568}"/>
              </a:ext>
            </a:extLst>
          </p:cNvPr>
          <p:cNvCxnSpPr>
            <a:cxnSpLocks/>
          </p:cNvCxnSpPr>
          <p:nvPr/>
        </p:nvCxnSpPr>
        <p:spPr>
          <a:xfrm>
            <a:off x="8301489" y="4822032"/>
            <a:ext cx="62099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FDF61E-F873-6EAB-E6AE-7F0CD3726497}"/>
              </a:ext>
            </a:extLst>
          </p:cNvPr>
          <p:cNvCxnSpPr>
            <a:cxnSpLocks/>
          </p:cNvCxnSpPr>
          <p:nvPr/>
        </p:nvCxnSpPr>
        <p:spPr>
          <a:xfrm>
            <a:off x="7259882" y="6263460"/>
            <a:ext cx="62099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393359A-F6F6-C7B4-E90D-85E9D7F28AB6}"/>
              </a:ext>
            </a:extLst>
          </p:cNvPr>
          <p:cNvCxnSpPr>
            <a:cxnSpLocks/>
          </p:cNvCxnSpPr>
          <p:nvPr/>
        </p:nvCxnSpPr>
        <p:spPr>
          <a:xfrm>
            <a:off x="8567591" y="4290690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64625C3-4E72-D67A-4C11-8133C389D8CA}"/>
              </a:ext>
            </a:extLst>
          </p:cNvPr>
          <p:cNvCxnSpPr>
            <a:cxnSpLocks/>
          </p:cNvCxnSpPr>
          <p:nvPr/>
        </p:nvCxnSpPr>
        <p:spPr>
          <a:xfrm>
            <a:off x="8596422" y="4541943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29176BE-C0C7-5E3C-3008-63C2FD6D009B}"/>
              </a:ext>
            </a:extLst>
          </p:cNvPr>
          <p:cNvCxnSpPr>
            <a:cxnSpLocks/>
          </p:cNvCxnSpPr>
          <p:nvPr/>
        </p:nvCxnSpPr>
        <p:spPr>
          <a:xfrm>
            <a:off x="8629369" y="5044455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CD1E99-1BF7-F7DF-084B-1A384BB6D1EF}"/>
              </a:ext>
            </a:extLst>
          </p:cNvPr>
          <p:cNvCxnSpPr>
            <a:cxnSpLocks/>
          </p:cNvCxnSpPr>
          <p:nvPr/>
        </p:nvCxnSpPr>
        <p:spPr>
          <a:xfrm>
            <a:off x="8645844" y="5270997"/>
            <a:ext cx="317207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7E800B7-A903-C28F-0C6F-1C66B532828C}"/>
              </a:ext>
            </a:extLst>
          </p:cNvPr>
          <p:cNvSpPr txBox="1"/>
          <p:nvPr/>
        </p:nvSpPr>
        <p:spPr>
          <a:xfrm>
            <a:off x="8327564" y="1864564"/>
            <a:ext cx="137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e+pi</a:t>
            </a:r>
            <a:r>
              <a:rPr lang="en-US" dirty="0"/>
              <a:t>, e, mu</a:t>
            </a:r>
            <a:endParaRPr lang="en-KR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70B0C4-CCE7-9C62-7263-EEE80C56E259}"/>
              </a:ext>
            </a:extLst>
          </p:cNvPr>
          <p:cNvSpPr txBox="1"/>
          <p:nvPr/>
        </p:nvSpPr>
        <p:spPr>
          <a:xfrm>
            <a:off x="7665209" y="3322201"/>
            <a:ext cx="137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e+pi</a:t>
            </a:r>
            <a:r>
              <a:rPr lang="en-US" dirty="0"/>
              <a:t>, e, mu</a:t>
            </a:r>
            <a:endParaRPr lang="en-KR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99322C6-2F0C-E7C9-5529-3ECB980E77E2}"/>
              </a:ext>
            </a:extLst>
          </p:cNvPr>
          <p:cNvSpPr txBox="1"/>
          <p:nvPr/>
        </p:nvSpPr>
        <p:spPr>
          <a:xfrm>
            <a:off x="8540755" y="2736406"/>
            <a:ext cx="78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e, mu</a:t>
            </a:r>
            <a:endParaRPr lang="en-KR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C3E861-3A1E-BBBB-C6AD-5821092B87F9}"/>
              </a:ext>
            </a:extLst>
          </p:cNvPr>
          <p:cNvSpPr txBox="1"/>
          <p:nvPr/>
        </p:nvSpPr>
        <p:spPr>
          <a:xfrm>
            <a:off x="9036284" y="5336901"/>
            <a:ext cx="871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DAQ</a:t>
            </a:r>
            <a:endParaRPr lang="en-KR" sz="1400" dirty="0"/>
          </a:p>
        </p:txBody>
      </p:sp>
    </p:spTree>
    <p:extLst>
      <p:ext uri="{BB962C8B-B14F-4D97-AF65-F5344CB8AC3E}">
        <p14:creationId xmlns:p14="http://schemas.microsoft.com/office/powerpoint/2010/main" val="153983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065E-F85C-A3CA-599E-AD030F66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DAQ setup (Jongwon)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B78A5-0728-47D1-5AE1-4CAB03755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dirty="0"/>
              <a:t>Tested timestamp matching between H2GCROC timestamp and FADC in Korea (NOTICE Korea, 1us coarse&amp;8ns fine timestamp)</a:t>
            </a:r>
          </a:p>
          <a:p>
            <a:r>
              <a:rPr lang="en-KR" dirty="0"/>
              <a:t>So, Cherenkov will be available for H2GCROC data, as well as we collected electron-enriched data.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15DB9C-1FF8-9D6C-9E3F-257A7C256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823" y="3803469"/>
            <a:ext cx="3392393" cy="26894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699EB9-F8E2-51A4-5A29-2502DEEA7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70" y="4073497"/>
            <a:ext cx="4216400" cy="213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6C8F75-B0FB-A12D-1049-412CF97F1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481" y="3815761"/>
            <a:ext cx="1986030" cy="264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9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52D0-A24C-D050-41BC-1E8CC322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KR" sz="3600" b="1" dirty="0"/>
              <a:t>Prompt</a:t>
            </a:r>
            <a:r>
              <a:rPr lang="en-KR" sz="3600" dirty="0"/>
              <a:t> analysis for 3GeV electron (</a:t>
            </a:r>
            <a:r>
              <a:rPr lang="en-US" sz="3600" dirty="0"/>
              <a:t>Notice Korea DAQ)</a:t>
            </a:r>
            <a:endParaRPr lang="en-K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EE87B-03C4-B86B-3758-4FC98DD35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81370"/>
          </a:xfrm>
        </p:spPr>
        <p:txBody>
          <a:bodyPr/>
          <a:lstStyle/>
          <a:p>
            <a:endParaRPr lang="en-K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6D2E6D-BDE1-8E3E-101E-45C59671D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03" y="1433755"/>
            <a:ext cx="5137298" cy="2997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6C9F1-67C3-1E59-9519-9AD876634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777" y="1516667"/>
            <a:ext cx="5977270" cy="3049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40ED06-5F57-309A-EEBA-59B0B016D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51" y="4566117"/>
            <a:ext cx="3138377" cy="19653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17C6AC-E89B-4775-28F3-4AF4602E66EB}"/>
              </a:ext>
            </a:extLst>
          </p:cNvPr>
          <p:cNvSpPr txBox="1"/>
          <p:nvPr/>
        </p:nvSpPr>
        <p:spPr>
          <a:xfrm>
            <a:off x="4101353" y="5083222"/>
            <a:ext cx="7839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B</a:t>
            </a:r>
            <a:r>
              <a:rPr lang="en-KR" dirty="0"/>
              <a:t>ulk: looks OK for electrons. Muons should be checked with fine binning</a:t>
            </a:r>
          </a:p>
          <a:p>
            <a:r>
              <a:rPr lang="en-KR" dirty="0"/>
              <a:t>2) SFIL: some channels do not seem to be good even in electrons. </a:t>
            </a:r>
            <a:r>
              <a:rPr lang="en-US" dirty="0"/>
              <a:t>B</a:t>
            </a:r>
            <a:r>
              <a:rPr lang="en-KR" dirty="0"/>
              <a:t>ut we need to check more.</a:t>
            </a:r>
          </a:p>
          <a:p>
            <a:r>
              <a:rPr lang="en-KR" dirty="0"/>
              <a:t>3) Anyway, this is Prompt analysis during the beam test to check the detectors were OK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C3156A-1DC0-3E48-367F-63C21B9BCB4E}"/>
              </a:ext>
            </a:extLst>
          </p:cNvPr>
          <p:cNvSpPr txBox="1"/>
          <p:nvPr/>
        </p:nvSpPr>
        <p:spPr>
          <a:xfrm>
            <a:off x="3707114" y="4431180"/>
            <a:ext cx="199016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we had 3 bad channels at that time, we moved it to make 3x5 in one side</a:t>
            </a:r>
            <a:endParaRPr lang="en-KR" sz="1100" dirty="0"/>
          </a:p>
        </p:txBody>
      </p:sp>
    </p:spTree>
    <p:extLst>
      <p:ext uri="{BB962C8B-B14F-4D97-AF65-F5344CB8AC3E}">
        <p14:creationId xmlns:p14="http://schemas.microsoft.com/office/powerpoint/2010/main" val="217472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2422C-A6E3-F9A6-6D8A-E1FD3AC9A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Issues during the beam test - internal </a:t>
            </a:r>
            <a:r>
              <a:rPr lang="en-KR" dirty="0">
                <a:sym typeface="Wingdings" pitchFamily="2" charset="2"/>
              </a:rPr>
              <a:t>:</a:t>
            </a:r>
            <a:r>
              <a:rPr lang="en-KR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F9412-20C2-601F-5B42-6B4006FB5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ym typeface="Wingdings" pitchFamily="2" charset="2"/>
              </a:rPr>
              <a:t>Overall, we were OK at KEK in May, but we faced issues when 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ym typeface="Wingdings" pitchFamily="2" charset="2"/>
              </a:rPr>
              <a:t>the number of channels are increased (486)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ym typeface="Wingdings" pitchFamily="2" charset="2"/>
              </a:rPr>
              <a:t>and for new detector setup (SFILs)</a:t>
            </a:r>
          </a:p>
          <a:p>
            <a:pPr>
              <a:lnSpc>
                <a:spcPct val="120000"/>
              </a:lnSpc>
            </a:pPr>
            <a:r>
              <a:rPr lang="en-US" dirty="0"/>
              <a:t>Optical coupling issue in SFIL: As usual in new setup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3x6 bulk looked OK, but we found issues in SFILs, so we had to test only two SFILs within the beam time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Some channels in SFIL seems to be bad after fixing mechanical coupling, but we need investigation.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We will find a solution to secure optical coupling.</a:t>
            </a:r>
          </a:p>
          <a:p>
            <a:pPr>
              <a:lnSpc>
                <a:spcPct val="120000"/>
              </a:lnSpc>
            </a:pPr>
            <a:r>
              <a:rPr lang="en-US" dirty="0"/>
              <a:t>FEE/cable issue: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As usual in new setup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it turned out that the boards are OK, it was a matter of debugging during the experiment. We lost some channels, but we could do experiment.</a:t>
            </a:r>
          </a:p>
          <a:p>
            <a:pPr>
              <a:lnSpc>
                <a:spcPct val="120000"/>
              </a:lnSpc>
            </a:pPr>
            <a:r>
              <a:rPr lang="en-US" dirty="0">
                <a:sym typeface="Wingdings" pitchFamily="2" charset="2"/>
              </a:rPr>
              <a:t>More preparation may prevent some issues, but we learned from the experience and we have to-do-list in our hands. We expect smooth operation for the next beam test. </a:t>
            </a:r>
          </a:p>
        </p:txBody>
      </p:sp>
    </p:spTree>
    <p:extLst>
      <p:ext uri="{BB962C8B-B14F-4D97-AF65-F5344CB8AC3E}">
        <p14:creationId xmlns:p14="http://schemas.microsoft.com/office/powerpoint/2010/main" val="170404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9A1C-FC82-B256-FEEC-9B30B880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Concern for the next beam test (Pb/SciFi)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09B96-C9AB-411D-862E-7CC17045A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KR" dirty="0"/>
              <a:t>Muon beam is not available </a:t>
            </a:r>
          </a:p>
          <a:p>
            <a:r>
              <a:rPr lang="en-KR" dirty="0"/>
              <a:t>Calibration for diff</a:t>
            </a:r>
            <a:r>
              <a:rPr lang="en-US" dirty="0"/>
              <a:t>e</a:t>
            </a:r>
            <a:r>
              <a:rPr lang="en-KR" dirty="0"/>
              <a:t>rent LG coverage</a:t>
            </a:r>
          </a:p>
          <a:p>
            <a:pPr lvl="1"/>
            <a:r>
              <a:rPr lang="en-US" dirty="0"/>
              <a:t>Slightly different height may prevent good electron calibration</a:t>
            </a:r>
          </a:p>
          <a:p>
            <a:pPr lvl="1"/>
            <a:r>
              <a:rPr lang="en-US" dirty="0"/>
              <a:t>We will check the data to quantify the effect.</a:t>
            </a:r>
          </a:p>
          <a:p>
            <a:r>
              <a:rPr lang="en-US" dirty="0"/>
              <a:t>Ensure optical coupling: We are collecting idea, we would appreciate any idea or advice.</a:t>
            </a:r>
          </a:p>
          <a:p>
            <a:r>
              <a:rPr lang="en-US" dirty="0"/>
              <a:t>Plan for the next beam test</a:t>
            </a:r>
          </a:p>
          <a:p>
            <a:pPr lvl="1"/>
            <a:r>
              <a:rPr lang="en-US" dirty="0"/>
              <a:t>not confirmed yet, but we will begin discussion.</a:t>
            </a:r>
          </a:p>
          <a:p>
            <a:r>
              <a:rPr lang="en-US" dirty="0"/>
              <a:t>KEK Application status</a:t>
            </a:r>
          </a:p>
          <a:p>
            <a:pPr lvl="1"/>
            <a:r>
              <a:rPr lang="en-US" dirty="0"/>
              <a:t>For Oct-Dec 2026 period: Applied, but we did not receive result yet.</a:t>
            </a:r>
          </a:p>
          <a:p>
            <a:pPr lvl="1"/>
            <a:r>
              <a:rPr lang="en-US" dirty="0"/>
              <a:t>We can apply Feb-Mar and May-June 2027</a:t>
            </a:r>
          </a:p>
        </p:txBody>
      </p:sp>
    </p:spTree>
    <p:extLst>
      <p:ext uri="{BB962C8B-B14F-4D97-AF65-F5344CB8AC3E}">
        <p14:creationId xmlns:p14="http://schemas.microsoft.com/office/powerpoint/2010/main" val="179564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CAEE-BB77-D489-7759-5D72C90CA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AstroPix 9-chip by Jinhyun and Sanghooon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B09F0-BFB5-B5AD-0F6C-B6FC3F917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39563"/>
            <a:ext cx="10515600" cy="637400"/>
          </a:xfrm>
        </p:spPr>
        <p:txBody>
          <a:bodyPr>
            <a:normAutofit fontScale="62500" lnSpcReduction="20000"/>
          </a:bodyPr>
          <a:lstStyle/>
          <a:p>
            <a:r>
              <a:rPr lang="en-KR" dirty="0"/>
              <a:t>Slide from Jinhyun, we investigated effect by increasing hit rate</a:t>
            </a:r>
          </a:p>
          <a:p>
            <a:r>
              <a:rPr lang="en-KR" dirty="0"/>
              <a:t>We checked column-row matching probability for 9 chips under beam condition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EAC52-89C4-434D-6128-7E1019A77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81" y="1604513"/>
            <a:ext cx="7772400" cy="364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47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2618-F1DC-AB49-1A24-33A7606C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Beam Profile: Delay Wire Chamber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EA582-7B08-68BB-2D4C-ED61E410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762" y="3700129"/>
            <a:ext cx="7825564" cy="235318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KR" dirty="0"/>
              <a:t>Electron beam</a:t>
            </a:r>
          </a:p>
          <a:p>
            <a:pPr>
              <a:lnSpc>
                <a:spcPct val="100000"/>
              </a:lnSpc>
            </a:pPr>
            <a:r>
              <a:rPr lang="en-KR" dirty="0"/>
              <a:t>Trigger overlapping region is expected to be about 15mm x 10 mm</a:t>
            </a:r>
          </a:p>
          <a:p>
            <a:pPr>
              <a:lnSpc>
                <a:spcPct val="100000"/>
              </a:lnSpc>
            </a:pPr>
            <a:r>
              <a:rPr lang="en-KR" dirty="0"/>
              <a:t>DWC data shows that ~20mm x 10mm</a:t>
            </a:r>
          </a:p>
          <a:p>
            <a:pPr>
              <a:lnSpc>
                <a:spcPct val="100000"/>
              </a:lnSpc>
            </a:pPr>
            <a:r>
              <a:rPr lang="en-KR" dirty="0"/>
              <a:t>We will study with cuts for beam position and angle</a:t>
            </a:r>
          </a:p>
        </p:txBody>
      </p:sp>
      <p:pic>
        <p:nvPicPr>
          <p:cNvPr id="4" name="Google Shape;93;p16" title="KakaoTalk_20260907_120618645_24.jpg">
            <a:extLst>
              <a:ext uri="{FF2B5EF4-FFF2-40B4-BE49-F238E27FC236}">
                <a16:creationId xmlns:a16="http://schemas.microsoft.com/office/drawing/2014/main" id="{517CA1AF-FD17-1583-9F2E-DB180EA75B3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27" y="1543686"/>
            <a:ext cx="2857751" cy="381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4;p20">
            <a:extLst>
              <a:ext uri="{FF2B5EF4-FFF2-40B4-BE49-F238E27FC236}">
                <a16:creationId xmlns:a16="http://schemas.microsoft.com/office/drawing/2014/main" id="{FF0D7FFF-E7D4-6E63-F11B-C0F97591AC6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1491" y="1519353"/>
            <a:ext cx="2133574" cy="192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5;p20">
            <a:extLst>
              <a:ext uri="{FF2B5EF4-FFF2-40B4-BE49-F238E27FC236}">
                <a16:creationId xmlns:a16="http://schemas.microsoft.com/office/drawing/2014/main" id="{D55BFEEB-3484-9C9A-F5B7-88B963B5E11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5931" y="1539201"/>
            <a:ext cx="2083426" cy="188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0;p22">
            <a:extLst>
              <a:ext uri="{FF2B5EF4-FFF2-40B4-BE49-F238E27FC236}">
                <a16:creationId xmlns:a16="http://schemas.microsoft.com/office/drawing/2014/main" id="{C52986EE-F750-EED2-1AD5-55A2B0F9A32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9420" y="1519353"/>
            <a:ext cx="2133574" cy="192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1;p22">
            <a:extLst>
              <a:ext uri="{FF2B5EF4-FFF2-40B4-BE49-F238E27FC236}">
                <a16:creationId xmlns:a16="http://schemas.microsoft.com/office/drawing/2014/main" id="{22F4EB56-25E9-BCEF-D1B9-E0702E626C2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58426" y="1539204"/>
            <a:ext cx="2133574" cy="18897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AC1CE1-029E-8B3C-23BD-EE37115A5009}"/>
              </a:ext>
            </a:extLst>
          </p:cNvPr>
          <p:cNvSpPr txBox="1"/>
          <p:nvPr/>
        </p:nvSpPr>
        <p:spPr>
          <a:xfrm>
            <a:off x="3936906" y="1660807"/>
            <a:ext cx="122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DWC1 X-Y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004DB1-DDFC-A2DF-6064-C93182CF7217}"/>
              </a:ext>
            </a:extLst>
          </p:cNvPr>
          <p:cNvSpPr txBox="1"/>
          <p:nvPr/>
        </p:nvSpPr>
        <p:spPr>
          <a:xfrm>
            <a:off x="6122747" y="1685672"/>
            <a:ext cx="122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DWC2 X-Y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5EB6AF-A8BD-17CE-9DBE-DF7722EEE11B}"/>
              </a:ext>
            </a:extLst>
          </p:cNvPr>
          <p:cNvSpPr txBox="1"/>
          <p:nvPr/>
        </p:nvSpPr>
        <p:spPr>
          <a:xfrm>
            <a:off x="8275124" y="1661748"/>
            <a:ext cx="1488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DWC X1,X2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D4A39-E2BF-1FAE-7B27-6E70E6B5792D}"/>
              </a:ext>
            </a:extLst>
          </p:cNvPr>
          <p:cNvSpPr txBox="1"/>
          <p:nvPr/>
        </p:nvSpPr>
        <p:spPr>
          <a:xfrm>
            <a:off x="10408698" y="1661748"/>
            <a:ext cx="1488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DWC Y1,Y2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4B3626-349A-3E6F-43BE-066C2B16E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210508" y="4539787"/>
            <a:ext cx="910987" cy="30745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B503764-684E-3CC9-884C-B394516A12BF}"/>
              </a:ext>
            </a:extLst>
          </p:cNvPr>
          <p:cNvSpPr txBox="1"/>
          <p:nvPr/>
        </p:nvSpPr>
        <p:spPr>
          <a:xfrm>
            <a:off x="838200" y="6492875"/>
            <a:ext cx="203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2024 Trg 1cmx1cm</a:t>
            </a:r>
          </a:p>
        </p:txBody>
      </p:sp>
    </p:spTree>
    <p:extLst>
      <p:ext uri="{BB962C8B-B14F-4D97-AF65-F5344CB8AC3E}">
        <p14:creationId xmlns:p14="http://schemas.microsoft.com/office/powerpoint/2010/main" val="1951547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C7C8-AA04-3E12-2F29-5599CCF8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Backup: AstroPix by Jinhyun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D4C43-F08E-E895-BB75-CA2EBCF42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K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8F844-2C9E-51D8-7539-6962550F8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0" y="1825625"/>
            <a:ext cx="5903126" cy="30121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6267D8-28FE-1EA7-8CA7-BA6075C34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038" y="1825625"/>
            <a:ext cx="6355962" cy="3147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6E1321-2FE2-8BF3-F275-A94F2D522A58}"/>
              </a:ext>
            </a:extLst>
          </p:cNvPr>
          <p:cNvSpPr txBox="1"/>
          <p:nvPr/>
        </p:nvSpPr>
        <p:spPr>
          <a:xfrm>
            <a:off x="838199" y="2052485"/>
            <a:ext cx="3095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column-row m</a:t>
            </a:r>
            <a:r>
              <a:rPr lang="en-KR" sz="1400" dirty="0"/>
              <a:t>atching probability</a:t>
            </a:r>
          </a:p>
        </p:txBody>
      </p:sp>
    </p:spTree>
    <p:extLst>
      <p:ext uri="{BB962C8B-B14F-4D97-AF65-F5344CB8AC3E}">
        <p14:creationId xmlns:p14="http://schemas.microsoft.com/office/powerpoint/2010/main" val="154944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692</Words>
  <Application>Microsoft Macintosh PowerPoint</Application>
  <PresentationFormat>Widescreen</PresentationFormat>
  <Paragraphs>82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First Look of the Beam Test at CERN PS T9 in Aug 2026 experimental setup and lessons learned</vt:lpstr>
      <vt:lpstr>What we have done so far</vt:lpstr>
      <vt:lpstr>Detector Setup</vt:lpstr>
      <vt:lpstr>Ancillary Detectors</vt:lpstr>
      <vt:lpstr>Detector Setup: Pb/SciFi</vt:lpstr>
      <vt:lpstr>Pb/SciFi Setup</vt:lpstr>
      <vt:lpstr>DAQ setup (Jongwon)</vt:lpstr>
      <vt:lpstr>Prompt analysis for 3GeV electron (Notice Korea DAQ)</vt:lpstr>
      <vt:lpstr>Issues during the beam test - internal :)</vt:lpstr>
      <vt:lpstr>Concern for the next beam test (Pb/SciFi)</vt:lpstr>
      <vt:lpstr>AstroPix 9-chip by Jinhyun and Sanghooon</vt:lpstr>
      <vt:lpstr>Beam Profile: Delay Wire Chamber</vt:lpstr>
      <vt:lpstr>Backup: AstroPix by Jinhyun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BokJeongsu</dc:creator>
  <cp:lastModifiedBy>BokJeongsu</cp:lastModifiedBy>
  <cp:revision>60</cp:revision>
  <dcterms:created xsi:type="dcterms:W3CDTF">2026-09-15T11:55:54Z</dcterms:created>
  <dcterms:modified xsi:type="dcterms:W3CDTF">2026-09-15T14:19:40Z</dcterms:modified>
</cp:coreProperties>
</file>