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17"/>
  </p:notesMasterIdLst>
  <p:sldIdLst>
    <p:sldId id="4758" r:id="rId5"/>
    <p:sldId id="4771" r:id="rId6"/>
    <p:sldId id="5985" r:id="rId7"/>
    <p:sldId id="5989" r:id="rId8"/>
    <p:sldId id="2147469947" r:id="rId9"/>
    <p:sldId id="2147469948" r:id="rId10"/>
    <p:sldId id="2147469949" r:id="rId11"/>
    <p:sldId id="2147469950" r:id="rId12"/>
    <p:sldId id="2147469946" r:id="rId13"/>
    <p:sldId id="2147469943" r:id="rId14"/>
    <p:sldId id="2147469826" r:id="rId15"/>
    <p:sldId id="475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94724" autoAdjust="0"/>
  </p:normalViewPr>
  <p:slideViewPr>
    <p:cSldViewPr snapToGrid="0">
      <p:cViewPr varScale="1">
        <p:scale>
          <a:sx n="80" d="100"/>
          <a:sy n="80" d="100"/>
        </p:scale>
        <p:origin x="686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6F475-F7F5-6C41-B37C-656C49194CA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839EF-EF2D-A244-8B03-02564FD38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8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10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1481540"/>
            <a:ext cx="10334625" cy="846237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44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&lt;Title from SC-2 Agenda&gt;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3176" y="4649660"/>
            <a:ext cx="4363736" cy="101962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SC-x Identifier</a:t>
            </a:r>
          </a:p>
          <a:p>
            <a:r>
              <a:rPr lang="en-US" dirty="0"/>
              <a:t>EIC CD-3A Director’s Review</a:t>
            </a:r>
          </a:p>
          <a:p>
            <a:r>
              <a:rPr lang="en-US" dirty="0"/>
              <a:t>October 10-13, 2023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3175" y="3103114"/>
            <a:ext cx="10334625" cy="44897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Presenter Name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99D03B-F4BD-85C1-5955-B2BB7ACF4A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6314" y="472833"/>
            <a:ext cx="1632203" cy="45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6D9F0E-4B80-0FD1-A24A-1C1B60A4B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566183" y="472833"/>
            <a:ext cx="1787236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96317-0189-6060-26F4-32FD0508897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067685" y="472833"/>
            <a:ext cx="1825604" cy="4572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2F870F-A3EC-0442-4A49-50365EE5DD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800" y="2193629"/>
            <a:ext cx="10334625" cy="501650"/>
          </a:xfrm>
        </p:spPr>
        <p:txBody>
          <a:bodyPr anchor="ctr"/>
          <a:lstStyle>
            <a:lvl1pPr marL="0" indent="0">
              <a:buFontTx/>
              <a:buNone/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z="2800" dirty="0"/>
              <a:t>Includes CD-3a, WBS </a:t>
            </a:r>
            <a:r>
              <a:rPr lang="en-US" sz="2800" dirty="0" err="1"/>
              <a:t>a.b.c.d</a:t>
            </a:r>
            <a:r>
              <a:rPr lang="en-US" sz="2800" dirty="0"/>
              <a:t> (if appropriate)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D74062-0C2E-090F-07DF-75D428DE15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2800" y="3994927"/>
            <a:ext cx="10334625" cy="3795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WBS a.bc.def… WBS Name (Exact from WBS)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DFAD954-7DFC-3150-35B3-444AB26BD5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2800" y="3552825"/>
            <a:ext cx="10334625" cy="4778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Project Role or Organizational Role if not Project</a:t>
            </a:r>
          </a:p>
        </p:txBody>
      </p:sp>
    </p:spTree>
    <p:extLst>
      <p:ext uri="{BB962C8B-B14F-4D97-AF65-F5344CB8AC3E}">
        <p14:creationId xmlns:p14="http://schemas.microsoft.com/office/powerpoint/2010/main" val="237192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40">
          <p15:clr>
            <a:srgbClr val="FBAE40"/>
          </p15:clr>
        </p15:guide>
        <p15:guide id="9" orient="horz" pos="3888">
          <p15:clr>
            <a:srgbClr val="FBAE40"/>
          </p15:clr>
        </p15:guide>
        <p15:guide id="10" pos="360">
          <p15:clr>
            <a:srgbClr val="FBAE40"/>
          </p15:clr>
        </p15:guide>
        <p15:guide id="11" pos="7320">
          <p15:clr>
            <a:srgbClr val="FBAE40"/>
          </p15:clr>
        </p15:guide>
        <p15:guide id="12" orient="horz" pos="398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1481540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4712963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3441178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99D03B-F4BD-85C1-5955-B2BB7ACF4A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6314" y="472833"/>
            <a:ext cx="1632203" cy="45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6D9F0E-4B80-0FD1-A24A-1C1B60A4B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566183" y="472833"/>
            <a:ext cx="1787236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96317-0189-6060-26F4-32FD0508897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067685" y="472833"/>
            <a:ext cx="182560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55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E7747BA-6145-3552-2339-5F4BF5DF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0"/>
            <a:ext cx="11499925" cy="676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4C6E50E-3840-229D-97E9-6585956B40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963" y="981075"/>
            <a:ext cx="11499850" cy="5065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456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D9BCDB3-24E9-1B4D-0A74-4298674A99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6272" y="6352220"/>
            <a:ext cx="432486" cy="36512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4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B224274-F62A-0549-BAD4-F30ACF48DB45}"/>
              </a:ext>
            </a:extLst>
          </p:cNvPr>
          <p:cNvCxnSpPr>
            <a:cxnSpLocks/>
          </p:cNvCxnSpPr>
          <p:nvPr userDrawn="1"/>
        </p:nvCxnSpPr>
        <p:spPr>
          <a:xfrm>
            <a:off x="472739" y="6274498"/>
            <a:ext cx="1149992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F7FA5F5-4A14-EA41-87C9-7867F7DC6D20}"/>
              </a:ext>
            </a:extLst>
          </p:cNvPr>
          <p:cNvSpPr txBox="1"/>
          <p:nvPr userDrawn="1"/>
        </p:nvSpPr>
        <p:spPr>
          <a:xfrm>
            <a:off x="368933" y="6577288"/>
            <a:ext cx="421494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dirty="0"/>
              <a:t>EIC CD-3A Review, November 14-16, 2023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C487EC-0BE4-E045-8215-C57AE9AE4102}"/>
              </a:ext>
            </a:extLst>
          </p:cNvPr>
          <p:cNvSpPr txBox="1"/>
          <p:nvPr userDrawn="1"/>
        </p:nvSpPr>
        <p:spPr>
          <a:xfrm>
            <a:off x="4217926" y="6569102"/>
            <a:ext cx="375614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/>
              <a:t>R. Sharma</a:t>
            </a:r>
          </a:p>
        </p:txBody>
      </p:sp>
    </p:spTree>
    <p:extLst>
      <p:ext uri="{BB962C8B-B14F-4D97-AF65-F5344CB8AC3E}">
        <p14:creationId xmlns:p14="http://schemas.microsoft.com/office/powerpoint/2010/main" val="2391252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1500" y="23751"/>
            <a:ext cx="11499925" cy="82517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1609"/>
            <a:ext cx="11499925" cy="4865858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24400" y="6362007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93C5830-40F3-F04E-B2E3-10E6672BA8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392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E7747BA-6145-3552-2339-5F4BF5DF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65258C7-5BE3-51E9-6313-6F03042F3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8500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 -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6E40-B484-1283-A234-15FBD88553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5240" y="567203"/>
            <a:ext cx="11521440" cy="5212080"/>
          </a:xfrm>
        </p:spPr>
        <p:txBody>
          <a:bodyPr/>
          <a:lstStyle>
            <a:lvl1pPr>
              <a:defRPr/>
            </a:lvl1pPr>
            <a:lvl2pPr marL="515938" indent="-228600">
              <a:defRPr/>
            </a:lvl2pPr>
            <a:lvl3pPr marL="744538" indent="-169863">
              <a:defRPr/>
            </a:lvl3pPr>
            <a:lvl4pPr marL="973138" indent="-169863">
              <a:defRPr/>
            </a:lvl4pPr>
            <a:lvl5pPr marL="1201738" indent="-169863">
              <a:defRPr/>
            </a:lvl5pPr>
          </a:lstStyle>
          <a:p>
            <a:pPr lvl="0"/>
            <a:r>
              <a:rPr lang="en-US" dirty="0"/>
              <a:t>Level 1 – Arial 24</a:t>
            </a:r>
          </a:p>
          <a:p>
            <a:pPr lvl="1"/>
            <a:r>
              <a:rPr lang="en-US" dirty="0"/>
              <a:t>Level 2 – Arial 20</a:t>
            </a:r>
          </a:p>
          <a:p>
            <a:pPr lvl="2"/>
            <a:r>
              <a:rPr lang="en-US" dirty="0"/>
              <a:t>Level 3 – Arial 18</a:t>
            </a:r>
          </a:p>
          <a:p>
            <a:pPr lvl="3"/>
            <a:r>
              <a:rPr lang="en-US" dirty="0"/>
              <a:t>Level 4 – Arial 16</a:t>
            </a:r>
          </a:p>
          <a:p>
            <a:pPr lvl="4"/>
            <a:r>
              <a:rPr lang="en-US" dirty="0"/>
              <a:t>Level 5 – Arial 16</a:t>
            </a:r>
          </a:p>
        </p:txBody>
      </p:sp>
    </p:spTree>
    <p:extLst>
      <p:ext uri="{BB962C8B-B14F-4D97-AF65-F5344CB8AC3E}">
        <p14:creationId xmlns:p14="http://schemas.microsoft.com/office/powerpoint/2010/main" val="3408366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0"/>
            <a:ext cx="11499925" cy="6412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809111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B150B5-704F-CF21-3183-8DB97C07706C}"/>
              </a:ext>
            </a:extLst>
          </p:cNvPr>
          <p:cNvCxnSpPr>
            <a:cxnSpLocks/>
          </p:cNvCxnSpPr>
          <p:nvPr userDrawn="1"/>
        </p:nvCxnSpPr>
        <p:spPr>
          <a:xfrm>
            <a:off x="571500" y="647048"/>
            <a:ext cx="11499925" cy="0"/>
          </a:xfrm>
          <a:prstGeom prst="line">
            <a:avLst/>
          </a:prstGeom>
          <a:ln w="25400">
            <a:gradFill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DBE15E-918B-934C-B2BA-5FF9AAD315E2}"/>
              </a:ext>
            </a:extLst>
          </p:cNvPr>
          <p:cNvCxnSpPr>
            <a:cxnSpLocks/>
          </p:cNvCxnSpPr>
          <p:nvPr userDrawn="1"/>
        </p:nvCxnSpPr>
        <p:spPr>
          <a:xfrm>
            <a:off x="472739" y="6274498"/>
            <a:ext cx="1149992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B45A4DB-8197-4F27-BE59-FDF24299C61C}"/>
              </a:ext>
            </a:extLst>
          </p:cNvPr>
          <p:cNvSpPr txBox="1"/>
          <p:nvPr userDrawn="1"/>
        </p:nvSpPr>
        <p:spPr>
          <a:xfrm>
            <a:off x="365760" y="6490194"/>
            <a:ext cx="110431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dirty="0"/>
              <a:t>TIC 5/11/26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14749B-2222-4967-9577-C68C9DD38A21}"/>
              </a:ext>
            </a:extLst>
          </p:cNvPr>
          <p:cNvSpPr txBox="1"/>
          <p:nvPr userDrawn="1"/>
        </p:nvSpPr>
        <p:spPr>
          <a:xfrm>
            <a:off x="11541499" y="6490193"/>
            <a:ext cx="513209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fld id="{E5E7E6BA-9547-40BA-BC84-EED48D8D50C1}" type="slidenum">
              <a:rPr lang="en-US" sz="1400" b="0" smtClean="0">
                <a:solidFill>
                  <a:schemeClr val="tx1"/>
                </a:solidFill>
              </a:rPr>
              <a:pPr algn="r"/>
              <a:t>‹#›</a:t>
            </a:fld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C5B1C6-3C82-4576-88F8-2AD0C3339FF5}"/>
              </a:ext>
            </a:extLst>
          </p:cNvPr>
          <p:cNvSpPr txBox="1"/>
          <p:nvPr userDrawn="1"/>
        </p:nvSpPr>
        <p:spPr>
          <a:xfrm>
            <a:off x="4306873" y="6490193"/>
            <a:ext cx="37561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R. Wimmer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60CF06-DD34-8E9B-3F88-8E8C30ACFC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1D5AA8-F09E-4D68-A0E2-46023E68F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2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7" r:id="rId4"/>
    <p:sldLayoutId id="2147483668" r:id="rId5"/>
    <p:sldLayoutId id="2147483673" r:id="rId6"/>
    <p:sldLayoutId id="2147483674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u="none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0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pos="7320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1F5B5-4B25-C469-87BE-41A75A712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814" y="1143474"/>
            <a:ext cx="10334625" cy="846237"/>
          </a:xfrm>
        </p:spPr>
        <p:txBody>
          <a:bodyPr>
            <a:normAutofit fontScale="90000"/>
          </a:bodyPr>
          <a:lstStyle/>
          <a:p>
            <a:r>
              <a:rPr lang="en-US" dirty="0"/>
              <a:t>Integration, Installation and Infrastructure (Triple I Group)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A2A0F-F73E-004D-868A-1A4D79DBE1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3103114"/>
            <a:ext cx="10334625" cy="44897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Roland Wimmer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9059204-FF2B-03A6-FAB7-9DE25E7F11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8195" y="2567210"/>
            <a:ext cx="10334625" cy="501650"/>
          </a:xfrm>
        </p:spPr>
        <p:txBody>
          <a:bodyPr/>
          <a:lstStyle/>
          <a:p>
            <a:r>
              <a:rPr lang="en-US"/>
              <a:t>TIC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062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7F5D9-1416-3D29-155F-338A85D82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E09FD-5FEC-E0C7-5B3B-B1DB47B6B3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963" y="981075"/>
            <a:ext cx="5338762" cy="5065713"/>
          </a:xfrm>
        </p:spPr>
        <p:txBody>
          <a:bodyPr>
            <a:normAutofit/>
          </a:bodyPr>
          <a:lstStyle/>
          <a:p>
            <a:r>
              <a:rPr lang="en-US" sz="2000" dirty="0"/>
              <a:t>Model updates</a:t>
            </a:r>
          </a:p>
          <a:p>
            <a:r>
              <a:rPr lang="en-US" sz="2000" dirty="0"/>
              <a:t>sPHENIX Piston Testing</a:t>
            </a:r>
          </a:p>
          <a:p>
            <a:r>
              <a:rPr lang="en-US" sz="2000" dirty="0"/>
              <a:t>1006 Hall Work</a:t>
            </a:r>
          </a:p>
          <a:p>
            <a:r>
              <a:rPr lang="en-US" sz="2000" dirty="0"/>
              <a:t>Stolen Slides</a:t>
            </a:r>
          </a:p>
          <a:p>
            <a:pPr lvl="1"/>
            <a:r>
              <a:rPr lang="en-US" dirty="0"/>
              <a:t>Electronics Grounding </a:t>
            </a:r>
          </a:p>
          <a:p>
            <a:pPr lvl="1"/>
            <a:r>
              <a:rPr lang="en-US" dirty="0"/>
              <a:t>Cooling updates</a:t>
            </a:r>
          </a:p>
          <a:p>
            <a:pPr lvl="1"/>
            <a:endParaRPr lang="en-US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D82B92-66C0-C00E-0119-6F06B91052E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1A1F25"/>
              </a:clrFrom>
              <a:clrTo>
                <a:srgbClr val="1A1F25">
                  <a:alpha val="0"/>
                </a:srgbClr>
              </a:clrTo>
            </a:clrChange>
          </a:blip>
          <a:srcRect l="2387" r="9289"/>
          <a:stretch>
            <a:fillRect/>
          </a:stretch>
        </p:blipFill>
        <p:spPr>
          <a:xfrm>
            <a:off x="4552950" y="617291"/>
            <a:ext cx="6800850" cy="562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6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96335-BB04-AD65-E6F4-D2E731F2D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34DD8-F58B-4D17-73E3-A15D115D9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ToF Model</a:t>
            </a:r>
          </a:p>
          <a:p>
            <a:r>
              <a:rPr lang="en-US" dirty="0"/>
              <a:t>Updated PST/SVT Model</a:t>
            </a:r>
          </a:p>
          <a:p>
            <a:r>
              <a:rPr lang="en-US" dirty="0"/>
              <a:t>Updated GST Model</a:t>
            </a:r>
          </a:p>
          <a:p>
            <a:r>
              <a:rPr lang="en-US" dirty="0"/>
              <a:t>Updated CYMBAL Model</a:t>
            </a:r>
          </a:p>
          <a:p>
            <a:r>
              <a:rPr lang="en-US" dirty="0"/>
              <a:t>Updated </a:t>
            </a:r>
            <a:r>
              <a:rPr lang="en-US" dirty="0" err="1"/>
              <a:t>pfRICH</a:t>
            </a:r>
            <a:r>
              <a:rPr lang="en-US" dirty="0"/>
              <a:t> Model</a:t>
            </a:r>
          </a:p>
          <a:p>
            <a:r>
              <a:rPr lang="en-US" dirty="0"/>
              <a:t>Updated EEEMCal Model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658C4B-60DF-32BA-344A-AC35D544C8A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1A1F25"/>
              </a:clrFrom>
              <a:clrTo>
                <a:srgbClr val="1A1F25">
                  <a:alpha val="0"/>
                </a:srgbClr>
              </a:clrTo>
            </a:clrChange>
          </a:blip>
          <a:stretch>
            <a:fillRect/>
          </a:stretch>
        </p:blipFill>
        <p:spPr>
          <a:xfrm rot="1148780">
            <a:off x="5115838" y="-714375"/>
            <a:ext cx="5763216" cy="472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DF97F4-C072-63C9-D992-F6608596207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1A1F25"/>
              </a:clrFrom>
              <a:clrTo>
                <a:srgbClr val="1A1F2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8024" y="3175746"/>
            <a:ext cx="7343775" cy="368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240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55767-6D7F-F2AD-748E-DF42EE986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ToF &amp; CYMBAL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050E7F-EEB4-4E26-CCAF-2A43E2B9D9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1A1F25"/>
              </a:clrFrom>
              <a:clrTo>
                <a:srgbClr val="1A1F2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02820" y="724502"/>
            <a:ext cx="8260630" cy="54089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6547EA-D23A-1AE8-319F-32B42EBB6A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1A1F25"/>
              </a:clrFrom>
              <a:clrTo>
                <a:srgbClr val="1A1F2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153" y="979872"/>
            <a:ext cx="4863697" cy="330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94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24C2C-F870-D449-BEC6-E361D2825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3C3F9-C5C2-1A4C-747A-8E42B5006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PST / SVT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761D03-3442-0672-9996-7A4AEB10B9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1A1F25"/>
              </a:clrFrom>
              <a:clrTo>
                <a:srgbClr val="1A1F25">
                  <a:alpha val="0"/>
                </a:srgbClr>
              </a:clrTo>
            </a:clrChange>
          </a:blip>
          <a:srcRect l="8524" r="6334"/>
          <a:stretch>
            <a:fillRect/>
          </a:stretch>
        </p:blipFill>
        <p:spPr>
          <a:xfrm>
            <a:off x="6346899" y="1333500"/>
            <a:ext cx="5762626" cy="48867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81C8C1-41F3-1D92-BCBA-496C296661E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1A1F25"/>
              </a:clrFrom>
              <a:clrTo>
                <a:srgbClr val="1A1F2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324" y="694934"/>
            <a:ext cx="6648451" cy="320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63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502C1-E2E5-76E5-3177-5F81AFB08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05F74-54D3-F181-3B1F-ADDB50820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sPHENIX Lifting Pistons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A0C23-2988-7611-EE70-3BB404D3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761609"/>
            <a:ext cx="4352925" cy="4865858"/>
          </a:xfrm>
        </p:spPr>
        <p:txBody>
          <a:bodyPr/>
          <a:lstStyle/>
          <a:p>
            <a:r>
              <a:rPr lang="en-US" dirty="0"/>
              <a:t>Conducting tests on the Pistons sPHENIX used to lift their detector</a:t>
            </a:r>
          </a:p>
          <a:p>
            <a:r>
              <a:rPr lang="en-US" dirty="0"/>
              <a:t>Want to check for precision and repeatability</a:t>
            </a:r>
          </a:p>
        </p:txBody>
      </p:sp>
      <p:pic>
        <p:nvPicPr>
          <p:cNvPr id="4" name="Picture 3" descr="Electric Hydraulic Pump Synchronous Lifting System EVO Series">
            <a:extLst>
              <a:ext uri="{FF2B5EF4-FFF2-40B4-BE49-F238E27FC236}">
                <a16:creationId xmlns:a16="http://schemas.microsoft.com/office/drawing/2014/main" id="{E789DB2C-D891-3AD0-CB8E-E6CE30D98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62" y="2819400"/>
            <a:ext cx="4524375" cy="3390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DB8B78-2556-8C73-5472-5EE1E451BE6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1A1F25"/>
              </a:clrFrom>
              <a:clrTo>
                <a:srgbClr val="1A1F2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72224" y="1190625"/>
            <a:ext cx="6299201" cy="47244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E74900D-72C3-4042-34D8-2B2AF613F513}"/>
              </a:ext>
            </a:extLst>
          </p:cNvPr>
          <p:cNvSpPr/>
          <p:nvPr/>
        </p:nvSpPr>
        <p:spPr>
          <a:xfrm>
            <a:off x="7312062" y="3619500"/>
            <a:ext cx="752475" cy="7238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DAA737B-05C1-1C72-6B28-10991B4B7989}"/>
              </a:ext>
            </a:extLst>
          </p:cNvPr>
          <p:cNvSpPr/>
          <p:nvPr/>
        </p:nvSpPr>
        <p:spPr>
          <a:xfrm>
            <a:off x="8226536" y="3057525"/>
            <a:ext cx="752475" cy="7238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0E9903C-4567-F927-675B-C775946FD14D}"/>
              </a:ext>
            </a:extLst>
          </p:cNvPr>
          <p:cNvSpPr/>
          <p:nvPr/>
        </p:nvSpPr>
        <p:spPr>
          <a:xfrm>
            <a:off x="8432865" y="4191000"/>
            <a:ext cx="752475" cy="7238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6A24E3E-13BD-0FBB-C229-E31806CB6DE5}"/>
              </a:ext>
            </a:extLst>
          </p:cNvPr>
          <p:cNvSpPr/>
          <p:nvPr/>
        </p:nvSpPr>
        <p:spPr>
          <a:xfrm>
            <a:off x="9344044" y="3733799"/>
            <a:ext cx="752475" cy="7238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204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474CD-13C7-BD1B-C5AE-B19FBCED7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1FB2A-7961-9825-A869-E24F93F7B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Hall Logistics and other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85A16-EC18-B62E-CC2E-47A950B1D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1" y="761609"/>
            <a:ext cx="5381624" cy="5515366"/>
          </a:xfrm>
        </p:spPr>
        <p:txBody>
          <a:bodyPr>
            <a:normAutofit/>
          </a:bodyPr>
          <a:lstStyle/>
          <a:p>
            <a:r>
              <a:rPr lang="en-US" dirty="0"/>
              <a:t>Added racks to both sets of Endcaps</a:t>
            </a:r>
          </a:p>
          <a:p>
            <a:pPr lvl="1"/>
            <a:r>
              <a:rPr lang="en-US" dirty="0"/>
              <a:t>Assessing space constraints and movement limitations</a:t>
            </a:r>
          </a:p>
          <a:p>
            <a:pPr lvl="1"/>
            <a:r>
              <a:rPr lang="en-US" dirty="0"/>
              <a:t>Need to route services to the racks with disconnects for when the endcaps are opened. </a:t>
            </a:r>
          </a:p>
          <a:p>
            <a:r>
              <a:rPr lang="en-US" dirty="0"/>
              <a:t>Working on routing the trunk fibers in the Hall</a:t>
            </a:r>
          </a:p>
          <a:p>
            <a:r>
              <a:rPr lang="en-US" dirty="0"/>
              <a:t>Recently had a meeting regarding Gas systems, were looking for space to put everything along with how to integrate it all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DCACBD-4B7E-FE48-5033-7640A31724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1A1F25"/>
              </a:clrFrom>
              <a:clrTo>
                <a:srgbClr val="1A1F2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8250" y="533400"/>
            <a:ext cx="6875774" cy="578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81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82B87-56C3-5815-E44B-E6AC65D5F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F6313-DA94-BB15-0A77-E6F4B0CBD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Hall Logistics and other 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E72A75-45E1-2BD8-2C4B-656EBB068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74" y="944179"/>
            <a:ext cx="11320375" cy="530164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A88CFC2-12D3-6199-21D4-B3331DFED97E}"/>
              </a:ext>
            </a:extLst>
          </p:cNvPr>
          <p:cNvSpPr/>
          <p:nvPr/>
        </p:nvSpPr>
        <p:spPr>
          <a:xfrm>
            <a:off x="1714500" y="3962400"/>
            <a:ext cx="1057275" cy="173354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843C7FD-B38D-3885-F174-BA8EBE11400C}"/>
              </a:ext>
            </a:extLst>
          </p:cNvPr>
          <p:cNvSpPr/>
          <p:nvPr/>
        </p:nvSpPr>
        <p:spPr>
          <a:xfrm>
            <a:off x="9867900" y="3962400"/>
            <a:ext cx="1057275" cy="173354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8A6EB69B-2625-D89A-97F1-E328EACC573F}"/>
              </a:ext>
            </a:extLst>
          </p:cNvPr>
          <p:cNvSpPr/>
          <p:nvPr/>
        </p:nvSpPr>
        <p:spPr>
          <a:xfrm rot="14494995">
            <a:off x="939100" y="3008335"/>
            <a:ext cx="1390250" cy="84132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983A9349-BB93-05E1-7C08-82B8515EB3B1}"/>
              </a:ext>
            </a:extLst>
          </p:cNvPr>
          <p:cNvSpPr/>
          <p:nvPr/>
        </p:nvSpPr>
        <p:spPr>
          <a:xfrm rot="17777331">
            <a:off x="10230050" y="2991858"/>
            <a:ext cx="1390250" cy="84132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90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02ECC-D889-4F13-7EDA-5DB3951D3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CFE1F8-DBB7-67F6-F906-0F550645E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09" y="0"/>
            <a:ext cx="11383195" cy="566650"/>
          </a:xfrm>
        </p:spPr>
        <p:txBody>
          <a:bodyPr>
            <a:normAutofit/>
          </a:bodyPr>
          <a:lstStyle/>
          <a:p>
            <a:r>
              <a:rPr lang="en-US" i="0" dirty="0"/>
              <a:t>Electronics Technical Progress - Grounding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C30AC6-E36D-7998-2B33-F06C1B44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9974" y="107949"/>
            <a:ext cx="52881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Slide from Fernando Barbosa</a:t>
            </a:r>
            <a:endParaRPr kumimoji="0" lang="en-US" altLang="en-US" b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45DC21-9AFD-0E14-8460-B69898138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833" y="749947"/>
            <a:ext cx="6212201" cy="3282702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F7DA981-EC4F-59C7-C10C-54FD95CBC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4"/>
            <a:ext cx="11499925" cy="5166989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61A888D-EC52-ED0B-0A46-1A2BB304BDE8}"/>
              </a:ext>
            </a:extLst>
          </p:cNvPr>
          <p:cNvGrpSpPr/>
          <p:nvPr/>
        </p:nvGrpSpPr>
        <p:grpSpPr>
          <a:xfrm>
            <a:off x="418967" y="814866"/>
            <a:ext cx="11587149" cy="5408751"/>
            <a:chOff x="418967" y="814866"/>
            <a:chExt cx="11587149" cy="540875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65555FA-0094-C239-AD0E-61DB3D3A6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1963" y="814866"/>
              <a:ext cx="3770444" cy="2133232"/>
            </a:xfrm>
            <a:prstGeom prst="rect">
              <a:avLst/>
            </a:prstGeom>
          </p:spPr>
        </p:pic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D0E06FD2-75ED-155F-BD23-BC8D14543B65}"/>
                </a:ext>
              </a:extLst>
            </p:cNvPr>
            <p:cNvSpPr txBox="1">
              <a:spLocks/>
            </p:cNvSpPr>
            <p:nvPr/>
          </p:nvSpPr>
          <p:spPr>
            <a:xfrm>
              <a:off x="6773518" y="4424019"/>
              <a:ext cx="5232598" cy="168403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 typeface="Wingdings" panose="05000000000000000000" pitchFamily="2" charset="2"/>
                <a:buChar char="§"/>
                <a:defRPr/>
              </a:pPr>
              <a:r>
                <a:rPr lang="en-US" sz="2000" dirty="0"/>
                <a:t>Grounding plan has been defined – refer to pre-brief materials.</a:t>
              </a:r>
            </a:p>
            <a:p>
              <a:pPr>
                <a:buFont typeface="Wingdings" panose="05000000000000000000" pitchFamily="2" charset="2"/>
                <a:buChar char="§"/>
                <a:defRPr/>
              </a:pPr>
              <a:r>
                <a:rPr lang="en-US" sz="2000" dirty="0"/>
                <a:t>Establishing grounding implementation with </a:t>
              </a:r>
              <a:r>
                <a:rPr lang="en-US" sz="2000" b="1" dirty="0"/>
                <a:t>Integration, Infrastructure and Installation (I</a:t>
              </a:r>
              <a:r>
                <a:rPr lang="en-US" sz="2000" b="1" baseline="30000" dirty="0"/>
                <a:t>3</a:t>
              </a:r>
              <a:r>
                <a:rPr lang="en-US" sz="2000" b="1" dirty="0"/>
                <a:t>) Group.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CE28148-2E0C-1F90-9D72-840AB628B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8967" y="2976383"/>
              <a:ext cx="6334263" cy="3247234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D50D3775-8D58-FFE9-553E-8C992F896C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0781" y="2896178"/>
            <a:ext cx="1652252" cy="1460882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AB6ACCE-3EE4-232A-8395-A4F8EED6DFD9}"/>
              </a:ext>
            </a:extLst>
          </p:cNvPr>
          <p:cNvSpPr txBox="1">
            <a:spLocks/>
          </p:cNvSpPr>
          <p:nvPr/>
        </p:nvSpPr>
        <p:spPr>
          <a:xfrm>
            <a:off x="10021305" y="987167"/>
            <a:ext cx="675188" cy="444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2000" b="1" dirty="0"/>
              <a:t>IP6</a:t>
            </a:r>
          </a:p>
        </p:txBody>
      </p:sp>
    </p:spTree>
    <p:extLst>
      <p:ext uri="{BB962C8B-B14F-4D97-AF65-F5344CB8AC3E}">
        <p14:creationId xmlns:p14="http://schemas.microsoft.com/office/powerpoint/2010/main" val="3526371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BCAC1-7C0F-4BCA-3B6A-9ED2E1871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0C4C03-0E6E-CE6E-BBA8-DCA5C6EDE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09" y="0"/>
            <a:ext cx="11383195" cy="566650"/>
          </a:xfrm>
        </p:spPr>
        <p:txBody>
          <a:bodyPr>
            <a:normAutofit/>
          </a:bodyPr>
          <a:lstStyle/>
          <a:p>
            <a:r>
              <a:rPr lang="en-US" i="0" dirty="0"/>
              <a:t>Integration, Install., </a:t>
            </a:r>
            <a:r>
              <a:rPr lang="en-US" i="0" dirty="0" err="1"/>
              <a:t>Infrastr</a:t>
            </a:r>
            <a:r>
              <a:rPr lang="en-US" i="0" dirty="0"/>
              <a:t>.  Technical Progress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4C159D-9DFB-7EB1-E961-653DBDA1F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0859" y="653330"/>
            <a:ext cx="52881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Slide from </a:t>
            </a:r>
            <a:r>
              <a:rPr lang="en-US" altLang="en-US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Rahul Sharma</a:t>
            </a:r>
            <a:endParaRPr kumimoji="0" lang="en-US" altLang="en-US" b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E93615-B934-2641-95E4-B259410EC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668" y="1223114"/>
            <a:ext cx="7240565" cy="5473399"/>
          </a:xfrm>
        </p:spPr>
        <p:txBody>
          <a:bodyPr>
            <a:normAutofit fontScale="70000" lnSpcReduction="20000"/>
          </a:bodyPr>
          <a:lstStyle/>
          <a:p>
            <a:pPr eaLnBrk="0" fontAlgn="base" hangingPunct="0">
              <a:lnSpc>
                <a:spcPct val="120000"/>
              </a:lnSpc>
              <a:spcBef>
                <a:spcPts val="0"/>
              </a:spcBef>
            </a:pPr>
            <a:r>
              <a:rPr lang="en-US" altLang="en-US" sz="2900" b="1" dirty="0">
                <a:latin typeface="Arial" panose="020B0604020202020204" pitchFamily="34" charset="0"/>
              </a:rPr>
              <a:t>Baseline services architecture defined and quantified: </a:t>
            </a:r>
          </a:p>
          <a:p>
            <a:pPr lvl="1" eaLnBrk="0" fontAlgn="base" hangingPunct="0">
              <a:lnSpc>
                <a:spcPct val="120000"/>
              </a:lnSpc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7,500 cables/lines (backward) and </a:t>
            </a:r>
          </a:p>
          <a:p>
            <a:pPr lvl="1" eaLnBrk="0" fontAlgn="base" hangingPunct="0">
              <a:lnSpc>
                <a:spcPct val="120000"/>
              </a:lnSpc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6,300 cables/lines (forward)</a:t>
            </a:r>
          </a:p>
          <a:p>
            <a:pPr lvl="1" eaLnBrk="0" fontAlgn="base" hangingPunct="0">
              <a:lnSpc>
                <a:spcPct val="120000"/>
              </a:lnSpc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Electronics Platform (Clean Power): Houses sub-detector electronics racks, </a:t>
            </a:r>
          </a:p>
          <a:p>
            <a:pPr lvl="1" eaLnBrk="0" fontAlgn="base" hangingPunct="0">
              <a:lnSpc>
                <a:spcPct val="120000"/>
              </a:lnSpc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Utilities platform (Dirty Power): Gas racks, Air/Liquid cooling units, Transformers).</a:t>
            </a:r>
          </a:p>
          <a:p>
            <a:pPr lvl="1" eaLnBrk="0" fontAlgn="base" hangingPunct="0">
              <a:lnSpc>
                <a:spcPct val="120000"/>
              </a:lnSpc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Independent tray segmentation supports partial removal/maintenance.</a:t>
            </a:r>
          </a:p>
          <a:p>
            <a:pPr eaLnBrk="0" fontAlgn="base" hangingPunct="0">
              <a:lnSpc>
                <a:spcPct val="120000"/>
              </a:lnSpc>
              <a:spcBef>
                <a:spcPts val="600"/>
              </a:spcBef>
            </a:pPr>
            <a:r>
              <a:rPr lang="en-US" altLang="en-US" sz="2900" b="1" dirty="0">
                <a:latin typeface="Arial" panose="020B0604020202020204" pitchFamily="34" charset="0"/>
              </a:rPr>
              <a:t>Cooling Baseline architecture defined:</a:t>
            </a:r>
            <a:r>
              <a:rPr lang="en-US" altLang="en-US" sz="2900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lnSpc>
                <a:spcPct val="120000"/>
              </a:lnSpc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Facility primary loop Modified Chilled Water (MCW)</a:t>
            </a:r>
          </a:p>
          <a:p>
            <a:pPr lvl="1" eaLnBrk="0" fontAlgn="base" hangingPunct="0">
              <a:lnSpc>
                <a:spcPct val="120000"/>
              </a:lnSpc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Secondary loop using Cooling Distribution Units (CDUs - negative-pressure circulation units) cooled by MCW </a:t>
            </a:r>
          </a:p>
          <a:p>
            <a:pPr lvl="1" eaLnBrk="0" fontAlgn="base" hangingPunct="0">
              <a:lnSpc>
                <a:spcPct val="120000"/>
              </a:lnSpc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Aluminum Compatible Water (ACW) for aluminum manifolds/tubing. </a:t>
            </a:r>
          </a:p>
          <a:p>
            <a:pPr lvl="1" eaLnBrk="0" fontAlgn="base" hangingPunct="0">
              <a:lnSpc>
                <a:spcPct val="120000"/>
              </a:lnSpc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Convective air cooling used where appropriate. </a:t>
            </a:r>
          </a:p>
          <a:p>
            <a:pPr lvl="1" eaLnBrk="0" fontAlgn="base" hangingPunct="0">
              <a:lnSpc>
                <a:spcPct val="120000"/>
              </a:lnSpc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Special closed-loop cooling identified detectors that need it (</a:t>
            </a:r>
            <a:r>
              <a:rPr lang="en-US" altLang="en-US" dirty="0" err="1">
                <a:latin typeface="Arial" panose="020B0604020202020204" pitchFamily="34" charset="0"/>
              </a:rPr>
              <a:t>eg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</a:rPr>
              <a:t>dRICH</a:t>
            </a:r>
            <a:r>
              <a:rPr lang="en-US" altLang="en-US" dirty="0">
                <a:latin typeface="Arial" panose="020B0604020202020204" pitchFamily="34" charset="0"/>
              </a:rPr>
              <a:t>). </a:t>
            </a:r>
          </a:p>
          <a:p>
            <a:pPr lvl="1" eaLnBrk="0" fontAlgn="base" hangingPunct="0">
              <a:lnSpc>
                <a:spcPct val="120000"/>
              </a:lnSpc>
              <a:spcBef>
                <a:spcPts val="0"/>
              </a:spcBef>
            </a:pPr>
            <a:r>
              <a:rPr lang="en-US" altLang="en-US" sz="2300" dirty="0">
                <a:latin typeface="Arial" panose="020B0604020202020204" pitchFamily="34" charset="0"/>
              </a:rPr>
              <a:t>Building 1006 environmental control requirements are defined for key areas (WAH and Assembly Hall temperature/RH bands). </a:t>
            </a:r>
          </a:p>
          <a:p>
            <a:pPr eaLnBrk="0" fontAlgn="base" hangingPunct="0">
              <a:lnSpc>
                <a:spcPct val="120000"/>
              </a:lnSpc>
              <a:spcBef>
                <a:spcPts val="600"/>
              </a:spcBef>
            </a:pPr>
            <a:r>
              <a:rPr lang="en-US" altLang="en-US" sz="2900" b="1" dirty="0">
                <a:latin typeface="Arial" panose="020B0604020202020204" pitchFamily="34" charset="0"/>
              </a:rPr>
              <a:t>Work-in-progress and next steps:</a:t>
            </a:r>
            <a:r>
              <a:rPr lang="en-US" altLang="en-US" sz="2900" dirty="0"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lnSpc>
                <a:spcPct val="120000"/>
              </a:lnSpc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Physical mockups of tight service regions</a:t>
            </a:r>
          </a:p>
          <a:p>
            <a:pPr lvl="1" eaLnBrk="0" fontAlgn="base" hangingPunct="0">
              <a:lnSpc>
                <a:spcPct val="120000"/>
              </a:lnSpc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Global thermal model development is underway; next actions are to refine cooling calculations, finalize manifold sizing/locations, confirm subsystem temperature/flow/tubing requirements, and close remaining cooling interface details.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28CE6D-C226-3674-BFF3-9DC7BCF2842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1A1F25"/>
              </a:clrFrom>
              <a:clrTo>
                <a:srgbClr val="1A1F2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3724" y="812426"/>
            <a:ext cx="2488780" cy="2633311"/>
          </a:xfrm>
          <a:prstGeom prst="rect">
            <a:avLst/>
          </a:prstGeom>
          <a:ln w="127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2" descr="CDU-300">
            <a:extLst>
              <a:ext uri="{FF2B5EF4-FFF2-40B4-BE49-F238E27FC236}">
                <a16:creationId xmlns:a16="http://schemas.microsoft.com/office/drawing/2014/main" id="{4F52B3B4-F489-65E8-CA6F-21FAB6338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592" y="403947"/>
            <a:ext cx="1903582" cy="330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0840B7-57E0-C804-5ACC-95E00E746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545" y="3461761"/>
            <a:ext cx="3869959" cy="2705361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24EDC9AF-312B-690F-2ADA-ACDE5DCB9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3724" y="11491"/>
            <a:ext cx="2430821" cy="78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55263364-F810-77F3-1D71-B27C7D31C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153" y="707389"/>
            <a:ext cx="3363199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u="none" strike="noStrike" cap="none" normalizeH="0" baseline="0" dirty="0">
                <a:ln>
                  <a:noFill/>
                </a:ln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Services and Cooling</a:t>
            </a:r>
            <a:endParaRPr kumimoji="0" lang="en-US" altLang="en-US" sz="2400" b="1" u="none" strike="noStrike" cap="none" normalizeH="0" baseline="0" dirty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45338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A0AD9-811D-8D8C-6C45-388D3BF7F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0"/>
            <a:ext cx="11412557" cy="534152"/>
          </a:xfrm>
        </p:spPr>
        <p:txBody>
          <a:bodyPr>
            <a:normAutofit/>
          </a:bodyPr>
          <a:lstStyle/>
          <a:p>
            <a:r>
              <a:rPr lang="en-US" dirty="0"/>
              <a:t>Next Steps of Integration Tasks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AE5FB-DB31-2E51-CCCE-5483E120A3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5239" y="696077"/>
            <a:ext cx="11619247" cy="5181418"/>
          </a:xfrm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Grounding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/>
              <a:t>Basic grounding plan has been developed and documented within the electronics/DAQ group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/>
              <a:t>Grounding implementation has been ongoing including also the Integration, Installation and Infrastructure team; for the assembly Hall, experimental Hall, and IR for the auxiliary detectors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/>
              <a:t>We now will need to close the loop with you/Detector Subsystems, to integrate your subsystem grounding plans and needs</a:t>
            </a:r>
          </a:p>
          <a:p>
            <a:pPr lvl="1">
              <a:buFont typeface="Wingdings" pitchFamily="2" charset="2"/>
              <a:buChar char="§"/>
            </a:pPr>
            <a:endParaRPr lang="en-US" sz="1000" dirty="0"/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Services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/>
              <a:t>Physical mockups of tight service regions ongoing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/>
              <a:t>We will need information of sub-detectors relying on those tight regions for choice of connectors, etc.</a:t>
            </a:r>
          </a:p>
          <a:p>
            <a:pPr lvl="1">
              <a:buFont typeface="Wingdings" pitchFamily="2" charset="2"/>
              <a:buChar char="§"/>
            </a:pPr>
            <a:endParaRPr lang="en-US" sz="1000" dirty="0"/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Global Thermal Model and Cooling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/>
              <a:t>For each detector we collected assumed operating temperature (and what range is acceptable!), power budget, and assumed cooling needs 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/>
              <a:t>Next step is to make a (simple) global thermal model to see pinch points of thermal impact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/>
              <a:t>Then we need to come back to each individual detector subsystem</a:t>
            </a:r>
          </a:p>
          <a:p>
            <a:pPr lvl="1">
              <a:buFont typeface="Wingdings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353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A801C-0B2B-47C7-8528-62EECE13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37" y="2919351"/>
            <a:ext cx="11499925" cy="82517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3787515772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_NSLS-II">
      <a:dk1>
        <a:srgbClr val="000000"/>
      </a:dk1>
      <a:lt1>
        <a:srgbClr val="FFFFFF"/>
      </a:lt1>
      <a:dk2>
        <a:srgbClr val="105B78"/>
      </a:dk2>
      <a:lt2>
        <a:srgbClr val="00ACDB"/>
      </a:lt2>
      <a:accent1>
        <a:srgbClr val="B2D33A"/>
      </a:accent1>
      <a:accent2>
        <a:srgbClr val="F68A1F"/>
      </a:accent2>
      <a:accent3>
        <a:srgbClr val="B62466"/>
      </a:accent3>
      <a:accent4>
        <a:srgbClr val="FFCC33"/>
      </a:accent4>
      <a:accent5>
        <a:srgbClr val="DA3525"/>
      </a:accent5>
      <a:accent6>
        <a:srgbClr val="50489D"/>
      </a:accent6>
      <a:hlink>
        <a:srgbClr val="4881C3"/>
      </a:hlink>
      <a:folHlink>
        <a:srgbClr val="24B574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IC_PPT_Template_Widescreen_0923" id="{B3C6C6E8-A343-9F46-9C14-8D262507CB52}" vid="{B0F72776-BFD3-D14D-97CB-9DB1BA4DAE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AD70558AC79641AC36496E6FEE9A6E" ma:contentTypeVersion="4" ma:contentTypeDescription="Create a new document." ma:contentTypeScope="" ma:versionID="c836d54df9ad875ddbfe2777157cbad1">
  <xsd:schema xmlns:xsd="http://www.w3.org/2001/XMLSchema" xmlns:xs="http://www.w3.org/2001/XMLSchema" xmlns:p="http://schemas.microsoft.com/office/2006/metadata/properties" xmlns:ns2="7598c3d8-57a9-49d9-87da-8d2ac3199484" targetNamespace="http://schemas.microsoft.com/office/2006/metadata/properties" ma:root="true" ma:fieldsID="a1dcfe6a7be53e253488c469644543b2" ns2:_="">
    <xsd:import namespace="7598c3d8-57a9-49d9-87da-8d2ac31994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98c3d8-57a9-49d9-87da-8d2ac31994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754FCC-0321-4AF0-8AFD-07A376B5AD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98c3d8-57a9-49d9-87da-8d2ac31994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5637A3-DEB1-4C7D-9F81-D2184D65C3B4}">
  <ds:schemaRefs>
    <ds:schemaRef ds:uri="http://purl.org/dc/dcmitype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7598c3d8-57a9-49d9-87da-8d2ac319948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F209D19-ECD3-440E-A44C-BD3D2F2668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EIC Long Lead Procurement Widescreen PPT Template</Template>
  <TotalTime>9910</TotalTime>
  <Words>546</Words>
  <Application>Microsoft Office PowerPoint</Application>
  <PresentationFormat>Widescreen</PresentationFormat>
  <Paragraphs>73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Calibri</vt:lpstr>
      <vt:lpstr>Wingdings</vt:lpstr>
      <vt:lpstr>BNL</vt:lpstr>
      <vt:lpstr>Integration, Installation and Infrastructure (Triple I Group) </vt:lpstr>
      <vt:lpstr>Detector Updates</vt:lpstr>
      <vt:lpstr>Model Updates</vt:lpstr>
      <vt:lpstr>ToF &amp; CYMBAL</vt:lpstr>
      <vt:lpstr>PST / SVT</vt:lpstr>
      <vt:lpstr>sPHENIX Lifting Pistons Testing</vt:lpstr>
      <vt:lpstr>Hall Logistics and other work</vt:lpstr>
      <vt:lpstr>Hall Logistics and other work</vt:lpstr>
      <vt:lpstr>Electronics Technical Progress - Grounding</vt:lpstr>
      <vt:lpstr>Integration, Install., Infrastr.  Technical Progress</vt:lpstr>
      <vt:lpstr>Next Steps of Integration Tasks</vt:lpstr>
      <vt:lpstr>Backup Slides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&lt;LLP WBS – LLP Description&gt; CD-3A Director’s Review</dc:title>
  <dc:subject/>
  <dc:creator>Houston, Michelle</dc:creator>
  <cp:keywords/>
  <dc:description/>
  <cp:lastModifiedBy>Wimmer, Roland</cp:lastModifiedBy>
  <cp:revision>103</cp:revision>
  <dcterms:created xsi:type="dcterms:W3CDTF">2023-09-12T20:43:32Z</dcterms:created>
  <dcterms:modified xsi:type="dcterms:W3CDTF">2026-09-28T17:00:09Z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0x010100E9AD70558AC79641AC36496E6FEE9A6E</vt:lpwstr>
  </property>
  <property fmtid="{D5CDD505-2E9C-101B-9397-08002B2CF9AE}" pid="3" name="MediaServiceImageTags">
    <vt:lpwstr/>
  </property>
</Properties>
</file>