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3"/>
  </p:notesMasterIdLst>
  <p:sldIdLst>
    <p:sldId id="4079" r:id="rId5"/>
    <p:sldId id="4090" r:id="rId6"/>
    <p:sldId id="4091" r:id="rId7"/>
    <p:sldId id="4092" r:id="rId8"/>
    <p:sldId id="4093" r:id="rId9"/>
    <p:sldId id="4094" r:id="rId10"/>
    <p:sldId id="4096" r:id="rId11"/>
    <p:sldId id="409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266246-C05A-4EF2-8144-0B90C801546C}" v="11" dt="2026-10-05T00:25:46.359"/>
    <p1510:client id="{A6FD345B-C025-421F-A4A1-CA96036C24D0}" v="1" dt="2026-10-05T12:30:23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90016" autoAdjust="0"/>
  </p:normalViewPr>
  <p:slideViewPr>
    <p:cSldViewPr snapToGrid="0">
      <p:cViewPr varScale="1">
        <p:scale>
          <a:sx n="96" d="100"/>
          <a:sy n="96" d="100"/>
        </p:scale>
        <p:origin x="918" y="84"/>
      </p:cViewPr>
      <p:guideLst/>
    </p:cSldViewPr>
  </p:slideViewPr>
  <p:outlineViewPr>
    <p:cViewPr>
      <p:scale>
        <a:sx n="33" d="100"/>
        <a:sy n="33" d="100"/>
      </p:scale>
      <p:origin x="0" y="-273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 Landgraf" userId="367c8676d18b2324" providerId="LiveId" clId="{35C7E814-08A3-4F31-ABCC-685D226CE632}"/>
    <pc:docChg chg="custSel addSld modSld">
      <pc:chgData name="Jeff Landgraf" userId="367c8676d18b2324" providerId="LiveId" clId="{35C7E814-08A3-4F31-ABCC-685D226CE632}" dt="2026-10-05T12:32:11.608" v="240" actId="1076"/>
      <pc:docMkLst>
        <pc:docMk/>
      </pc:docMkLst>
      <pc:sldChg chg="addSp delSp modSp add mod">
        <pc:chgData name="Jeff Landgraf" userId="367c8676d18b2324" providerId="LiveId" clId="{35C7E814-08A3-4F31-ABCC-685D226CE632}" dt="2026-10-05T12:32:11.608" v="240" actId="1076"/>
        <pc:sldMkLst>
          <pc:docMk/>
          <pc:sldMk cId="3740734227" sldId="4096"/>
        </pc:sldMkLst>
        <pc:spChg chg="mod">
          <ac:chgData name="Jeff Landgraf" userId="367c8676d18b2324" providerId="LiveId" clId="{35C7E814-08A3-4F31-ABCC-685D226CE632}" dt="2026-10-05T12:27:26.562" v="3" actId="20577"/>
          <ac:spMkLst>
            <pc:docMk/>
            <pc:sldMk cId="3740734227" sldId="4096"/>
            <ac:spMk id="2" creationId="{116F4995-FCEA-30B9-5C75-899C206EFA3B}"/>
          </ac:spMkLst>
        </pc:spChg>
        <pc:spChg chg="del mod">
          <ac:chgData name="Jeff Landgraf" userId="367c8676d18b2324" providerId="LiveId" clId="{35C7E814-08A3-4F31-ABCC-685D226CE632}" dt="2026-10-05T12:29:27.448" v="7" actId="478"/>
          <ac:spMkLst>
            <pc:docMk/>
            <pc:sldMk cId="3740734227" sldId="4096"/>
            <ac:spMk id="6" creationId="{3D2CCBE0-8B17-9506-9B13-E42371DA3150}"/>
          </ac:spMkLst>
        </pc:spChg>
        <pc:spChg chg="add mod">
          <ac:chgData name="Jeff Landgraf" userId="367c8676d18b2324" providerId="LiveId" clId="{35C7E814-08A3-4F31-ABCC-685D226CE632}" dt="2026-10-05T12:30:19.118" v="17" actId="14100"/>
          <ac:spMkLst>
            <pc:docMk/>
            <pc:sldMk cId="3740734227" sldId="4096"/>
            <ac:spMk id="7" creationId="{DC49DA32-78E8-F112-3620-6A99DB27647D}"/>
          </ac:spMkLst>
        </pc:spChg>
        <pc:spChg chg="add mod">
          <ac:chgData name="Jeff Landgraf" userId="367c8676d18b2324" providerId="LiveId" clId="{35C7E814-08A3-4F31-ABCC-685D226CE632}" dt="2026-10-05T12:32:11.608" v="240" actId="1076"/>
          <ac:spMkLst>
            <pc:docMk/>
            <pc:sldMk cId="3740734227" sldId="4096"/>
            <ac:spMk id="8" creationId="{C2A1F2B5-2AC3-C31C-1185-2DEC11F057CA}"/>
          </ac:spMkLst>
        </pc:spChg>
        <pc:picChg chg="add mod">
          <ac:chgData name="Jeff Landgraf" userId="367c8676d18b2324" providerId="LiveId" clId="{35C7E814-08A3-4F31-ABCC-685D226CE632}" dt="2026-10-05T12:29:37.384" v="10" actId="1076"/>
          <ac:picMkLst>
            <pc:docMk/>
            <pc:sldMk cId="3740734227" sldId="4096"/>
            <ac:picMk id="4" creationId="{86822951-10A0-22E1-FA00-56A9E57533AE}"/>
          </ac:picMkLst>
        </pc:picChg>
        <pc:picChg chg="del">
          <ac:chgData name="Jeff Landgraf" userId="367c8676d18b2324" providerId="LiveId" clId="{35C7E814-08A3-4F31-ABCC-685D226CE632}" dt="2026-10-05T12:27:22.786" v="1" actId="478"/>
          <ac:picMkLst>
            <pc:docMk/>
            <pc:sldMk cId="3740734227" sldId="4096"/>
            <ac:picMk id="5" creationId="{7724EB5F-6924-9391-BC47-C5948EE61C92}"/>
          </ac:picMkLst>
        </pc:picChg>
      </pc:sldChg>
    </pc:docChg>
  </pc:docChgLst>
  <pc:docChgLst>
    <pc:chgData name="Jeff Landgraf" userId="367c8676d18b2324" providerId="LiveId" clId="{E54AE131-3580-4EAA-8084-1AB84D4DD97D}"/>
    <pc:docChg chg="modSld modMainMaster">
      <pc:chgData name="Jeff Landgraf" userId="367c8676d18b2324" providerId="LiveId" clId="{E54AE131-3580-4EAA-8084-1AB84D4DD97D}" dt="2026-10-05T00:50:35.322" v="13" actId="20577"/>
      <pc:docMkLst>
        <pc:docMk/>
      </pc:docMkLst>
      <pc:sldChg chg="addSp modSp">
        <pc:chgData name="Jeff Landgraf" userId="367c8676d18b2324" providerId="LiveId" clId="{E54AE131-3580-4EAA-8084-1AB84D4DD97D}" dt="2026-10-05T00:14:29.182" v="9" actId="767"/>
        <pc:sldMkLst>
          <pc:docMk/>
          <pc:sldMk cId="1164670578" sldId="4079"/>
        </pc:sldMkLst>
        <pc:spChg chg="add mod">
          <ac:chgData name="Jeff Landgraf" userId="367c8676d18b2324" providerId="LiveId" clId="{E54AE131-3580-4EAA-8084-1AB84D4DD97D}" dt="2026-10-05T00:14:29.182" v="9" actId="767"/>
          <ac:spMkLst>
            <pc:docMk/>
            <pc:sldMk cId="1164670578" sldId="4079"/>
            <ac:spMk id="7" creationId="{8A4080BD-7739-7F46-9E2E-32E03E4B3780}"/>
          </ac:spMkLst>
        </pc:spChg>
      </pc:sldChg>
      <pc:sldChg chg="addSp modSp mod">
        <pc:chgData name="Jeff Landgraf" userId="367c8676d18b2324" providerId="LiveId" clId="{E54AE131-3580-4EAA-8084-1AB84D4DD97D}" dt="2026-10-05T00:50:35.322" v="13" actId="20577"/>
        <pc:sldMkLst>
          <pc:docMk/>
          <pc:sldMk cId="1628308573" sldId="4091"/>
        </pc:sldMkLst>
        <pc:spChg chg="add mod">
          <ac:chgData name="Jeff Landgraf" userId="367c8676d18b2324" providerId="LiveId" clId="{E54AE131-3580-4EAA-8084-1AB84D4DD97D}" dt="2026-10-04T23:44:42.626" v="6"/>
          <ac:spMkLst>
            <pc:docMk/>
            <pc:sldMk cId="1628308573" sldId="4091"/>
            <ac:spMk id="3" creationId="{DFCFEA8C-5823-7876-FF1C-5685AE7480AD}"/>
          </ac:spMkLst>
        </pc:spChg>
        <pc:spChg chg="add mod">
          <ac:chgData name="Jeff Landgraf" userId="367c8676d18b2324" providerId="LiveId" clId="{E54AE131-3580-4EAA-8084-1AB84D4DD97D}" dt="2026-10-05T00:50:35.322" v="13" actId="20577"/>
          <ac:spMkLst>
            <pc:docMk/>
            <pc:sldMk cId="1628308573" sldId="4091"/>
            <ac:spMk id="8" creationId="{BEEA28AD-2229-4BAC-B60F-D2DDD204BE1C}"/>
          </ac:spMkLst>
        </pc:spChg>
      </pc:sldChg>
      <pc:sldChg chg="addSp modSp">
        <pc:chgData name="Jeff Landgraf" userId="367c8676d18b2324" providerId="LiveId" clId="{E54AE131-3580-4EAA-8084-1AB84D4DD97D}" dt="2026-10-05T00:12:11.804" v="8" actId="767"/>
        <pc:sldMkLst>
          <pc:docMk/>
          <pc:sldMk cId="2798302799" sldId="4094"/>
        </pc:sldMkLst>
        <pc:spChg chg="add mod">
          <ac:chgData name="Jeff Landgraf" userId="367c8676d18b2324" providerId="LiveId" clId="{E54AE131-3580-4EAA-8084-1AB84D4DD97D}" dt="2026-10-05T00:12:11.804" v="8" actId="767"/>
          <ac:spMkLst>
            <pc:docMk/>
            <pc:sldMk cId="2798302799" sldId="4094"/>
            <ac:spMk id="6" creationId="{EC48974C-8978-A7B5-19DA-64AAC462C2A3}"/>
          </ac:spMkLst>
        </pc:spChg>
      </pc:sldChg>
      <pc:sldChg chg="addSp modSp">
        <pc:chgData name="Jeff Landgraf" userId="367c8676d18b2324" providerId="LiveId" clId="{E54AE131-3580-4EAA-8084-1AB84D4DD97D}" dt="2026-10-05T00:25:46.359" v="10" actId="767"/>
        <pc:sldMkLst>
          <pc:docMk/>
          <pc:sldMk cId="151716230" sldId="4095"/>
        </pc:sldMkLst>
        <pc:spChg chg="add mod">
          <ac:chgData name="Jeff Landgraf" userId="367c8676d18b2324" providerId="LiveId" clId="{E54AE131-3580-4EAA-8084-1AB84D4DD97D}" dt="2026-10-05T00:25:46.359" v="10" actId="767"/>
          <ac:spMkLst>
            <pc:docMk/>
            <pc:sldMk cId="151716230" sldId="4095"/>
            <ac:spMk id="3" creationId="{47548637-1C80-B401-75DC-C500C608C329}"/>
          </ac:spMkLst>
        </pc:spChg>
      </pc:sldChg>
      <pc:sldMasterChg chg="modSldLayout">
        <pc:chgData name="Jeff Landgraf" userId="367c8676d18b2324" providerId="LiveId" clId="{E54AE131-3580-4EAA-8084-1AB84D4DD97D}" dt="2026-10-04T16:08:53.701" v="1"/>
        <pc:sldMasterMkLst>
          <pc:docMk/>
          <pc:sldMasterMk cId="544521178" sldId="2147483660"/>
        </pc:sldMasterMkLst>
        <pc:sldLayoutChg chg="addSp delSp modSp">
          <pc:chgData name="Jeff Landgraf" userId="367c8676d18b2324" providerId="LiveId" clId="{E54AE131-3580-4EAA-8084-1AB84D4DD97D}" dt="2026-10-04T16:08:53.701" v="1"/>
          <pc:sldLayoutMkLst>
            <pc:docMk/>
            <pc:sldMasterMk cId="544521178" sldId="2147483660"/>
            <pc:sldLayoutMk cId="696338895" sldId="2147483669"/>
          </pc:sldLayoutMkLst>
          <pc:spChg chg="add del mod">
            <ac:chgData name="Jeff Landgraf" userId="367c8676d18b2324" providerId="LiveId" clId="{E54AE131-3580-4EAA-8084-1AB84D4DD97D}" dt="2026-10-04T16:08:53.701" v="1"/>
            <ac:spMkLst>
              <pc:docMk/>
              <pc:sldMasterMk cId="544521178" sldId="2147483660"/>
              <pc:sldLayoutMk cId="696338895" sldId="2147483669"/>
              <ac:spMk id="3" creationId="{70050506-4D9B-49F9-C478-DB5B0381F9CF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3308" y="450531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5554" y="457965"/>
            <a:ext cx="1825604" cy="457200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C982CCA-1B74-BF6E-B229-11EF11E8D2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94996" y="480267"/>
            <a:ext cx="2309706" cy="40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38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D91B-7801-B3EC-7CA4-44C5BF1D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3" y="0"/>
            <a:ext cx="11499234" cy="81486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69633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82517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8D2D7-4525-7982-81CE-BAFE8EFB999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D1DF75-2FAB-4E03-98EA-F2E16DB3A424}"/>
              </a:ext>
            </a:extLst>
          </p:cNvPr>
          <p:cNvSpPr txBox="1">
            <a:spLocks/>
          </p:cNvSpPr>
          <p:nvPr userDrawn="1"/>
        </p:nvSpPr>
        <p:spPr>
          <a:xfrm>
            <a:off x="351422" y="6534374"/>
            <a:ext cx="4509516" cy="294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/>
              <a:t>TIC Meeting 10/05/2026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1EB3C1-1414-4721-B9A9-43D43377DAF1}"/>
              </a:ext>
            </a:extLst>
          </p:cNvPr>
          <p:cNvSpPr txBox="1">
            <a:spLocks/>
          </p:cNvSpPr>
          <p:nvPr userDrawn="1"/>
        </p:nvSpPr>
        <p:spPr>
          <a:xfrm>
            <a:off x="6001373" y="6534374"/>
            <a:ext cx="3151015" cy="294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J. Landgraf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76B7E-AE26-AA55-CC96-73F51F6E8B35}"/>
              </a:ext>
            </a:extLst>
          </p:cNvPr>
          <p:cNvSpPr txBox="1"/>
          <p:nvPr userDrawn="1"/>
        </p:nvSpPr>
        <p:spPr>
          <a:xfrm>
            <a:off x="11559830" y="6520638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31108B6-0374-46A6-89C3-2BCD379C18F3}" type="slidenum">
              <a:rPr lang="en-US" sz="1400" smtClean="0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681B-EE0C-D48F-4F56-80DC0F23B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372" y="1211084"/>
            <a:ext cx="10334625" cy="1947460"/>
          </a:xfrm>
        </p:spPr>
        <p:txBody>
          <a:bodyPr>
            <a:normAutofit/>
          </a:bodyPr>
          <a:lstStyle/>
          <a:p>
            <a:r>
              <a:rPr lang="en-US" sz="4000" dirty="0"/>
              <a:t>Background Challenges Update – DAQ 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4080BD-7739-7F46-9E2E-32E03E4B3780}"/>
              </a:ext>
            </a:extLst>
          </p:cNvPr>
          <p:cNvSpPr txBox="1"/>
          <p:nvPr/>
        </p:nvSpPr>
        <p:spPr>
          <a:xfrm>
            <a:off x="1378038" y="2569335"/>
            <a:ext cx="7991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dirty="0">
                <a:solidFill>
                  <a:schemeClr val="bg1"/>
                </a:solidFill>
              </a:rPr>
              <a:t>Division of Effort for Data Rate Compilation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>
                <a:solidFill>
                  <a:schemeClr val="bg1"/>
                </a:solidFill>
              </a:rPr>
              <a:t>Data Rate Summary Spreadsheet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>
                <a:solidFill>
                  <a:schemeClr val="bg1"/>
                </a:solidFill>
              </a:rPr>
              <a:t>Application/Plan/Status for </a:t>
            </a:r>
            <a:r>
              <a:rPr lang="en-US" sz="2800" dirty="0" err="1">
                <a:solidFill>
                  <a:schemeClr val="bg1"/>
                </a:solidFill>
              </a:rPr>
              <a:t>preTDR</a:t>
            </a:r>
            <a:r>
              <a:rPr lang="en-US" sz="2800" dirty="0">
                <a:solidFill>
                  <a:schemeClr val="bg1"/>
                </a:solidFill>
              </a:rPr>
              <a:t> &amp; NIM</a:t>
            </a:r>
          </a:p>
        </p:txBody>
      </p:sp>
    </p:spTree>
    <p:extLst>
      <p:ext uri="{BB962C8B-B14F-4D97-AF65-F5344CB8AC3E}">
        <p14:creationId xmlns:p14="http://schemas.microsoft.com/office/powerpoint/2010/main" val="116467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FEC420C-7316-B137-2923-7C9A3E9BC9CB}"/>
              </a:ext>
            </a:extLst>
          </p:cNvPr>
          <p:cNvSpPr/>
          <p:nvPr/>
        </p:nvSpPr>
        <p:spPr>
          <a:xfrm>
            <a:off x="461963" y="1411357"/>
            <a:ext cx="11365602" cy="468464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94F61-CFAD-AF87-0C37-54ACA6EF2D64}"/>
              </a:ext>
            </a:extLst>
          </p:cNvPr>
          <p:cNvSpPr/>
          <p:nvPr/>
        </p:nvSpPr>
        <p:spPr>
          <a:xfrm>
            <a:off x="461963" y="861392"/>
            <a:ext cx="11365602" cy="5433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843C5-9AA3-EF66-9A60-225287F2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AC7273-935A-5A83-F0BD-05AACBAAAB0A}"/>
              </a:ext>
            </a:extLst>
          </p:cNvPr>
          <p:cNvSpPr txBox="1"/>
          <p:nvPr/>
        </p:nvSpPr>
        <p:spPr>
          <a:xfrm>
            <a:off x="601984" y="814866"/>
            <a:ext cx="1122744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Define Front End Sensor/ASIC Limitations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Specify aggregation (to understand/alleviate potential bottlenecks)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Estimate maximum hit rates in operating detector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is complex: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Detector by Detector issues: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Detector digitization doesn’t map simply to underlying event structure  (e.g. RICH detectors)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Detector channels don’t (always) map directly to simulated hit location (e.g. barrel ECAL, DIRC)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Mechanism for sharing hits between channels must be understood detector by detector (e.g. Showering in calorimeter and charge sharing in AC-LGAD not the same in the simulations)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Data Rates are dependent upon detector operation issues: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Hit Thresholds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ASIC parameters (e.g. # of time bins to readout/hit)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Backgrounds / Physics rates are dependent on delivered beam / collider setup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Vacuum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Luminosity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Species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will run in modes where noise / background may dominate event hits</a:t>
            </a:r>
          </a:p>
        </p:txBody>
      </p:sp>
    </p:spTree>
    <p:extLst>
      <p:ext uri="{BB962C8B-B14F-4D97-AF65-F5344CB8AC3E}">
        <p14:creationId xmlns:p14="http://schemas.microsoft.com/office/powerpoint/2010/main" val="141688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64C2-070F-7713-574B-99C2D875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Summary 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FEA8C-5823-7876-FF1C-5685AE7480AD}"/>
              </a:ext>
            </a:extLst>
          </p:cNvPr>
          <p:cNvSpPr txBox="1"/>
          <p:nvPr/>
        </p:nvSpPr>
        <p:spPr>
          <a:xfrm>
            <a:off x="549965" y="1830528"/>
            <a:ext cx="1112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https://brookhavenlab.sharepoint.com/:x:/s/EICPublicSharingDocs/IQB-kLhwyLvuSpfzxCNyxGDOAZRAjAheMUOrajAzU52MJ1s?e=AaBvS7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26512F-6B32-D906-E885-42BDB2AAC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89" y="2162601"/>
            <a:ext cx="11716682" cy="36886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EA28AD-2229-4BAC-B60F-D2DDD204BE1C}"/>
              </a:ext>
            </a:extLst>
          </p:cNvPr>
          <p:cNvSpPr txBox="1"/>
          <p:nvPr/>
        </p:nvSpPr>
        <p:spPr>
          <a:xfrm>
            <a:off x="549965" y="967019"/>
            <a:ext cx="11201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tool to connect the data rate capabilities of the readout systems to the expected detector requirements is the “ePIC Data Rate Summary” spreadsheet…</a:t>
            </a:r>
          </a:p>
        </p:txBody>
      </p:sp>
    </p:spTree>
    <p:extLst>
      <p:ext uri="{BB962C8B-B14F-4D97-AF65-F5344CB8AC3E}">
        <p14:creationId xmlns:p14="http://schemas.microsoft.com/office/powerpoint/2010/main" val="162830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9BC1D-CEBA-28D0-7CA0-625798A9A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3F86-E8EE-D789-9543-87A92AE3A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Summary File   (Page 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FE2DC-A634-6312-32A1-C4396A14EF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7" t="685" r="-387" b="20086"/>
          <a:stretch>
            <a:fillRect/>
          </a:stretch>
        </p:blipFill>
        <p:spPr>
          <a:xfrm>
            <a:off x="372171" y="767288"/>
            <a:ext cx="11589026" cy="536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35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BE680-565A-EBD6-76B4-92FDB945A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5AAA-C690-AF04-4F78-BF0787DE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Summary File   (Page 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21458-A928-C492-822E-7324D3DF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077" b="26224"/>
          <a:stretch>
            <a:fillRect/>
          </a:stretch>
        </p:blipFill>
        <p:spPr>
          <a:xfrm>
            <a:off x="255322" y="901740"/>
            <a:ext cx="11649240" cy="514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84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AE05F-318A-423B-BB06-B3AFA6A79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B14B7-96AF-42F3-0B75-97B8D5FA6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Summary File   (Page 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23367-DA80-92AE-819B-3EC1A96E8C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711"/>
          <a:stretch>
            <a:fillRect/>
          </a:stretch>
        </p:blipFill>
        <p:spPr>
          <a:xfrm>
            <a:off x="721215" y="636639"/>
            <a:ext cx="9543245" cy="5416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48974C-8978-A7B5-19DA-64AAC462C2A3}"/>
              </a:ext>
            </a:extLst>
          </p:cNvPr>
          <p:cNvSpPr txBox="1"/>
          <p:nvPr/>
        </p:nvSpPr>
        <p:spPr>
          <a:xfrm rot="1947348">
            <a:off x="9249281" y="3129565"/>
            <a:ext cx="2556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Data / Summary</a:t>
            </a:r>
          </a:p>
        </p:txBody>
      </p:sp>
    </p:spTree>
    <p:extLst>
      <p:ext uri="{BB962C8B-B14F-4D97-AF65-F5344CB8AC3E}">
        <p14:creationId xmlns:p14="http://schemas.microsoft.com/office/powerpoint/2010/main" val="2798302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D1572-650C-B2EB-C1E6-C621E74B8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F4995-FCEA-30B9-5C75-899C206E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Rate Summary File   (Page 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822951-10A0-22E1-FA00-56A9E5753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3" y="814866"/>
            <a:ext cx="9711856" cy="406628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C49DA32-78E8-F112-3620-6A99DB27647D}"/>
              </a:ext>
            </a:extLst>
          </p:cNvPr>
          <p:cNvSpPr/>
          <p:nvPr/>
        </p:nvSpPr>
        <p:spPr>
          <a:xfrm>
            <a:off x="1053548" y="4140311"/>
            <a:ext cx="9203635" cy="96840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A1F2B5-2AC3-C31C-1185-2DEC11F057CA}"/>
              </a:ext>
            </a:extLst>
          </p:cNvPr>
          <p:cNvSpPr txBox="1"/>
          <p:nvPr/>
        </p:nvSpPr>
        <p:spPr>
          <a:xfrm>
            <a:off x="2365511" y="5267739"/>
            <a:ext cx="9004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Info goes in tabs (links to studies, additional details, notes regarding assumptions, confidence levels &amp;/or plans for improving values, history of changes…)</a:t>
            </a:r>
          </a:p>
        </p:txBody>
      </p:sp>
    </p:spTree>
    <p:extLst>
      <p:ext uri="{BB962C8B-B14F-4D97-AF65-F5344CB8AC3E}">
        <p14:creationId xmlns:p14="http://schemas.microsoft.com/office/powerpoint/2010/main" val="374073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5C0C-CE89-CF6D-A175-6477565A7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preTDR</a:t>
            </a:r>
            <a:r>
              <a:rPr lang="en-US" dirty="0"/>
              <a:t> / NIM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548637-1C80-B401-75DC-C500C608C329}"/>
              </a:ext>
            </a:extLst>
          </p:cNvPr>
          <p:cNvSpPr txBox="1"/>
          <p:nvPr/>
        </p:nvSpPr>
        <p:spPr>
          <a:xfrm>
            <a:off x="650384" y="1036750"/>
            <a:ext cx="10927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dirty="0"/>
              <a:t>DAQ requirement from Physics: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10x275 </a:t>
            </a:r>
            <a:r>
              <a:rPr lang="en-US" dirty="0" err="1"/>
              <a:t>eP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500 kHz, 3.2 MHz electron beam gas, 32 kHz hadron beam gas, </a:t>
            </a:r>
            <a:r>
              <a:rPr lang="en-US" dirty="0">
                <a:highlight>
                  <a:srgbClr val="FFFF00"/>
                </a:highlight>
              </a:rPr>
              <a:t>~?1 </a:t>
            </a:r>
            <a:r>
              <a:rPr lang="en-US" dirty="0" err="1">
                <a:highlight>
                  <a:srgbClr val="FFFF00"/>
                </a:highlight>
              </a:rPr>
              <a:t>gHz</a:t>
            </a:r>
            <a:r>
              <a:rPr lang="en-US" dirty="0">
                <a:highlight>
                  <a:srgbClr val="FFFF00"/>
                </a:highlight>
              </a:rPr>
              <a:t>? Sync rad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Polarization must be tracked by bunch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Detector organization (</a:t>
            </a:r>
            <a:r>
              <a:rPr lang="en-US" dirty="0" err="1"/>
              <a:t>e.g</a:t>
            </a:r>
            <a:r>
              <a:rPr lang="en-US" dirty="0"/>
              <a:t> ASIC -&gt;FEB-&gt;RDO -&gt; DAM -&gt; E0 -&gt; E1)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/>
              <a:t>Requirements from Rad Hardness: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Mention rad hardness requirement in central detector (ASIC/</a:t>
            </a:r>
            <a:r>
              <a:rPr lang="en-US" dirty="0" err="1"/>
              <a:t>lpGBT</a:t>
            </a:r>
            <a:r>
              <a:rPr lang="en-US" dirty="0"/>
              <a:t>/VTRX+)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Mention issues SEU / </a:t>
            </a:r>
            <a:r>
              <a:rPr lang="en-US" dirty="0" err="1"/>
              <a:t>Latchup</a:t>
            </a:r>
            <a:r>
              <a:rPr lang="en-US" dirty="0"/>
              <a:t> / need for failure recovery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Currently mention Dose / </a:t>
            </a:r>
            <a:r>
              <a:rPr lang="en-US" dirty="0" err="1"/>
              <a:t>Neq</a:t>
            </a:r>
            <a:r>
              <a:rPr lang="en-US" dirty="0"/>
              <a:t> in region of </a:t>
            </a:r>
            <a:r>
              <a:rPr lang="en-US" dirty="0" err="1"/>
              <a:t>dRICH</a:t>
            </a:r>
            <a:r>
              <a:rPr lang="en-US" dirty="0"/>
              <a:t> &amp; </a:t>
            </a:r>
            <a:r>
              <a:rPr lang="en-US" dirty="0" err="1"/>
              <a:t>Astropix</a:t>
            </a:r>
            <a:r>
              <a:rPr lang="en-US" dirty="0"/>
              <a:t> (Which use FPGA)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(Add worse case and compare to </a:t>
            </a:r>
            <a:r>
              <a:rPr lang="en-US" dirty="0" err="1"/>
              <a:t>lpGBT</a:t>
            </a:r>
            <a:r>
              <a:rPr lang="en-US" dirty="0"/>
              <a:t>/VTRX+ rad/hardness)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/>
              <a:t>Requirements for data rates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Existing tables are several years old.  (No SR, only beam gas + DIS, poor understanding of detector distribution, many detectors un-simulated)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Replace with </a:t>
            </a:r>
            <a:r>
              <a:rPr lang="en-US"/>
              <a:t>simplified version of </a:t>
            </a:r>
            <a:r>
              <a:rPr lang="en-US" dirty="0"/>
              <a:t>completed data rate summary spreadsheet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en-US" dirty="0"/>
              <a:t>Will add description of planned luminosity ramp-up and data reduction required at higher luminosities to keep rate to echelon 1 near 100 Gb/sec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6230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-3B EIC_PPT_Outline_Template_Widescreen_0224.potx" id="{E6C5CCA8-604B-4BF3-AD52-0CCDA95A2BA6}" vid="{8057B053-B9B7-4C41-ADDD-67BAEC9A00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quence xmlns="3b6a705c-5149-41b7-ae9a-732190ba5a52">10</Sequence>
    <Status xmlns="3b6a705c-5149-41b7-ae9a-732190ba5a52">Posted</Status>
    <Day xmlns="3b6a705c-5149-41b7-ae9a-732190ba5a52">2025-01-08T05:00:00+00:00</Da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C34C91B90C1548A4C3AA992774E13A" ma:contentTypeVersion="7" ma:contentTypeDescription="Create a new document." ma:contentTypeScope="" ma:versionID="7a61f8cd703a7205ecb4e678dec18d87">
  <xsd:schema xmlns:xsd="http://www.w3.org/2001/XMLSchema" xmlns:xs="http://www.w3.org/2001/XMLSchema" xmlns:p="http://schemas.microsoft.com/office/2006/metadata/properties" xmlns:ns2="3b6a705c-5149-41b7-ae9a-732190ba5a52" targetNamespace="http://schemas.microsoft.com/office/2006/metadata/properties" ma:root="true" ma:fieldsID="c225db4bd17ba7aa7935a5a4ed95403e" ns2:_="">
    <xsd:import namespace="3b6a705c-5149-41b7-ae9a-732190ba5a52"/>
    <xsd:element name="properties">
      <xsd:complexType>
        <xsd:sequence>
          <xsd:element name="documentManagement">
            <xsd:complexType>
              <xsd:all>
                <xsd:element ref="ns2:Day" minOccurs="0"/>
                <xsd:element ref="ns2:Status" minOccurs="0"/>
                <xsd:element ref="ns2:Sequ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6a705c-5149-41b7-ae9a-732190ba5a52" elementFormDefault="qualified">
    <xsd:import namespace="http://schemas.microsoft.com/office/2006/documentManagement/types"/>
    <xsd:import namespace="http://schemas.microsoft.com/office/infopath/2007/PartnerControls"/>
    <xsd:element name="Day" ma:index="8" nillable="true" ma:displayName="Day" ma:format="DateOnly" ma:internalName="Day">
      <xsd:simpleType>
        <xsd:restriction base="dms:DateTime"/>
      </xsd:simpleType>
    </xsd:element>
    <xsd:element name="Status" ma:index="9" nillable="true" ma:displayName="Status" ma:format="Dropdown" ma:internalName="Status">
      <xsd:simpleType>
        <xsd:restriction base="dms:Choice">
          <xsd:enumeration value="Draft in Progress"/>
          <xsd:enumeration value="Read for Page Turns"/>
          <xsd:enumeration value="Ready For Dry Run"/>
          <xsd:enumeration value="Final Changes Complete"/>
          <xsd:enumeration value="Ready to Post"/>
          <xsd:enumeration value="Posted"/>
        </xsd:restriction>
      </xsd:simpleType>
    </xsd:element>
    <xsd:element name="Sequence" ma:index="10" nillable="true" ma:displayName="Sequence" ma:format="Dropdown" ma:internalName="Sequence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22D85F-60BA-4A51-A1DF-FC43A3B6C6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E88647-562A-460A-88A0-13D05ABABF01}">
  <ds:schemaRefs>
    <ds:schemaRef ds:uri="3b6a705c-5149-41b7-ae9a-732190ba5a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38BD9FA-22B1-478A-8AB8-5DA208C9F457}">
  <ds:schemaRefs>
    <ds:schemaRef ds:uri="3b6a705c-5149-41b7-ae9a-732190ba5a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CD-3B EIC_PPT_Outline_Template_Widescreen_0924</Template>
  <TotalTime>5250</TotalTime>
  <Words>484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BNL</vt:lpstr>
      <vt:lpstr>Background Challenges Update – DAQ  </vt:lpstr>
      <vt:lpstr>Goals</vt:lpstr>
      <vt:lpstr>Data Rate Summary File</vt:lpstr>
      <vt:lpstr>Data Rate Summary File   (Page 2)</vt:lpstr>
      <vt:lpstr>Data Rate Summary File   (Page 3)</vt:lpstr>
      <vt:lpstr>Data Rate Summary File   (Page 4)</vt:lpstr>
      <vt:lpstr>Data Rate Summary File   (Page 5)</vt:lpstr>
      <vt:lpstr>preTDR / NIM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DAQ/Computing</dc:title>
  <dc:subject/>
  <dc:creator>Jeff Landgraf</dc:creator>
  <cp:keywords/>
  <dc:description/>
  <cp:lastModifiedBy>Jeff Landgraf</cp:lastModifiedBy>
  <cp:revision>13</cp:revision>
  <dcterms:created xsi:type="dcterms:W3CDTF">2024-09-18T13:40:14Z</dcterms:created>
  <dcterms:modified xsi:type="dcterms:W3CDTF">2026-10-05T12:32:19Z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0x010100B8C34C91B90C1548A4C3AA992774E13A</vt:lpwstr>
  </property>
  <property fmtid="{D5CDD505-2E9C-101B-9397-08002B2CF9AE}" pid="3" name="MediaServiceImageTags">
    <vt:lpwstr/>
  </property>
  <property fmtid="{D5CDD505-2E9C-101B-9397-08002B2CF9AE}" pid="4" name="Order">
    <vt:lpwstr>5200.00000000000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Comments">
    <vt:lpwstr>Added names to "about us slide".</vt:lpwstr>
  </property>
  <property fmtid="{D5CDD505-2E9C-101B-9397-08002B2CF9AE}" pid="11" name="xd_Signature">
    <vt:lpwstr/>
  </property>
</Properties>
</file>