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346" r:id="rId2"/>
    <p:sldId id="893" r:id="rId3"/>
    <p:sldId id="909" r:id="rId4"/>
    <p:sldId id="906" r:id="rId5"/>
    <p:sldId id="881" r:id="rId6"/>
    <p:sldId id="907" r:id="rId7"/>
    <p:sldId id="910" r:id="rId8"/>
    <p:sldId id="913" r:id="rId9"/>
    <p:sldId id="914" r:id="rId10"/>
    <p:sldId id="915" r:id="rId11"/>
    <p:sldId id="912" r:id="rId12"/>
    <p:sldId id="911" r:id="rId13"/>
    <p:sldId id="908" r:id="rId14"/>
    <p:sldId id="897" r:id="rId15"/>
    <p:sldId id="900" r:id="rId16"/>
    <p:sldId id="901" r:id="rId17"/>
    <p:sldId id="898" r:id="rId18"/>
    <p:sldId id="899" r:id="rId19"/>
    <p:sldId id="902" r:id="rId20"/>
    <p:sldId id="903" r:id="rId21"/>
    <p:sldId id="904" r:id="rId22"/>
    <p:sldId id="905" r:id="rId23"/>
    <p:sldId id="824" r:id="rId24"/>
    <p:sldId id="875" r:id="rId25"/>
    <p:sldId id="8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FEA"/>
    <a:srgbClr val="267717"/>
    <a:srgbClr val="C00000"/>
    <a:srgbClr val="1C2CFF"/>
    <a:srgbClr val="322FEA"/>
    <a:srgbClr val="E21DEA"/>
    <a:srgbClr val="EA0AE3"/>
    <a:srgbClr val="3832C0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9"/>
    <p:restoredTop sz="94283"/>
  </p:normalViewPr>
  <p:slideViewPr>
    <p:cSldViewPr snapToGrid="0" snapToObjects="1">
      <p:cViewPr varScale="1">
        <p:scale>
          <a:sx n="138" d="100"/>
          <a:sy n="138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24148-9135-594B-844A-EC24BA47DDAF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BD8B4-4669-1747-BC64-625E2C27B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8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52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0A060-6888-F14A-6939-528A4B256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B92CBD-5C76-432D-791B-BC44815460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C6C29-78B5-46CC-0092-1CBDC434E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BD2FB-A059-D214-D6F3-21C45591C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5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4F1D-73C9-D8CB-F29E-D349201E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DAA9C-DA9D-AE12-D299-A7013E5DE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3EAFE-9478-E5A6-84C0-F940900DE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4DEBE-3FB3-D810-31F0-DAB6F7F59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62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34557-B74F-F8A0-FA2A-A35059781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3841B2-D25D-94C1-32B8-CA225AAD0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FA5A5E-20E7-AC6C-26AD-601B697BA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3EEC0-685F-A815-0158-01364CB6F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71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4168E-7046-E1F1-C93E-C8DF32412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FC39DF-EE48-D7A4-BF9A-26DEE1171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C0720-721B-D994-D294-79A4EF2C8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7017B-90B1-D48D-5435-966A2AAD2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99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7905F-EC3E-C942-A20C-BAB99847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70712-708F-ECB4-991E-44ADAB300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FCF2E-1AD5-B909-A3C6-848E37412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7845E-6A02-7B44-953E-59D536F49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35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E857A-CA27-163B-4443-9FD347DC0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4D4C0-62EE-EB23-04FE-798B55C45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85B2A-AB6C-4AF0-9994-B15669ADD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1770A-9917-5990-9018-DF5B97238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89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4DA92-9E90-3153-EA56-57BBAA97C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390DA-24B3-7344-EA85-F2B911C92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431D5-F780-3D9F-CC4E-E824CD1BB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ED84D-2312-52B1-63E5-977CAF720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32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5EFF1-00EA-45CB-80A3-706DB1686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AFBFA-9A2E-1D35-69EC-2A76D4CCC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53974-B11D-095B-2D47-95E1AF3D9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23C7-6954-A3BC-436D-1678E36FC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92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BEAEA-4BB4-199C-8CD4-135F4EA20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CE943-129B-0B51-5293-4865F1ADA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433B2-E7CA-2056-923C-1D3DDA04C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319CE-89F9-3E53-FE6D-BEC7D5A52A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57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4F13-51BD-A6A9-B92D-F656AFB85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17A23-0676-3C1E-4EC2-F1F98E9C6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9BD67-581D-7652-FBCA-2A97B027C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C22DE-159F-116F-2948-CAFA4DD8F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18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E88DA-34BD-646C-C291-E66AEE899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B2D19-6BBC-C460-317F-3BE8BCE2F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29C4A-0558-9E9F-B80A-E548443DA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A9B3D-2F3E-F373-A083-3FF10949BB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41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EE888-2194-A3EF-CD70-176FD1A4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4C449-342C-9769-6D2C-B46618425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737FF-DB31-6270-D812-D07DF677D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8BDA-BB59-E9EC-61E5-9EA4F9B3B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08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2D008-9048-A655-AB46-D7ECC969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06DAC3-F986-D83D-72E1-EC45D8D1D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D1BA7F-517C-6A7B-B4F9-08E996453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F3352-27A8-3D92-9365-4FBEBE72D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72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3B05F-F840-2342-3198-6432A9E92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4F5AE-C4C3-C547-DCC0-7E51C1713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40C7BD-F1BD-700F-E294-6003D6D91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788F6-2BC4-48E9-3790-6EE0B42EE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82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BFCFA-6819-84BF-8BB1-D67F57081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8E1B0-8EBD-BBD1-7271-65CFB1337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A2096-F766-A194-4505-97F32AF8D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AAAC7-0B7B-6240-3A07-E9D58EC82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87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BEC8B-7D8C-67CB-926C-81B4943F2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DDEA3-7B25-4914-D45E-8A190BFDD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897E4-C9D6-0ABD-8510-B2A4B2C01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DF0F8-0350-82FB-3AB7-4364D1730D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35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A6C16-E51F-4C3F-BD67-0BB58159E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43729-808C-AF7B-B261-18508ECD8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50594-8DB1-E3B6-1C8D-D50ED0593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7984E-5667-D2B7-E193-7D89C2C57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805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7D69-3AE4-A8E0-10CE-5AF07A18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ACFD5B-8F83-B656-358C-635F4DE95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FEB1C-4C10-0D80-B3A8-CFD8AF9D5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774DB-AE31-2039-8511-18A6C704D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91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D100-A0F6-2949-68BF-0768CDCC3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D7381D-A1BE-6EB6-92F6-15E6F0FE1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25625-7484-88E7-A404-8FB344516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BFABA-D663-4D08-278E-F99E96575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349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C09A-CC17-939A-AC0F-CE99A6B65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3AA92-D3F3-A9EC-D8DF-38BE0F5B5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0F4DD-19EE-7F43-2B0E-F62D3CC50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CB936-362D-82F0-3B77-531F25AFE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14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732A1-649C-3920-7292-2DB7E0746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89D0F-FFD0-CEC6-28B6-65AE34CA9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B6973C-14E1-860F-BCBE-5A2B30977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7AD48-9216-B28E-E3A9-AF17C9383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04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E4B91-12C5-2A0E-706A-DAAB18E07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F37D7-379C-C0F2-A976-0E6758BB7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0FEA9-DF9E-6133-4403-C3D82C570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03DA3-2F7A-D146-AF10-C26A22C67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8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7ADA-1267-F786-1AD3-B1E09971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D598E-FE3C-10FD-323D-5763FB911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173C17-DE2E-2D62-4A54-026C7B3DB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32741-5049-5691-A750-A1EAE2497C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94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647D4-AACC-15E3-1A57-302FE14B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F8A7B-E4EE-E251-139B-B26473E79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9A9B11-2E5D-1A94-5F49-706BCE1C8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D8D59-10C5-D046-D33C-C7B3515CF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D8B4-4669-1747-BC64-625E2C27BF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5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303C-123B-A740-A01B-CBB49D25A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466B-5F31-4842-928A-4554245C2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D8AFA-9FE9-BE45-B337-AE3F97C2F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76E31-14C4-C84D-B031-6BE5F7A3357D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4E71D-0ACB-4B4C-A89E-4C211E771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F142-AE09-E143-84F7-38815DF4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97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4BEA-44D3-D141-B885-C4D7C167E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A218B-ED4C-B548-923F-0279349E5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9147F-E08B-0547-B73C-1F1A812F1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FCFD8-DD91-494A-86E2-AF0CC6C01C11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801B2-31CB-E944-BC68-983150E52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FD3D1-E6A3-784D-BEC4-C8922949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C453-4FF0-7444-8467-C5D14128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284EE-1A13-1549-9DFA-356F1A77D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A885C-A984-5C42-AC7F-FA6C6787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E2A51-6673-8441-A375-A104950CED32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64067-744A-AC47-AB8A-E170FBE15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ED22D-FBBF-5C45-BCEA-9B57D8C1F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4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8933-07D8-1045-B7DE-8E52669B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4C889-7BA3-CD4C-B6AF-0008534E21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D0F6E-A199-BD4C-AAD5-EE52421D7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84920-D55A-9441-8296-3CE9BFF4F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75522-0A8C-DB48-9801-AF86A1B85E8A}" type="datetime1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E040F-57E2-C74B-850D-1C9FF511F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FE9C4-3A09-C84E-9800-C8A1E550B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3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60E8-D9AD-CA4E-8F83-C3FCCA275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0A605-74E7-5945-A423-DA2960D4C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040FC-5B68-6344-9F65-81E70593B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8A71B1-BBF6-5B44-B24A-CF4C45819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12E24-4944-6B43-8C6C-2349A0622E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8F58F1-C0C7-0A45-B6A4-429079DC3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D3CD9-38C9-8B4D-9520-4AA27D71FFB1}" type="datetime1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17B68-4F91-0E46-8396-BDE8E225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919CC3-CC09-FC46-9D96-0B2C65C9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9254-27C8-5144-9291-CD63AE34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D123FB-2FBB-1644-B997-785E69571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D7E-2F74-3848-9BBC-1B72A8E51275}" type="datetime1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D3004F-9524-2B47-BFD5-9BE98FA4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F1408-9D32-BA40-BD76-6B3BC703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6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0D6C7-78FF-EB4D-9F57-C90A2C2B0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2DCC-3E40-5746-A54E-6D1240492CE2}" type="datetime1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68EF1-A625-2947-B45C-3253932F3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97931-D28C-154E-9A0C-9CA7DBA5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9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C374C-2D99-B44C-8CCB-B6E1328D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11625-F71B-C842-868B-D9FABAF11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EFEFB-9309-ED44-AEB9-127748D8D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C8E91-E1C3-8F4B-8E67-82097E8DD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9C613-F468-D347-8663-F0D708B30AB3}" type="datetime1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9E39C-D40B-E24E-B565-AA6FA1C7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7BB34-A7A5-2D44-8CFA-5002FDD5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2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4047-1976-DF44-B481-B42ECB9D7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675E64-3834-CA47-ABA8-8D5D6D471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4947D-DE3F-EC44-BF52-385E0BE7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F5FD3-3211-774E-8C02-4E3C7A014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F323-7F50-4D4C-99D0-658D83FEDC20}" type="datetime1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716C6-C07F-A242-9EBF-7FD0EEF43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BF753-3C98-9140-AFDE-A568FAAF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7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97FCB-F85D-3B4D-B0F5-C1347478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482AA-6C7B-3B46-90A6-5177562AE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AA9A5-7322-6543-9CBB-152C7387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EAF8F-92C6-9C44-B4D7-ECFF09928199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E8C86-9196-024E-8D44-D6805A307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74BD1-072E-E14B-A0A0-53B1525A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7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FF81A0-B852-1E45-914E-B3831D44D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1EE90-3297-494A-9724-8A63350DA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9B839-E05A-0B4E-B3F5-9D31A1DD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6141-AC83-E84B-8956-FA8F4CB32D02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F5C6B-0D53-0341-AF13-358041EF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7BE1F-9C38-E146-BBA7-9FB35588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8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89D098-C92F-5D4E-AE70-34163034C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CC58E-7CDA-CE49-8ECD-6C79442F7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28672-5CF2-4B46-967F-167C2FE77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F682D-CD05-DB45-B952-5164C1A244E3}" type="datetime1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95747-F58E-F842-8691-B47865E81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Athena Tracking WG Meeting June 8th,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9803E-08A3-D746-98CE-B4C16CE8A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3D1CF-CC2F-7645-A0A8-BF653FD2F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7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5F3BF7-EF1D-0C45-AC27-4626E03F4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FDE5DAB-67E9-FFBD-5FF1-ABD5BD75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07" y="2258134"/>
            <a:ext cx="9499986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MPGD Rates</a:t>
            </a:r>
          </a:p>
        </p:txBody>
      </p:sp>
      <p:pic>
        <p:nvPicPr>
          <p:cNvPr id="11" name="Picture 10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4BDE843E-5B9A-6E9E-673A-3D0A7AA0A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84" y="187569"/>
            <a:ext cx="1814943" cy="1291273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0C4249EF-3C84-8775-E94C-F8EEA6803895}"/>
              </a:ext>
            </a:extLst>
          </p:cNvPr>
          <p:cNvSpPr txBox="1">
            <a:spLocks/>
          </p:cNvSpPr>
          <p:nvPr/>
        </p:nvSpPr>
        <p:spPr>
          <a:xfrm>
            <a:off x="2765043" y="4303370"/>
            <a:ext cx="60118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Matt Posik </a:t>
            </a:r>
          </a:p>
          <a:p>
            <a:pPr algn="ctr"/>
            <a:r>
              <a:rPr lang="en-US" dirty="0"/>
              <a:t>Temple University</a:t>
            </a:r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39C2EB51-6580-31B2-BF68-58F3033D7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649" y="26753"/>
            <a:ext cx="3092602" cy="110955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7D445-28B3-255F-7F66-B866BBDD0AAF}"/>
              </a:ext>
            </a:extLst>
          </p:cNvPr>
          <p:cNvCxnSpPr>
            <a:cxnSpLocks/>
          </p:cNvCxnSpPr>
          <p:nvPr/>
        </p:nvCxnSpPr>
        <p:spPr>
          <a:xfrm>
            <a:off x="3144982" y="3871469"/>
            <a:ext cx="5902037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0E0D4-83C0-56B0-C315-B5A44600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57952-3793-8B13-6C87-E36D8D072AB6}"/>
              </a:ext>
            </a:extLst>
          </p:cNvPr>
          <p:cNvSpPr txBox="1"/>
          <p:nvPr/>
        </p:nvSpPr>
        <p:spPr>
          <a:xfrm>
            <a:off x="3513221" y="51374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9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83880-B2F4-98CE-F6B1-9236C8F15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C0EF-67C7-800F-BA19-DF30F481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MPGD ECT Disks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5CA18D-06B8-EEFD-EE4A-1B6D30929599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F599A7-2E08-057E-6AD0-A026DA04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26824EE6-3C60-93CF-4D1C-C99CC0691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4144C33-E973-6554-151F-BAC6D7E843D1}"/>
                  </a:ext>
                </a:extLst>
              </p:cNvPr>
              <p:cNvSpPr txBox="1"/>
              <p:nvPr/>
            </p:nvSpPr>
            <p:spPr>
              <a:xfrm>
                <a:off x="57482" y="1012824"/>
                <a:ext cx="4392549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/>
                  <a:t>Simulation Details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Beam Energy: 10 GeV x 275 GeV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Q^2 = 1 GeV</a:t>
                </a:r>
                <a:r>
                  <a:rPr lang="en-US" baseline="30000" dirty="0"/>
                  <a:t>^2</a:t>
                </a:r>
                <a:endParaRPr lang="en-US" dirty="0"/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Geometry: 26.07.1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 err="1"/>
                  <a:t>EICrecon</a:t>
                </a:r>
                <a:r>
                  <a:rPr lang="en-US" dirty="0"/>
                  <a:t>: 1.39.2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Locally mixed background</a:t>
                </a:r>
              </a:p>
              <a:p>
                <a:pPr marL="1200150" lvl="2" indent="-285750">
                  <a:buFont typeface="Wingdings" pitchFamily="2" charset="2"/>
                  <a:buChar char="§"/>
                </a:pPr>
                <a:r>
                  <a:rPr lang="en-US" dirty="0"/>
                  <a:t>10k events w/ 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μs</m:t>
                    </m:r>
                  </m:oMath>
                </a14:m>
                <a:r>
                  <a:rPr lang="en-US" dirty="0"/>
                  <a:t> time window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Beampipe: 10um Au coat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4144C33-E973-6554-151F-BAC6D7E84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" y="1012824"/>
                <a:ext cx="4392549" cy="2308324"/>
              </a:xfrm>
              <a:prstGeom prst="rect">
                <a:avLst/>
              </a:prstGeom>
              <a:blipFill>
                <a:blip r:embed="rId4"/>
                <a:stretch>
                  <a:fillRect l="-865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D9A172C-DD5D-590F-6329-27E9881AD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118" y="756752"/>
            <a:ext cx="7772400" cy="5289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7F3D4B-05A2-FB10-A983-88DB311A414D}"/>
              </a:ext>
            </a:extLst>
          </p:cNvPr>
          <p:cNvSpPr txBox="1"/>
          <p:nvPr/>
        </p:nvSpPr>
        <p:spPr>
          <a:xfrm>
            <a:off x="84282" y="3577220"/>
            <a:ext cx="425103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Source Selection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DIS: </a:t>
            </a:r>
            <a:r>
              <a:rPr lang="en-US" dirty="0" err="1"/>
              <a:t>genStatus</a:t>
            </a:r>
            <a:r>
              <a:rPr lang="en-US" dirty="0"/>
              <a:t> &lt; 100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SR: 2000 &lt; </a:t>
            </a:r>
            <a:r>
              <a:rPr lang="en-US" dirty="0" err="1"/>
              <a:t>genStatus</a:t>
            </a:r>
            <a:r>
              <a:rPr lang="en-US" dirty="0"/>
              <a:t> &lt; 2100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Brem.:  3000 &lt; </a:t>
            </a:r>
            <a:r>
              <a:rPr lang="en-US" dirty="0" err="1"/>
              <a:t>genStatus</a:t>
            </a:r>
            <a:r>
              <a:rPr lang="en-US" dirty="0"/>
              <a:t> &lt;3100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Coulomb: 4000 &lt; </a:t>
            </a:r>
            <a:r>
              <a:rPr lang="en-US" dirty="0" err="1"/>
              <a:t>genStatus</a:t>
            </a:r>
            <a:r>
              <a:rPr lang="en-US" dirty="0"/>
              <a:t> &lt; 4100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 err="1"/>
              <a:t>Touschek</a:t>
            </a:r>
            <a:r>
              <a:rPr lang="en-US" dirty="0"/>
              <a:t>.  5000 &lt; </a:t>
            </a:r>
            <a:r>
              <a:rPr lang="en-US" dirty="0" err="1"/>
              <a:t>genStatus</a:t>
            </a:r>
            <a:r>
              <a:rPr lang="en-US" dirty="0"/>
              <a:t> &lt; 5100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P-gas: 6000 &lt; </a:t>
            </a:r>
            <a:r>
              <a:rPr lang="en-US" dirty="0" err="1"/>
              <a:t>genStatus</a:t>
            </a:r>
            <a:r>
              <a:rPr lang="en-US" dirty="0"/>
              <a:t> &lt; 6100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A3D09C-C3C7-CFE6-B0F6-3C74C51EA49A}"/>
              </a:ext>
            </a:extLst>
          </p:cNvPr>
          <p:cNvSpPr txBox="1"/>
          <p:nvPr/>
        </p:nvSpPr>
        <p:spPr>
          <a:xfrm>
            <a:off x="6800880" y="6016505"/>
            <a:ext cx="3181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disks and 4 quadrants per disk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A8C1CB0-4256-CD9A-85ED-FE120546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128771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5D612-97C9-D535-5EC9-46336B711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7B0229-1B8F-5A13-8194-1D470D78E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262" y="591648"/>
            <a:ext cx="3823475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5A16B3-EDF2-C515-A021-1B14CAA2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MPGD ECT Disks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9C8CC0-6135-0986-4B24-BECEDBB6B321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1DF173-F19F-FA86-3525-F2C568B9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A09720AB-5F94-FA80-8FC2-4BB74F456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1477FF5-CCA4-AD2F-3527-AD14C605E546}"/>
              </a:ext>
            </a:extLst>
          </p:cNvPr>
          <p:cNvSpPr txBox="1"/>
          <p:nvPr/>
        </p:nvSpPr>
        <p:spPr>
          <a:xfrm>
            <a:off x="92311" y="871365"/>
            <a:ext cx="4193660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/>
              <a:t>Endcap hits are mostly DIS (non-background) events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/>
              <a:t>SR is distributed uniformly across the disks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/>
              <a:t>Few SR events in forward disks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9494EBE-0497-E0F2-5D97-4B2F93C332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1E319-6807-E1A1-5D47-08B619DB8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5637" y="3480316"/>
            <a:ext cx="4026363" cy="2926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9FC6-342D-67BE-9036-15D16B577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7699" y="3461961"/>
            <a:ext cx="3823475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537FF09-99F4-D8FD-C2D3-33411B490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1174" y="629059"/>
            <a:ext cx="4110826" cy="27466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F6FAEAB-F0C5-7C54-93B8-9736EF5AD50F}"/>
              </a:ext>
            </a:extLst>
          </p:cNvPr>
          <p:cNvSpPr txBox="1"/>
          <p:nvPr/>
        </p:nvSpPr>
        <p:spPr>
          <a:xfrm>
            <a:off x="4745421" y="963373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BD1924-5BEC-2BAA-1B3B-6C611924B9BB}"/>
              </a:ext>
            </a:extLst>
          </p:cNvPr>
          <p:cNvSpPr txBox="1"/>
          <p:nvPr/>
        </p:nvSpPr>
        <p:spPr>
          <a:xfrm>
            <a:off x="4745421" y="3796794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966AF8-2DFD-C1AC-C3C2-761AB22C792B}"/>
              </a:ext>
            </a:extLst>
          </p:cNvPr>
          <p:cNvSpPr txBox="1"/>
          <p:nvPr/>
        </p:nvSpPr>
        <p:spPr>
          <a:xfrm>
            <a:off x="8610600" y="96337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37F783-6261-C54A-5A1A-C2B279FC0615}"/>
              </a:ext>
            </a:extLst>
          </p:cNvPr>
          <p:cNvSpPr txBox="1"/>
          <p:nvPr/>
        </p:nvSpPr>
        <p:spPr>
          <a:xfrm>
            <a:off x="8676290" y="37967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SR</a:t>
            </a:r>
          </a:p>
        </p:txBody>
      </p:sp>
    </p:spTree>
    <p:extLst>
      <p:ext uri="{BB962C8B-B14F-4D97-AF65-F5344CB8AC3E}">
        <p14:creationId xmlns:p14="http://schemas.microsoft.com/office/powerpoint/2010/main" val="2876018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3A6FB-D1E4-ABED-9FBC-B0E507F3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377C8-C804-D434-BD09-9C6509C3F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Calculating Rates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32990D-FDA5-16CC-12D0-1811379A8386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393805-534B-7B5D-848B-DA878D518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3344F1A2-059E-3A80-5A41-B7FC319DF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CF4F61-A2E0-4B1B-1E9E-D33FB19F29D2}"/>
                  </a:ext>
                </a:extLst>
              </p:cNvPr>
              <p:cNvSpPr txBox="1"/>
              <p:nvPr/>
            </p:nvSpPr>
            <p:spPr>
              <a:xfrm>
                <a:off x="68154" y="564088"/>
                <a:ext cx="1113569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000" dirty="0"/>
                  <a:t>Create “strips” by binning x and y detector hits into bins based on readout strip pitch: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2000" dirty="0"/>
                  <a:t>Pitch = 600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r>
                  <a:rPr lang="en-US" sz="2000" dirty="0"/>
                  <a:t>, MPGD radius = 450 mm,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2000" dirty="0"/>
                  <a:t> #Strips = MPGD Radius / Pitch = 750 strips (bins),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2000" dirty="0"/>
                  <a:t>Bin width = 1 strip</a:t>
                </a:r>
              </a:p>
              <a:p>
                <a:pPr marL="342900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000" dirty="0"/>
                  <a:t>Strip Rate [kHz] = Strip Hits / #Events / 2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/ 1e3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CF4F61-A2E0-4B1B-1E9E-D33FB19F2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4" y="564088"/>
                <a:ext cx="11135692" cy="2677656"/>
              </a:xfrm>
              <a:prstGeom prst="rect">
                <a:avLst/>
              </a:prstGeom>
              <a:blipFill>
                <a:blip r:embed="rId4"/>
                <a:stretch>
                  <a:fillRect l="-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2722FCAD-0497-0710-5D9D-20DB40F87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4700" y="3090362"/>
            <a:ext cx="5281636" cy="35722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766FD7C-2F6F-CA59-2ACF-E4326836D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127511"/>
            <a:ext cx="4966214" cy="33589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4609462-0E18-14F8-5E73-3057398E3241}"/>
              </a:ext>
            </a:extLst>
          </p:cNvPr>
          <p:cNvSpPr txBox="1"/>
          <p:nvPr/>
        </p:nvSpPr>
        <p:spPr>
          <a:xfrm>
            <a:off x="7312983" y="1558072"/>
            <a:ext cx="3911991" cy="646331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A40DB202-BB61-8E5B-EA99-31F97FEC2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1538961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5CDD4-89B4-1ECA-92B5-ED2350E9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8E99F-B1AE-D458-2588-A4ECD2CD2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Strip Rate Summary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71B9F2-7360-073D-BD4B-520E44FF48FB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EE0D8D-22EF-FB20-E33A-91539BCF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28F01D75-DEE5-C93B-76DC-E9D8FDE7E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E697EA8-8329-A933-CFFF-846139DF8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703789"/>
              </p:ext>
            </p:extLst>
          </p:nvPr>
        </p:nvGraphicFramePr>
        <p:xfrm>
          <a:off x="4837501" y="1450132"/>
          <a:ext cx="7055892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973">
                  <a:extLst>
                    <a:ext uri="{9D8B030D-6E8A-4147-A177-3AD203B41FA5}">
                      <a16:colId xmlns:a16="http://schemas.microsoft.com/office/drawing/2014/main" val="862617392"/>
                    </a:ext>
                  </a:extLst>
                </a:gridCol>
                <a:gridCol w="1763973">
                  <a:extLst>
                    <a:ext uri="{9D8B030D-6E8A-4147-A177-3AD203B41FA5}">
                      <a16:colId xmlns:a16="http://schemas.microsoft.com/office/drawing/2014/main" val="3789875185"/>
                    </a:ext>
                  </a:extLst>
                </a:gridCol>
                <a:gridCol w="1763973">
                  <a:extLst>
                    <a:ext uri="{9D8B030D-6E8A-4147-A177-3AD203B41FA5}">
                      <a16:colId xmlns:a16="http://schemas.microsoft.com/office/drawing/2014/main" val="599683287"/>
                    </a:ext>
                  </a:extLst>
                </a:gridCol>
                <a:gridCol w="1763973">
                  <a:extLst>
                    <a:ext uri="{9D8B030D-6E8A-4147-A177-3AD203B41FA5}">
                      <a16:colId xmlns:a16="http://schemas.microsoft.com/office/drawing/2014/main" val="9512779"/>
                    </a:ext>
                  </a:extLst>
                </a:gridCol>
              </a:tblGrid>
              <a:tr h="7797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Detector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Max Rate [kHz]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Mean Rate [kHz]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SR Max Rate [kHz]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64644"/>
                  </a:ext>
                </a:extLst>
              </a:tr>
              <a:tr h="4517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 Disk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&lt;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81362"/>
                  </a:ext>
                </a:extLst>
              </a:tr>
              <a:tr h="4517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F. Disk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&lt;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488745"/>
                  </a:ext>
                </a:extLst>
              </a:tr>
              <a:tr h="4517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B. Disk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78240"/>
                  </a:ext>
                </a:extLst>
              </a:tr>
              <a:tr h="4517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B. Disk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~3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0405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5E5759DB-0E37-199C-E204-A4D0306E454B}"/>
              </a:ext>
            </a:extLst>
          </p:cNvPr>
          <p:cNvSpPr txBox="1"/>
          <p:nvPr/>
        </p:nvSpPr>
        <p:spPr>
          <a:xfrm>
            <a:off x="6534597" y="4486904"/>
            <a:ext cx="4550687" cy="646331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BD6D66-BCE9-46E8-1A5C-AC8AD414E10B}"/>
                  </a:ext>
                </a:extLst>
              </p:cNvPr>
              <p:cNvSpPr txBox="1"/>
              <p:nvPr/>
            </p:nvSpPr>
            <p:spPr>
              <a:xfrm>
                <a:off x="111082" y="1718241"/>
                <a:ext cx="4726419" cy="1696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dirty="0"/>
                  <a:t>DIS is dominate source of rate in MPGD endcap trackers 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Ge</m:t>
                    </m:r>
                    <m:sSup>
                      <m:s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BD6D66-BCE9-46E8-1A5C-AC8AD414E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82" y="1718241"/>
                <a:ext cx="4726419" cy="1696105"/>
              </a:xfrm>
              <a:prstGeom prst="rect">
                <a:avLst/>
              </a:prstGeom>
              <a:blipFill>
                <a:blip r:embed="rId4"/>
                <a:stretch>
                  <a:fillRect l="-1604" b="-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786F8E5F-58F6-FE6E-A5BA-C600F484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27151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ABB3-4E92-D254-9416-5D682FC8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CB54386-5460-7D6D-0283-18CA932C3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555" y="2515440"/>
            <a:ext cx="1829419" cy="935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390966D-8932-2F16-4E84-F9105F20AA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228"/>
          <a:stretch>
            <a:fillRect/>
          </a:stretch>
        </p:blipFill>
        <p:spPr>
          <a:xfrm>
            <a:off x="3896545" y="3711146"/>
            <a:ext cx="7772400" cy="26452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179B46-6DA4-8E1C-384D-4548984B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37AC8C-E9DC-D559-83A6-B790F6F519A0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4DD990-E186-6A9C-ABFA-F4B4C180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9CF2AE31-C1CF-E83F-DD84-EDB7872F5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06785-6274-A4FB-1187-3D428001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D48E40-3D6E-257F-580A-A64F80D100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571" y="834926"/>
            <a:ext cx="3373490" cy="21153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31C1C1-19BB-DAAC-B87A-3D763468F12F}"/>
              </a:ext>
            </a:extLst>
          </p:cNvPr>
          <p:cNvSpPr txBox="1"/>
          <p:nvPr/>
        </p:nvSpPr>
        <p:spPr>
          <a:xfrm>
            <a:off x="218108" y="977996"/>
            <a:ext cx="4044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/>
              <a:t>CyMBaL</a:t>
            </a:r>
            <a:r>
              <a:rPr lang="en-US" dirty="0"/>
              <a:t> = 32 modules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8 modules in phi x 4 modules in z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AFE351-A1BB-C9FA-E6E2-6501AB121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7678" y="933696"/>
            <a:ext cx="2577296" cy="15520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38D4BBB-8CAB-BF74-F645-3818FC680A67}"/>
              </a:ext>
            </a:extLst>
          </p:cNvPr>
          <p:cNvSpPr txBox="1"/>
          <p:nvPr/>
        </p:nvSpPr>
        <p:spPr>
          <a:xfrm>
            <a:off x="4964268" y="251401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CyMBal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19EA88-C744-6C6F-187F-46A74619A7EC}"/>
              </a:ext>
            </a:extLst>
          </p:cNvPr>
          <p:cNvSpPr txBox="1"/>
          <p:nvPr/>
        </p:nvSpPr>
        <p:spPr>
          <a:xfrm>
            <a:off x="9043509" y="553549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CyMBal</a:t>
            </a:r>
            <a:r>
              <a:rPr lang="en-US" dirty="0"/>
              <a:t> Module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8BD67F-F319-7C7B-7230-B0BFF2F70C70}"/>
                  </a:ext>
                </a:extLst>
              </p:cNvPr>
              <p:cNvSpPr txBox="1"/>
              <p:nvPr/>
            </p:nvSpPr>
            <p:spPr>
              <a:xfrm>
                <a:off x="89655" y="2345500"/>
                <a:ext cx="4121834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/>
                  <a:t>Simulation Details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Simulation campaign 26.03.0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Q^2 &gt;= 1 GeV</a:t>
                </a:r>
                <a:r>
                  <a:rPr lang="en-US" baseline="30000" dirty="0"/>
                  <a:t>^2</a:t>
                </a:r>
                <a:endParaRPr lang="en-US" dirty="0"/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Geometry: 26.07.1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Background w/ 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μs</m:t>
                    </m:r>
                  </m:oMath>
                </a14:m>
                <a:r>
                  <a:rPr lang="en-US" dirty="0"/>
                  <a:t> time window</a:t>
                </a:r>
              </a:p>
              <a:p>
                <a:pPr marL="742950" lvl="1" indent="-285750">
                  <a:buFont typeface="Wingdings" pitchFamily="2" charset="2"/>
                  <a:buChar char="§"/>
                </a:pPr>
                <a:r>
                  <a:rPr lang="en-US" dirty="0"/>
                  <a:t>Beampipe: 10um Au coat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88BD67F-F319-7C7B-7230-B0BFF2F70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5" y="2345500"/>
                <a:ext cx="4121834" cy="1754326"/>
              </a:xfrm>
              <a:prstGeom prst="rect">
                <a:avLst/>
              </a:prstGeom>
              <a:blipFill>
                <a:blip r:embed="rId8"/>
                <a:stretch>
                  <a:fillRect l="-1231" t="-1429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D40198C-4292-0BF3-3AFB-3668EC250ADE}"/>
              </a:ext>
            </a:extLst>
          </p:cNvPr>
          <p:cNvSpPr txBox="1"/>
          <p:nvPr/>
        </p:nvSpPr>
        <p:spPr>
          <a:xfrm>
            <a:off x="4964268" y="6169581"/>
            <a:ext cx="1804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Background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1EA21D-D523-258F-20DA-66394B9D4FFC}"/>
              </a:ext>
            </a:extLst>
          </p:cNvPr>
          <p:cNvSpPr txBox="1"/>
          <p:nvPr/>
        </p:nvSpPr>
        <p:spPr>
          <a:xfrm>
            <a:off x="8727110" y="6218556"/>
            <a:ext cx="21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Without Background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FB610D-774A-FDE1-A142-446271E96689}"/>
              </a:ext>
            </a:extLst>
          </p:cNvPr>
          <p:cNvSpPr txBox="1"/>
          <p:nvPr/>
        </p:nvSpPr>
        <p:spPr>
          <a:xfrm>
            <a:off x="7084534" y="3587448"/>
            <a:ext cx="171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Hit Distributions</a:t>
            </a:r>
          </a:p>
        </p:txBody>
      </p:sp>
    </p:spTree>
    <p:extLst>
      <p:ext uri="{BB962C8B-B14F-4D97-AF65-F5344CB8AC3E}">
        <p14:creationId xmlns:p14="http://schemas.microsoft.com/office/powerpoint/2010/main" val="3710063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01160-42DE-E482-5F75-D8F8B816F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60D1-7BA1-9D7F-12FE-1A74E229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r>
              <a:rPr lang="en-US" sz="2400" dirty="0">
                <a:latin typeface="Helvetica" pitchFamily="2" charset="0"/>
              </a:rPr>
              <a:t>: Channel Rates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7A7D56-FA6F-2C0A-8812-5FE0DA448132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65D50E-17BD-1A95-339C-E5D54E50E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46E06209-0FDF-04F6-DD3E-A9FD9F122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1F54A-6F96-5212-4EB5-717F048C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997AE-8CC3-D589-BDD0-EDCBB5E3BE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917"/>
          <a:stretch>
            <a:fillRect/>
          </a:stretch>
        </p:blipFill>
        <p:spPr>
          <a:xfrm>
            <a:off x="5554896" y="3429000"/>
            <a:ext cx="6418995" cy="2522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1CFB7E-C99A-2756-CC7F-7C56FBA09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792" y="677002"/>
            <a:ext cx="6509864" cy="25473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A0514E-2167-0002-76A6-1E5183FFE12B}"/>
              </a:ext>
            </a:extLst>
          </p:cNvPr>
          <p:cNvSpPr txBox="1"/>
          <p:nvPr/>
        </p:nvSpPr>
        <p:spPr>
          <a:xfrm>
            <a:off x="6266794" y="2454900"/>
            <a:ext cx="1801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background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9991BD-3136-8E43-BCCD-5AE3DAEC0E3C}"/>
              </a:ext>
            </a:extLst>
          </p:cNvPr>
          <p:cNvSpPr txBox="1"/>
          <p:nvPr/>
        </p:nvSpPr>
        <p:spPr>
          <a:xfrm>
            <a:off x="6387662" y="5284076"/>
            <a:ext cx="1801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background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2C8FD-F4A6-F338-A9EB-20BB1C032CD3}"/>
              </a:ext>
            </a:extLst>
          </p:cNvPr>
          <p:cNvSpPr txBox="1"/>
          <p:nvPr/>
        </p:nvSpPr>
        <p:spPr>
          <a:xfrm>
            <a:off x="9417853" y="2454900"/>
            <a:ext cx="21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Without background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1767B0-D815-4CDF-5F48-132967411219}"/>
              </a:ext>
            </a:extLst>
          </p:cNvPr>
          <p:cNvSpPr txBox="1"/>
          <p:nvPr/>
        </p:nvSpPr>
        <p:spPr>
          <a:xfrm>
            <a:off x="9436246" y="5284076"/>
            <a:ext cx="21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Without background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B822DF-B857-C157-52F4-ADB040532687}"/>
              </a:ext>
            </a:extLst>
          </p:cNvPr>
          <p:cNvSpPr txBox="1"/>
          <p:nvPr/>
        </p:nvSpPr>
        <p:spPr>
          <a:xfrm>
            <a:off x="218108" y="1073508"/>
            <a:ext cx="4919091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Hit rates are not uniform across </a:t>
            </a:r>
            <a:r>
              <a:rPr lang="en-US" dirty="0" err="1"/>
              <a:t>CyMBaL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No cluster size is applied (multiply rates by ~5)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On Z strips (i.e. running along z) the hit rate is ~</a:t>
            </a:r>
            <a:r>
              <a:rPr lang="en-US" b="1" dirty="0"/>
              <a:t>13 kHz/ch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On the C strip (orthogonal to z) the hit rate is ~</a:t>
            </a:r>
            <a:r>
              <a:rPr lang="en-US" b="1" dirty="0"/>
              <a:t>6 kHz/ch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12FF20-4A93-7378-B923-3004B20D3ACD}"/>
              </a:ext>
            </a:extLst>
          </p:cNvPr>
          <p:cNvSpPr txBox="1"/>
          <p:nvPr/>
        </p:nvSpPr>
        <p:spPr>
          <a:xfrm>
            <a:off x="402309" y="4822411"/>
            <a:ext cx="4550687" cy="646331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</p:spTree>
    <p:extLst>
      <p:ext uri="{BB962C8B-B14F-4D97-AF65-F5344CB8AC3E}">
        <p14:creationId xmlns:p14="http://schemas.microsoft.com/office/powerpoint/2010/main" val="3119891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C08DF-2D27-B3E8-1A08-47B6107CF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45C0C-08EC-3E1B-ADA1-F361B60D7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r>
              <a:rPr lang="en-US" sz="2400" dirty="0">
                <a:latin typeface="Helvetica" pitchFamily="2" charset="0"/>
              </a:rPr>
              <a:t> Module Rates: All Sources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B4064F-0AC5-8A92-CF10-0E66C770CD6C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29B522-2B9F-AE78-2831-EED9430F9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45329956-3617-0670-D5C0-ADC89A43E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E6BB2-AD06-6774-84E1-74069207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6FB4BA-5865-8A2E-7519-FAEF3168B82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04203" y="2698305"/>
            <a:ext cx="11583591" cy="34454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33C2FA-0BF4-4EF8-AD66-B347008CF853}"/>
              </a:ext>
            </a:extLst>
          </p:cNvPr>
          <p:cNvSpPr txBox="1"/>
          <p:nvPr/>
        </p:nvSpPr>
        <p:spPr>
          <a:xfrm>
            <a:off x="241877" y="650637"/>
            <a:ext cx="3894528" cy="1711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/>
              <a:t>Each bin is a Salsa chip (64 ch.)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/>
              <a:t>Each color is a tile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Filled colored bins = long Z strip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/>
              <a:t>Dotted bins = C strips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DDC5D1-43E2-E65B-2B87-F866D4A4FC7A}"/>
              </a:ext>
            </a:extLst>
          </p:cNvPr>
          <p:cNvSpPr txBox="1"/>
          <p:nvPr/>
        </p:nvSpPr>
        <p:spPr>
          <a:xfrm>
            <a:off x="4043855" y="2362003"/>
            <a:ext cx="1221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Sources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4549B6-3BCF-78B0-A6B6-A0134ED8E7D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845610" y="650637"/>
            <a:ext cx="2409045" cy="214409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ADA42B9C-D810-32DB-39DE-18636210B868}"/>
              </a:ext>
            </a:extLst>
          </p:cNvPr>
          <p:cNvSpPr/>
          <p:nvPr/>
        </p:nvSpPr>
        <p:spPr>
          <a:xfrm flipH="1">
            <a:off x="4043855" y="2574608"/>
            <a:ext cx="3105807" cy="3195572"/>
          </a:xfrm>
          <a:prstGeom prst="line">
            <a:avLst/>
          </a:prstGeom>
          <a:noFill/>
          <a:ln w="0">
            <a:solidFill>
              <a:srgbClr val="3465A4"/>
            </a:solidFill>
            <a:prstDash val="solid"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22C18DF9-7EAB-DF69-619F-85626F3BE886}"/>
              </a:ext>
            </a:extLst>
          </p:cNvPr>
          <p:cNvSpPr/>
          <p:nvPr/>
        </p:nvSpPr>
        <p:spPr>
          <a:xfrm flipV="1">
            <a:off x="4863661" y="2574606"/>
            <a:ext cx="4390993" cy="3195571"/>
          </a:xfrm>
          <a:prstGeom prst="line">
            <a:avLst/>
          </a:prstGeom>
          <a:noFill/>
          <a:ln w="0">
            <a:solidFill>
              <a:srgbClr val="3465A4"/>
            </a:solidFill>
            <a:prstDash val="solid"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CDDE45-A7D3-5FF1-9940-F8C484CF8D01}"/>
              </a:ext>
            </a:extLst>
          </p:cNvPr>
          <p:cNvSpPr txBox="1"/>
          <p:nvPr/>
        </p:nvSpPr>
        <p:spPr>
          <a:xfrm>
            <a:off x="9518004" y="1038238"/>
            <a:ext cx="2409045" cy="1200329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</p:spTree>
    <p:extLst>
      <p:ext uri="{BB962C8B-B14F-4D97-AF65-F5344CB8AC3E}">
        <p14:creationId xmlns:p14="http://schemas.microsoft.com/office/powerpoint/2010/main" val="99792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CC8EF-71C7-0715-F5A7-4759C0AFC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EBCE1-4A86-8F10-671E-E91F2057C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r>
              <a:rPr lang="en-US" sz="2400" dirty="0">
                <a:latin typeface="Helvetica" pitchFamily="2" charset="0"/>
              </a:rPr>
              <a:t> Module Rates: SR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13B0B1-7F51-5FD7-DAEE-BBCE67F402D0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638FED-E0B8-683D-14DF-B11D1873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B9B64806-E160-75D2-805F-95EC0357D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8980-BD1D-21D9-F781-EB09C7C3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43C542-91E8-B0E4-0E06-2D65E886568E}"/>
              </a:ext>
            </a:extLst>
          </p:cNvPr>
          <p:cNvSpPr txBox="1"/>
          <p:nvPr/>
        </p:nvSpPr>
        <p:spPr>
          <a:xfrm>
            <a:off x="5722098" y="922323"/>
            <a:ext cx="47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F06104-8BA0-F829-21D3-EE4A01A7C24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1291655"/>
            <a:ext cx="12143160" cy="36118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8E1322-2373-1D79-496C-922BDEC13317}"/>
              </a:ext>
            </a:extLst>
          </p:cNvPr>
          <p:cNvSpPr txBox="1"/>
          <p:nvPr/>
        </p:nvSpPr>
        <p:spPr>
          <a:xfrm>
            <a:off x="2859150" y="5137793"/>
            <a:ext cx="6473698" cy="369332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</p:spTree>
    <p:extLst>
      <p:ext uri="{BB962C8B-B14F-4D97-AF65-F5344CB8AC3E}">
        <p14:creationId xmlns:p14="http://schemas.microsoft.com/office/powerpoint/2010/main" val="108510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FCEC-59E3-36A8-3A36-A92EB31F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E13B7-2C51-C6FE-9B3A-522EEA632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r>
              <a:rPr lang="en-US" sz="2400" dirty="0">
                <a:latin typeface="Helvetica" pitchFamily="2" charset="0"/>
              </a:rPr>
              <a:t> Module Rates: DIS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5617E6-C23A-9F7B-C5D0-9BC2432420FB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C50A07-9FBF-1439-46BB-D3CA6C36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E7EAAC8F-5094-E07D-483E-7E7ABF2AE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35A57-20D3-AD2B-369B-0EF06464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7518E9-CC6B-CD4F-31F6-E34C413DB847}"/>
              </a:ext>
            </a:extLst>
          </p:cNvPr>
          <p:cNvSpPr txBox="1"/>
          <p:nvPr/>
        </p:nvSpPr>
        <p:spPr>
          <a:xfrm>
            <a:off x="5872140" y="1320768"/>
            <a:ext cx="67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9B8910-7EBF-04F5-5788-4102790F7BE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840" y="1720207"/>
            <a:ext cx="1214316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3D1F07-7410-BFAD-1DFF-0B392F8AA856}"/>
              </a:ext>
            </a:extLst>
          </p:cNvPr>
          <p:cNvSpPr txBox="1"/>
          <p:nvPr/>
        </p:nvSpPr>
        <p:spPr>
          <a:xfrm>
            <a:off x="526840" y="973852"/>
            <a:ext cx="279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Note vertical scale value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4991DCC-E6A2-1E24-77D9-94ECDADBFF5E}"/>
              </a:ext>
            </a:extLst>
          </p:cNvPr>
          <p:cNvSpPr/>
          <p:nvPr/>
        </p:nvSpPr>
        <p:spPr>
          <a:xfrm>
            <a:off x="266948" y="1630672"/>
            <a:ext cx="617464" cy="386255"/>
          </a:xfrm>
          <a:prstGeom prst="ellipse">
            <a:avLst/>
          </a:prstGeom>
          <a:noFill/>
          <a:ln>
            <a:solidFill>
              <a:srgbClr val="DA0F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199AD-7A47-93D9-D257-3DF194298EFD}"/>
              </a:ext>
            </a:extLst>
          </p:cNvPr>
          <p:cNvSpPr txBox="1"/>
          <p:nvPr/>
        </p:nvSpPr>
        <p:spPr>
          <a:xfrm>
            <a:off x="2859150" y="5514816"/>
            <a:ext cx="6473698" cy="369332"/>
          </a:xfrm>
          <a:prstGeom prst="rect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 clustering effects are applied. Rates should be multiplied by ~5</a:t>
            </a:r>
          </a:p>
        </p:txBody>
      </p:sp>
    </p:spTree>
    <p:extLst>
      <p:ext uri="{BB962C8B-B14F-4D97-AF65-F5344CB8AC3E}">
        <p14:creationId xmlns:p14="http://schemas.microsoft.com/office/powerpoint/2010/main" val="2240129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9A03E-872E-7F77-6D7B-C2A80760A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0D2C-0E6D-546E-DCAC-F9A6E957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Helvetica" pitchFamily="2" charset="0"/>
              </a:rPr>
              <a:t>CyMBaL</a:t>
            </a:r>
            <a:r>
              <a:rPr lang="en-US" sz="2400" dirty="0">
                <a:latin typeface="Helvetica" pitchFamily="2" charset="0"/>
              </a:rPr>
              <a:t>: Energy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FC1169-0DDB-B348-9E70-7512EF5F542F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74C9C8-1636-3322-12AD-729351A8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A69ADE5D-F65B-AAAA-DC4C-29CD63936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5E705-2935-F95D-CCD1-72C66819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78F670-B5FC-8951-B897-CB2134CE80E4}"/>
              </a:ext>
            </a:extLst>
          </p:cNvPr>
          <p:cNvSpPr txBox="1"/>
          <p:nvPr/>
        </p:nvSpPr>
        <p:spPr>
          <a:xfrm>
            <a:off x="3164653" y="2180586"/>
            <a:ext cx="1801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background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EB68B9-F01D-E869-4907-111C9C96CE7F}"/>
              </a:ext>
            </a:extLst>
          </p:cNvPr>
          <p:cNvSpPr txBox="1"/>
          <p:nvPr/>
        </p:nvSpPr>
        <p:spPr>
          <a:xfrm>
            <a:off x="7081345" y="2180586"/>
            <a:ext cx="21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Without background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90334-9CE4-3948-CB89-5E1B6EC887FD}"/>
              </a:ext>
            </a:extLst>
          </p:cNvPr>
          <p:cNvSpPr txBox="1"/>
          <p:nvPr/>
        </p:nvSpPr>
        <p:spPr>
          <a:xfrm>
            <a:off x="357459" y="1212585"/>
            <a:ext cx="9217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Most background hits come from SR photons with energy less than 100 keV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0605BF-C4EA-EB89-E340-CBA3EEFA8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910" y="2599341"/>
            <a:ext cx="7772400" cy="288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4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F9110-BC8F-42AA-DB92-FFFB4E2D7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2BF47-AA9A-0054-20AB-53AE40E0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Backup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B0BAC0-743F-9F00-33FF-E527D6FEAAD4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D210DE-A17B-11A0-1937-56B7B50C0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39A0806E-F8E2-F190-812E-46204D6B1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CF51B-779B-E234-2372-A6D217C5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3198228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D198-1CDC-2E0D-0798-94049904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37A186-01A3-8B7B-3DDF-B96F1CF3A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526" y="686316"/>
            <a:ext cx="4326264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1651B4-ECA2-1B2D-4C70-FA011165C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668" y="3612832"/>
            <a:ext cx="4326264" cy="2926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2EB5-B748-8F5D-C385-A6F4A6131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982" y="3612832"/>
            <a:ext cx="4326264" cy="2926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E72AF0-40AF-253E-D6AF-94C821A9B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8440" y="686316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B2FF7C-F4BB-CB85-3B66-EEF34A7C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Forward ECT: Disk 1 X-Strip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0C38A1-7AFF-0925-B8CC-584F228D6CE6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138099-342F-4A31-3759-2AB99E41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58780F85-5D94-A5D3-AAD8-0F0B53E24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FF4096-A129-CB44-4984-6A5409296817}"/>
              </a:ext>
            </a:extLst>
          </p:cNvPr>
          <p:cNvSpPr txBox="1"/>
          <p:nvPr/>
        </p:nvSpPr>
        <p:spPr>
          <a:xfrm>
            <a:off x="5432148" y="1805313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B65E14-945B-EE44-01FC-679E35FFCAA1}"/>
              </a:ext>
            </a:extLst>
          </p:cNvPr>
          <p:cNvSpPr txBox="1"/>
          <p:nvPr/>
        </p:nvSpPr>
        <p:spPr>
          <a:xfrm>
            <a:off x="9788658" y="178046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106D95-2CE0-BFAA-45E6-5F9EC89DCC75}"/>
              </a:ext>
            </a:extLst>
          </p:cNvPr>
          <p:cNvSpPr txBox="1"/>
          <p:nvPr/>
        </p:nvSpPr>
        <p:spPr>
          <a:xfrm>
            <a:off x="5432148" y="480843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114F29-850C-4C35-7716-C80EA8067CBA}"/>
              </a:ext>
            </a:extLst>
          </p:cNvPr>
          <p:cNvSpPr txBox="1"/>
          <p:nvPr/>
        </p:nvSpPr>
        <p:spPr>
          <a:xfrm>
            <a:off x="9877114" y="4805869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DB553-F743-5EC4-36F6-AAC548BC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296168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A4B78-9810-E48D-BE17-CADDDCA3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A05F2D-D780-6A15-628E-E53680F2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121" y="654624"/>
            <a:ext cx="4326264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7B5CCF-931B-5313-03B6-CF6132428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627" y="654624"/>
            <a:ext cx="4326264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7AB286-C784-CB78-2B20-AE275421B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568" y="3672566"/>
            <a:ext cx="4326264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0D2A74-44F5-7FB8-0056-143B73C36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627" y="3672566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AC92B4-7A87-2445-73DE-E93EB785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Forward ECT: Disk 1 Y-Strip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B2D448-5BE5-5B1A-A2BF-3B7ED53E844A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F4A178-65EB-17F6-8345-DC61D5A41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DB5456EB-8189-51B4-57C2-DFFE650C6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6FA058-F93D-C639-AFA3-74FF131DE855}"/>
              </a:ext>
            </a:extLst>
          </p:cNvPr>
          <p:cNvSpPr txBox="1"/>
          <p:nvPr/>
        </p:nvSpPr>
        <p:spPr>
          <a:xfrm>
            <a:off x="5432148" y="1805313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0B42EA-60BD-D8E7-4A50-55FB8DEC7020}"/>
              </a:ext>
            </a:extLst>
          </p:cNvPr>
          <p:cNvSpPr txBox="1"/>
          <p:nvPr/>
        </p:nvSpPr>
        <p:spPr>
          <a:xfrm>
            <a:off x="9788658" y="178046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BD4BCE-B756-BEDD-801B-2DFA330C996A}"/>
              </a:ext>
            </a:extLst>
          </p:cNvPr>
          <p:cNvSpPr txBox="1"/>
          <p:nvPr/>
        </p:nvSpPr>
        <p:spPr>
          <a:xfrm>
            <a:off x="5347100" y="4731393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307C82-2BC1-A35E-0EDC-2433C81628F0}"/>
              </a:ext>
            </a:extLst>
          </p:cNvPr>
          <p:cNvSpPr txBox="1"/>
          <p:nvPr/>
        </p:nvSpPr>
        <p:spPr>
          <a:xfrm>
            <a:off x="9673364" y="470654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EDE3158-F13A-4A32-BA47-10A87D5CD4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554738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497B8-2BD6-7B5D-4540-BE123B9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F9BA3E-AF0A-49C9-23D7-E876EC392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867" y="640941"/>
            <a:ext cx="4326264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168758-7E6B-0018-7687-7E803B9E7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7722" y="691147"/>
            <a:ext cx="4326264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A9B47B-B44A-E07E-0A6B-0051CBA07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2867" y="3606570"/>
            <a:ext cx="4326264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276122-2D6D-4B72-1CDF-1E0C4AB67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5596" y="3646119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929302-6027-9D6A-6B77-7B0221F07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Forward ECT: Disk 2 X-Strip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F4D9A6-F740-5191-C632-4433F692A059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47603-3F2F-AEE6-4086-20F8BBCE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D6101FF1-FAEA-FF79-542D-430DEFBAB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92222F7-46E0-34D7-9157-FA9082C2000D}"/>
              </a:ext>
            </a:extLst>
          </p:cNvPr>
          <p:cNvSpPr txBox="1"/>
          <p:nvPr/>
        </p:nvSpPr>
        <p:spPr>
          <a:xfrm>
            <a:off x="5593762" y="180484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8AFF94-4985-1283-264F-7AF131790C17}"/>
              </a:ext>
            </a:extLst>
          </p:cNvPr>
          <p:cNvSpPr txBox="1"/>
          <p:nvPr/>
        </p:nvSpPr>
        <p:spPr>
          <a:xfrm>
            <a:off x="9953637" y="180462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FC5B30-0302-ECB2-E499-8D434AE08B90}"/>
              </a:ext>
            </a:extLst>
          </p:cNvPr>
          <p:cNvSpPr txBox="1"/>
          <p:nvPr/>
        </p:nvSpPr>
        <p:spPr>
          <a:xfrm>
            <a:off x="5593762" y="4807961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744B1C-F76E-276A-4E63-68FA80709516}"/>
              </a:ext>
            </a:extLst>
          </p:cNvPr>
          <p:cNvSpPr txBox="1"/>
          <p:nvPr/>
        </p:nvSpPr>
        <p:spPr>
          <a:xfrm>
            <a:off x="10038728" y="4708171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E6B4A498-4869-C2C8-581C-9D3D4F84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4025512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8B61C-7A8C-E59C-B64B-D03E34C4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3EF692-070E-F151-26A5-258D4352D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538" y="625282"/>
            <a:ext cx="4326264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96C863-F113-E1AD-C3C4-B4AADCD94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526" y="646584"/>
            <a:ext cx="4326264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ACDE07-144A-AA06-D47B-C491F8DAC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011" y="3530060"/>
            <a:ext cx="4326264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BADFCC-A81A-806B-4B40-BF16F0282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9999" y="3530060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23020-B165-3414-9907-635FA68D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Forward ECT: Disk 2 Y-Strip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B915E3-EDC6-53FF-4CCA-E6880EB9AACB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F9D96-1168-A0F7-C377-D036CB9F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E45D2EBD-2E13-6F69-88CE-8B7103E086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7F4003-F847-DEE9-4B35-82423193997B}"/>
              </a:ext>
            </a:extLst>
          </p:cNvPr>
          <p:cNvSpPr txBox="1"/>
          <p:nvPr/>
        </p:nvSpPr>
        <p:spPr>
          <a:xfrm>
            <a:off x="5462394" y="178046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298FFF-B6FB-AF7E-4299-18DD020DB861}"/>
              </a:ext>
            </a:extLst>
          </p:cNvPr>
          <p:cNvSpPr txBox="1"/>
          <p:nvPr/>
        </p:nvSpPr>
        <p:spPr>
          <a:xfrm>
            <a:off x="9788658" y="178046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085394-0C06-4601-1049-FFBE71615735}"/>
              </a:ext>
            </a:extLst>
          </p:cNvPr>
          <p:cNvSpPr txBox="1"/>
          <p:nvPr/>
        </p:nvSpPr>
        <p:spPr>
          <a:xfrm>
            <a:off x="5432148" y="480843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D94B3D-7B51-E4A9-5C1F-C6BADE31ED61}"/>
              </a:ext>
            </a:extLst>
          </p:cNvPr>
          <p:cNvSpPr txBox="1"/>
          <p:nvPr/>
        </p:nvSpPr>
        <p:spPr>
          <a:xfrm>
            <a:off x="9877114" y="470864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9A975D0D-8F02-DDCB-EEF0-2A9C87CA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4054593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EC5A9-C193-676E-874E-5475C9FEC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66E0D3-FB2C-DF4C-1C2B-3E6C11922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795" y="670020"/>
            <a:ext cx="4326264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BF7C80-B7B8-B67A-C62F-D14B99D8B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736" y="698644"/>
            <a:ext cx="4326264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63C1A8-8178-1CD9-0202-A39F852C3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795" y="3612832"/>
            <a:ext cx="4326264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AD1D97-5A89-0049-A25F-EC95E9449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4654" y="3670079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794987-0711-62A9-1EC5-9F3057BE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Backward ECT: Disk 1 X-Strip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A0724E-AF6A-C754-0186-AD9CB4D83FE1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B0FFC-290F-E805-9307-44038D58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68F7E2B0-D8E3-2330-4B52-E8A3AE7458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E23777-F78F-CF8E-1B11-02E2674B7C31}"/>
              </a:ext>
            </a:extLst>
          </p:cNvPr>
          <p:cNvSpPr txBox="1"/>
          <p:nvPr/>
        </p:nvSpPr>
        <p:spPr>
          <a:xfrm>
            <a:off x="5787893" y="1697197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FB13E9-C8FC-0550-6D71-BCDD05DA0F95}"/>
              </a:ext>
            </a:extLst>
          </p:cNvPr>
          <p:cNvSpPr txBox="1"/>
          <p:nvPr/>
        </p:nvSpPr>
        <p:spPr>
          <a:xfrm>
            <a:off x="10114157" y="1622751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0D62E6-E7EE-B711-D7E0-11FC38256D3B}"/>
              </a:ext>
            </a:extLst>
          </p:cNvPr>
          <p:cNvSpPr txBox="1"/>
          <p:nvPr/>
        </p:nvSpPr>
        <p:spPr>
          <a:xfrm>
            <a:off x="5737087" y="4708623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6FFC30-D642-AC13-E13B-61FDCD7265C6}"/>
              </a:ext>
            </a:extLst>
          </p:cNvPr>
          <p:cNvSpPr txBox="1"/>
          <p:nvPr/>
        </p:nvSpPr>
        <p:spPr>
          <a:xfrm>
            <a:off x="10063351" y="472704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03F5EFD7-2008-2E36-C09B-0571FD65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1646973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AF66D-1610-98BC-40B7-085CA5F69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A622C9-1F5E-1D31-D48B-DC47FC5C5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867" y="662532"/>
            <a:ext cx="4326264" cy="2926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177B0D-B54F-1DC3-9405-9A8D4B3F0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068" y="652126"/>
            <a:ext cx="4326264" cy="2926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A884D2-9BBD-8C98-A57A-5A81115E9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002" y="3612832"/>
            <a:ext cx="4326264" cy="29260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B7622B-EF7D-567A-0B01-B61748DEB0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068" y="3599017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BBEDC1-10CC-B077-EB08-657D1164A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Backward ECT: Disk 1 Y-Strip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1FC4A77-170D-A850-A9B3-65EA29504798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93AE25-FBB7-D73E-1401-37C26532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A13AA5E3-2C73-62DC-8A44-4D9816BF5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2D3789-E3B2-32D8-4461-3D6D01AFA8E1}"/>
              </a:ext>
            </a:extLst>
          </p:cNvPr>
          <p:cNvSpPr txBox="1"/>
          <p:nvPr/>
        </p:nvSpPr>
        <p:spPr>
          <a:xfrm>
            <a:off x="5787893" y="1697197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91DA4-93A7-79BF-F487-3579CD83D8F6}"/>
              </a:ext>
            </a:extLst>
          </p:cNvPr>
          <p:cNvSpPr txBox="1"/>
          <p:nvPr/>
        </p:nvSpPr>
        <p:spPr>
          <a:xfrm>
            <a:off x="10114157" y="1622751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E7E998-47AC-75BD-1741-A351B7AB6832}"/>
              </a:ext>
            </a:extLst>
          </p:cNvPr>
          <p:cNvSpPr txBox="1"/>
          <p:nvPr/>
        </p:nvSpPr>
        <p:spPr>
          <a:xfrm>
            <a:off x="5787893" y="4546727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3424DC-4B2E-C22B-AC96-79BEE272C2A5}"/>
              </a:ext>
            </a:extLst>
          </p:cNvPr>
          <p:cNvSpPr txBox="1"/>
          <p:nvPr/>
        </p:nvSpPr>
        <p:spPr>
          <a:xfrm>
            <a:off x="10114157" y="45218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1 Quad 4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80C13169-DFD1-F21B-CDDB-BE8E7D4785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1749075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099BD-2FB2-B400-F9DC-EEED8A0CB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DCC136-E117-36A8-FEA2-7CE5A69DA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867" y="634794"/>
            <a:ext cx="4326264" cy="2926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623939-646E-DDF6-C60A-479311A5B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469" y="671619"/>
            <a:ext cx="4326264" cy="2926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32730-0EC0-AED9-336A-728C1AE82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2867" y="3526670"/>
            <a:ext cx="4326264" cy="2926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5C3CB6-C7C4-BFD5-D2F4-033E4A8A4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5469" y="3597699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722F54-9E7A-B653-07B5-25C260F4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Backward ECT: Disk 2 X-Strip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B28F5D-114E-ABDA-3DEE-58A580F179D6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7D8389-9753-E770-67D3-3C16F4DB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24538784-1102-08D2-919D-33B450EA47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7F3C6B-3C38-39B0-01FA-9F381397B1D4}"/>
              </a:ext>
            </a:extLst>
          </p:cNvPr>
          <p:cNvSpPr txBox="1"/>
          <p:nvPr/>
        </p:nvSpPr>
        <p:spPr>
          <a:xfrm>
            <a:off x="6019495" y="1557265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DBDBBD-3D4E-1632-38D4-FC86B05B6095}"/>
              </a:ext>
            </a:extLst>
          </p:cNvPr>
          <p:cNvSpPr txBox="1"/>
          <p:nvPr/>
        </p:nvSpPr>
        <p:spPr>
          <a:xfrm>
            <a:off x="10114157" y="1548470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DD95AD-89ED-CC12-C610-D79CF454C842}"/>
              </a:ext>
            </a:extLst>
          </p:cNvPr>
          <p:cNvSpPr txBox="1"/>
          <p:nvPr/>
        </p:nvSpPr>
        <p:spPr>
          <a:xfrm>
            <a:off x="6095999" y="45218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810D69-7E3B-A183-261B-A1911C89AA0F}"/>
              </a:ext>
            </a:extLst>
          </p:cNvPr>
          <p:cNvSpPr txBox="1"/>
          <p:nvPr/>
        </p:nvSpPr>
        <p:spPr>
          <a:xfrm>
            <a:off x="10114157" y="45218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92F3A844-222A-09A1-69FB-7B0F4300EB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3622991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CFF7-0F3B-063E-24E5-07DFDC86A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80CFB4-92CE-E95D-0F7F-8C2B1E813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002" y="686752"/>
            <a:ext cx="4326264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073E0B-B41A-5A14-046C-A4A4F6F7E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068" y="658820"/>
            <a:ext cx="4326264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2DF413-574B-43FE-7B05-03A51E740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002" y="3612832"/>
            <a:ext cx="4326264" cy="29260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03A679-A5F1-A673-CA84-F1C0F0D950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068" y="3612832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A28600-9696-F98C-40CA-89F1BDC3C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Backward ECT: Disk 2 Y-Strip Rate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04E081-F362-3EAD-EA0D-5DD174A364D2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AC36C1-0B5F-4BF2-88D9-25EB2E98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10C6FDE6-D13E-BB30-884C-C85E58660A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9A5D86-866E-5641-F8E4-366B6F645F8B}"/>
              </a:ext>
            </a:extLst>
          </p:cNvPr>
          <p:cNvSpPr txBox="1"/>
          <p:nvPr/>
        </p:nvSpPr>
        <p:spPr>
          <a:xfrm>
            <a:off x="6146890" y="156178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3E66-B989-6205-9CE4-32BFB4B7A4A9}"/>
              </a:ext>
            </a:extLst>
          </p:cNvPr>
          <p:cNvSpPr txBox="1"/>
          <p:nvPr/>
        </p:nvSpPr>
        <p:spPr>
          <a:xfrm>
            <a:off x="10063351" y="1540399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957EE8-04EF-156B-0EEB-EEBB40A9C148}"/>
              </a:ext>
            </a:extLst>
          </p:cNvPr>
          <p:cNvSpPr txBox="1"/>
          <p:nvPr/>
        </p:nvSpPr>
        <p:spPr>
          <a:xfrm>
            <a:off x="6146890" y="45218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29E59A-45AD-4DF9-E3DD-A45AFE32955B}"/>
              </a:ext>
            </a:extLst>
          </p:cNvPr>
          <p:cNvSpPr txBox="1"/>
          <p:nvPr/>
        </p:nvSpPr>
        <p:spPr>
          <a:xfrm>
            <a:off x="10114157" y="452187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 2 Quad 4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2DFC65D7-06F2-7A53-73FD-69AAA905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1368245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0EE6C-12D9-8BF5-9B17-4BCF62BFC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519FF7-6CCF-5A63-9874-5A3F98AA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354" y="577413"/>
            <a:ext cx="4326263" cy="2926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0C6DF5-11F2-EFC2-0D90-08FF5FEBA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068" y="627887"/>
            <a:ext cx="4326264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CC387F-9BE0-E53B-2B8B-518F81556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819" y="3553968"/>
            <a:ext cx="4326264" cy="2926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FCE73E-D0BE-EF35-5EC5-075F5FE78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5736" y="3604441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932D06-4EFB-9F07-0B07-9921AC21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Forward ECT Stats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842F33-7012-8650-6B56-7C72544339B0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5C8C71-04E7-577C-A991-03802EA1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9A5E0CDB-4BE9-C4BC-6396-8F2FEC8641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BAA4173-33F4-7A88-D4BC-3465A60C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4137692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DBCDC-5508-6E74-9C23-5F1B3F63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8F7EF9-0B86-D0C0-2D01-908EAEAE0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186" y="689317"/>
            <a:ext cx="4326264" cy="29260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A986B9-82BC-811A-B390-ABA4CC7B7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172" y="689317"/>
            <a:ext cx="4326264" cy="2926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CDE9D0-A8F4-5A96-FF8A-06AF94E74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538" y="3615397"/>
            <a:ext cx="4326264" cy="29260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BD7B8C-1161-6447-0F16-03B3C8C62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4654" y="3615397"/>
            <a:ext cx="4326264" cy="292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AE9A0-FCFC-3C67-E133-9DFD45B8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Backward ECT Stats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73DD11-A7B5-673B-A047-42313A3F380E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AAC6B-2CFD-91F3-8AF2-0BAE86892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52B35A35-858F-E10E-4971-A9DAEF2166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628056DA-DC77-E776-FD2F-388DE688C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2480181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4F7B4-E0BE-43DE-7E85-98113FCF5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5198D-14CB-A7B6-A766-E5FDBCA5D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Calculating Rates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232318-B4A2-5839-3A51-F838D42F049D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D0E6A6-E791-7079-50F9-7669B227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30E7AB59-7300-F43A-A8D7-83CD9AD09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pic>
        <p:nvPicPr>
          <p:cNvPr id="14" name="Picture 13" descr="A diagram of a blue circle&#10;&#10;AI-generated content may be incorrect.">
            <a:extLst>
              <a:ext uri="{FF2B5EF4-FFF2-40B4-BE49-F238E27FC236}">
                <a16:creationId xmlns:a16="http://schemas.microsoft.com/office/drawing/2014/main" id="{7DF922DD-EA4C-FDE1-EED4-EA0653A0F1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49" b="978"/>
          <a:stretch>
            <a:fillRect/>
          </a:stretch>
        </p:blipFill>
        <p:spPr>
          <a:xfrm>
            <a:off x="131499" y="2256536"/>
            <a:ext cx="5860187" cy="4114800"/>
          </a:xfrm>
          <a:prstGeom prst="rect">
            <a:avLst/>
          </a:prstGeom>
        </p:spPr>
      </p:pic>
      <p:pic>
        <p:nvPicPr>
          <p:cNvPr id="28" name="Picture 27" descr="A diagram of a blue circle&#10;&#10;AI-generated content may be incorrect.">
            <a:extLst>
              <a:ext uri="{FF2B5EF4-FFF2-40B4-BE49-F238E27FC236}">
                <a16:creationId xmlns:a16="http://schemas.microsoft.com/office/drawing/2014/main" id="{C8BE9B6F-2AE7-C6C6-826A-469EDE592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236399"/>
            <a:ext cx="5964502" cy="41148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951AB4E-4A0A-6724-D80F-BB5495B88B42}"/>
              </a:ext>
            </a:extLst>
          </p:cNvPr>
          <p:cNvSpPr txBox="1"/>
          <p:nvPr/>
        </p:nvSpPr>
        <p:spPr>
          <a:xfrm>
            <a:off x="358957" y="837739"/>
            <a:ext cx="563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Z position used to select if what disk the hit belongs 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77CA72-C0E5-98F5-932E-C3CE74F02686}"/>
              </a:ext>
            </a:extLst>
          </p:cNvPr>
          <p:cNvSpPr txBox="1"/>
          <p:nvPr/>
        </p:nvSpPr>
        <p:spPr>
          <a:xfrm>
            <a:off x="9875309" y="837739"/>
            <a:ext cx="97719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BF1F6-2652-9F6C-4960-11A5E60D0B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4119717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16D76-1E4E-6C55-2A9A-F43D1354D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45F80-D548-082B-EEAE-49A5EC3AA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Calculating Rates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09EB10-6B55-BE2C-5E9B-9F45081C5769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C8982A-B832-FB0D-3AAE-F707F07B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4BC0AAF9-E862-186D-F283-B5C93D452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p:pic>
        <p:nvPicPr>
          <p:cNvPr id="28" name="Picture 27" descr="A diagram of a blue circle&#10;&#10;AI-generated content may be incorrect.">
            <a:extLst>
              <a:ext uri="{FF2B5EF4-FFF2-40B4-BE49-F238E27FC236}">
                <a16:creationId xmlns:a16="http://schemas.microsoft.com/office/drawing/2014/main" id="{4B8D608B-30DE-F7C5-A241-6C7ADD080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19" y="2633052"/>
            <a:ext cx="3313612" cy="2286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D4A0119-6B08-C358-816C-E7BBF63C9599}"/>
              </a:ext>
            </a:extLst>
          </p:cNvPr>
          <p:cNvSpPr txBox="1"/>
          <p:nvPr/>
        </p:nvSpPr>
        <p:spPr>
          <a:xfrm>
            <a:off x="330219" y="929224"/>
            <a:ext cx="3284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dirty="0"/>
              <a:t>Split each disk into quadrants</a:t>
            </a:r>
          </a:p>
          <a:p>
            <a:endParaRPr lang="en-US" dirty="0"/>
          </a:p>
        </p:txBody>
      </p:sp>
      <p:pic>
        <p:nvPicPr>
          <p:cNvPr id="7" name="Picture 6" descr="A graph of a quadratic function&#10;&#10;AI-generated content may be incorrect.">
            <a:extLst>
              <a:ext uri="{FF2B5EF4-FFF2-40B4-BE49-F238E27FC236}">
                <a16:creationId xmlns:a16="http://schemas.microsoft.com/office/drawing/2014/main" id="{ED6712A1-2641-61D9-C27E-5E4EE959E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0646" y="685800"/>
            <a:ext cx="3914454" cy="2743200"/>
          </a:xfrm>
          <a:prstGeom prst="rect">
            <a:avLst/>
          </a:prstGeom>
        </p:spPr>
      </p:pic>
      <p:pic>
        <p:nvPicPr>
          <p:cNvPr id="10" name="Picture 9" descr="A graph of a graph showing a blue and yellow graph&#10;&#10;AI-generated content may be incorrect.">
            <a:extLst>
              <a:ext uri="{FF2B5EF4-FFF2-40B4-BE49-F238E27FC236}">
                <a16:creationId xmlns:a16="http://schemas.microsoft.com/office/drawing/2014/main" id="{C5DD201F-EAC2-A598-FCAE-7EDC8658A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564" y="709554"/>
            <a:ext cx="3962401" cy="2743200"/>
          </a:xfrm>
          <a:prstGeom prst="rect">
            <a:avLst/>
          </a:prstGeom>
        </p:spPr>
      </p:pic>
      <p:pic>
        <p:nvPicPr>
          <p:cNvPr id="12" name="Picture 11" descr="A graph with a blue and yellow dotted line&#10;&#10;AI-generated content may be incorrect.">
            <a:extLst>
              <a:ext uri="{FF2B5EF4-FFF2-40B4-BE49-F238E27FC236}">
                <a16:creationId xmlns:a16="http://schemas.microsoft.com/office/drawing/2014/main" id="{7D9A687D-A200-2A58-ED44-FA90FD7BA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7686" y="3547452"/>
            <a:ext cx="3932960" cy="2743200"/>
          </a:xfrm>
          <a:prstGeom prst="rect">
            <a:avLst/>
          </a:prstGeom>
        </p:spPr>
      </p:pic>
      <p:pic>
        <p:nvPicPr>
          <p:cNvPr id="15" name="Picture 14" descr="A graph of a function&#10;&#10;AI-generated content may be incorrect.">
            <a:extLst>
              <a:ext uri="{FF2B5EF4-FFF2-40B4-BE49-F238E27FC236}">
                <a16:creationId xmlns:a16="http://schemas.microsoft.com/office/drawing/2014/main" id="{CA9F8A76-BFB2-EE2B-446F-E7948238C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8471" y="3547452"/>
            <a:ext cx="3886629" cy="2743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B4A2FF0-EC17-DEF4-8928-CD805B51E39B}"/>
              </a:ext>
            </a:extLst>
          </p:cNvPr>
          <p:cNvSpPr txBox="1"/>
          <p:nvPr/>
        </p:nvSpPr>
        <p:spPr>
          <a:xfrm>
            <a:off x="9397338" y="2633052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Quad.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E5AA4E-66F9-D27B-111F-D699F38A577A}"/>
              </a:ext>
            </a:extLst>
          </p:cNvPr>
          <p:cNvSpPr txBox="1"/>
          <p:nvPr/>
        </p:nvSpPr>
        <p:spPr>
          <a:xfrm>
            <a:off x="5674557" y="2633052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Quad.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90658E-F15E-E080-CEC5-AE45E3B78F54}"/>
              </a:ext>
            </a:extLst>
          </p:cNvPr>
          <p:cNvSpPr txBox="1"/>
          <p:nvPr/>
        </p:nvSpPr>
        <p:spPr>
          <a:xfrm>
            <a:off x="5674557" y="411182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Quad.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502CAC-7E6F-59B4-7F33-195503E7B095}"/>
              </a:ext>
            </a:extLst>
          </p:cNvPr>
          <p:cNvSpPr txBox="1"/>
          <p:nvPr/>
        </p:nvSpPr>
        <p:spPr>
          <a:xfrm>
            <a:off x="9397338" y="411182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Quad. 4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D9203A-156D-73A9-6299-B25ECE5BE3BA}"/>
              </a:ext>
            </a:extLst>
          </p:cNvPr>
          <p:cNvCxnSpPr>
            <a:stCxn id="28" idx="0"/>
          </p:cNvCxnSpPr>
          <p:nvPr/>
        </p:nvCxnSpPr>
        <p:spPr>
          <a:xfrm flipV="1">
            <a:off x="1987025" y="1710047"/>
            <a:ext cx="2020661" cy="92300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EC79881-2427-6A34-AA6F-CB7470CE724C}"/>
              </a:ext>
            </a:extLst>
          </p:cNvPr>
          <p:cNvCxnSpPr/>
          <p:nvPr/>
        </p:nvCxnSpPr>
        <p:spPr>
          <a:xfrm>
            <a:off x="1987025" y="5023262"/>
            <a:ext cx="1984539" cy="72439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5652064-0CDD-D2CA-CACB-206D30A63A17}"/>
              </a:ext>
            </a:extLst>
          </p:cNvPr>
          <p:cNvSpPr txBox="1"/>
          <p:nvPr/>
        </p:nvSpPr>
        <p:spPr>
          <a:xfrm>
            <a:off x="503594" y="6016018"/>
            <a:ext cx="97719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A5485FE-CAFF-51CA-90B5-1A4A86BC3D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3758944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0F3EC-F085-373F-95CB-6266969C6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19EC42E-9579-FB36-4F3E-529FCA4A0A99}"/>
              </a:ext>
            </a:extLst>
          </p:cNvPr>
          <p:cNvGrpSpPr/>
          <p:nvPr/>
        </p:nvGrpSpPr>
        <p:grpSpPr>
          <a:xfrm>
            <a:off x="838200" y="2404021"/>
            <a:ext cx="10933773" cy="4134891"/>
            <a:chOff x="838200" y="2404021"/>
            <a:chExt cx="10933773" cy="413489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CC28E2D-1031-2C01-0C73-0CC2576906F2}"/>
                </a:ext>
              </a:extLst>
            </p:cNvPr>
            <p:cNvGrpSpPr/>
            <p:nvPr/>
          </p:nvGrpSpPr>
          <p:grpSpPr>
            <a:xfrm>
              <a:off x="838200" y="2404021"/>
              <a:ext cx="4984669" cy="4073374"/>
              <a:chOff x="838200" y="2406674"/>
              <a:chExt cx="4984669" cy="4073374"/>
            </a:xfrm>
          </p:grpSpPr>
          <p:pic>
            <p:nvPicPr>
              <p:cNvPr id="12" name="Picture 11" descr="A graph of a graph&#10;&#10;AI-generated content may be incorrect.">
                <a:extLst>
                  <a:ext uri="{FF2B5EF4-FFF2-40B4-BE49-F238E27FC236}">
                    <a16:creationId xmlns:a16="http://schemas.microsoft.com/office/drawing/2014/main" id="{680F33C3-24B8-CCC7-D78E-D3C08CFD8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2406674"/>
                <a:ext cx="4984669" cy="4073374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9E171C-B361-FACA-CFB3-374E71ABC449}"/>
                  </a:ext>
                </a:extLst>
              </p:cNvPr>
              <p:cNvSpPr txBox="1"/>
              <p:nvPr/>
            </p:nvSpPr>
            <p:spPr>
              <a:xfrm>
                <a:off x="3295011" y="4209877"/>
                <a:ext cx="1800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</a:rPr>
                  <a:t>X Strip Rates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EBF0A9-4A45-1D57-AB35-50F770903474}"/>
                </a:ext>
              </a:extLst>
            </p:cNvPr>
            <p:cNvGrpSpPr/>
            <p:nvPr/>
          </p:nvGrpSpPr>
          <p:grpSpPr>
            <a:xfrm>
              <a:off x="5840166" y="2515239"/>
              <a:ext cx="5931807" cy="4023673"/>
              <a:chOff x="5923293" y="2515239"/>
              <a:chExt cx="5931807" cy="4023673"/>
            </a:xfrm>
          </p:grpSpPr>
          <p:pic>
            <p:nvPicPr>
              <p:cNvPr id="18" name="Picture 17" descr="A graph of a graph&#10;&#10;AI-generated content may be incorrect.">
                <a:extLst>
                  <a:ext uri="{FF2B5EF4-FFF2-40B4-BE49-F238E27FC236}">
                    <a16:creationId xmlns:a16="http://schemas.microsoft.com/office/drawing/2014/main" id="{0FCD5140-9123-E232-C9B3-8A2A4C3E57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23293" y="2515239"/>
                <a:ext cx="5931807" cy="4023673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09B7AC-8725-89FA-80BB-B5187AAE9836}"/>
                  </a:ext>
                </a:extLst>
              </p:cNvPr>
              <p:cNvSpPr txBox="1"/>
              <p:nvPr/>
            </p:nvSpPr>
            <p:spPr>
              <a:xfrm>
                <a:off x="9424738" y="4209876"/>
                <a:ext cx="1800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</a:rPr>
                  <a:t>Y Strip Rates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F87AA3-608E-93EC-15EB-3C7F431323BA}"/>
                </a:ext>
              </a:extLst>
            </p:cNvPr>
            <p:cNvSpPr txBox="1"/>
            <p:nvPr/>
          </p:nvSpPr>
          <p:spPr>
            <a:xfrm>
              <a:off x="4348068" y="4933131"/>
              <a:ext cx="977191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Example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1BC999-B578-47A4-16AA-F69C5FAA49EB}"/>
                </a:ext>
              </a:extLst>
            </p:cNvPr>
            <p:cNvSpPr txBox="1"/>
            <p:nvPr/>
          </p:nvSpPr>
          <p:spPr>
            <a:xfrm>
              <a:off x="10376609" y="4952596"/>
              <a:ext cx="977191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Example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8ACBCF-9601-5223-F758-0FB6EEEEE913}"/>
                </a:ext>
              </a:extLst>
            </p:cNvPr>
            <p:cNvSpPr/>
            <p:nvPr/>
          </p:nvSpPr>
          <p:spPr>
            <a:xfrm>
              <a:off x="3004457" y="2986736"/>
              <a:ext cx="1595535" cy="6055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4F0E6A-77DF-BECE-BEB1-944EEDA4733C}"/>
                </a:ext>
              </a:extLst>
            </p:cNvPr>
            <p:cNvSpPr/>
            <p:nvPr/>
          </p:nvSpPr>
          <p:spPr>
            <a:xfrm>
              <a:off x="8438943" y="2944748"/>
              <a:ext cx="1595535" cy="6055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BAB4E7-2B8D-5D44-524B-DE64DAA4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00" y="51326"/>
            <a:ext cx="10515600" cy="44831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Calculating Rates</a:t>
            </a:r>
            <a:endParaRPr lang="en-GB" sz="2400" dirty="0">
              <a:latin typeface="Helvetica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0F0E65-FBFD-E075-D262-432ED1336721}"/>
              </a:ext>
            </a:extLst>
          </p:cNvPr>
          <p:cNvCxnSpPr>
            <a:cxnSpLocks/>
          </p:cNvCxnSpPr>
          <p:nvPr/>
        </p:nvCxnSpPr>
        <p:spPr>
          <a:xfrm>
            <a:off x="218108" y="526938"/>
            <a:ext cx="11755783" cy="0"/>
          </a:xfrm>
          <a:prstGeom prst="line">
            <a:avLst/>
          </a:prstGeom>
          <a:ln w="317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F1E11C-E77C-ED08-E57E-57DB81EA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D1CF-CC2F-7645-A0A8-BF653FD2F6B8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 descr="A logo with a red arrow and black letters&#10;&#10;Description automatically generated">
            <a:extLst>
              <a:ext uri="{FF2B5EF4-FFF2-40B4-BE49-F238E27FC236}">
                <a16:creationId xmlns:a16="http://schemas.microsoft.com/office/drawing/2014/main" id="{A8F78507-44C8-68F6-C433-388F3E3AE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4974" y="38353"/>
            <a:ext cx="630126" cy="448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DF7EA5-32D0-F39B-E9E4-B4A551D85584}"/>
                  </a:ext>
                </a:extLst>
              </p:cNvPr>
              <p:cNvSpPr txBox="1"/>
              <p:nvPr/>
            </p:nvSpPr>
            <p:spPr>
              <a:xfrm>
                <a:off x="111082" y="539912"/>
                <a:ext cx="8514190" cy="2446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+mj-lt"/>
                  <a:buAutoNum type="arabicPeriod" startAt="3"/>
                </a:pPr>
                <a:r>
                  <a:rPr lang="en-US" dirty="0"/>
                  <a:t>Create “strips” by binning x and y detector hits into bins based on readout strip pitch: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Pitch = 600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r>
                  <a:rPr lang="en-US" dirty="0"/>
                  <a:t>, MPGD radius = 450 mm,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 #Strips = MPGD Radius / Pitch = 750 strips (bins),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Bin width = 1 strip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 startAt="4"/>
                </a:pPr>
                <a:r>
                  <a:rPr lang="en-US" dirty="0"/>
                  <a:t>Strip Rate [kHz] = Strip Hits / #Events / 2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/ 1e3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DF7EA5-32D0-F39B-E9E4-B4A551D85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82" y="539912"/>
                <a:ext cx="8514190" cy="2446824"/>
              </a:xfrm>
              <a:prstGeom prst="rect">
                <a:avLst/>
              </a:prstGeom>
              <a:blipFill>
                <a:blip r:embed="rId6"/>
                <a:stretch>
                  <a:fillRect l="-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885CF9-D07E-0E09-11A6-AE2DFCCB8C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2" y="6480048"/>
            <a:ext cx="4156118" cy="365125"/>
          </a:xfrm>
        </p:spPr>
        <p:txBody>
          <a:bodyPr/>
          <a:lstStyle/>
          <a:p>
            <a:r>
              <a:rPr lang="en-US" dirty="0"/>
              <a:t>TIC Meeting: October 5</a:t>
            </a:r>
            <a:r>
              <a:rPr lang="en-US" baseline="30000" dirty="0"/>
              <a:t>th</a:t>
            </a:r>
            <a:r>
              <a:rPr lang="en-US" dirty="0"/>
              <a:t> , 2026</a:t>
            </a:r>
          </a:p>
        </p:txBody>
      </p:sp>
    </p:spTree>
    <p:extLst>
      <p:ext uri="{BB962C8B-B14F-4D97-AF65-F5344CB8AC3E}">
        <p14:creationId xmlns:p14="http://schemas.microsoft.com/office/powerpoint/2010/main" val="3134660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198053</TotalTime>
  <Words>1060</Words>
  <Application>Microsoft Macintosh PowerPoint</Application>
  <PresentationFormat>Widescreen</PresentationFormat>
  <Paragraphs>239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Helvetica</vt:lpstr>
      <vt:lpstr>Liberation Sans</vt:lpstr>
      <vt:lpstr>Wingdings</vt:lpstr>
      <vt:lpstr>Office Theme</vt:lpstr>
      <vt:lpstr>MPGD Rates</vt:lpstr>
      <vt:lpstr>MPGD ECT Disks</vt:lpstr>
      <vt:lpstr>MPGD ECT Disks</vt:lpstr>
      <vt:lpstr>Calculating Rates</vt:lpstr>
      <vt:lpstr>Strip Rate Summary</vt:lpstr>
      <vt:lpstr>CyMBaL</vt:lpstr>
      <vt:lpstr>CyMBaL: Channel Rates</vt:lpstr>
      <vt:lpstr>CyMBaL Module Rates: All Sources</vt:lpstr>
      <vt:lpstr>CyMBaL Module Rates: SR</vt:lpstr>
      <vt:lpstr>CyMBaL Module Rates: DIS</vt:lpstr>
      <vt:lpstr>CyMBaL: Energy</vt:lpstr>
      <vt:lpstr>Backup</vt:lpstr>
      <vt:lpstr>Forward ECT: Disk 1 X-Strip Rate</vt:lpstr>
      <vt:lpstr>Forward ECT: Disk 1 Y-Strip Rate</vt:lpstr>
      <vt:lpstr>Forward ECT: Disk 2 X-Strip Rate</vt:lpstr>
      <vt:lpstr>Forward ECT: Disk 2 Y-Strip Rate</vt:lpstr>
      <vt:lpstr>Backward ECT: Disk 1 X-Strip Rate</vt:lpstr>
      <vt:lpstr>Backward ECT: Disk 1 Y-Strip Rate</vt:lpstr>
      <vt:lpstr>Backward ECT: Disk 2 X-Strip Rate</vt:lpstr>
      <vt:lpstr>Backward ECT: Disk 2 Y-Strip Rate</vt:lpstr>
      <vt:lpstr>Forward ECT Stats</vt:lpstr>
      <vt:lpstr>Backward ECT Stats</vt:lpstr>
      <vt:lpstr>Calculating Rates</vt:lpstr>
      <vt:lpstr>Calculating Rates</vt:lpstr>
      <vt:lpstr>Calculating 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Athena Gaseous Technology Considerations</dc:title>
  <dc:creator>Matthew Posik</dc:creator>
  <cp:lastModifiedBy>Matthew Posik</cp:lastModifiedBy>
  <cp:revision>847</cp:revision>
  <cp:lastPrinted>2026-10-03T17:30:38Z</cp:lastPrinted>
  <dcterms:created xsi:type="dcterms:W3CDTF">2021-06-02T20:32:55Z</dcterms:created>
  <dcterms:modified xsi:type="dcterms:W3CDTF">2026-10-05T12:11:49Z</dcterms:modified>
</cp:coreProperties>
</file>