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6"/>
  </p:notesMasterIdLst>
  <p:sldIdLst>
    <p:sldId id="256" r:id="rId2"/>
    <p:sldId id="258" r:id="rId3"/>
    <p:sldId id="332" r:id="rId4"/>
    <p:sldId id="260" r:id="rId5"/>
    <p:sldId id="263" r:id="rId6"/>
    <p:sldId id="264" r:id="rId7"/>
    <p:sldId id="261" r:id="rId8"/>
    <p:sldId id="262"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Integrated presentation: original F1 Yallfile workflow, discussion and interpretation, and all 53 plots from the supplied deck. New technical and discussion slides are editable. Plot images and their source notes are preserved. Observations and proposed validation steps are distinguished.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F2 reproduction evidence: README(2).md, “LFHCAL FullSetF_2 calibration reproduction comparison,” 17 September 2026. Library source libfile_4a0bd56cf7a081919d18cb7bfc24cafe, file_00000000025881f9ab6dd034cf4a4e51. The final file is byte-identical to the user’s Imp5R output. All 380 positive HG MIP scales differ from Fredi’s reference by less than 0.01%, with median absolute relative difference 0.000003374% and maximum 0.005241889%. Both tables have the same four unavailable scales. This verifies the F2 constants comparison and is not an all-dataset reproduction claim.</a:t>
            </a:r>
          </a:p>
          <a:p>
            <a:r>
              <a:t>Numerical wiggles: prior comparison of the fixed 100-point Legacy Langau evaluation with adaptive integration, and the E3 cell 1346 overlay in this deck. The physical Landau–Gaussian model is unchanged.</a:t>
            </a:r>
          </a:p>
          <a:p>
            <a:r>
              <a:t>Range sensitivity: lfhcal-fit-range-report.pdf, 1 October 2026, Library source libfile_a0d224264fd481919be7135b0463c199. Fixed-histogram B1 controls shift 0 to -4.00% with the Adaptive evaluator when the window changes. The cleaner controls change less. The improvement statement is qualitative for selected examples, not an aggregate success rate. Both Legacy and Adaptive with the valley boundary remain candidates.</a:t>
            </a:r>
          </a:p>
          <a:p>
            <a:r>
              <a:t>Convergence does not certify fit quality. The B2 cell 704 valley Adaptive example changes markedly between R7 and R8, and an unsuitable fit can also remain stable.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H denotes the stored high-gain MIP calibration scale, distinct from the Landau MPV parameter. The supplied plots include H, Landau MPV, Landau width, and Gaussian sigma. Inspect each plot’s title and axis labels before comparing panels. Median convergence cannot certify every channel. A carried-forward value is not a fresh successful fit.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lfhcal-step-convergence-focus-legacy.pdf, page 1</a:t>
            </a:r>
          </a:p>
          <a:p>
            <a:r>
              <a:t>Section: Convergence</a:t>
            </a:r>
          </a:p>
          <a:p>
            <a:r>
              <a:t>Original source path: /workspace/scratch/973a74c46106/upload/lfhcal-step-convergence-focus-legacy.pdf</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18626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lfhcal-step-convergence-focus-adaptive.pdf, page 1</a:t>
            </a:r>
          </a:p>
          <a:p>
            <a:r>
              <a:t>Section: Convergence</a:t>
            </a:r>
          </a:p>
          <a:p>
            <a:r>
              <a:t>Original source path: /workspace/scratch/973a74c46106/upload/lfhcal-step-convergence-focus-adaptive.pdf</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84437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lfhcal-step-convergence-legacy.pdf, page 1</a:t>
            </a:r>
          </a:p>
          <a:p>
            <a:r>
              <a:t>Section: Convergence</a:t>
            </a:r>
          </a:p>
          <a:p>
            <a:r>
              <a:t>Original source path: /workspace/scratch/973a74c46106/upload/lfhcal-step-convergence-legacy.pdf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lfhcal-step-convergence-adaptive.pdf, page 1</a:t>
            </a:r>
          </a:p>
          <a:p>
            <a:r>
              <a:t>Section: Convergence</a:t>
            </a:r>
          </a:p>
          <a:p>
            <a:r>
              <a:t>Original source path: /workspace/scratch/973a74c46106/upload/lfhcal-step-convergence-adaptive.pdf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Dirty-muon labels: https://github.com/paulnord/epic-lfhcal-tbana/blob/924ad82de6d150534b4d7684b5638df92c0a2016/configs/TB2026/DataTakingDB_TBSPSH2_202605_HGCROC.csv</a:t>
            </a:r>
          </a:p>
          <a:p>
            <a:r>
              <a:t>The B2 merge list includes the two labelled runs. Acquisition run identifiers intentionally omitted. The database annotation alone does not establish the contamination mechanism or its fraction after selection. B1/B2 configuration similarity is the working context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b2-legacy-r5-legacy.png</a:t>
            </a:r>
          </a:p>
          <a:p>
            <a:r>
              <a:t>Section: Selected examples</a:t>
            </a:r>
          </a:p>
          <a:p>
            <a:r>
              <a:t>Original source path: /workspace/scratch/973a74c46106/upload/b2-legacy-r5-legacy.png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b2-step-adaptive(1).png</a:t>
            </a:r>
          </a:p>
          <a:p>
            <a:r>
              <a:t>Section: Selected examples</a:t>
            </a:r>
          </a:p>
          <a:p>
            <a:r>
              <a:t>Original source path: /workspace/scratch/973a74c46106/upload/b2-step-adaptive(1).png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The lower-edge study was motivated by the supplied histogram overlays and range-scan discussion. The valley procedure is a candidate boundary finder, not a guarantee that each fit uses a newly accepted valley. B2 cell 704 illustrates the minimum_at_boundary fallback. Do not infer that the procedure always excludes individual noisy bins.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lfhcal-old-boundary-step-legacy(1).png</a:t>
            </a:r>
          </a:p>
          <a:p>
            <a:r>
              <a:t>Section: Boundary comparison</a:t>
            </a:r>
          </a:p>
          <a:p>
            <a:r>
              <a:t>Original source path: /workspace/scratch/973a74c46106/upload/lfhcal-old-boundary-step-legacy(1).png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lfhcal-old-boundary-step-adaptive(1).png</a:t>
            </a:r>
          </a:p>
          <a:p>
            <a:r>
              <a:t>Section: Boundary comparison</a:t>
            </a:r>
          </a:p>
          <a:p>
            <a:r>
              <a:t>Original source path: /workspace/scratch/973a74c46106/upload/lfhcal-old-boundary-step-adaptive(1).png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lfhcal-new-boundary-step-legacy(1).png</a:t>
            </a:r>
          </a:p>
          <a:p>
            <a:r>
              <a:t>Section: Boundary comparison</a:t>
            </a:r>
          </a:p>
          <a:p>
            <a:r>
              <a:t>Original source path: /workspace/scratch/973a74c46106/upload/lfhcal-new-boundary-step-legacy(1).png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lfhcal-new-boundary-step-adaptive(1).png</a:t>
            </a:r>
          </a:p>
          <a:p>
            <a:r>
              <a:t>Section: Boundary comparison</a:t>
            </a:r>
          </a:p>
          <a:p>
            <a:r>
              <a:t>Original source path: /workspace/scratch/973a74c46106/upload/lfhcal-new-boundary-step-adaptive(1).png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This is a qualitative interpretation of the reviewed examples and the range tests, not an aggregate success rate. The user specifically raised concern about shifts of two or three percent in controls. Avoid claiming that the new range is universally superior or that Legacy is ruled 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E3 cell 640: the Adaptive fit already exists in earlier passes and stabilizes before R5; do not say it is first recovered at R5. B1 cell 1479: the supplied slide is the original-boundary overlay. A valley overlay for this exact cell is not included in the supplied deck, so this slide does not claim a visual demonstration that the valley solved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e3-refine5-cell1346.png</a:t>
            </a:r>
          </a:p>
          <a:p>
            <a:r>
              <a:t>Section: Selected examples</a:t>
            </a:r>
          </a:p>
          <a:p>
            <a:r>
              <a:t>Original source path: /workspace/scratch/973a74c46106/upload/e3-refine5-cell1346.png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e3-refine5-cell640.png</a:t>
            </a:r>
          </a:p>
          <a:p>
            <a:r>
              <a:t>Section: Selected examples</a:t>
            </a:r>
          </a:p>
          <a:p>
            <a:r>
              <a:t>Original source path: /workspace/scratch/973a74c46106/upload/e3-refine5-cell640.png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b1-refine5-cell1479.png</a:t>
            </a:r>
          </a:p>
          <a:p>
            <a:r>
              <a:t>Section: Selected examples</a:t>
            </a:r>
          </a:p>
          <a:p>
            <a:r>
              <a:t>Original source path: /workspace/scratch/973a74c46106/upload/b1-refine5-cell1479.png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a:p>
            <a:r>
              <a:t>From the supplied valley Adaptive panel: R7 H=27.962, MPV=23.643, wL=2.6192, sigma=14.357, range [7.5,176.23], chi2/ndf=2.1916. R8 H=21.134, MPV=21.134, wL=6.991, sigma=0.020334, range [7.5,176.41], chi2/ndf=3.3849. The lower edge remains 7.5 for R6–R8. These observations support an instability flag, not a unique causal explanation.</a:t>
            </a:r>
          </a:p>
          <a:p>
            <a:r>
              <a:t>Plots omit nonfinite displayed errors while leaving bin counts unchanged. That presentation choice is not a repair of the underlying histogram error arrays.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/gpfs/mnt/gpfs01/star/scratch/pnord/lfhcal/boundary-fullchains-20261002/interesting-cases/b2-cell704-original-legacy.png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/gpfs/mnt/gpfs01/star/scratch/pnord/lfhcal/boundary-fullchains-20261002/interesting-cases/b2-cell704-original-adaptive.png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3</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/gpfs/mnt/gpfs01/star/scratch/pnord/lfhcal/boundary-fullchains-20261002/interesting-cases/b2-cell704-valley-legacy.png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4</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/gpfs/mnt/gpfs01/star/scratch/pnord/lfhcal/boundary-fullchains-20261002/interesting-cases/b2-cell704-valley-adaptive.png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5</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/gpfs/mnt/gpfs01/star/scratch/pnord/lfhcal/boundary-fullchains-20261002/interesting-cases/b2-cell579-original-legacy.png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6</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/gpfs/mnt/gpfs01/star/scratch/pnord/lfhcal/boundary-fullchains-20261002/interesting-cases/b2-cell579-original-adaptive.png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7</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/gpfs/mnt/gpfs01/star/scratch/pnord/lfhcal/boundary-fullchains-20261002/interesting-cases/b2-cell579-valley-legacy.png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8</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/gpfs/mnt/gpfs01/star/scratch/pnord/lfhcal/boundary-fullchains-20261002/interesting-cases/b2-cell579-valley-adaptive.png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9</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/gpfs/mnt/gpfs01/star/scratch/pnord/lfhcal/boundary-fullchains-20261002/interesting-cases/b2-cell2562-original-legacy.png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10</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/gpfs/mnt/gpfs01/star/scratch/pnord/lfhcal/boundary-fullchains-20261002/interesting-cases/b2-cell2562-original-adaptive.png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11</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/gpfs/mnt/gpfs01/star/scratch/pnord/lfhcal/boundary-fullchains-20261002/interesting-cases/b2-cell2562-valley-legacy.png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12</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/gpfs/mnt/gpfs01/star/scratch/pnord/lfhcal/boundary-fullchains-20261002/interesting-cases/b2-cell2562-valley-adaptive.png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13</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/gpfs/mnt/gpfs01/star/scratch/pnord/lfhcal/boundary-fullchains-20261002/interesting-cases/b2-cell709-original-legacy.png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14</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/gpfs/mnt/gpfs01/star/scratch/pnord/lfhcal/boundary-fullchains-20261002/interesting-cases/b2-cell709-original-adaptive.png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15</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/gpfs/mnt/gpfs01/star/scratch/pnord/lfhcal/boundary-fullchains-20261002/interesting-cases/b2-cell709-valley-legacy.png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16</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/gpfs/mnt/gpfs01/star/scratch/pnord/lfhcal/boundary-fullchains-20261002/interesting-cases/b2-cell709-valley-adaptive.png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17</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/gpfs/mnt/gpfs01/star/scratch/pnord/lfhcal/boundary-fullchains-20261002/interesting-cases/b2-cell2118-original-legacy.png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18</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/gpfs/mnt/gpfs01/star/scratch/pnord/lfhcal/boundary-fullchains-20261002/interesting-cases/b2-cell2118-original-adaptive.png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19</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/gpfs/mnt/gpfs01/star/scratch/pnord/lfhcal/boundary-fullchains-20261002/interesting-cases/b2-cell2118-valley-legacy.png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20</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/gpfs/mnt/gpfs01/star/scratch/pnord/lfhcal/boundary-fullchains-20261002/interesting-cases/b2-cell2118-valley-adaptive.png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21</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/gpfs/mnt/gpfs01/star/scratch/pnord/lfhcal/boundary-fullchains-20261002/interesting-cases/b2-cell1287-original-legacy.png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22</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/gpfs/mnt/gpfs01/star/scratch/pnord/lfhcal/boundary-fullchains-20261002/interesting-cases/b2-cell1287-original-adaptive.png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23</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/gpfs/mnt/gpfs01/star/scratch/pnord/lfhcal/boundary-fullchains-20261002/interesting-cases/b2-cell1287-valley-legacy.png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b2-cases.pdf, page 24</a:t>
            </a:r>
          </a:p>
          <a:p>
            <a:r>
              <a:t>Section: B2 interesting cases</a:t>
            </a:r>
          </a:p>
          <a:p>
            <a:r>
              <a:t>Original source path: /workspace/scratch/973a74c46106/boundary-case-results-real/interesting-cases-pdfs/b2-cases.pdf</a:t>
            </a:r>
          </a:p>
          <a:p>
            <a:r>
              <a:t>BNL source image: /gpfs/mnt/gpfs01/star/scratch/pnord/lfhcal/boundary-fullchains-20261002/interesting-cases/b2-cell1287-valley-adaptive.png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1</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/gpfs/mnt/gpfs01/star/scratch/pnord/lfhcal/boundary-fullchains-20261002/interesting-cases/e1-cell196-original-legacy.png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2</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/gpfs/mnt/gpfs01/star/scratch/pnord/lfhcal/boundary-fullchains-20261002/interesting-cases/e1-cell196-original-adaptive.png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3</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/gpfs/mnt/gpfs01/star/scratch/pnord/lfhcal/boundary-fullchains-20261002/interesting-cases/e1-cell196-valley-legacy.png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4</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/gpfs/mnt/gpfs01/star/scratch/pnord/lfhcal/boundary-fullchains-20261002/interesting-cases/e1-cell196-valley-adaptive.png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5</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/gpfs/mnt/gpfs01/star/scratch/pnord/lfhcal/boundary-fullchains-20261002/interesting-cases/e1-cell1348-original-legacy.png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6</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/gpfs/mnt/gpfs01/star/scratch/pnord/lfhcal/boundary-fullchains-20261002/interesting-cases/e1-cell1348-original-adaptive.png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7</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/gpfs/mnt/gpfs01/star/scratch/pnord/lfhcal/boundary-fullchains-20261002/interesting-cases/e1-cell1348-valley-legacy.png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e1-cases.pdf, page 8</a:t>
            </a:r>
          </a:p>
          <a:p>
            <a:r>
              <a:t>Section: E1 interesting cases</a:t>
            </a:r>
          </a:p>
          <a:p>
            <a:r>
              <a:t>Original source path: /workspace/scratch/973a74c46106/boundary-case-results-real/interesting-cases-pdfs/e1-cases.pdf</a:t>
            </a:r>
          </a:p>
          <a:p>
            <a:r>
              <a:t>BNL source image: /gpfs/mnt/gpfs01/star/scratch/pnord/lfhcal/boundary-fullchains-20261002/interesting-cases/e1-cell1348-valley-adaptive.png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Study context and observations are from this conversation and the supplied BNL plots. Plot slides retain their original source notes. Original-boundary and valley-boundary results are distinct campaigns. Selected events were inherited separately for Legacy and Adaptive in the valley campaign. This is a refinement study, not a rerun of all upstream stages with the new boundary.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1</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/gpfs/mnt/gpfs01/star/scratch/pnord/lfhcal/boundary-fullchains-20261002/interesting-cases/b1-cell704-original-legacy.png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2</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/gpfs/mnt/gpfs01/star/scratch/pnord/lfhcal/boundary-fullchains-20261002/interesting-cases/b1-cell704-original-adaptive.png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3</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/gpfs/mnt/gpfs01/star/scratch/pnord/lfhcal/boundary-fullchains-20261002/interesting-cases/b1-cell704-valley-legacy.png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4</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/gpfs/mnt/gpfs01/star/scratch/pnord/lfhcal/boundary-fullchains-20261002/interesting-cases/b1-cell704-valley-adaptive.png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5</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/gpfs/mnt/gpfs01/star/scratch/pnord/lfhcal/boundary-fullchains-20261002/interesting-cases/b1-cell1287-original-legacy.png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6</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/gpfs/mnt/gpfs01/star/scratch/pnord/lfhcal/boundary-fullchains-20261002/interesting-cases/b1-cell1287-original-adaptive.png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7</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/gpfs/mnt/gpfs01/star/scratch/pnord/lfhcal/boundary-fullchains-20261002/interesting-cases/b1-cell1287-valley-legacy.png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b1-cases.pdf, page 8</a:t>
            </a:r>
          </a:p>
          <a:p>
            <a:r>
              <a:t>Section: B1 interesting cases</a:t>
            </a:r>
          </a:p>
          <a:p>
            <a:r>
              <a:t>Original source path: /workspace/scratch/973a74c46106/boundary-case-results-real/interesting-cases-pdfs/b1-cases.pdf</a:t>
            </a:r>
          </a:p>
          <a:p>
            <a:r>
              <a:t>BNL source image: /gpfs/mnt/gpfs01/star/scratch/pnord/lfhcal/boundary-fullchains-20261002/interesting-cases/b1-cell1287-valley-adaptive.png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qualitative conclusions from the reviewed histogram overlays and convergence plots, not a measured success rate over every channel. Legacy with the new boundary remains a candidate. The B2 late-pass examples show why convergence and fit quality need separate checks. No claim of a universally best method is made.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Proposed next step: build an automated flagging procedure and review the flagged channels with their fit overlays. The thresholds and criteria still need study. Reports should distinguish fresh fits, carried-forward calibrations, and missing calibrations. This is a proposal, not a statement that the procedure is already implemented.</a:t>
            </a:r>
          </a:p>
          <a:p>
            <a:r>
              <a:t>Detector scale: hundreds of thousands of physical scintillator tiles/SiPMs feed tens of thousands of summed readout channels. Do not equate tiles with calibration channels. The June 2026 LFHCal design uses eight longitudinal readout segments per tower; older seven-segment inventories should not be presented as a current exact total. Source: Emily Pottebaum, CALOR 2026, 1 June 2026, slides 12–23, https://zenodo.org/records/21478358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proposed tests, not results or jobs already submitted. Quantify calibration sensitivity to lower-edge selection, including shifts in well-behaved controls. Investigate the source and treatment of undercounted/overcounted bins before choosing a correction or masking procedure. For the dirty-muon test, compare the full sample with a refit excluding the labelled runs, keeping the fit procedure fixed. The label alone does not establish the cause of the difficult spectra. The test needs suitable inputs and run-level identification; availability must be checked because some pre-MIP files were missing.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a:p>
            <a:r>
              <a:t>Fredi’s calibration post: https://indico.bnl.gov/event/34397/</a:t>
            </a:r>
          </a:p>
          <a:p>
            <a:r>
              <a:t>F1 calibration presentation: https://indico.bnl.gov/event/34397/contributions/129732/subcontributions/4734/attachments/72620/124340/2026_SPS_Analysis_Status_FullSetF.pdf</a:t>
            </a:r>
          </a:p>
          <a:p>
            <a:r>
              <a:t>Helper script: https://github.com/paulnord/epic-lfhcal-tbana/blob/924ad82de6d150534b4d7684b5638df92c0a2016/NewStructure/helperCalibHGCROC.sh</a:t>
            </a:r>
          </a:p>
          <a:p>
            <a:r>
              <a:t>The post establishes the dataset recipe provenance. The exact commands here are grounded in the Yallfile and code, not claimed to be a command log of the published calibration PDFs.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a:p>
            <a:r>
              <a:t>Default task resources: 1 CPU, 4 GB memory, 8 GB disk, 2 h. Wrapper sets ROOT_MAX_THREADS=1 and OMP_NUM_THREADS=1. Convert command: Convert -d 0 -f -w -c INPUT -o OUTPUT -m MAPPING -r RUNDB. Merge command: hadd -f OUTPUT MUON_PARTS. Inputs are table-driven and include muon and pedestal rows.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a:p>
            <a:r>
              <a:t>GetPedestal configures Minuit2/Migrad and calls FitNoise, followed by FitPedConstWave for HGCROC.</a:t>
            </a:r>
          </a:p>
          <a:p>
            <a:r>
              <a:t>Gaussian: https://github.com/paulnord/epic-lfhcal-tbana/blob/924ad82de6d150534b4d7684b5638df92c0a2016/NewStructure/TileSpectra.cc#L276-L328</a:t>
            </a:r>
          </a:p>
          <a:p>
            <a:r>
              <a:t>Waveform constant: https://github.com/paulnord/epic-lfhcal-tbana/blob/924ad82de6d150534b4d7684b5638df92c0a2016/NewStructure/TileSpectra.cc#L933-L972</a:t>
            </a:r>
          </a:p>
          <a:p>
            <a:r>
              <a:t>FitNoise requires valid successful fits. The first QNSWW fit does not contain the R option, so the TF1 constructor interval must not be presented as an enforced first-fit range. FitPedConstWave accepts a valid result with status 0 or 4000, excluding values at the parameter limits. The pedestal routine can retain a channel when one of the two fits succeeds.</a:t>
            </a:r>
          </a:p>
          <a:p>
            <a:r>
              <a:t>HGCROC stores the Gaussian mean/sigma in PedestalMeanH/PedestalSigH and the constant/error in PedestalMeanL/PedestalSigL. These slot names should not be interpreted as a second independent low-gain noise distribution.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a:p>
            <a:r>
              <a:t>Pedestal invocation: DataPrep -a -d 1 -p -i INPUT -f -o OUTPUT -O PLOTS -r RUNDB -F pdf. Transfer invocation: DataPrep -d 1 -e -f -P PEDESTAL -i INPUT -o OUTPUT -O PLOTS -r RUNDB -B BADMAP -G TOAOFFSETS. Initial MIP invocation: DataPrep -a -f -d 1 -e -s -i INPUT -o OUTPUT -O PLOTS -r RUNDB.</a:t>
            </a:r>
          </a:p>
          <a:p>
            <a:r>
              <a:t>-a writes text calibration, -e requests extended plotting, -f allows overwrite, -d controls diagnostic output, -O chooses the plot location. DataPrep -e is not the ROOT fit-option E.</a:t>
            </a:r>
          </a:p>
          <a:p>
            <a:r>
              <a:t>The original F1 recipe does not enable the separate -D data-rejection option or -n pedestal re-evaluation option.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F1 Yallfile: https://github.com/paulnord/epic-lfhcal-tbana/blob/yall-integration/examples/yall/fullset-f1-repro/Yallfile</a:t>
            </a:r>
          </a:p>
          <a:p>
            <a:r>
              <a:t>Retrieved Yallfile blob SHA: f5d614d41f6d8de0f3dc311dbcfe42349e377859. The source is the original yall-integration F1 recipe, not the later Python campaign wrapper.</a:t>
            </a:r>
          </a:p>
          <a:p>
            <a:r>
              <a:t>Implementation cross-check: https://github.com/paulnord/epic-lfhcal-tbana/blob/924ad82de6d150534b4d7684b5638df92c0a2016/NewStructure/DataPrep.cc</a:t>
            </a:r>
          </a:p>
          <a:p>
            <a:r>
              <a:t>https://github.com/paulnord/epic-lfhcal-tbana/blob/924ad82de6d150534b4d7684b5638df92c0a2016/NewStructure/Analyses.cc</a:t>
            </a:r>
          </a:p>
          <a:p>
            <a:r>
              <a:t>https://github.com/paulnord/epic-lfhcal-tbana/blob/924ad82de6d150534b4d7684b5638df92c0a2016/NewStructure/TileSpectra.cc</a:t>
            </a:r>
          </a:p>
          <a:p>
            <a:r>
              <a:t>Specific acquisition run numbers intentionally omitted.</a:t>
            </a:r>
          </a:p>
          <a:p>
            <a:r>
              <a:t>Selection: DataPrep -f -d 1 -X -i INPUT -o OUTPUT. Refinement: DataPrep -x -a -f -d 1 -S -i SELECTED_ROOT -o OUTPUT -O PLOTS -r RUNDB, adding -k PREVIOUS_CALIB for passes 2–5.</a:t>
            </a:r>
          </a:p>
          <a:p>
            <a:r>
              <a:t>The -X TOA skim is not a guarantee of a pure muon sample. Event-tree membership is fixed through refinement, while local trigger selection can change with the calibration. A new calibration is passed forward even though the event file is reused.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AE55CCB0-00CA-48BA-8F21-62BD457848F4}"/>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D0B3819F-F008-4C6F-A2DE-74A6BA4DF9AF}"/>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3" name="Subtitle">
            <a:extLst>
              <a:ext uri="{FF2B5EF4-FFF2-40B4-BE49-F238E27FC236}">
                <a16:creationId xmlns:a16="http://schemas.microsoft.com/office/drawing/2014/main" id="{6BC8D2A2-E161-48E2-A8D3-AECC94BE2012}"/>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6B95EC1E-9934-468D-BD3D-821BE2D70D32}"/>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DA2AD601-E965-4FE5-A3DB-ECA03016B0A8}"/>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9C37F310-EE46-41C5-A235-8BE0A4E765EF}"/>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EA368C0-45E2-4D91-9FA4-01F7546E2AC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3" name="Body">
            <a:extLst>
              <a:ext uri="{FF2B5EF4-FFF2-40B4-BE49-F238E27FC236}">
                <a16:creationId xmlns:a16="http://schemas.microsoft.com/office/drawing/2014/main" id="{BDA74E74-386D-43DA-80A3-4EF44078E8C6}"/>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5BBF57F3-C744-4D78-9582-828D2AF3BDAB}"/>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62CCD2EC-880F-4700-8029-6DA78FCB2CD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3" name="Left column">
            <a:extLst>
              <a:ext uri="{FF2B5EF4-FFF2-40B4-BE49-F238E27FC236}">
                <a16:creationId xmlns:a16="http://schemas.microsoft.com/office/drawing/2014/main" id="{9651241E-A644-41EA-920E-C055A7BEF16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4" name="Right column">
            <a:extLst>
              <a:ext uri="{FF2B5EF4-FFF2-40B4-BE49-F238E27FC236}">
                <a16:creationId xmlns:a16="http://schemas.microsoft.com/office/drawing/2014/main" id="{ED99965A-0783-4C38-ACC1-65DEDDDE6395}"/>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D49E6C9B-7F00-4B5A-A7F3-BC8ADBC8B6F3}"/>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ED052F61-BBE8-425B-B7A7-135F6FA17FF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3" name="Left column">
            <a:extLst>
              <a:ext uri="{FF2B5EF4-FFF2-40B4-BE49-F238E27FC236}">
                <a16:creationId xmlns:a16="http://schemas.microsoft.com/office/drawing/2014/main" id="{13F8846E-2CB4-4F7D-A187-AC0E18DADEAD}"/>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FF484D2-79C9-4489-8E9F-DC20C622D194}"/>
              </a:ext>
            </a:extLst>
          </p:cNvPr>
          <p:cNvSpPr>
            <a:spLocks noGrp="1"/>
          </p:cNvSpPr>
          <p:nvPr/>
        </p:nvSpPr>
        <p:spPr>
          <a:xfrm>
            <a:off x="762000" y="1571625"/>
            <a:ext cx="10668000" cy="857250"/>
          </a:xfrm>
          <a:prstGeom prst="rect">
            <a:avLst/>
          </a:prstGeom>
          <a:noFill/>
          <a:ln w="0">
            <a:noFill/>
          </a:ln>
        </p:spPr>
        <p:txBody>
          <a:bodyPr>
            <a:noAutofit/>
          </a:bodyPr>
          <a:lstStyle/>
          <a:p>
            <a:pPr>
              <a:buNone/>
              <a:defRPr sz="4800" b="1">
                <a:solidFill>
                  <a:srgbClr val="142735"/>
                </a:solidFill>
                <a:latin typeface="Nimbus Sans"/>
                <a:ea typeface="Nimbus Sans"/>
                <a:cs typeface="Nimbus Sans"/>
              </a:defRPr>
            </a:pPr>
            <a:r>
              <a:rPr sz="4800" b="1">
                <a:solidFill>
                  <a:srgbClr val="142735"/>
                </a:solidFill>
                <a:latin typeface="Nimbus Sans"/>
                <a:ea typeface="Nimbus Sans"/>
                <a:cs typeface="Nimbus Sans"/>
              </a:rPr>
              <a:t>LFHCal calibration fits</a:t>
            </a:r>
          </a:p>
        </p:txBody>
      </p:sp>
      <p:sp>
        <p:nvSpPr>
          <p:cNvPr id="2" name="Subtitle">
            <a:extLst>
              <a:ext uri="{FF2B5EF4-FFF2-40B4-BE49-F238E27FC236}">
                <a16:creationId xmlns:a16="http://schemas.microsoft.com/office/drawing/2014/main" id="{974B11CB-3A29-4D9A-A990-8E07DA3481D3}"/>
              </a:ext>
            </a:extLst>
          </p:cNvPr>
          <p:cNvSpPr>
            <a:spLocks noGrp="1"/>
          </p:cNvSpPr>
          <p:nvPr/>
        </p:nvSpPr>
        <p:spPr>
          <a:xfrm>
            <a:off x="762000" y="2762250"/>
            <a:ext cx="10668000" cy="1047750"/>
          </a:xfrm>
          <a:prstGeom prst="rect">
            <a:avLst/>
          </a:prstGeom>
          <a:noFill/>
          <a:ln w="0">
            <a:noFill/>
          </a:ln>
        </p:spPr>
        <p:txBody>
          <a:bodyPr>
            <a:noAutofit/>
          </a:bodyPr>
          <a:lstStyle/>
          <a:p>
            <a:pPr>
              <a:buNone/>
              <a:defRPr sz="2700" b="0">
                <a:solidFill>
                  <a:srgbClr val="142735"/>
                </a:solidFill>
                <a:latin typeface="Nimbus Sans"/>
                <a:ea typeface="Nimbus Sans"/>
                <a:cs typeface="Nimbus Sans"/>
              </a:defRPr>
            </a:pPr>
            <a:r>
              <a:rPr lang="en-US" sz="2700" b="0" dirty="0">
                <a:solidFill>
                  <a:srgbClr val="142735"/>
                </a:solidFill>
                <a:latin typeface="Nimbus Sans"/>
                <a:ea typeface="Nimbus Sans"/>
                <a:cs typeface="Nimbus Sans"/>
              </a:rPr>
              <a:t>Paul Nord</a:t>
            </a:r>
            <a:endParaRPr sz="2700" b="0" dirty="0">
              <a:solidFill>
                <a:srgbClr val="142735"/>
              </a:solidFill>
              <a:latin typeface="Nimbus Sans"/>
              <a:ea typeface="Nimbus Sans"/>
              <a:cs typeface="Nimbus Sans"/>
            </a:endParaRPr>
          </a:p>
        </p:txBody>
      </p:sp>
      <p:sp>
        <p:nvSpPr>
          <p:cNvPr id="3" name="Date">
            <a:extLst>
              <a:ext uri="{FF2B5EF4-FFF2-40B4-BE49-F238E27FC236}">
                <a16:creationId xmlns:a16="http://schemas.microsoft.com/office/drawing/2014/main" id="{00AE6067-AD36-4B39-AFA4-4A4FB4F7D68A}"/>
              </a:ext>
            </a:extLst>
          </p:cNvPr>
          <p:cNvSpPr>
            <a:spLocks noGrp="1"/>
          </p:cNvSpPr>
          <p:nvPr/>
        </p:nvSpPr>
        <p:spPr>
          <a:xfrm>
            <a:off x="762000" y="5095875"/>
            <a:ext cx="8572500" cy="476250"/>
          </a:xfrm>
          <a:prstGeom prst="rect">
            <a:avLst/>
          </a:prstGeom>
          <a:noFill/>
          <a:ln w="0">
            <a:noFill/>
          </a:ln>
        </p:spPr>
        <p:txBody>
          <a:bodyPr>
            <a:noAutofit/>
          </a:bodyPr>
          <a:lstStyle/>
          <a:p>
            <a:pPr>
              <a:buNone/>
              <a:defRPr sz="2100" b="0">
                <a:solidFill>
                  <a:srgbClr val="536372"/>
                </a:solidFill>
                <a:latin typeface="Nimbus Sans"/>
                <a:ea typeface="Nimbus Sans"/>
                <a:cs typeface="Nimbus Sans"/>
              </a:defRPr>
            </a:pPr>
            <a:r>
              <a:rPr lang="en-US" sz="2100" dirty="0">
                <a:solidFill>
                  <a:srgbClr val="536372"/>
                </a:solidFill>
                <a:latin typeface="Nimbus Sans"/>
                <a:ea typeface="Nimbus Sans"/>
                <a:cs typeface="Nimbus Sans"/>
              </a:rPr>
              <a:t>6</a:t>
            </a:r>
            <a:r>
              <a:rPr sz="2100" b="0" dirty="0">
                <a:solidFill>
                  <a:srgbClr val="536372"/>
                </a:solidFill>
                <a:latin typeface="Nimbus Sans"/>
                <a:ea typeface="Nimbus Sans"/>
                <a:cs typeface="Nimbus Sans"/>
              </a:rPr>
              <a:t> October 2026</a:t>
            </a:r>
          </a:p>
        </p:txBody>
      </p:sp>
    </p:spTree>
    <p:extLst>
      <p:ext uri="{BB962C8B-B14F-4D97-AF65-F5344CB8AC3E}">
        <p14:creationId xmlns:p14="http://schemas.microsoft.com/office/powerpoint/2010/main" val="1670045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369DBF7-97A6-429C-97CC-4D609ACE6DE0}"/>
              </a:ext>
            </a:extLst>
          </p:cNvPr>
          <p:cNvSpPr>
            <a:spLocks noGrp="1"/>
          </p:cNvSpPr>
          <p:nvPr/>
        </p:nvSpPr>
        <p:spPr>
          <a:xfrm>
            <a:off x="285750" y="171450"/>
            <a:ext cx="11620500" cy="552450"/>
          </a:xfrm>
          <a:prstGeom prst="rect">
            <a:avLst/>
          </a:prstGeom>
          <a:noFill/>
          <a:ln w="0">
            <a:noFill/>
          </a:ln>
        </p:spPr>
        <p:txBody>
          <a:bodyPr>
            <a:noAutofit/>
          </a:bodyPr>
          <a:lstStyle/>
          <a:p>
            <a:pPr>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Main findings</a:t>
            </a:r>
          </a:p>
        </p:txBody>
      </p:sp>
      <p:sp>
        <p:nvSpPr>
          <p:cNvPr id="2" name="Discussion">
            <a:extLst>
              <a:ext uri="{FF2B5EF4-FFF2-40B4-BE49-F238E27FC236}">
                <a16:creationId xmlns:a16="http://schemas.microsoft.com/office/drawing/2014/main" id="{072E39B9-195F-4B97-A0E7-53325282FADE}"/>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lang="en-US" sz="2475" b="0" dirty="0">
                <a:solidFill>
                  <a:srgbClr val="142735"/>
                </a:solidFill>
                <a:latin typeface="Nimbus Sans"/>
                <a:ea typeface="Nimbus Sans"/>
                <a:cs typeface="Nimbus Sans"/>
              </a:rPr>
              <a:t>Reanalysis of </a:t>
            </a:r>
            <a:r>
              <a:rPr sz="2475" b="0" dirty="0">
                <a:solidFill>
                  <a:srgbClr val="142735"/>
                </a:solidFill>
                <a:latin typeface="Nimbus Sans"/>
                <a:ea typeface="Nimbus Sans"/>
                <a:cs typeface="Nimbus Sans"/>
              </a:rPr>
              <a:t>F2 agrees with Fredi’s calibration to better than 0.01% in all 380 calibrated channels.</a:t>
            </a:r>
            <a:r>
              <a:rPr lang="en-US" sz="2475" b="0" dirty="0">
                <a:solidFill>
                  <a:srgbClr val="142735"/>
                </a:solidFill>
                <a:latin typeface="Nimbus Sans"/>
                <a:ea typeface="Nimbus Sans"/>
                <a:cs typeface="Nimbus Sans"/>
              </a:rPr>
              <a:t>  </a:t>
            </a:r>
            <a:br>
              <a:rPr lang="en-US" sz="2475" b="0" dirty="0">
                <a:solidFill>
                  <a:srgbClr val="142735"/>
                </a:solidFill>
                <a:latin typeface="Nimbus Sans"/>
                <a:ea typeface="Nimbus Sans"/>
                <a:cs typeface="Nimbus Sans"/>
              </a:rPr>
            </a:br>
            <a:r>
              <a:rPr lang="en-US" sz="2475" b="0" dirty="0">
                <a:solidFill>
                  <a:srgbClr val="142735"/>
                </a:solidFill>
                <a:latin typeface="Nimbus Sans"/>
                <a:ea typeface="Nimbus Sans"/>
                <a:cs typeface="Nimbus Sans"/>
              </a:rPr>
              <a:t>	- </a:t>
            </a:r>
            <a:r>
              <a:rPr lang="en-US" sz="2475" dirty="0">
                <a:solidFill>
                  <a:srgbClr val="142735"/>
                </a:solidFill>
                <a:latin typeface="Nimbus Sans"/>
                <a:ea typeface="Nimbus Sans"/>
                <a:cs typeface="Nimbus Sans"/>
              </a:rPr>
              <a:t>Same code.  Likely machine precision differences.</a:t>
            </a:r>
            <a:endParaRPr sz="2475" b="0" dirty="0">
              <a:solidFill>
                <a:srgbClr val="142735"/>
              </a:solidFill>
              <a:latin typeface="Nimbus Sans"/>
              <a:ea typeface="Nimbus Sans"/>
              <a:cs typeface="Nimbus Sans"/>
            </a:endParaRPr>
          </a:p>
          <a:p>
            <a:pPr marL="279400" indent="-139700">
              <a:spcAft>
                <a:spcPts val="2400"/>
              </a:spcAft>
              <a:buChar char="•"/>
              <a:defRPr sz="2475" b="0">
                <a:solidFill>
                  <a:srgbClr val="142735"/>
                </a:solidFill>
                <a:latin typeface="Nimbus Sans"/>
                <a:ea typeface="Nimbus Sans"/>
                <a:cs typeface="Nimbus Sans"/>
              </a:defRPr>
            </a:pPr>
            <a:r>
              <a:rPr sz="2475" b="0" dirty="0">
                <a:solidFill>
                  <a:srgbClr val="142735"/>
                </a:solidFill>
                <a:latin typeface="Nimbus Sans"/>
                <a:ea typeface="Nimbus Sans"/>
                <a:cs typeface="Nimbus Sans"/>
              </a:rPr>
              <a:t>Adaptive integration removes artificial wiggles from the fit function.</a:t>
            </a:r>
          </a:p>
          <a:p>
            <a:pPr marL="279400" indent="-139700">
              <a:spcAft>
                <a:spcPts val="2400"/>
              </a:spcAft>
              <a:buChar char="•"/>
              <a:defRPr sz="2475" b="0">
                <a:solidFill>
                  <a:srgbClr val="142735"/>
                </a:solidFill>
                <a:latin typeface="Nimbus Sans"/>
                <a:ea typeface="Nimbus Sans"/>
                <a:cs typeface="Nimbus Sans"/>
              </a:defRPr>
            </a:pPr>
            <a:r>
              <a:rPr sz="2475" b="0" dirty="0">
                <a:solidFill>
                  <a:srgbClr val="142735"/>
                </a:solidFill>
                <a:latin typeface="Nimbus Sans"/>
                <a:ea typeface="Nimbus Sans"/>
                <a:cs typeface="Nimbus Sans"/>
              </a:rPr>
              <a:t>The new lower boundary improves many examples and can shift calibration values by a few percent.</a:t>
            </a:r>
          </a:p>
          <a:p>
            <a:pPr marL="279400" indent="-139700">
              <a:spcAft>
                <a:spcPts val="2400"/>
              </a:spcAft>
              <a:buChar char="•"/>
              <a:defRPr sz="2475" b="0">
                <a:solidFill>
                  <a:srgbClr val="142735"/>
                </a:solidFill>
                <a:latin typeface="Nimbus Sans"/>
                <a:ea typeface="Nimbus Sans"/>
                <a:cs typeface="Nimbus Sans"/>
              </a:defRPr>
            </a:pPr>
            <a:r>
              <a:rPr sz="2475" b="0" dirty="0">
                <a:solidFill>
                  <a:srgbClr val="142735"/>
                </a:solidFill>
                <a:latin typeface="Nimbus Sans"/>
                <a:ea typeface="Nimbus Sans"/>
                <a:cs typeface="Nimbus Sans"/>
              </a:rPr>
              <a:t>A stable refinement history can still end at a poor fit.</a:t>
            </a:r>
          </a:p>
        </p:txBody>
      </p:sp>
      <p:sp>
        <p:nvSpPr>
          <p:cNvPr id="3" name="Source context">
            <a:extLst>
              <a:ext uri="{FF2B5EF4-FFF2-40B4-BE49-F238E27FC236}">
                <a16:creationId xmlns:a16="http://schemas.microsoft.com/office/drawing/2014/main" id="{BB0A40B1-9C3D-48EB-AF29-035E2F54BCBF}"/>
              </a:ext>
            </a:extLst>
          </p:cNvPr>
          <p:cNvSpPr>
            <a:spLocks noGrp="1"/>
          </p:cNvSpPr>
          <p:nvPr/>
        </p:nvSpPr>
        <p:spPr>
          <a:xfrm>
            <a:off x="381000" y="6381750"/>
            <a:ext cx="11430000" cy="247650"/>
          </a:xfrm>
          <a:prstGeom prst="rect">
            <a:avLst/>
          </a:prstGeom>
          <a:noFill/>
          <a:ln w="0">
            <a:noFill/>
          </a:ln>
        </p:spPr>
        <p:txBody>
          <a:bodyPr>
            <a:noAutofit/>
          </a:bodyPr>
          <a:lstStyle/>
          <a:p>
            <a:pPr>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F2 reproduction check: 17 September 2026</a:t>
            </a:r>
          </a:p>
        </p:txBody>
      </p:sp>
    </p:spTree>
    <p:extLst>
      <p:ext uri="{BB962C8B-B14F-4D97-AF65-F5344CB8AC3E}">
        <p14:creationId xmlns:p14="http://schemas.microsoft.com/office/powerpoint/2010/main" val="35076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828D57-42B3-868C-8BD4-35FCAB78C37E}"/>
              </a:ext>
            </a:extLst>
          </p:cNvPr>
          <p:cNvPicPr>
            <a:picLocks noChangeAspect="1"/>
          </p:cNvPicPr>
          <p:nvPr/>
        </p:nvPicPr>
        <p:blipFill>
          <a:blip r:embed="rId3"/>
          <a:stretch/>
        </p:blipFill>
        <p:spPr>
          <a:xfrm>
            <a:off x="4157330" y="1095375"/>
            <a:ext cx="8249092" cy="5762625"/>
          </a:xfrm>
          <a:prstGeom prst="rect">
            <a:avLst/>
          </a:prstGeom>
        </p:spPr>
      </p:pic>
      <p:pic>
        <p:nvPicPr>
          <p:cNvPr id="3" name="Picture 2">
            <a:extLst>
              <a:ext uri="{FF2B5EF4-FFF2-40B4-BE49-F238E27FC236}">
                <a16:creationId xmlns:a16="http://schemas.microsoft.com/office/drawing/2014/main" id="{3267C6A5-6875-6B1E-5B6D-119F097CB40B}"/>
              </a:ext>
            </a:extLst>
          </p:cNvPr>
          <p:cNvPicPr>
            <a:picLocks noChangeAspect="1"/>
          </p:cNvPicPr>
          <p:nvPr/>
        </p:nvPicPr>
        <p:blipFill>
          <a:blip r:embed="rId4"/>
          <a:stretch/>
        </p:blipFill>
        <p:spPr>
          <a:xfrm>
            <a:off x="1" y="1143000"/>
            <a:ext cx="8346558" cy="5762625"/>
          </a:xfrm>
          <a:prstGeom prst="rect">
            <a:avLst/>
          </a:prstGeom>
        </p:spPr>
      </p:pic>
      <p:sp>
        <p:nvSpPr>
          <p:cNvPr id="6" name="Title">
            <a:extLst>
              <a:ext uri="{FF2B5EF4-FFF2-40B4-BE49-F238E27FC236}">
                <a16:creationId xmlns:a16="http://schemas.microsoft.com/office/drawing/2014/main" id="{FE68B3AC-57E4-4B64-9286-9241E55DE99A}"/>
              </a:ext>
            </a:extLst>
          </p:cNvPr>
          <p:cNvSpPr>
            <a:spLocks noGrp="1"/>
          </p:cNvSpPr>
          <p:nvPr/>
        </p:nvSpPr>
        <p:spPr>
          <a:xfrm>
            <a:off x="285750" y="171450"/>
            <a:ext cx="11620500" cy="552450"/>
          </a:xfrm>
          <a:prstGeom prst="rect">
            <a:avLst/>
          </a:prstGeom>
          <a:noFill/>
          <a:ln w="0">
            <a:noFill/>
          </a:ln>
        </p:spPr>
        <p:txBody>
          <a:bodyPr>
            <a:noAutofit/>
          </a:bodyPr>
          <a:lstStyle/>
          <a:p>
            <a:pPr>
              <a:defRPr sz="3200" b="1">
                <a:solidFill>
                  <a:srgbClr val="142735"/>
                </a:solidFill>
                <a:latin typeface="Nimbus Sans"/>
                <a:ea typeface="Nimbus Sans"/>
                <a:cs typeface="Nimbus Sans"/>
              </a:defRPr>
            </a:pPr>
            <a:r>
              <a:rPr lang="en-US" sz="3200" b="1" dirty="0">
                <a:solidFill>
                  <a:srgbClr val="142735"/>
                </a:solidFill>
                <a:latin typeface="Nimbus Sans"/>
                <a:ea typeface="Nimbus Sans"/>
                <a:cs typeface="Nimbus Sans"/>
              </a:rPr>
              <a:t>Study of 2</a:t>
            </a:r>
            <a:r>
              <a:rPr sz="3200" b="1" dirty="0">
                <a:solidFill>
                  <a:srgbClr val="142735"/>
                </a:solidFill>
                <a:latin typeface="Nimbus Sans"/>
                <a:ea typeface="Nimbus Sans"/>
                <a:cs typeface="Nimbus Sans"/>
              </a:rPr>
              <a:t> numerical fitting</a:t>
            </a:r>
            <a:r>
              <a:rPr lang="en-US" sz="3200" b="1" dirty="0">
                <a:solidFill>
                  <a:srgbClr val="142735"/>
                </a:solidFill>
                <a:latin typeface="Nimbus Sans"/>
                <a:ea typeface="Nimbus Sans"/>
                <a:cs typeface="Nimbus Sans"/>
              </a:rPr>
              <a:t> methods</a:t>
            </a:r>
            <a:r>
              <a:rPr sz="3200" b="1" dirty="0">
                <a:solidFill>
                  <a:srgbClr val="142735"/>
                </a:solidFill>
                <a:latin typeface="Nimbus Sans"/>
                <a:ea typeface="Nimbus Sans"/>
                <a:cs typeface="Nimbus Sans"/>
              </a:rPr>
              <a:t> </a:t>
            </a:r>
            <a:r>
              <a:rPr lang="en-US" sz="3200" b="1" dirty="0">
                <a:solidFill>
                  <a:srgbClr val="142735"/>
                </a:solidFill>
                <a:latin typeface="Nimbus Sans"/>
                <a:ea typeface="Nimbus Sans"/>
                <a:cs typeface="Nimbus Sans"/>
              </a:rPr>
              <a:t>and 2</a:t>
            </a:r>
            <a:r>
              <a:rPr sz="3200" b="1" dirty="0">
                <a:solidFill>
                  <a:srgbClr val="142735"/>
                </a:solidFill>
                <a:latin typeface="Nimbus Sans"/>
                <a:ea typeface="Nimbus Sans"/>
                <a:cs typeface="Nimbus Sans"/>
              </a:rPr>
              <a:t> range selection</a:t>
            </a:r>
            <a:r>
              <a:rPr lang="en-US" sz="3200" b="1" dirty="0">
                <a:solidFill>
                  <a:srgbClr val="142735"/>
                </a:solidFill>
                <a:latin typeface="Nimbus Sans"/>
                <a:ea typeface="Nimbus Sans"/>
                <a:cs typeface="Nimbus Sans"/>
              </a:rPr>
              <a:t> methods</a:t>
            </a:r>
            <a:endParaRPr sz="3200" b="1" dirty="0">
              <a:solidFill>
                <a:srgbClr val="142735"/>
              </a:solidFill>
              <a:latin typeface="Nimbus Sans"/>
              <a:ea typeface="Nimbus Sans"/>
              <a:cs typeface="Nimbus Sans"/>
            </a:endParaRPr>
          </a:p>
        </p:txBody>
      </p:sp>
      <p:graphicFrame>
        <p:nvGraphicFramePr>
          <p:cNvPr id="8" name="Table 7"/>
          <p:cNvGraphicFramePr/>
          <p:nvPr/>
        </p:nvGraphicFramePr>
        <p:xfrm>
          <a:off x="381000" y="1143000"/>
          <a:ext cx="11430000" cy="2809875"/>
        </p:xfrm>
        <a:graphic>
          <a:graphicData uri="http://schemas.openxmlformats.org/drawingml/2006/table">
            <a:tbl>
              <a:tblPr firstRow="1"/>
              <a:tblGrid>
                <a:gridCol w="2190750">
                  <a:extLst>
                    <a:ext uri="{9D8B030D-6E8A-4147-A177-3AD203B41FA5}">
                      <a16:colId xmlns:a16="http://schemas.microsoft.com/office/drawing/2014/main" val="20000"/>
                    </a:ext>
                  </a:extLst>
                </a:gridCol>
                <a:gridCol w="4619625">
                  <a:extLst>
                    <a:ext uri="{9D8B030D-6E8A-4147-A177-3AD203B41FA5}">
                      <a16:colId xmlns:a16="http://schemas.microsoft.com/office/drawing/2014/main" val="20001"/>
                    </a:ext>
                  </a:extLst>
                </a:gridCol>
                <a:gridCol w="4619625">
                  <a:extLst>
                    <a:ext uri="{9D8B030D-6E8A-4147-A177-3AD203B41FA5}">
                      <a16:colId xmlns:a16="http://schemas.microsoft.com/office/drawing/2014/main" val="20002"/>
                    </a:ext>
                  </a:extLst>
                </a:gridCol>
              </a:tblGrid>
              <a:tr h="936625">
                <a:tc>
                  <a:txBody>
                    <a:bodyPr/>
                    <a:lstStyle/>
                    <a:p>
                      <a:r>
                        <a:rPr sz="2175" b="1">
                          <a:solidFill>
                            <a:srgbClr val="FFFFFF"/>
                          </a:solidFill>
                          <a:latin typeface="Nimbus Sans"/>
                          <a:ea typeface="Nimbus Sans"/>
                          <a:cs typeface="Nimbus Sans"/>
                        </a:rPr>
                        <a:t>Fit method</a:t>
                      </a:r>
                    </a:p>
                  </a:txBody>
                  <a:tcPr>
                    <a:solidFill>
                      <a:srgbClr val="142735"/>
                    </a:solidFill>
                  </a:tcPr>
                </a:tc>
                <a:tc>
                  <a:txBody>
                    <a:bodyPr/>
                    <a:lstStyle/>
                    <a:p>
                      <a:r>
                        <a:rPr sz="2175" b="1">
                          <a:solidFill>
                            <a:srgbClr val="FFFFFF"/>
                          </a:solidFill>
                          <a:latin typeface="Nimbus Sans"/>
                          <a:ea typeface="Nimbus Sans"/>
                          <a:cs typeface="Nimbus Sans"/>
                        </a:rPr>
                        <a:t>Original lower boundary</a:t>
                      </a:r>
                    </a:p>
                  </a:txBody>
                  <a:tcPr>
                    <a:solidFill>
                      <a:srgbClr val="142735"/>
                    </a:solidFill>
                  </a:tcPr>
                </a:tc>
                <a:tc>
                  <a:txBody>
                    <a:bodyPr/>
                    <a:lstStyle/>
                    <a:p>
                      <a:r>
                        <a:rPr sz="2175" b="1">
                          <a:solidFill>
                            <a:srgbClr val="FFFFFF"/>
                          </a:solidFill>
                          <a:latin typeface="Nimbus Sans"/>
                          <a:ea typeface="Nimbus Sans"/>
                          <a:cs typeface="Nimbus Sans"/>
                        </a:rPr>
                        <a:t>Valley lower boundary</a:t>
                      </a:r>
                    </a:p>
                  </a:txBody>
                  <a:tcPr>
                    <a:solidFill>
                      <a:srgbClr val="142735"/>
                    </a:solidFill>
                  </a:tcPr>
                </a:tc>
                <a:extLst>
                  <a:ext uri="{0D108BD9-81ED-4DB2-BD59-A6C34878D82A}">
                    <a16:rowId xmlns:a16="http://schemas.microsoft.com/office/drawing/2014/main" val="10000"/>
                  </a:ext>
                </a:extLst>
              </a:tr>
              <a:tr h="936625">
                <a:tc>
                  <a:txBody>
                    <a:bodyPr/>
                    <a:lstStyle/>
                    <a:p>
                      <a:r>
                        <a:rPr sz="2175" b="0">
                          <a:solidFill>
                            <a:srgbClr val="142735"/>
                          </a:solidFill>
                          <a:latin typeface="Nimbus Sans"/>
                          <a:ea typeface="Nimbus Sans"/>
                          <a:cs typeface="Nimbus Sans"/>
                        </a:rPr>
                        <a:t>Legacy</a:t>
                      </a:r>
                    </a:p>
                  </a:txBody>
                  <a:tcPr>
                    <a:solidFill>
                      <a:srgbClr val="FFFFFF"/>
                    </a:solidFill>
                  </a:tcPr>
                </a:tc>
                <a:tc>
                  <a:txBody>
                    <a:bodyPr/>
                    <a:lstStyle/>
                    <a:p>
                      <a:r>
                        <a:rPr sz="2175" b="0">
                          <a:solidFill>
                            <a:srgbClr val="142735"/>
                          </a:solidFill>
                          <a:latin typeface="Nimbus Sans"/>
                          <a:ea typeface="Nimbus Sans"/>
                          <a:cs typeface="Nimbus Sans"/>
                        </a:rPr>
                        <a:t>Original numerical fit</a:t>
                      </a:r>
                    </a:p>
                    <a:p>
                      <a:r>
                        <a:rPr sz="2175" b="0">
                          <a:solidFill>
                            <a:srgbClr val="142735"/>
                          </a:solidFill>
                          <a:latin typeface="Nimbus Sans"/>
                          <a:ea typeface="Nimbus Sans"/>
                          <a:cs typeface="Nimbus Sans"/>
                        </a:rPr>
                        <a:t>Original range choice</a:t>
                      </a:r>
                    </a:p>
                  </a:txBody>
                  <a:tcPr>
                    <a:solidFill>
                      <a:srgbClr val="FFFFFF"/>
                    </a:solidFill>
                  </a:tcPr>
                </a:tc>
                <a:tc>
                  <a:txBody>
                    <a:bodyPr/>
                    <a:lstStyle/>
                    <a:p>
                      <a:r>
                        <a:rPr sz="2175" b="0">
                          <a:solidFill>
                            <a:srgbClr val="142735"/>
                          </a:solidFill>
                          <a:latin typeface="Nimbus Sans"/>
                          <a:ea typeface="Nimbus Sans"/>
                          <a:cs typeface="Nimbus Sans"/>
                        </a:rPr>
                        <a:t>Same numerical fit</a:t>
                      </a:r>
                    </a:p>
                    <a:p>
                      <a:r>
                        <a:rPr sz="2175" b="0">
                          <a:solidFill>
                            <a:srgbClr val="142735"/>
                          </a:solidFill>
                          <a:latin typeface="Nimbus Sans"/>
                          <a:ea typeface="Nimbus Sans"/>
                          <a:cs typeface="Nimbus Sans"/>
                        </a:rPr>
                        <a:t>New range choice</a:t>
                      </a:r>
                    </a:p>
                  </a:txBody>
                  <a:tcPr>
                    <a:solidFill>
                      <a:srgbClr val="FFFFFF"/>
                    </a:solidFill>
                  </a:tcPr>
                </a:tc>
                <a:extLst>
                  <a:ext uri="{0D108BD9-81ED-4DB2-BD59-A6C34878D82A}">
                    <a16:rowId xmlns:a16="http://schemas.microsoft.com/office/drawing/2014/main" val="10001"/>
                  </a:ext>
                </a:extLst>
              </a:tr>
              <a:tr h="936625">
                <a:tc>
                  <a:txBody>
                    <a:bodyPr/>
                    <a:lstStyle/>
                    <a:p>
                      <a:r>
                        <a:rPr sz="2175" b="0">
                          <a:solidFill>
                            <a:srgbClr val="142735"/>
                          </a:solidFill>
                          <a:latin typeface="Nimbus Sans"/>
                          <a:ea typeface="Nimbus Sans"/>
                          <a:cs typeface="Nimbus Sans"/>
                        </a:rPr>
                        <a:t>Adaptive</a:t>
                      </a:r>
                    </a:p>
                  </a:txBody>
                  <a:tcPr>
                    <a:solidFill>
                      <a:srgbClr val="F0F3F5"/>
                    </a:solidFill>
                  </a:tcPr>
                </a:tc>
                <a:tc>
                  <a:txBody>
                    <a:bodyPr/>
                    <a:lstStyle/>
                    <a:p>
                      <a:r>
                        <a:rPr sz="2175" b="0">
                          <a:solidFill>
                            <a:srgbClr val="142735"/>
                          </a:solidFill>
                          <a:latin typeface="Nimbus Sans"/>
                          <a:ea typeface="Nimbus Sans"/>
                          <a:cs typeface="Nimbus Sans"/>
                        </a:rPr>
                        <a:t>Adaptive evaluation</a:t>
                      </a:r>
                    </a:p>
                    <a:p>
                      <a:r>
                        <a:rPr sz="2175" b="0">
                          <a:solidFill>
                            <a:srgbClr val="142735"/>
                          </a:solidFill>
                          <a:latin typeface="Nimbus Sans"/>
                          <a:ea typeface="Nimbus Sans"/>
                          <a:cs typeface="Nimbus Sans"/>
                        </a:rPr>
                        <a:t>Original range choice</a:t>
                      </a:r>
                    </a:p>
                  </a:txBody>
                  <a:tcPr>
                    <a:solidFill>
                      <a:srgbClr val="F0F3F5"/>
                    </a:solidFill>
                  </a:tcPr>
                </a:tc>
                <a:tc>
                  <a:txBody>
                    <a:bodyPr/>
                    <a:lstStyle/>
                    <a:p>
                      <a:r>
                        <a:rPr sz="2175" b="0">
                          <a:solidFill>
                            <a:srgbClr val="142735"/>
                          </a:solidFill>
                          <a:latin typeface="Nimbus Sans"/>
                          <a:ea typeface="Nimbus Sans"/>
                          <a:cs typeface="Nimbus Sans"/>
                        </a:rPr>
                        <a:t>Adaptive evaluation</a:t>
                      </a:r>
                    </a:p>
                    <a:p>
                      <a:r>
                        <a:rPr sz="2175" b="0">
                          <a:solidFill>
                            <a:srgbClr val="142735"/>
                          </a:solidFill>
                          <a:latin typeface="Nimbus Sans"/>
                          <a:ea typeface="Nimbus Sans"/>
                          <a:cs typeface="Nimbus Sans"/>
                        </a:rPr>
                        <a:t>New range choice</a:t>
                      </a:r>
                    </a:p>
                  </a:txBody>
                  <a:tcPr>
                    <a:solidFill>
                      <a:srgbClr val="F0F3F5"/>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56843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9366CF-C090-4C46-A8BF-0FBBDFB4A4E9}"/>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lang="en-US" sz="3200" b="1" dirty="0">
                <a:solidFill>
                  <a:srgbClr val="142735"/>
                </a:solidFill>
                <a:latin typeface="Nimbus Sans"/>
                <a:ea typeface="Nimbus Sans"/>
                <a:cs typeface="Nimbus Sans"/>
              </a:rPr>
              <a:t>Plotting ALL fit parameters in one calibration flow plot</a:t>
            </a:r>
            <a:endParaRPr sz="3200" b="1" dirty="0">
              <a:solidFill>
                <a:srgbClr val="142735"/>
              </a:solidFill>
              <a:latin typeface="Nimbus Sans"/>
              <a:ea typeface="Nimbus Sans"/>
              <a:cs typeface="Nimbus Sans"/>
            </a:endParaRPr>
          </a:p>
        </p:txBody>
      </p:sp>
      <p:sp>
        <p:nvSpPr>
          <p:cNvPr id="4" name="Reading caveat">
            <a:extLst>
              <a:ext uri="{FF2B5EF4-FFF2-40B4-BE49-F238E27FC236}">
                <a16:creationId xmlns:a16="http://schemas.microsoft.com/office/drawing/2014/main" id="{6D9B6AA8-67CC-45E6-9E1B-0250695BFDAF}"/>
              </a:ext>
            </a:extLst>
          </p:cNvPr>
          <p:cNvSpPr>
            <a:spLocks noGrp="1"/>
          </p:cNvSpPr>
          <p:nvPr/>
        </p:nvSpPr>
        <p:spPr>
          <a:xfrm>
            <a:off x="457200" y="1052623"/>
            <a:ext cx="11239500" cy="5205302"/>
          </a:xfrm>
          <a:prstGeom prst="rect">
            <a:avLst/>
          </a:prstGeom>
          <a:noFill/>
          <a:ln w="0">
            <a:noFill/>
          </a:ln>
        </p:spPr>
        <p:txBody>
          <a:bodyPr>
            <a:noAutofit/>
          </a:bodyPr>
          <a:lstStyle/>
          <a:p>
            <a:pPr marL="342900" lvl="0" indent="-342900">
              <a:buFont typeface="Courier New" panose="02070309020205020404" pitchFamily="49" charset="0"/>
              <a:buChar char="o"/>
            </a:pPr>
            <a:r>
              <a:rPr lang="en-US" sz="2400" dirty="0"/>
              <a:t>Each thin line follows one channel through the calibration stages. </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dirty="0"/>
              <a:t>The dark line shows the median.</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b="1" dirty="0"/>
              <a:t>Step plots:</a:t>
            </a:r>
            <a:r>
              <a:rPr lang="en-US" sz="2400" dirty="0"/>
              <a:t> compare each channel with its own previous value. (e.g. R1-R2)</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b="1" dirty="0"/>
              <a:t>R5-reference plots:</a:t>
            </a:r>
            <a:r>
              <a:rPr lang="en-US" sz="2400" dirty="0"/>
              <a:t> compare each channel with its Fredi’s calibration values.</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dirty="0"/>
              <a:t>A signed-log scale lets us see small differences and large jumps together.</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dirty="0"/>
              <a:t>Most channels settle down. B2 and a few channels in the E sets keep jumping.</a:t>
            </a:r>
          </a:p>
          <a:p>
            <a:pPr marL="342900" lvl="0" indent="-342900">
              <a:buFont typeface="Courier New" panose="02070309020205020404" pitchFamily="49" charset="0"/>
              <a:buChar char="o"/>
            </a:pPr>
            <a:endParaRPr lang="en-US" sz="2400" dirty="0"/>
          </a:p>
          <a:p>
            <a:pPr marL="342900" lvl="0" indent="-342900">
              <a:buFont typeface="Courier New" panose="02070309020205020404" pitchFamily="49" charset="0"/>
              <a:buChar char="o"/>
            </a:pPr>
            <a:r>
              <a:rPr lang="en-US" sz="2400" dirty="0"/>
              <a:t>Note: A stable calibration can still come from a poor fit.</a:t>
            </a:r>
          </a:p>
        </p:txBody>
      </p:sp>
    </p:spTree>
    <p:extLst>
      <p:ext uri="{BB962C8B-B14F-4D97-AF65-F5344CB8AC3E}">
        <p14:creationId xmlns:p14="http://schemas.microsoft.com/office/powerpoint/2010/main" val="1971407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DC46FBE-29D0-4BED-B60E-D8231698E225}"/>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Calibration step size: Legacy (B and E sets)</a:t>
            </a:r>
          </a:p>
        </p:txBody>
      </p:sp>
      <p:pic>
        <p:nvPicPr>
          <p:cNvPr id="6" name="Picture 5"/>
          <p:cNvPicPr>
            <a:picLocks noChangeAspect="1"/>
          </p:cNvPicPr>
          <p:nvPr/>
        </p:nvPicPr>
        <p:blipFill>
          <a:blip r:embed="rId3"/>
          <a:stretch/>
        </p:blipFill>
        <p:spPr>
          <a:xfrm>
            <a:off x="2153151" y="866775"/>
            <a:ext cx="7885697" cy="5762625"/>
          </a:xfrm>
          <a:prstGeom prst="rect">
            <a:avLst/>
          </a:prstGeom>
        </p:spPr>
      </p:pic>
    </p:spTree>
    <p:extLst>
      <p:ext uri="{BB962C8B-B14F-4D97-AF65-F5344CB8AC3E}">
        <p14:creationId xmlns:p14="http://schemas.microsoft.com/office/powerpoint/2010/main" val="3386617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EE03BF7-5222-46F9-AFE3-E302E9D50C11}"/>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Calibration step size: Adaptive (B and E sets)</a:t>
            </a:r>
          </a:p>
        </p:txBody>
      </p:sp>
      <p:pic>
        <p:nvPicPr>
          <p:cNvPr id="6" name="Picture 5"/>
          <p:cNvPicPr>
            <a:picLocks noChangeAspect="1"/>
          </p:cNvPicPr>
          <p:nvPr/>
        </p:nvPicPr>
        <p:blipFill>
          <a:blip r:embed="rId3"/>
          <a:stretch/>
        </p:blipFill>
        <p:spPr>
          <a:xfrm>
            <a:off x="2153151" y="866775"/>
            <a:ext cx="7885697" cy="5762625"/>
          </a:xfrm>
          <a:prstGeom prst="rect">
            <a:avLst/>
          </a:prstGeom>
        </p:spPr>
      </p:pic>
    </p:spTree>
    <p:extLst>
      <p:ext uri="{BB962C8B-B14F-4D97-AF65-F5344CB8AC3E}">
        <p14:creationId xmlns:p14="http://schemas.microsoft.com/office/powerpoint/2010/main" val="196006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9554423-919D-4AE0-81F9-84B25E3A901E}"/>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Calibration step size: Legacy</a:t>
            </a:r>
          </a:p>
        </p:txBody>
      </p:sp>
      <p:pic>
        <p:nvPicPr>
          <p:cNvPr id="6" name="Picture 5"/>
          <p:cNvPicPr>
            <a:picLocks noChangeAspect="1"/>
          </p:cNvPicPr>
          <p:nvPr/>
        </p:nvPicPr>
        <p:blipFill>
          <a:blip r:embed="rId3"/>
          <a:stretch/>
        </p:blipFill>
        <p:spPr>
          <a:xfrm>
            <a:off x="2395522" y="866775"/>
            <a:ext cx="7400956" cy="5762625"/>
          </a:xfrm>
          <a:prstGeom prst="rect">
            <a:avLst/>
          </a:prstGeom>
        </p:spPr>
      </p:pic>
    </p:spTree>
    <p:extLst>
      <p:ext uri="{BB962C8B-B14F-4D97-AF65-F5344CB8AC3E}">
        <p14:creationId xmlns:p14="http://schemas.microsoft.com/office/powerpoint/2010/main" val="953119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7F78F2A9-FB67-4A05-8C88-06CC3909727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Calibration step size: Adaptive</a:t>
            </a:r>
          </a:p>
        </p:txBody>
      </p:sp>
      <p:pic>
        <p:nvPicPr>
          <p:cNvPr id="6" name="Picture 5"/>
          <p:cNvPicPr>
            <a:picLocks noChangeAspect="1"/>
          </p:cNvPicPr>
          <p:nvPr/>
        </p:nvPicPr>
        <p:blipFill>
          <a:blip r:embed="rId3"/>
          <a:stretch/>
        </p:blipFill>
        <p:spPr>
          <a:xfrm>
            <a:off x="2395522" y="866775"/>
            <a:ext cx="7400956" cy="5762625"/>
          </a:xfrm>
          <a:prstGeom prst="rect">
            <a:avLst/>
          </a:prstGeom>
        </p:spPr>
      </p:pic>
    </p:spTree>
    <p:extLst>
      <p:ext uri="{BB962C8B-B14F-4D97-AF65-F5344CB8AC3E}">
        <p14:creationId xmlns:p14="http://schemas.microsoft.com/office/powerpoint/2010/main" val="16326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35A576B-39C7-4214-B6D7-A948E999077D}"/>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needs a data-quality check as well</a:t>
            </a:r>
          </a:p>
        </p:txBody>
      </p:sp>
      <p:sp>
        <p:nvSpPr>
          <p:cNvPr id="2" name="Source context">
            <a:extLst>
              <a:ext uri="{FF2B5EF4-FFF2-40B4-BE49-F238E27FC236}">
                <a16:creationId xmlns:a16="http://schemas.microsoft.com/office/drawing/2014/main" id="{E4C9E06D-308A-47A1-B2FC-E924AEE2FB49}"/>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Data quality is a hypothesis to investigate, not an explanation already proved</a:t>
            </a:r>
          </a:p>
        </p:txBody>
      </p:sp>
      <p:sp>
        <p:nvSpPr>
          <p:cNvPr id="3" name="Discussion">
            <a:extLst>
              <a:ext uri="{FF2B5EF4-FFF2-40B4-BE49-F238E27FC236}">
                <a16:creationId xmlns:a16="http://schemas.microsoft.com/office/drawing/2014/main" id="{60BBE2E2-99DE-4F19-9A3A-FF4062083102}"/>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B1 is comparatively stable, while B2 remains troublesome despite nominally similar configuration.</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run database labels two contributing B2 runs “dirty muon.”</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That note motivates a run-level comparison, but does not establish the cause of the difficult spectra.</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Inspect fit shape, parameter jumps, and fresh-fit coverage together before choosing a method.</a:t>
            </a:r>
          </a:p>
        </p:txBody>
      </p:sp>
    </p:spTree>
    <p:extLst>
      <p:ext uri="{BB962C8B-B14F-4D97-AF65-F5344CB8AC3E}">
        <p14:creationId xmlns:p14="http://schemas.microsoft.com/office/powerpoint/2010/main" val="1104625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5482FE5-E2E9-4792-9F8D-655537F9A29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Legacy relative to Legacy R5</a:t>
            </a:r>
          </a:p>
        </p:txBody>
      </p:sp>
      <p:pic>
        <p:nvPicPr>
          <p:cNvPr id="6" name="Picture 5"/>
          <p:cNvPicPr>
            <a:picLocks noChangeAspect="1"/>
          </p:cNvPicPr>
          <p:nvPr/>
        </p:nvPicPr>
        <p:blipFill>
          <a:blip r:embed="rId3"/>
          <a:stretch/>
        </p:blipFill>
        <p:spPr>
          <a:xfrm>
            <a:off x="1485900" y="866775"/>
            <a:ext cx="9220200" cy="5762625"/>
          </a:xfrm>
          <a:prstGeom prst="rect">
            <a:avLst/>
          </a:prstGeom>
        </p:spPr>
      </p:pic>
    </p:spTree>
    <p:extLst>
      <p:ext uri="{BB962C8B-B14F-4D97-AF65-F5344CB8AC3E}">
        <p14:creationId xmlns:p14="http://schemas.microsoft.com/office/powerpoint/2010/main" val="2131888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87F6BA1-E56F-471F-B628-4639B807E9DF}"/>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Adaptive step changes</a:t>
            </a:r>
          </a:p>
        </p:txBody>
      </p:sp>
      <p:pic>
        <p:nvPicPr>
          <p:cNvPr id="6" name="Picture 5"/>
          <p:cNvPicPr>
            <a:picLocks noChangeAspect="1"/>
          </p:cNvPicPr>
          <p:nvPr/>
        </p:nvPicPr>
        <p:blipFill>
          <a:blip r:embed="rId3"/>
          <a:stretch/>
        </p:blipFill>
        <p:spPr>
          <a:xfrm>
            <a:off x="1485900" y="866775"/>
            <a:ext cx="9220200" cy="5762625"/>
          </a:xfrm>
          <a:prstGeom prst="rect">
            <a:avLst/>
          </a:prstGeom>
        </p:spPr>
      </p:pic>
    </p:spTree>
    <p:extLst>
      <p:ext uri="{BB962C8B-B14F-4D97-AF65-F5344CB8AC3E}">
        <p14:creationId xmlns:p14="http://schemas.microsoft.com/office/powerpoint/2010/main" val="912306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1AD32A0-4BC6-4EB8-BEB6-EC779093738D}"/>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Why change the lower fit boundary?</a:t>
            </a:r>
          </a:p>
        </p:txBody>
      </p:sp>
      <p:sp>
        <p:nvSpPr>
          <p:cNvPr id="2" name="Source context">
            <a:extLst>
              <a:ext uri="{FF2B5EF4-FFF2-40B4-BE49-F238E27FC236}">
                <a16:creationId xmlns:a16="http://schemas.microsoft.com/office/drawing/2014/main" id="{DE77EE33-C601-434D-83F3-21F19C7BE498}"/>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Boundary-selection study</a:t>
            </a:r>
          </a:p>
        </p:txBody>
      </p:sp>
      <p:sp>
        <p:nvSpPr>
          <p:cNvPr id="3" name="Discussion">
            <a:extLst>
              <a:ext uri="{FF2B5EF4-FFF2-40B4-BE49-F238E27FC236}">
                <a16:creationId xmlns:a16="http://schemas.microsoft.com/office/drawing/2014/main" id="{F80D9D68-F436-49A7-A65A-85D2B803DBE8}"/>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Some fits extend too far into the low-ADC region and miss the visible MIP peak.</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boundary controlled by one low bin can be sensitive to statistical fluctuations.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fitted valley uses the surrounding shape to choose a more stable lower edge.</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rejected valley candidate can fall back to the original boundary, so the reported status matters.</a:t>
            </a:r>
          </a:p>
        </p:txBody>
      </p:sp>
    </p:spTree>
    <p:extLst>
      <p:ext uri="{BB962C8B-B14F-4D97-AF65-F5344CB8AC3E}">
        <p14:creationId xmlns:p14="http://schemas.microsoft.com/office/powerpoint/2010/main" val="278208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977A811-9EC8-46FE-B66A-CA5602FAD58C}"/>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Old boundary: Legacy step changes</a:t>
            </a:r>
          </a:p>
        </p:txBody>
      </p:sp>
      <p:pic>
        <p:nvPicPr>
          <p:cNvPr id="6" name="Picture 5"/>
          <p:cNvPicPr>
            <a:picLocks noChangeAspect="1"/>
          </p:cNvPicPr>
          <p:nvPr/>
        </p:nvPicPr>
        <p:blipFill>
          <a:blip r:embed="rId3"/>
          <a:stretch/>
        </p:blipFill>
        <p:spPr>
          <a:xfrm>
            <a:off x="3802768" y="866775"/>
            <a:ext cx="4586464" cy="5762625"/>
          </a:xfrm>
          <a:prstGeom prst="rect">
            <a:avLst/>
          </a:prstGeom>
        </p:spPr>
      </p:pic>
    </p:spTree>
    <p:extLst>
      <p:ext uri="{BB962C8B-B14F-4D97-AF65-F5344CB8AC3E}">
        <p14:creationId xmlns:p14="http://schemas.microsoft.com/office/powerpoint/2010/main" val="1308120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DE09902-FDD1-4143-91AD-54D26151C19C}"/>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Old boundary: Adaptive step changes</a:t>
            </a:r>
          </a:p>
        </p:txBody>
      </p:sp>
      <p:pic>
        <p:nvPicPr>
          <p:cNvPr id="6" name="Picture 5"/>
          <p:cNvPicPr>
            <a:picLocks noChangeAspect="1"/>
          </p:cNvPicPr>
          <p:nvPr/>
        </p:nvPicPr>
        <p:blipFill>
          <a:blip r:embed="rId3"/>
          <a:stretch/>
        </p:blipFill>
        <p:spPr>
          <a:xfrm>
            <a:off x="3802768" y="866775"/>
            <a:ext cx="4586464" cy="5762625"/>
          </a:xfrm>
          <a:prstGeom prst="rect">
            <a:avLst/>
          </a:prstGeom>
        </p:spPr>
      </p:pic>
    </p:spTree>
    <p:extLst>
      <p:ext uri="{BB962C8B-B14F-4D97-AF65-F5344CB8AC3E}">
        <p14:creationId xmlns:p14="http://schemas.microsoft.com/office/powerpoint/2010/main" val="358044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7EF87F1-175C-4381-AF02-3D7AA285267E}"/>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New boundary: Legacy step changes</a:t>
            </a:r>
          </a:p>
        </p:txBody>
      </p:sp>
      <p:pic>
        <p:nvPicPr>
          <p:cNvPr id="6" name="Picture 5"/>
          <p:cNvPicPr>
            <a:picLocks noChangeAspect="1"/>
          </p:cNvPicPr>
          <p:nvPr/>
        </p:nvPicPr>
        <p:blipFill>
          <a:blip r:embed="rId3"/>
          <a:stretch/>
        </p:blipFill>
        <p:spPr>
          <a:xfrm>
            <a:off x="3802768" y="866775"/>
            <a:ext cx="4586464" cy="5762625"/>
          </a:xfrm>
          <a:prstGeom prst="rect">
            <a:avLst/>
          </a:prstGeom>
        </p:spPr>
      </p:pic>
    </p:spTree>
    <p:extLst>
      <p:ext uri="{BB962C8B-B14F-4D97-AF65-F5344CB8AC3E}">
        <p14:creationId xmlns:p14="http://schemas.microsoft.com/office/powerpoint/2010/main" val="195739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4415EA2-6521-442C-8E92-6EE7FB130A1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New boundary: Adaptive step changes</a:t>
            </a:r>
          </a:p>
        </p:txBody>
      </p:sp>
      <p:pic>
        <p:nvPicPr>
          <p:cNvPr id="6" name="Picture 5"/>
          <p:cNvPicPr>
            <a:picLocks noChangeAspect="1"/>
          </p:cNvPicPr>
          <p:nvPr/>
        </p:nvPicPr>
        <p:blipFill>
          <a:blip r:embed="rId3"/>
          <a:stretch/>
        </p:blipFill>
        <p:spPr>
          <a:xfrm>
            <a:off x="3802768" y="866775"/>
            <a:ext cx="4586464" cy="5762625"/>
          </a:xfrm>
          <a:prstGeom prst="rect">
            <a:avLst/>
          </a:prstGeom>
        </p:spPr>
      </p:pic>
    </p:spTree>
    <p:extLst>
      <p:ext uri="{BB962C8B-B14F-4D97-AF65-F5344CB8AC3E}">
        <p14:creationId xmlns:p14="http://schemas.microsoft.com/office/powerpoint/2010/main" val="1947900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E12215C-45BA-4BD1-9EFD-B1041F7FD116}"/>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Better-looking fits can shift the calibration</a:t>
            </a:r>
          </a:p>
        </p:txBody>
      </p:sp>
      <p:sp>
        <p:nvSpPr>
          <p:cNvPr id="2" name="Source context">
            <a:extLst>
              <a:ext uri="{FF2B5EF4-FFF2-40B4-BE49-F238E27FC236}">
                <a16:creationId xmlns:a16="http://schemas.microsoft.com/office/drawing/2014/main" id="{00A4AF29-06A6-4F02-88A0-43D460489AEE}"/>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Interpretation</a:t>
            </a:r>
          </a:p>
        </p:txBody>
      </p:sp>
      <p:sp>
        <p:nvSpPr>
          <p:cNvPr id="3" name="Discussion">
            <a:extLst>
              <a:ext uri="{FF2B5EF4-FFF2-40B4-BE49-F238E27FC236}">
                <a16:creationId xmlns:a16="http://schemas.microsoft.com/office/drawing/2014/main" id="{E265A9CE-E76D-4B7D-A681-AF1E12389E3D}"/>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new lower boundary improves several examples with both Legacy and Adaptive.</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Legacy with the valley finder remains a candidate in the comparison.</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Percent-level changes also occur in well-behaved channels. These are calibration changes that need validation.</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Convergence and visual agreement are useful evidence, but neither establishes an unbiased scale.</a:t>
            </a:r>
          </a:p>
        </p:txBody>
      </p:sp>
    </p:spTree>
    <p:extLst>
      <p:ext uri="{BB962C8B-B14F-4D97-AF65-F5344CB8AC3E}">
        <p14:creationId xmlns:p14="http://schemas.microsoft.com/office/powerpoint/2010/main" val="46700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4B6CBAC-D6AA-4493-940E-E6D18603C16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E3 and B1: inspect the fitted shape</a:t>
            </a:r>
          </a:p>
        </p:txBody>
      </p:sp>
      <p:sp>
        <p:nvSpPr>
          <p:cNvPr id="2" name="Source context">
            <a:extLst>
              <a:ext uri="{FF2B5EF4-FFF2-40B4-BE49-F238E27FC236}">
                <a16:creationId xmlns:a16="http://schemas.microsoft.com/office/drawing/2014/main" id="{A25C3224-90A1-43CD-A921-884AEAF41343}"/>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Selected R5 overlays</a:t>
            </a:r>
          </a:p>
        </p:txBody>
      </p:sp>
      <p:sp>
        <p:nvSpPr>
          <p:cNvPr id="3" name="Discussion">
            <a:extLst>
              <a:ext uri="{FF2B5EF4-FFF2-40B4-BE49-F238E27FC236}">
                <a16:creationId xmlns:a16="http://schemas.microsoft.com/office/drawing/2014/main" id="{D3412704-A65B-4243-8790-F9BFCA642486}"/>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E3 cell 1346 makes the Legacy curve’s numerical structure visible in the overlay.</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E3 cell 640 has an Adaptive fit at R5 where the original Legacy overlay has no saved fit.</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B1 cell 1479 shows why a visible low bin and the lower edge deserve attention even in a stable set.</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Use these overlays to identify questions for testing, rather than accepting a fit because it was saved.</a:t>
            </a:r>
          </a:p>
        </p:txBody>
      </p:sp>
    </p:spTree>
    <p:extLst>
      <p:ext uri="{BB962C8B-B14F-4D97-AF65-F5344CB8AC3E}">
        <p14:creationId xmlns:p14="http://schemas.microsoft.com/office/powerpoint/2010/main" val="1756296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81FE010-DDAA-4B6F-9EDB-890D6151F9C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E3 cell 1346: R5 fits</a:t>
            </a:r>
          </a:p>
        </p:txBody>
      </p:sp>
      <p:pic>
        <p:nvPicPr>
          <p:cNvPr id="6" name="Picture 5"/>
          <p:cNvPicPr>
            <a:picLocks noChangeAspect="1"/>
          </p:cNvPicPr>
          <p:nvPr/>
        </p:nvPicPr>
        <p:blipFill>
          <a:blip r:embed="rId3"/>
          <a:stretch/>
        </p:blipFill>
        <p:spPr>
          <a:xfrm>
            <a:off x="1661387" y="866775"/>
            <a:ext cx="8869225" cy="5762625"/>
          </a:xfrm>
          <a:prstGeom prst="rect">
            <a:avLst/>
          </a:prstGeom>
        </p:spPr>
      </p:pic>
    </p:spTree>
    <p:extLst>
      <p:ext uri="{BB962C8B-B14F-4D97-AF65-F5344CB8AC3E}">
        <p14:creationId xmlns:p14="http://schemas.microsoft.com/office/powerpoint/2010/main" val="1908780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7987BD4-138E-4A3D-A858-2A70372B0DF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E3 cell 640: R5 fits</a:t>
            </a:r>
          </a:p>
        </p:txBody>
      </p:sp>
      <p:pic>
        <p:nvPicPr>
          <p:cNvPr id="6" name="Picture 5"/>
          <p:cNvPicPr>
            <a:picLocks noChangeAspect="1"/>
          </p:cNvPicPr>
          <p:nvPr/>
        </p:nvPicPr>
        <p:blipFill>
          <a:blip r:embed="rId3"/>
          <a:stretch/>
        </p:blipFill>
        <p:spPr>
          <a:xfrm>
            <a:off x="1661387" y="866775"/>
            <a:ext cx="8869225" cy="5762625"/>
          </a:xfrm>
          <a:prstGeom prst="rect">
            <a:avLst/>
          </a:prstGeom>
        </p:spPr>
      </p:pic>
    </p:spTree>
    <p:extLst>
      <p:ext uri="{BB962C8B-B14F-4D97-AF65-F5344CB8AC3E}">
        <p14:creationId xmlns:p14="http://schemas.microsoft.com/office/powerpoint/2010/main" val="471053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0F1FEB5-08C9-45AF-91A2-A87ECC28F933}"/>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1479: R5 fits</a:t>
            </a:r>
          </a:p>
        </p:txBody>
      </p:sp>
      <p:pic>
        <p:nvPicPr>
          <p:cNvPr id="6" name="Picture 5"/>
          <p:cNvPicPr>
            <a:picLocks noChangeAspect="1"/>
          </p:cNvPicPr>
          <p:nvPr/>
        </p:nvPicPr>
        <p:blipFill>
          <a:blip r:embed="rId3"/>
          <a:stretch/>
        </p:blipFill>
        <p:spPr>
          <a:xfrm>
            <a:off x="1661387" y="866775"/>
            <a:ext cx="8869225" cy="5762625"/>
          </a:xfrm>
          <a:prstGeom prst="rect">
            <a:avLst/>
          </a:prstGeom>
        </p:spPr>
      </p:pic>
    </p:spTree>
    <p:extLst>
      <p:ext uri="{BB962C8B-B14F-4D97-AF65-F5344CB8AC3E}">
        <p14:creationId xmlns:p14="http://schemas.microsoft.com/office/powerpoint/2010/main" val="1741785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CC57C708-AA03-4601-8AF1-49E8B3F088D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704: a late pass can get worse</a:t>
            </a:r>
          </a:p>
        </p:txBody>
      </p:sp>
      <p:sp>
        <p:nvSpPr>
          <p:cNvPr id="2" name="Source context">
            <a:extLst>
              <a:ext uri="{FF2B5EF4-FFF2-40B4-BE49-F238E27FC236}">
                <a16:creationId xmlns:a16="http://schemas.microsoft.com/office/drawing/2014/main" id="{56DED747-7173-4C23-9407-411A80CB0D8B}"/>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Inspect R6, R7, and R8 together</a:t>
            </a:r>
          </a:p>
        </p:txBody>
      </p:sp>
      <p:sp>
        <p:nvSpPr>
          <p:cNvPr id="3" name="Discussion">
            <a:extLst>
              <a:ext uri="{FF2B5EF4-FFF2-40B4-BE49-F238E27FC236}">
                <a16:creationId xmlns:a16="http://schemas.microsoft.com/office/drawing/2014/main" id="{85462D07-F412-449C-97CB-2620E02D7EC6}"/>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valley-campaign Adaptive fit changes substantially between R7 and R8.</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H falls while the Gaussian width collapses toward zero and the Landau width increases.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reported boundary status is minimum_at_boundary. The lower edge remains at the fallback value.</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high bin may influence the result, but the overlay alone cannot establish the cause.</a:t>
            </a:r>
          </a:p>
        </p:txBody>
      </p:sp>
    </p:spTree>
    <p:extLst>
      <p:ext uri="{BB962C8B-B14F-4D97-AF65-F5344CB8AC3E}">
        <p14:creationId xmlns:p14="http://schemas.microsoft.com/office/powerpoint/2010/main" val="1698255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8D496F6-5A17-441E-BEB4-128D473E6BAB}"/>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704: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601502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41A2A22-DAED-4817-B991-A7C0FEF20F1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704: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74675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5073720-267B-4B76-9EC6-6F8E3E056F51}"/>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704: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798371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51764C3-2F72-407B-BF5F-43A599A75688}"/>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704: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611792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28DEE79-AA74-4316-A9E3-288F476A1CE9}"/>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remaining difficult channels</a:t>
            </a:r>
          </a:p>
        </p:txBody>
      </p:sp>
      <p:sp>
        <p:nvSpPr>
          <p:cNvPr id="2" name="Source context">
            <a:extLst>
              <a:ext uri="{FF2B5EF4-FFF2-40B4-BE49-F238E27FC236}">
                <a16:creationId xmlns:a16="http://schemas.microsoft.com/office/drawing/2014/main" id="{AD16504B-DF57-4C1D-9959-D9D14D5ECC5A}"/>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B2 cells 579, 2562, 709, 2118, and 1287</a:t>
            </a:r>
          </a:p>
        </p:txBody>
      </p:sp>
      <p:sp>
        <p:nvSpPr>
          <p:cNvPr id="3" name="Discussion">
            <a:extLst>
              <a:ext uri="{FF2B5EF4-FFF2-40B4-BE49-F238E27FC236}">
                <a16:creationId xmlns:a16="http://schemas.microsoft.com/office/drawing/2014/main" id="{B8720A51-79DF-4323-99EC-79BB18A49BDE}"/>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next examples keep the same cell visible across both methods and both boundaries.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Check whether the peak position stabilizes, and whether the fit range follows the intended MIP feature.</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Watch for a sudden exchange between Landau and Gaussian width as H changes.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smoother function helps expose data structure, but cannot make an unsuitable spectrum well behaved.</a:t>
            </a:r>
          </a:p>
        </p:txBody>
      </p:sp>
    </p:spTree>
    <p:extLst>
      <p:ext uri="{BB962C8B-B14F-4D97-AF65-F5344CB8AC3E}">
        <p14:creationId xmlns:p14="http://schemas.microsoft.com/office/powerpoint/2010/main" val="832171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22BA6DC-2EBC-4EDC-91DE-5ED89C1506DC}"/>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579: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2054600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EE1E49C-5CB3-4790-864D-44DE157852AD}"/>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579: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2059946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7DD59EE-E92C-4094-922D-7BB60ACCDF5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579: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483358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2C5FDB6-79EC-452C-A973-BD0FC67A4F8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579: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673905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227858F-2698-4E16-8FAD-385709DD1E4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2562: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358227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B53AB36-93B8-4B8B-A549-8BA67675C689}"/>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2562: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33610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53DD03C-0F82-46CC-B4DA-3792C6D85B86}"/>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2562: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102363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4EB8112-DDFC-4FCE-A9E2-4E2C48EC20D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2562: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432455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791DEAC-571A-470F-AFA6-2060644A9EC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709: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319155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8A01803-2194-424D-9250-6D20220D92D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709: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424117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2D50728-488C-425C-AC44-8EF1AC98950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709: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435111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0074BE5-E14C-4006-84EF-AAF3590389FD}"/>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709: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841154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3231857-08A4-4535-9021-F623143FA45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2118: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220850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14D9098-B336-4198-A21D-67142D39F4E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2118: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728795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893D564-6F78-48A5-AD11-8746F6EDC85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2118: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703012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726BE7C5-7CA2-4314-A745-B4B9FA9FA0F8}"/>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2118: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521346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B8C9621-D0EE-44FC-80BF-BEEA64AA83A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1287: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659473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FA5E16A-556F-40C4-BD2E-DE4345EE906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1287: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5701390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6FC73F9-0644-4139-A156-95E7DAEADE2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1287: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201150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5818BDF-E255-44ED-8F96-BE3039200A2B}"/>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B2 cell 1287: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955047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E4A5B634-F2B3-4A3A-AB0B-AA8AF831C1E5}"/>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check how general the improvement is</a:t>
            </a:r>
          </a:p>
        </p:txBody>
      </p:sp>
      <p:sp>
        <p:nvSpPr>
          <p:cNvPr id="2" name="Source context">
            <a:extLst>
              <a:ext uri="{FF2B5EF4-FFF2-40B4-BE49-F238E27FC236}">
                <a16:creationId xmlns:a16="http://schemas.microsoft.com/office/drawing/2014/main" id="{95818E26-BB49-48BF-92D1-7AE84EF81EEB}"/>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E1 cells 196 and 1348</a:t>
            </a:r>
          </a:p>
        </p:txBody>
      </p:sp>
      <p:sp>
        <p:nvSpPr>
          <p:cNvPr id="3" name="Discussion">
            <a:extLst>
              <a:ext uri="{FF2B5EF4-FFF2-40B4-BE49-F238E27FC236}">
                <a16:creationId xmlns:a16="http://schemas.microsoft.com/office/drawing/2014/main" id="{5A1C499D-D526-4FC7-BC47-43B35CB419FD}"/>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Compare the same E1 channels with both numerical methods and both lower boundaries.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Look for agreement in peak location as well as differences in width and fit range.</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These examples help test whether an improvement extends beyond the B2 spectra that motivated it.</a:t>
            </a:r>
          </a:p>
        </p:txBody>
      </p:sp>
    </p:spTree>
    <p:extLst>
      <p:ext uri="{BB962C8B-B14F-4D97-AF65-F5344CB8AC3E}">
        <p14:creationId xmlns:p14="http://schemas.microsoft.com/office/powerpoint/2010/main" val="725325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88FD193-D311-49AD-ADDE-D18F661FC80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196: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261594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6B86FC8-71C7-4F7A-9F0A-A2684173776C}"/>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196: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269472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12A436B-34FF-4899-B509-5FADCBED744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196: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872050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2308E9A-D240-4813-ABF6-E47BEDD4800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196: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201768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76B2225-ACDD-46FB-BA04-B9D76EA2CBE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1348: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605661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89A4F0B-C9B5-4694-95A7-147160FA6196}"/>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1348: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6979549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DBC0448-6A45-47FA-9910-10D38747973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1348: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186486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6FAAF7E-982B-4E1E-AC2D-AC917BD96A8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E1 cell 1348: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980529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B59BAE4-2A69-4C74-A2E2-42C48B69950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controls: measure the cost of a change</a:t>
            </a:r>
          </a:p>
        </p:txBody>
      </p:sp>
      <p:sp>
        <p:nvSpPr>
          <p:cNvPr id="2" name="Source context">
            <a:extLst>
              <a:ext uri="{FF2B5EF4-FFF2-40B4-BE49-F238E27FC236}">
                <a16:creationId xmlns:a16="http://schemas.microsoft.com/office/drawing/2014/main" id="{162E796A-F6A5-490D-8CBD-80A54091346F}"/>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B1 cells 704 and 1287</a:t>
            </a:r>
          </a:p>
        </p:txBody>
      </p:sp>
      <p:sp>
        <p:nvSpPr>
          <p:cNvPr id="3" name="Discussion">
            <a:extLst>
              <a:ext uri="{FF2B5EF4-FFF2-40B4-BE49-F238E27FC236}">
                <a16:creationId xmlns:a16="http://schemas.microsoft.com/office/drawing/2014/main" id="{7DD94EF0-8507-4627-ACAB-330E5A90CFA5}"/>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Compare B1 and B2 at the same channel identifiers to separate channel-specific and sample-specific behavior.</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 well-behaved control should retain a plausible peak and stable refinement history.</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Any systematic movement of H in these controls belongs in the calibration uncertainty study.</a:t>
            </a:r>
          </a:p>
        </p:txBody>
      </p:sp>
    </p:spTree>
    <p:extLst>
      <p:ext uri="{BB962C8B-B14F-4D97-AF65-F5344CB8AC3E}">
        <p14:creationId xmlns:p14="http://schemas.microsoft.com/office/powerpoint/2010/main" val="4750474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B9AA73E-E7E1-4FAD-BF2C-6D5D58EB89E7}"/>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704: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9758405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9240FF4-D961-409A-AF6F-4032AC218C8F}"/>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704: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5830202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10D55D2-B45D-4951-AE07-FFAD0B59EDD5}"/>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704: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446223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2E8F6C6-CCFC-4804-89E2-01B1DF2E304B}"/>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704: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905959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FEAC532-C150-49F9-A5EC-0FF0ABDD6526}"/>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1287: Original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6694845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0E4DC59-2E71-4F88-AD6C-85B8F8FF5082}"/>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1287: Original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0196571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945FB1F-BB41-434C-839A-AC7E645BF7F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1287: Valley boundary, Legacy</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1453202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3ACF810-2C36-4A6C-86DC-82EDB1A8A24E}"/>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B1 cell 1287: Valley boundary, Adaptive</a:t>
            </a:r>
          </a:p>
        </p:txBody>
      </p:sp>
      <p:pic>
        <p:nvPicPr>
          <p:cNvPr id="6" name="Picture 5"/>
          <p:cNvPicPr>
            <a:picLocks noChangeAspect="1"/>
          </p:cNvPicPr>
          <p:nvPr/>
        </p:nvPicPr>
        <p:blipFill>
          <a:blip r:embed="rId3"/>
          <a:stretch/>
        </p:blipFill>
        <p:spPr>
          <a:xfrm>
            <a:off x="228600" y="1552713"/>
            <a:ext cx="11734800" cy="4390749"/>
          </a:xfrm>
          <a:prstGeom prst="rect">
            <a:avLst/>
          </a:prstGeom>
        </p:spPr>
      </p:pic>
    </p:spTree>
    <p:extLst>
      <p:ext uri="{BB962C8B-B14F-4D97-AF65-F5344CB8AC3E}">
        <p14:creationId xmlns:p14="http://schemas.microsoft.com/office/powerpoint/2010/main" val="1783652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E41687B-0D0F-41C2-A1BD-378621529891}"/>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What we’ve learned</a:t>
            </a:r>
          </a:p>
        </p:txBody>
      </p:sp>
      <p:sp>
        <p:nvSpPr>
          <p:cNvPr id="2" name="Source context">
            <a:extLst>
              <a:ext uri="{FF2B5EF4-FFF2-40B4-BE49-F238E27FC236}">
                <a16:creationId xmlns:a16="http://schemas.microsoft.com/office/drawing/2014/main" id="{B393CCE4-C5A6-4BC2-97C7-1EB4E148E71B}"/>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Conclusions from the examples</a:t>
            </a:r>
          </a:p>
        </p:txBody>
      </p:sp>
      <p:sp>
        <p:nvSpPr>
          <p:cNvPr id="3" name="Discussion">
            <a:extLst>
              <a:ext uri="{FF2B5EF4-FFF2-40B4-BE49-F238E27FC236}">
                <a16:creationId xmlns:a16="http://schemas.microsoft.com/office/drawing/2014/main" id="{997AACAB-C83E-4069-B32B-E352008B1EB2}"/>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The new boundary gives better fits in many of these examples.</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Both Legacy and Adaptive still have troublesome cases.</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More refinement steps do not always give a better answer.</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A stable calibration can still come from a poor fit.</a:t>
            </a:r>
          </a:p>
        </p:txBody>
      </p:sp>
    </p:spTree>
    <p:extLst>
      <p:ext uri="{BB962C8B-B14F-4D97-AF65-F5344CB8AC3E}">
        <p14:creationId xmlns:p14="http://schemas.microsoft.com/office/powerpoint/2010/main" val="6201480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BD5F30B-5920-4FA4-BE5B-DEDA5E4DBCB6}"/>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Flagging channels for review</a:t>
            </a:r>
          </a:p>
        </p:txBody>
      </p:sp>
      <p:sp>
        <p:nvSpPr>
          <p:cNvPr id="2" name="Source context">
            <a:extLst>
              <a:ext uri="{FF2B5EF4-FFF2-40B4-BE49-F238E27FC236}">
                <a16:creationId xmlns:a16="http://schemas.microsoft.com/office/drawing/2014/main" id="{360F0F3C-771B-4906-95E1-ADBFE113672C}"/>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A procedure for the full detector</a:t>
            </a:r>
          </a:p>
        </p:txBody>
      </p:sp>
      <p:sp>
        <p:nvSpPr>
          <p:cNvPr id="3" name="Discussion">
            <a:extLst>
              <a:ext uri="{FF2B5EF4-FFF2-40B4-BE49-F238E27FC236}">
                <a16:creationId xmlns:a16="http://schemas.microsoft.com/office/drawing/2014/main" id="{033C9315-FD02-403A-A1BE-52DCD0228CF5}"/>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With tens of thousands of channels, we need an automatic way to find the bad and funky ones.</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Flag failed fits, large calibration jumps, and unusual spectra.</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Show the histogram and fit overlay for human review.</a:t>
            </a:r>
          </a:p>
        </p:txBody>
      </p:sp>
    </p:spTree>
    <p:extLst>
      <p:ext uri="{BB962C8B-B14F-4D97-AF65-F5344CB8AC3E}">
        <p14:creationId xmlns:p14="http://schemas.microsoft.com/office/powerpoint/2010/main" val="3672254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59E1E49-8EDE-4661-BA3C-088FEF45C59B}"/>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What to try next</a:t>
            </a:r>
          </a:p>
        </p:txBody>
      </p:sp>
      <p:sp>
        <p:nvSpPr>
          <p:cNvPr id="2" name="Source context">
            <a:extLst>
              <a:ext uri="{FF2B5EF4-FFF2-40B4-BE49-F238E27FC236}">
                <a16:creationId xmlns:a16="http://schemas.microsoft.com/office/drawing/2014/main" id="{10F5488D-AEE2-4227-95A5-558A6D814114}"/>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Proposed tests</a:t>
            </a:r>
          </a:p>
        </p:txBody>
      </p:sp>
      <p:sp>
        <p:nvSpPr>
          <p:cNvPr id="3" name="Discussion">
            <a:extLst>
              <a:ext uri="{FF2B5EF4-FFF2-40B4-BE49-F238E27FC236}">
                <a16:creationId xmlns:a16="http://schemas.microsoft.com/office/drawing/2014/main" id="{799CECF6-6B39-483B-857A-CB0E0D7F414F}"/>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Check how much the calibration changes when we move the fit range.</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Understand how to handle undercounted and overcounted bins.</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Remove the runs marked “dirty muon” and refit.</a:t>
            </a:r>
          </a:p>
          <a:p>
            <a:pPr marL="279400" indent="-139700">
              <a:spcAft>
                <a:spcPts val="2400"/>
              </a:spcAft>
              <a:buChar char="•"/>
              <a:defRPr sz="2475">
                <a:solidFill>
                  <a:srgbClr val="142735"/>
                </a:solidFill>
                <a:latin typeface="Nimbus Sans"/>
                <a:ea typeface="Nimbus Sans"/>
                <a:cs typeface="Nimbus Sans"/>
              </a:defRPr>
            </a:pPr>
            <a:r>
              <a:rPr sz="2475">
                <a:solidFill>
                  <a:srgbClr val="142735"/>
                </a:solidFill>
                <a:latin typeface="Nimbus Sans"/>
                <a:ea typeface="Nimbus Sans"/>
                <a:cs typeface="Nimbus Sans"/>
              </a:rPr>
              <a:t>Compare with a few well-behaved channels as controls.</a:t>
            </a:r>
          </a:p>
        </p:txBody>
      </p:sp>
    </p:spTree>
    <p:extLst>
      <p:ext uri="{BB962C8B-B14F-4D97-AF65-F5344CB8AC3E}">
        <p14:creationId xmlns:p14="http://schemas.microsoft.com/office/powerpoint/2010/main" val="10289925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17CE408-43A2-438D-B53E-7E83957B3F5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Appendix: the original F1 recipe</a:t>
            </a:r>
          </a:p>
        </p:txBody>
      </p:sp>
      <p:sp>
        <p:nvSpPr>
          <p:cNvPr id="2" name="Source context">
            <a:extLst>
              <a:ext uri="{FF2B5EF4-FFF2-40B4-BE49-F238E27FC236}">
                <a16:creationId xmlns:a16="http://schemas.microsoft.com/office/drawing/2014/main" id="{BCF9E163-A456-48EC-AF03-A6331CCEBDE4}"/>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Recipe provenance • source links in notes</a:t>
            </a:r>
          </a:p>
        </p:txBody>
      </p:sp>
      <p:sp>
        <p:nvSpPr>
          <p:cNvPr id="3" name="Discussion">
            <a:extLst>
              <a:ext uri="{FF2B5EF4-FFF2-40B4-BE49-F238E27FC236}">
                <a16:creationId xmlns:a16="http://schemas.microsoft.com/office/drawing/2014/main" id="{BD00CC2E-31C4-4C29-A8DA-65793FA1E33B}"/>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dataset recipes came from Fredi’s calibration post and the 2026 test-beam helper scripts.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original F1 Yallfile makes the processing order and DataPrep switches explicit.</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The later Python runner organized the larger comparison campaigns.</a:t>
            </a:r>
          </a:p>
          <a:p>
            <a:pPr marL="279400" indent="-139700">
              <a:spcAft>
                <a:spcPts val="2400"/>
              </a:spcAft>
              <a:buChar char="•"/>
              <a:defRPr sz="2475" b="0">
                <a:solidFill>
                  <a:srgbClr val="142735"/>
                </a:solidFill>
                <a:latin typeface="Nimbus Sans"/>
                <a:ea typeface="Nimbus Sans"/>
                <a:cs typeface="Nimbus Sans"/>
              </a:defRPr>
            </a:pPr>
            <a:r>
              <a:rPr sz="2475" b="0">
                <a:solidFill>
                  <a:srgbClr val="142735"/>
                </a:solidFill>
                <a:latin typeface="Nimbus Sans"/>
                <a:ea typeface="Nimbus Sans"/>
                <a:cs typeface="Nimbus Sans"/>
              </a:rPr>
              <a:t>ROOT fit functions and minimizer options are implemented inside DataPrep’s C++ routines.</a:t>
            </a:r>
          </a:p>
        </p:txBody>
      </p:sp>
    </p:spTree>
    <p:extLst>
      <p:ext uri="{BB962C8B-B14F-4D97-AF65-F5344CB8AC3E}">
        <p14:creationId xmlns:p14="http://schemas.microsoft.com/office/powerpoint/2010/main" val="957413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957E6216-DBA9-428D-8CBD-24A6F4B80E34}"/>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Original F1 Yallfile: the complete workflow</a:t>
            </a:r>
          </a:p>
        </p:txBody>
      </p:sp>
      <p:sp>
        <p:nvSpPr>
          <p:cNvPr id="2" name="Source context">
            <a:extLst>
              <a:ext uri="{FF2B5EF4-FFF2-40B4-BE49-F238E27FC236}">
                <a16:creationId xmlns:a16="http://schemas.microsoft.com/office/drawing/2014/main" id="{FEF709FB-C187-49C5-9598-2623493D8E63}"/>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F1 sequence • run numbers omitted</a:t>
            </a:r>
          </a:p>
        </p:txBody>
      </p:sp>
      <p:graphicFrame>
        <p:nvGraphicFramePr>
          <p:cNvPr id="8" name="Table 7"/>
          <p:cNvGraphicFramePr/>
          <p:nvPr/>
        </p:nvGraphicFramePr>
        <p:xfrm>
          <a:off x="381000" y="1019175"/>
          <a:ext cx="11430000" cy="5070684"/>
        </p:xfrm>
        <a:graphic>
          <a:graphicData uri="http://schemas.openxmlformats.org/drawingml/2006/table">
            <a:tbl>
              <a:tblPr firstRow="1"/>
              <a:tblGrid>
                <a:gridCol w="2047875">
                  <a:extLst>
                    <a:ext uri="{9D8B030D-6E8A-4147-A177-3AD203B41FA5}">
                      <a16:colId xmlns:a16="http://schemas.microsoft.com/office/drawing/2014/main" val="20000"/>
                    </a:ext>
                  </a:extLst>
                </a:gridCol>
                <a:gridCol w="3095625">
                  <a:extLst>
                    <a:ext uri="{9D8B030D-6E8A-4147-A177-3AD203B41FA5}">
                      <a16:colId xmlns:a16="http://schemas.microsoft.com/office/drawing/2014/main" val="20001"/>
                    </a:ext>
                  </a:extLst>
                </a:gridCol>
                <a:gridCol w="6286500">
                  <a:extLst>
                    <a:ext uri="{9D8B030D-6E8A-4147-A177-3AD203B41FA5}">
                      <a16:colId xmlns:a16="http://schemas.microsoft.com/office/drawing/2014/main" val="20002"/>
                    </a:ext>
                  </a:extLst>
                </a:gridCol>
              </a:tblGrid>
              <a:tr h="556683">
                <a:tc>
                  <a:txBody>
                    <a:bodyPr/>
                    <a:lstStyle/>
                    <a:p>
                      <a:r>
                        <a:rPr sz="1725" b="1">
                          <a:solidFill>
                            <a:srgbClr val="FFFFFF"/>
                          </a:solidFill>
                          <a:latin typeface="Nimbus Sans"/>
                          <a:ea typeface="Nimbus Sans"/>
                          <a:cs typeface="Nimbus Sans"/>
                        </a:rPr>
                        <a:t>Stage</a:t>
                      </a:r>
                    </a:p>
                  </a:txBody>
                  <a:tcPr>
                    <a:solidFill>
                      <a:srgbClr val="142735"/>
                    </a:solidFill>
                  </a:tcPr>
                </a:tc>
                <a:tc>
                  <a:txBody>
                    <a:bodyPr/>
                    <a:lstStyle/>
                    <a:p>
                      <a:r>
                        <a:rPr sz="1725" b="1">
                          <a:solidFill>
                            <a:srgbClr val="FFFFFF"/>
                          </a:solidFill>
                          <a:latin typeface="Nimbus Sans"/>
                          <a:ea typeface="Nimbus Sans"/>
                          <a:cs typeface="Nimbus Sans"/>
                        </a:rPr>
                        <a:t>Program / switches</a:t>
                      </a:r>
                    </a:p>
                  </a:txBody>
                  <a:tcPr>
                    <a:solidFill>
                      <a:srgbClr val="142735"/>
                    </a:solidFill>
                  </a:tcPr>
                </a:tc>
                <a:tc>
                  <a:txBody>
                    <a:bodyPr/>
                    <a:lstStyle/>
                    <a:p>
                      <a:r>
                        <a:rPr sz="1725" b="1">
                          <a:solidFill>
                            <a:srgbClr val="FFFFFF"/>
                          </a:solidFill>
                          <a:latin typeface="Nimbus Sans"/>
                          <a:ea typeface="Nimbus Sans"/>
                          <a:cs typeface="Nimbus Sans"/>
                        </a:rPr>
                        <a:t>Purpose</a:t>
                      </a:r>
                    </a:p>
                  </a:txBody>
                  <a:tcPr>
                    <a:solidFill>
                      <a:srgbClr val="142735"/>
                    </a:solidFill>
                  </a:tcPr>
                </a:tc>
                <a:extLst>
                  <a:ext uri="{0D108BD9-81ED-4DB2-BD59-A6C34878D82A}">
                    <a16:rowId xmlns:a16="http://schemas.microsoft.com/office/drawing/2014/main" val="10000"/>
                  </a:ext>
                </a:extLst>
              </a:tr>
              <a:tr h="556683">
                <a:tc>
                  <a:txBody>
                    <a:bodyPr/>
                    <a:lstStyle/>
                    <a:p>
                      <a:r>
                        <a:rPr sz="1725" b="0">
                          <a:solidFill>
                            <a:srgbClr val="142735"/>
                          </a:solidFill>
                          <a:latin typeface="Nimbus Sans"/>
                          <a:ea typeface="Nimbus Sans"/>
                          <a:cs typeface="Nimbus Sans"/>
                        </a:rPr>
                        <a:t>Convert</a:t>
                      </a:r>
                    </a:p>
                  </a:txBody>
                  <a:tcPr>
                    <a:solidFill>
                      <a:srgbClr val="FFFFFF"/>
                    </a:solidFill>
                  </a:tcPr>
                </a:tc>
                <a:tc>
                  <a:txBody>
                    <a:bodyPr/>
                    <a:lstStyle/>
                    <a:p>
                      <a:r>
                        <a:rPr sz="1725" b="0">
                          <a:solidFill>
                            <a:srgbClr val="142735"/>
                          </a:solidFill>
                          <a:latin typeface="Nimbus Sans"/>
                          <a:ea typeface="Nimbus Sans"/>
                          <a:cs typeface="Nimbus Sans"/>
                        </a:rPr>
                        <a:t>Convert  -c  -w</a:t>
                      </a:r>
                    </a:p>
                  </a:txBody>
                  <a:tcPr>
                    <a:solidFill>
                      <a:srgbClr val="FFFFFF"/>
                    </a:solidFill>
                  </a:tcPr>
                </a:tc>
                <a:tc>
                  <a:txBody>
                    <a:bodyPr/>
                    <a:lstStyle/>
                    <a:p>
                      <a:r>
                        <a:rPr sz="1725" b="0">
                          <a:solidFill>
                            <a:srgbClr val="142735"/>
                          </a:solidFill>
                          <a:latin typeface="Nimbus Sans"/>
                          <a:ea typeface="Nimbus Sans"/>
                          <a:cs typeface="Nimbus Sans"/>
                        </a:rPr>
                        <a:t>Decode raw data with mapping and run metadata</a:t>
                      </a:r>
                    </a:p>
                  </a:txBody>
                  <a:tcPr>
                    <a:solidFill>
                      <a:srgbClr val="FFFFFF"/>
                    </a:solidFill>
                  </a:tcPr>
                </a:tc>
                <a:extLst>
                  <a:ext uri="{0D108BD9-81ED-4DB2-BD59-A6C34878D82A}">
                    <a16:rowId xmlns:a16="http://schemas.microsoft.com/office/drawing/2014/main" val="10001"/>
                  </a:ext>
                </a:extLst>
              </a:tr>
              <a:tr h="556683">
                <a:tc>
                  <a:txBody>
                    <a:bodyPr/>
                    <a:lstStyle/>
                    <a:p>
                      <a:r>
                        <a:rPr sz="1725" b="0">
                          <a:solidFill>
                            <a:srgbClr val="142735"/>
                          </a:solidFill>
                          <a:latin typeface="Nimbus Sans"/>
                          <a:ea typeface="Nimbus Sans"/>
                          <a:cs typeface="Nimbus Sans"/>
                        </a:rPr>
                        <a:t>Merge</a:t>
                      </a:r>
                    </a:p>
                  </a:txBody>
                  <a:tcPr>
                    <a:solidFill>
                      <a:srgbClr val="F0F3F5"/>
                    </a:solidFill>
                  </a:tcPr>
                </a:tc>
                <a:tc>
                  <a:txBody>
                    <a:bodyPr/>
                    <a:lstStyle/>
                    <a:p>
                      <a:r>
                        <a:rPr sz="1725" b="0">
                          <a:solidFill>
                            <a:srgbClr val="142735"/>
                          </a:solidFill>
                          <a:latin typeface="Nimbus Sans"/>
                          <a:ea typeface="Nimbus Sans"/>
                          <a:cs typeface="Nimbus Sans"/>
                        </a:rPr>
                        <a:t>hadd -f</a:t>
                      </a:r>
                    </a:p>
                  </a:txBody>
                  <a:tcPr>
                    <a:solidFill>
                      <a:srgbClr val="F0F3F5"/>
                    </a:solidFill>
                  </a:tcPr>
                </a:tc>
                <a:tc>
                  <a:txBody>
                    <a:bodyPr/>
                    <a:lstStyle/>
                    <a:p>
                      <a:r>
                        <a:rPr sz="1725" b="0">
                          <a:solidFill>
                            <a:srgbClr val="142735"/>
                          </a:solidFill>
                          <a:latin typeface="Nimbus Sans"/>
                          <a:ea typeface="Nimbus Sans"/>
                          <a:cs typeface="Nimbus Sans"/>
                        </a:rPr>
                        <a:t>Combine the converted muon runs</a:t>
                      </a:r>
                    </a:p>
                  </a:txBody>
                  <a:tcPr>
                    <a:solidFill>
                      <a:srgbClr val="F0F3F5"/>
                    </a:solidFill>
                  </a:tcPr>
                </a:tc>
                <a:extLst>
                  <a:ext uri="{0D108BD9-81ED-4DB2-BD59-A6C34878D82A}">
                    <a16:rowId xmlns:a16="http://schemas.microsoft.com/office/drawing/2014/main" val="10002"/>
                  </a:ext>
                </a:extLst>
              </a:tr>
              <a:tr h="556683">
                <a:tc>
                  <a:txBody>
                    <a:bodyPr/>
                    <a:lstStyle/>
                    <a:p>
                      <a:r>
                        <a:rPr sz="1725" b="0">
                          <a:solidFill>
                            <a:srgbClr val="142735"/>
                          </a:solidFill>
                          <a:latin typeface="Nimbus Sans"/>
                          <a:ea typeface="Nimbus Sans"/>
                          <a:cs typeface="Nimbus Sans"/>
                        </a:rPr>
                        <a:t>Pedestal fits</a:t>
                      </a:r>
                    </a:p>
                  </a:txBody>
                  <a:tcPr>
                    <a:solidFill>
                      <a:srgbClr val="FFFFFF"/>
                    </a:solidFill>
                  </a:tcPr>
                </a:tc>
                <a:tc>
                  <a:txBody>
                    <a:bodyPr/>
                    <a:lstStyle/>
                    <a:p>
                      <a:r>
                        <a:rPr sz="1725" b="0">
                          <a:solidFill>
                            <a:srgbClr val="142735"/>
                          </a:solidFill>
                          <a:latin typeface="Nimbus Sans"/>
                          <a:ea typeface="Nimbus Sans"/>
                          <a:cs typeface="Nimbus Sans"/>
                        </a:rPr>
                        <a:t>DataPrep  -p</a:t>
                      </a:r>
                    </a:p>
                  </a:txBody>
                  <a:tcPr>
                    <a:solidFill>
                      <a:srgbClr val="FFFFFF"/>
                    </a:solidFill>
                  </a:tcPr>
                </a:tc>
                <a:tc>
                  <a:txBody>
                    <a:bodyPr/>
                    <a:lstStyle/>
                    <a:p>
                      <a:r>
                        <a:rPr sz="1725" b="0">
                          <a:solidFill>
                            <a:srgbClr val="142735"/>
                          </a:solidFill>
                          <a:latin typeface="Nimbus Sans"/>
                          <a:ea typeface="Nimbus Sans"/>
                          <a:cs typeface="Nimbus Sans"/>
                        </a:rPr>
                        <a:t>Fit the pedestal spectrum and waveform baseline</a:t>
                      </a:r>
                    </a:p>
                  </a:txBody>
                  <a:tcPr>
                    <a:solidFill>
                      <a:srgbClr val="FFFFFF"/>
                    </a:solidFill>
                  </a:tcPr>
                </a:tc>
                <a:extLst>
                  <a:ext uri="{0D108BD9-81ED-4DB2-BD59-A6C34878D82A}">
                    <a16:rowId xmlns:a16="http://schemas.microsoft.com/office/drawing/2014/main" val="10003"/>
                  </a:ext>
                </a:extLst>
              </a:tr>
              <a:tr h="556683">
                <a:tc>
                  <a:txBody>
                    <a:bodyPr/>
                    <a:lstStyle/>
                    <a:p>
                      <a:r>
                        <a:rPr sz="1725" b="0">
                          <a:solidFill>
                            <a:srgbClr val="142735"/>
                          </a:solidFill>
                          <a:latin typeface="Nimbus Sans"/>
                          <a:ea typeface="Nimbus Sans"/>
                          <a:cs typeface="Nimbus Sans"/>
                        </a:rPr>
                        <a:t>Transfer</a:t>
                      </a:r>
                    </a:p>
                  </a:txBody>
                  <a:tcPr>
                    <a:solidFill>
                      <a:srgbClr val="F0F3F5"/>
                    </a:solidFill>
                  </a:tcPr>
                </a:tc>
                <a:tc>
                  <a:txBody>
                    <a:bodyPr/>
                    <a:lstStyle/>
                    <a:p>
                      <a:r>
                        <a:rPr sz="1725" b="0">
                          <a:solidFill>
                            <a:srgbClr val="142735"/>
                          </a:solidFill>
                          <a:latin typeface="Nimbus Sans"/>
                          <a:ea typeface="Nimbus Sans"/>
                          <a:cs typeface="Nimbus Sans"/>
                        </a:rPr>
                        <a:t>DataPrep  -P  -B  -G</a:t>
                      </a:r>
                    </a:p>
                  </a:txBody>
                  <a:tcPr>
                    <a:solidFill>
                      <a:srgbClr val="F0F3F5"/>
                    </a:solidFill>
                  </a:tcPr>
                </a:tc>
                <a:tc>
                  <a:txBody>
                    <a:bodyPr/>
                    <a:lstStyle/>
                    <a:p>
                      <a:r>
                        <a:rPr sz="1725" b="0">
                          <a:solidFill>
                            <a:srgbClr val="142735"/>
                          </a:solidFill>
                          <a:latin typeface="Nimbus Sans"/>
                          <a:ea typeface="Nimbus Sans"/>
                          <a:cs typeface="Nimbus Sans"/>
                        </a:rPr>
                        <a:t>Attach pedestal, bad-channel map, and TOA offsets</a:t>
                      </a:r>
                    </a:p>
                  </a:txBody>
                  <a:tcPr>
                    <a:solidFill>
                      <a:srgbClr val="F0F3F5"/>
                    </a:solidFill>
                  </a:tcPr>
                </a:tc>
                <a:extLst>
                  <a:ext uri="{0D108BD9-81ED-4DB2-BD59-A6C34878D82A}">
                    <a16:rowId xmlns:a16="http://schemas.microsoft.com/office/drawing/2014/main" val="10004"/>
                  </a:ext>
                </a:extLst>
              </a:tr>
              <a:tr h="556683">
                <a:tc>
                  <a:txBody>
                    <a:bodyPr/>
                    <a:lstStyle/>
                    <a:p>
                      <a:r>
                        <a:rPr sz="1725" b="0">
                          <a:solidFill>
                            <a:srgbClr val="142735"/>
                          </a:solidFill>
                          <a:latin typeface="Nimbus Sans"/>
                          <a:ea typeface="Nimbus Sans"/>
                          <a:cs typeface="Nimbus Sans"/>
                        </a:rPr>
                        <a:t>Initial MIP</a:t>
                      </a:r>
                    </a:p>
                  </a:txBody>
                  <a:tcPr>
                    <a:solidFill>
                      <a:srgbClr val="FFFFFF"/>
                    </a:solidFill>
                  </a:tcPr>
                </a:tc>
                <a:tc>
                  <a:txBody>
                    <a:bodyPr/>
                    <a:lstStyle/>
                    <a:p>
                      <a:r>
                        <a:rPr sz="1725" b="0">
                          <a:solidFill>
                            <a:srgbClr val="142735"/>
                          </a:solidFill>
                          <a:latin typeface="Nimbus Sans"/>
                          <a:ea typeface="Nimbus Sans"/>
                          <a:cs typeface="Nimbus Sans"/>
                        </a:rPr>
                        <a:t>DataPrep  -s</a:t>
                      </a:r>
                    </a:p>
                  </a:txBody>
                  <a:tcPr>
                    <a:solidFill>
                      <a:srgbClr val="FFFFFF"/>
                    </a:solidFill>
                  </a:tcPr>
                </a:tc>
                <a:tc>
                  <a:txBody>
                    <a:bodyPr/>
                    <a:lstStyle/>
                    <a:p>
                      <a:r>
                        <a:rPr sz="1725" b="0">
                          <a:solidFill>
                            <a:srgbClr val="142735"/>
                          </a:solidFill>
                          <a:latin typeface="Nimbus Sans"/>
                          <a:ea typeface="Nimbus Sans"/>
                          <a:cs typeface="Nimbus Sans"/>
                        </a:rPr>
                        <a:t>Estimate MIP scales and refit locally selected hits</a:t>
                      </a:r>
                    </a:p>
                  </a:txBody>
                  <a:tcPr>
                    <a:solidFill>
                      <a:srgbClr val="FFFFFF"/>
                    </a:solidFill>
                  </a:tcPr>
                </a:tc>
                <a:extLst>
                  <a:ext uri="{0D108BD9-81ED-4DB2-BD59-A6C34878D82A}">
                    <a16:rowId xmlns:a16="http://schemas.microsoft.com/office/drawing/2014/main" val="10005"/>
                  </a:ext>
                </a:extLst>
              </a:tr>
              <a:tr h="556683">
                <a:tc>
                  <a:txBody>
                    <a:bodyPr/>
                    <a:lstStyle/>
                    <a:p>
                      <a:r>
                        <a:rPr sz="1725" b="0">
                          <a:solidFill>
                            <a:srgbClr val="142735"/>
                          </a:solidFill>
                          <a:latin typeface="Nimbus Sans"/>
                          <a:ea typeface="Nimbus Sans"/>
                          <a:cs typeface="Nimbus Sans"/>
                        </a:rPr>
                        <a:t>Event selection</a:t>
                      </a:r>
                    </a:p>
                  </a:txBody>
                  <a:tcPr>
                    <a:solidFill>
                      <a:srgbClr val="F0F3F5"/>
                    </a:solidFill>
                  </a:tcPr>
                </a:tc>
                <a:tc>
                  <a:txBody>
                    <a:bodyPr/>
                    <a:lstStyle/>
                    <a:p>
                      <a:r>
                        <a:rPr sz="1725" b="0">
                          <a:solidFill>
                            <a:srgbClr val="142735"/>
                          </a:solidFill>
                          <a:latin typeface="Nimbus Sans"/>
                          <a:ea typeface="Nimbus Sans"/>
                          <a:cs typeface="Nimbus Sans"/>
                        </a:rPr>
                        <a:t>DataPrep  -X</a:t>
                      </a:r>
                    </a:p>
                  </a:txBody>
                  <a:tcPr>
                    <a:solidFill>
                      <a:srgbClr val="F0F3F5"/>
                    </a:solidFill>
                  </a:tcPr>
                </a:tc>
                <a:tc>
                  <a:txBody>
                    <a:bodyPr/>
                    <a:lstStyle/>
                    <a:p>
                      <a:r>
                        <a:rPr sz="1725" b="0">
                          <a:solidFill>
                            <a:srgbClr val="142735"/>
                          </a:solidFill>
                          <a:latin typeface="Nimbus Sans"/>
                          <a:ea typeface="Nimbus Sans"/>
                          <a:cs typeface="Nimbus Sans"/>
                        </a:rPr>
                        <a:t>Skim events that contain a TOA signal</a:t>
                      </a:r>
                    </a:p>
                  </a:txBody>
                  <a:tcPr>
                    <a:solidFill>
                      <a:srgbClr val="F0F3F5"/>
                    </a:solidFill>
                  </a:tcPr>
                </a:tc>
                <a:extLst>
                  <a:ext uri="{0D108BD9-81ED-4DB2-BD59-A6C34878D82A}">
                    <a16:rowId xmlns:a16="http://schemas.microsoft.com/office/drawing/2014/main" val="10006"/>
                  </a:ext>
                </a:extLst>
              </a:tr>
              <a:tr h="556683">
                <a:tc>
                  <a:txBody>
                    <a:bodyPr/>
                    <a:lstStyle/>
                    <a:p>
                      <a:r>
                        <a:rPr sz="1725" b="0">
                          <a:solidFill>
                            <a:srgbClr val="142735"/>
                          </a:solidFill>
                          <a:latin typeface="Nimbus Sans"/>
                          <a:ea typeface="Nimbus Sans"/>
                          <a:cs typeface="Nimbus Sans"/>
                        </a:rPr>
                        <a:t>Refine 1–5</a:t>
                      </a:r>
                    </a:p>
                  </a:txBody>
                  <a:tcPr>
                    <a:solidFill>
                      <a:srgbClr val="FFFFFF"/>
                    </a:solidFill>
                  </a:tcPr>
                </a:tc>
                <a:tc>
                  <a:txBody>
                    <a:bodyPr/>
                    <a:lstStyle/>
                    <a:p>
                      <a:r>
                        <a:rPr sz="1725" b="0">
                          <a:solidFill>
                            <a:srgbClr val="142735"/>
                          </a:solidFill>
                          <a:latin typeface="Nimbus Sans"/>
                          <a:ea typeface="Nimbus Sans"/>
                          <a:cs typeface="Nimbus Sans"/>
                        </a:rPr>
                        <a:t>DataPrep  -S  -x</a:t>
                      </a:r>
                    </a:p>
                    <a:p>
                      <a:r>
                        <a:rPr sz="1725" b="0">
                          <a:solidFill>
                            <a:srgbClr val="142735"/>
                          </a:solidFill>
                          <a:latin typeface="Nimbus Sans"/>
                          <a:ea typeface="Nimbus Sans"/>
                          <a:cs typeface="Nimbus Sans"/>
                        </a:rPr>
                        <a:t>-k from refine 2</a:t>
                      </a:r>
                    </a:p>
                  </a:txBody>
                  <a:tcPr>
                    <a:solidFill>
                      <a:srgbClr val="FFFFFF"/>
                    </a:solidFill>
                  </a:tcPr>
                </a:tc>
                <a:tc>
                  <a:txBody>
                    <a:bodyPr/>
                    <a:lstStyle/>
                    <a:p>
                      <a:r>
                        <a:rPr sz="1725" b="0">
                          <a:solidFill>
                            <a:srgbClr val="142735"/>
                          </a:solidFill>
                          <a:latin typeface="Nimbus Sans"/>
                          <a:ea typeface="Nimbus Sans"/>
                          <a:cs typeface="Nimbus Sans"/>
                        </a:rPr>
                        <a:t>Refit the selected sample with updated calibration</a:t>
                      </a:r>
                    </a:p>
                  </a:txBody>
                  <a:tcPr>
                    <a:solidFill>
                      <a:srgbClr val="FFFFFF"/>
                    </a:solidFill>
                  </a:tcPr>
                </a:tc>
                <a:extLst>
                  <a:ext uri="{0D108BD9-81ED-4DB2-BD59-A6C34878D82A}">
                    <a16:rowId xmlns:a16="http://schemas.microsoft.com/office/drawing/2014/main" val="10007"/>
                  </a:ext>
                </a:extLst>
              </a:tr>
              <a:tr h="556683">
                <a:tc>
                  <a:txBody>
                    <a:bodyPr/>
                    <a:lstStyle/>
                    <a:p>
                      <a:r>
                        <a:rPr sz="1725" b="0">
                          <a:solidFill>
                            <a:srgbClr val="142735"/>
                          </a:solidFill>
                          <a:latin typeface="Nimbus Sans"/>
                          <a:ea typeface="Nimbus Sans"/>
                          <a:cs typeface="Nimbus Sans"/>
                        </a:rPr>
                        <a:t>Final products</a:t>
                      </a:r>
                    </a:p>
                  </a:txBody>
                  <a:tcPr>
                    <a:solidFill>
                      <a:srgbClr val="F0F3F5"/>
                    </a:solidFill>
                  </a:tcPr>
                </a:tc>
                <a:tc>
                  <a:txBody>
                    <a:bodyPr/>
                    <a:lstStyle/>
                    <a:p>
                      <a:r>
                        <a:rPr sz="1725" b="0">
                          <a:solidFill>
                            <a:srgbClr val="142735"/>
                          </a:solidFill>
                          <a:latin typeface="Nimbus Sans"/>
                          <a:ea typeface="Nimbus Sans"/>
                          <a:cs typeface="Nimbus Sans"/>
                        </a:rPr>
                        <a:t>Copy refine 5 outputs</a:t>
                      </a:r>
                    </a:p>
                  </a:txBody>
                  <a:tcPr>
                    <a:solidFill>
                      <a:srgbClr val="F0F3F5"/>
                    </a:solidFill>
                  </a:tcPr>
                </a:tc>
                <a:tc>
                  <a:txBody>
                    <a:bodyPr/>
                    <a:lstStyle/>
                    <a:p>
                      <a:r>
                        <a:rPr sz="1725" b="0">
                          <a:solidFill>
                            <a:srgbClr val="142735"/>
                          </a:solidFill>
                          <a:latin typeface="Nimbus Sans"/>
                          <a:ea typeface="Nimbus Sans"/>
                          <a:cs typeface="Nimbus Sans"/>
                        </a:rPr>
                        <a:t>Copy final ROOT and text calibration files</a:t>
                      </a:r>
                    </a:p>
                  </a:txBody>
                  <a:tcPr>
                    <a:solidFill>
                      <a:srgbClr val="F0F3F5"/>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533224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E3F23F71-BD76-489A-81A5-F735DA71299A}"/>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F1 setup and event preparation</a:t>
            </a:r>
          </a:p>
        </p:txBody>
      </p:sp>
      <p:sp>
        <p:nvSpPr>
          <p:cNvPr id="2" name="Source context">
            <a:extLst>
              <a:ext uri="{FF2B5EF4-FFF2-40B4-BE49-F238E27FC236}">
                <a16:creationId xmlns:a16="http://schemas.microsoft.com/office/drawing/2014/main" id="{14F1D84B-B6D6-43D9-A17F-3DFD0DCB8D4D}"/>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Original F1 recipe</a:t>
            </a:r>
          </a:p>
        </p:txBody>
      </p:sp>
      <p:sp>
        <p:nvSpPr>
          <p:cNvPr id="3" name="Discussion">
            <a:extLst>
              <a:ext uri="{FF2B5EF4-FFF2-40B4-BE49-F238E27FC236}">
                <a16:creationId xmlns:a16="http://schemas.microsoft.com/office/drawing/2014/main" id="{29207004-10CF-4F30-9EF2-C9012AB84A88}"/>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Declare data, work, and eic-shell locations, plus mapping and run-database inputs.</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Run through the eic-shell wrapper with ROOT and OpenMP restricted to one thread.</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Create the output directories, then convert pedestal and muon data separately.</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Merge only the muon files. Keep the dedicated pedestal sample for the pedestal task.</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Yall dependencies connect each task to the files produced by the preceding tasks.</a:t>
            </a:r>
          </a:p>
        </p:txBody>
      </p:sp>
    </p:spTree>
    <p:extLst>
      <p:ext uri="{BB962C8B-B14F-4D97-AF65-F5344CB8AC3E}">
        <p14:creationId xmlns:p14="http://schemas.microsoft.com/office/powerpoint/2010/main" val="8319155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B471E327-5C8F-4274-A9A2-76C93866F420}"/>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F1 pedestal step: two fits per channel</a:t>
            </a:r>
          </a:p>
        </p:txBody>
      </p:sp>
      <p:sp>
        <p:nvSpPr>
          <p:cNvPr id="2" name="Source context">
            <a:extLst>
              <a:ext uri="{FF2B5EF4-FFF2-40B4-BE49-F238E27FC236}">
                <a16:creationId xmlns:a16="http://schemas.microsoft.com/office/drawing/2014/main" id="{4728B8A8-A49C-401E-B10A-72952F85712D}"/>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DataPrep -p • ROOT options live in C++, not in the Yallfile</a:t>
            </a:r>
          </a:p>
        </p:txBody>
      </p:sp>
      <p:graphicFrame>
        <p:nvGraphicFramePr>
          <p:cNvPr id="9" name="Table 8"/>
          <p:cNvGraphicFramePr/>
          <p:nvPr/>
        </p:nvGraphicFramePr>
        <p:xfrm>
          <a:off x="381000" y="1266825"/>
          <a:ext cx="11430000" cy="3362325"/>
        </p:xfrm>
        <a:graphic>
          <a:graphicData uri="http://schemas.openxmlformats.org/drawingml/2006/table">
            <a:tbl>
              <a:tblPr firstRow="1"/>
              <a:tblGrid>
                <a:gridCol w="2333625">
                  <a:extLst>
                    <a:ext uri="{9D8B030D-6E8A-4147-A177-3AD203B41FA5}">
                      <a16:colId xmlns:a16="http://schemas.microsoft.com/office/drawing/2014/main" val="20000"/>
                    </a:ext>
                  </a:extLst>
                </a:gridCol>
                <a:gridCol w="5572125">
                  <a:extLst>
                    <a:ext uri="{9D8B030D-6E8A-4147-A177-3AD203B41FA5}">
                      <a16:colId xmlns:a16="http://schemas.microsoft.com/office/drawing/2014/main" val="20001"/>
                    </a:ext>
                  </a:extLst>
                </a:gridCol>
                <a:gridCol w="3524250">
                  <a:extLst>
                    <a:ext uri="{9D8B030D-6E8A-4147-A177-3AD203B41FA5}">
                      <a16:colId xmlns:a16="http://schemas.microsoft.com/office/drawing/2014/main" val="20002"/>
                    </a:ext>
                  </a:extLst>
                </a:gridCol>
              </a:tblGrid>
              <a:tr h="1120775">
                <a:tc>
                  <a:txBody>
                    <a:bodyPr/>
                    <a:lstStyle/>
                    <a:p>
                      <a:r>
                        <a:rPr sz="2025" b="1">
                          <a:solidFill>
                            <a:srgbClr val="FFFFFF"/>
                          </a:solidFill>
                          <a:latin typeface="Nimbus Sans"/>
                          <a:ea typeface="Nimbus Sans"/>
                          <a:cs typeface="Nimbus Sans"/>
                        </a:rPr>
                        <a:t>Fit</a:t>
                      </a:r>
                    </a:p>
                  </a:txBody>
                  <a:tcPr>
                    <a:solidFill>
                      <a:srgbClr val="142735"/>
                    </a:solidFill>
                  </a:tcPr>
                </a:tc>
                <a:tc>
                  <a:txBody>
                    <a:bodyPr/>
                    <a:lstStyle/>
                    <a:p>
                      <a:r>
                        <a:rPr sz="2025" b="1">
                          <a:solidFill>
                            <a:srgbClr val="FFFFFF"/>
                          </a:solidFill>
                          <a:latin typeface="Nimbus Sans"/>
                          <a:ea typeface="Nimbus Sans"/>
                          <a:cs typeface="Nimbus Sans"/>
                        </a:rPr>
                        <a:t>Procedure</a:t>
                      </a:r>
                    </a:p>
                  </a:txBody>
                  <a:tcPr>
                    <a:solidFill>
                      <a:srgbClr val="142735"/>
                    </a:solidFill>
                  </a:tcPr>
                </a:tc>
                <a:tc>
                  <a:txBody>
                    <a:bodyPr/>
                    <a:lstStyle/>
                    <a:p>
                      <a:r>
                        <a:rPr sz="2025" b="1">
                          <a:solidFill>
                            <a:srgbClr val="FFFFFF"/>
                          </a:solidFill>
                          <a:latin typeface="Nimbus Sans"/>
                          <a:ea typeface="Nimbus Sans"/>
                          <a:cs typeface="Nimbus Sans"/>
                        </a:rPr>
                        <a:t>Saved information</a:t>
                      </a:r>
                    </a:p>
                  </a:txBody>
                  <a:tcPr>
                    <a:solidFill>
                      <a:srgbClr val="142735"/>
                    </a:solidFill>
                  </a:tcPr>
                </a:tc>
                <a:extLst>
                  <a:ext uri="{0D108BD9-81ED-4DB2-BD59-A6C34878D82A}">
                    <a16:rowId xmlns:a16="http://schemas.microsoft.com/office/drawing/2014/main" val="10000"/>
                  </a:ext>
                </a:extLst>
              </a:tr>
              <a:tr h="1120775">
                <a:tc>
                  <a:txBody>
                    <a:bodyPr/>
                    <a:lstStyle/>
                    <a:p>
                      <a:r>
                        <a:rPr sz="2025" b="0">
                          <a:solidFill>
                            <a:srgbClr val="142735"/>
                          </a:solidFill>
                          <a:latin typeface="Nimbus Sans"/>
                          <a:ea typeface="Nimbus Sans"/>
                          <a:cs typeface="Nimbus Sans"/>
                        </a:rPr>
                        <a:t>Pedestal spectrum</a:t>
                      </a:r>
                    </a:p>
                  </a:txBody>
                  <a:tcPr>
                    <a:solidFill>
                      <a:srgbClr val="FFFFFF"/>
                    </a:solidFill>
                  </a:tcPr>
                </a:tc>
                <a:tc>
                  <a:txBody>
                    <a:bodyPr/>
                    <a:lstStyle/>
                    <a:p>
                      <a:r>
                        <a:rPr sz="2025" b="0">
                          <a:solidFill>
                            <a:srgbClr val="142735"/>
                          </a:solidFill>
                          <a:latin typeface="Nimbus Sans"/>
                          <a:ea typeface="Nimbus Sans"/>
                          <a:cs typeface="Nimbus Sans"/>
                        </a:rPr>
                        <a:t>Gaussian seed fit</a:t>
                      </a:r>
                    </a:p>
                    <a:p>
                      <a:r>
                        <a:rPr sz="2025" b="0">
                          <a:solidFill>
                            <a:srgbClr val="142735"/>
                          </a:solidFill>
                          <a:latin typeface="Nimbus Sans"/>
                          <a:ea typeface="Nimbus Sans"/>
                          <a:cs typeface="Nimbus Sans"/>
                        </a:rPr>
                        <a:t>Repeat within mean ± 2σ</a:t>
                      </a:r>
                    </a:p>
                    <a:p>
                      <a:r>
                        <a:rPr sz="2025" b="0">
                          <a:solidFill>
                            <a:srgbClr val="142735"/>
                          </a:solidFill>
                          <a:latin typeface="Nimbus Sans"/>
                          <a:ea typeface="Nimbus Sans"/>
                          <a:cs typeface="Nimbus Sans"/>
                        </a:rPr>
                        <a:t>ROOT option: QNSWW</a:t>
                      </a:r>
                    </a:p>
                  </a:txBody>
                  <a:tcPr>
                    <a:solidFill>
                      <a:srgbClr val="FFFFFF"/>
                    </a:solidFill>
                  </a:tcPr>
                </a:tc>
                <a:tc>
                  <a:txBody>
                    <a:bodyPr/>
                    <a:lstStyle/>
                    <a:p>
                      <a:r>
                        <a:rPr sz="2025" b="0">
                          <a:solidFill>
                            <a:srgbClr val="142735"/>
                          </a:solidFill>
                          <a:latin typeface="Nimbus Sans"/>
                          <a:ea typeface="Nimbus Sans"/>
                          <a:cs typeface="Nimbus Sans"/>
                        </a:rPr>
                        <a:t>Gaussian mean</a:t>
                      </a:r>
                    </a:p>
                    <a:p>
                      <a:r>
                        <a:rPr sz="2025" b="0">
                          <a:solidFill>
                            <a:srgbClr val="142735"/>
                          </a:solidFill>
                          <a:latin typeface="Nimbus Sans"/>
                          <a:ea typeface="Nimbus Sans"/>
                          <a:cs typeface="Nimbus Sans"/>
                        </a:rPr>
                        <a:t>Gaussian width</a:t>
                      </a:r>
                    </a:p>
                  </a:txBody>
                  <a:tcPr>
                    <a:solidFill>
                      <a:srgbClr val="FFFFFF"/>
                    </a:solidFill>
                  </a:tcPr>
                </a:tc>
                <a:extLst>
                  <a:ext uri="{0D108BD9-81ED-4DB2-BD59-A6C34878D82A}">
                    <a16:rowId xmlns:a16="http://schemas.microsoft.com/office/drawing/2014/main" val="10001"/>
                  </a:ext>
                </a:extLst>
              </a:tr>
              <a:tr h="1120775">
                <a:tc>
                  <a:txBody>
                    <a:bodyPr/>
                    <a:lstStyle/>
                    <a:p>
                      <a:r>
                        <a:rPr sz="2025" b="0">
                          <a:solidFill>
                            <a:srgbClr val="142735"/>
                          </a:solidFill>
                          <a:latin typeface="Nimbus Sans"/>
                          <a:ea typeface="Nimbus Sans"/>
                          <a:cs typeface="Nimbus Sans"/>
                        </a:rPr>
                        <a:t>Waveform baseline</a:t>
                      </a:r>
                    </a:p>
                  </a:txBody>
                  <a:tcPr>
                    <a:solidFill>
                      <a:srgbClr val="F0F3F5"/>
                    </a:solidFill>
                  </a:tcPr>
                </a:tc>
                <a:tc>
                  <a:txBody>
                    <a:bodyPr/>
                    <a:lstStyle/>
                    <a:p>
                      <a:r>
                        <a:rPr sz="2025" b="0">
                          <a:solidFill>
                            <a:srgbClr val="142735"/>
                          </a:solidFill>
                          <a:latin typeface="Nimbus Sans"/>
                          <a:ea typeface="Nimbus Sans"/>
                          <a:cs typeface="Nimbus Sans"/>
                        </a:rPr>
                        <a:t>Constant (pol0) over samples</a:t>
                      </a:r>
                    </a:p>
                    <a:p>
                      <a:r>
                        <a:rPr sz="2025" b="0">
                          <a:solidFill>
                            <a:srgbClr val="142735"/>
                          </a:solidFill>
                          <a:latin typeface="Nimbus Sans"/>
                          <a:ea typeface="Nimbus Sans"/>
                          <a:cs typeface="Nimbus Sans"/>
                        </a:rPr>
                        <a:t>Rebin waveform Y axis by 4</a:t>
                      </a:r>
                    </a:p>
                    <a:p>
                      <a:r>
                        <a:rPr sz="2025" b="0">
                          <a:solidFill>
                            <a:srgbClr val="142735"/>
                          </a:solidFill>
                          <a:latin typeface="Nimbus Sans"/>
                          <a:ea typeface="Nimbus Sans"/>
                          <a:cs typeface="Nimbus Sans"/>
                        </a:rPr>
                        <a:t>ROOT option: QRMNE0</a:t>
                      </a:r>
                    </a:p>
                  </a:txBody>
                  <a:tcPr>
                    <a:solidFill>
                      <a:srgbClr val="F0F3F5"/>
                    </a:solidFill>
                  </a:tcPr>
                </a:tc>
                <a:tc>
                  <a:txBody>
                    <a:bodyPr/>
                    <a:lstStyle/>
                    <a:p>
                      <a:r>
                        <a:rPr sz="2025" b="0">
                          <a:solidFill>
                            <a:srgbClr val="142735"/>
                          </a:solidFill>
                          <a:latin typeface="Nimbus Sans"/>
                          <a:ea typeface="Nimbus Sans"/>
                          <a:cs typeface="Nimbus Sans"/>
                        </a:rPr>
                        <a:t>Constant level</a:t>
                      </a:r>
                    </a:p>
                    <a:p>
                      <a:r>
                        <a:rPr sz="2025" b="0">
                          <a:solidFill>
                            <a:srgbClr val="142735"/>
                          </a:solidFill>
                          <a:latin typeface="Nimbus Sans"/>
                          <a:ea typeface="Nimbus Sans"/>
                          <a:cs typeface="Nimbus Sans"/>
                        </a:rPr>
                        <a:t>Uncertainty on that level</a:t>
                      </a:r>
                    </a:p>
                  </a:txBody>
                  <a:tcPr>
                    <a:solidFill>
                      <a:srgbClr val="F0F3F5"/>
                    </a:solidFill>
                  </a:tcPr>
                </a:tc>
                <a:extLst>
                  <a:ext uri="{0D108BD9-81ED-4DB2-BD59-A6C34878D82A}">
                    <a16:rowId xmlns:a16="http://schemas.microsoft.com/office/drawing/2014/main" val="10002"/>
                  </a:ext>
                </a:extLst>
              </a:tr>
            </a:tbl>
          </a:graphicData>
        </a:graphic>
      </p:graphicFrame>
      <p:sp>
        <p:nvSpPr>
          <p:cNvPr id="4" name="Pedestal outputs">
            <a:extLst>
              <a:ext uri="{FF2B5EF4-FFF2-40B4-BE49-F238E27FC236}">
                <a16:creationId xmlns:a16="http://schemas.microsoft.com/office/drawing/2014/main" id="{9FAD1AC8-D0D9-4CB7-A20F-FF84D3B6E4C7}"/>
              </a:ext>
            </a:extLst>
          </p:cNvPr>
          <p:cNvSpPr>
            <a:spLocks noGrp="1"/>
          </p:cNvSpPr>
          <p:nvPr/>
        </p:nvSpPr>
        <p:spPr>
          <a:xfrm>
            <a:off x="457200" y="5114925"/>
            <a:ext cx="11191875" cy="857250"/>
          </a:xfrm>
          <a:prstGeom prst="rect">
            <a:avLst/>
          </a:prstGeom>
          <a:noFill/>
          <a:ln w="0">
            <a:noFill/>
          </a:ln>
        </p:spPr>
        <p:txBody>
          <a:bodyPr>
            <a:noAutofit/>
          </a:bodyPr>
          <a:lstStyle/>
          <a:p>
            <a:pPr>
              <a:buNone/>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The pedestal task writes calibration constants, histograms,</a:t>
            </a:r>
          </a:p>
          <a:p>
            <a:pPr>
              <a:buNone/>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and diagnostic plots for the next stage.</a:t>
            </a:r>
          </a:p>
        </p:txBody>
      </p:sp>
    </p:spTree>
    <p:extLst>
      <p:ext uri="{BB962C8B-B14F-4D97-AF65-F5344CB8AC3E}">
        <p14:creationId xmlns:p14="http://schemas.microsoft.com/office/powerpoint/2010/main" val="20496747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AF2CAECA-64DD-4745-A62B-FF50F13FBD18}"/>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F1 transfer and initial MIP extraction</a:t>
            </a:r>
          </a:p>
        </p:txBody>
      </p:sp>
      <p:sp>
        <p:nvSpPr>
          <p:cNvPr id="2" name="Source context">
            <a:extLst>
              <a:ext uri="{FF2B5EF4-FFF2-40B4-BE49-F238E27FC236}">
                <a16:creationId xmlns:a16="http://schemas.microsoft.com/office/drawing/2014/main" id="{336267B8-F004-4CC1-88E1-DEF9A583DD6D}"/>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Original F1 recipe • helper-script modes and Yallfile agree</a:t>
            </a:r>
          </a:p>
        </p:txBody>
      </p:sp>
      <p:graphicFrame>
        <p:nvGraphicFramePr>
          <p:cNvPr id="9" name="Table 8"/>
          <p:cNvGraphicFramePr/>
          <p:nvPr/>
        </p:nvGraphicFramePr>
        <p:xfrm>
          <a:off x="381000" y="1181100"/>
          <a:ext cx="11430000" cy="4171950"/>
        </p:xfrm>
        <a:graphic>
          <a:graphicData uri="http://schemas.openxmlformats.org/drawingml/2006/table">
            <a:tbl>
              <a:tblPr firstRow="1"/>
              <a:tblGrid>
                <a:gridCol w="2571750">
                  <a:extLst>
                    <a:ext uri="{9D8B030D-6E8A-4147-A177-3AD203B41FA5}">
                      <a16:colId xmlns:a16="http://schemas.microsoft.com/office/drawing/2014/main" val="20000"/>
                    </a:ext>
                  </a:extLst>
                </a:gridCol>
                <a:gridCol w="2333625">
                  <a:extLst>
                    <a:ext uri="{9D8B030D-6E8A-4147-A177-3AD203B41FA5}">
                      <a16:colId xmlns:a16="http://schemas.microsoft.com/office/drawing/2014/main" val="20001"/>
                    </a:ext>
                  </a:extLst>
                </a:gridCol>
                <a:gridCol w="6524625">
                  <a:extLst>
                    <a:ext uri="{9D8B030D-6E8A-4147-A177-3AD203B41FA5}">
                      <a16:colId xmlns:a16="http://schemas.microsoft.com/office/drawing/2014/main" val="20002"/>
                    </a:ext>
                  </a:extLst>
                </a:gridCol>
              </a:tblGrid>
              <a:tr h="834390">
                <a:tc>
                  <a:txBody>
                    <a:bodyPr/>
                    <a:lstStyle/>
                    <a:p>
                      <a:r>
                        <a:rPr sz="2025" b="1">
                          <a:solidFill>
                            <a:srgbClr val="FFFFFF"/>
                          </a:solidFill>
                          <a:latin typeface="Nimbus Sans"/>
                          <a:ea typeface="Nimbus Sans"/>
                          <a:cs typeface="Nimbus Sans"/>
                        </a:rPr>
                        <a:t>Operation</a:t>
                      </a:r>
                    </a:p>
                  </a:txBody>
                  <a:tcPr>
                    <a:solidFill>
                      <a:srgbClr val="142735"/>
                    </a:solidFill>
                  </a:tcPr>
                </a:tc>
                <a:tc>
                  <a:txBody>
                    <a:bodyPr/>
                    <a:lstStyle/>
                    <a:p>
                      <a:r>
                        <a:rPr sz="2025" b="1">
                          <a:solidFill>
                            <a:srgbClr val="FFFFFF"/>
                          </a:solidFill>
                          <a:latin typeface="Nimbus Sans"/>
                          <a:ea typeface="Nimbus Sans"/>
                          <a:cs typeface="Nimbus Sans"/>
                        </a:rPr>
                        <a:t>Switches</a:t>
                      </a:r>
                    </a:p>
                  </a:txBody>
                  <a:tcPr>
                    <a:solidFill>
                      <a:srgbClr val="142735"/>
                    </a:solidFill>
                  </a:tcPr>
                </a:tc>
                <a:tc>
                  <a:txBody>
                    <a:bodyPr/>
                    <a:lstStyle/>
                    <a:p>
                      <a:r>
                        <a:rPr sz="2025" b="1">
                          <a:solidFill>
                            <a:srgbClr val="FFFFFF"/>
                          </a:solidFill>
                          <a:latin typeface="Nimbus Sans"/>
                          <a:ea typeface="Nimbus Sans"/>
                          <a:cs typeface="Nimbus Sans"/>
                        </a:rPr>
                        <a:t>Effect</a:t>
                      </a:r>
                    </a:p>
                  </a:txBody>
                  <a:tcPr>
                    <a:solidFill>
                      <a:srgbClr val="142735"/>
                    </a:solidFill>
                  </a:tcPr>
                </a:tc>
                <a:extLst>
                  <a:ext uri="{0D108BD9-81ED-4DB2-BD59-A6C34878D82A}">
                    <a16:rowId xmlns:a16="http://schemas.microsoft.com/office/drawing/2014/main" val="10000"/>
                  </a:ext>
                </a:extLst>
              </a:tr>
              <a:tr h="834390">
                <a:tc>
                  <a:txBody>
                    <a:bodyPr/>
                    <a:lstStyle/>
                    <a:p>
                      <a:r>
                        <a:rPr sz="2025" b="0">
                          <a:solidFill>
                            <a:srgbClr val="142735"/>
                          </a:solidFill>
                          <a:latin typeface="Nimbus Sans"/>
                          <a:ea typeface="Nimbus Sans"/>
                          <a:cs typeface="Nimbus Sans"/>
                        </a:rPr>
                        <a:t>Calibration transfer</a:t>
                      </a:r>
                    </a:p>
                  </a:txBody>
                  <a:tcPr>
                    <a:solidFill>
                      <a:srgbClr val="FFFFFF"/>
                    </a:solidFill>
                  </a:tcPr>
                </a:tc>
                <a:tc>
                  <a:txBody>
                    <a:bodyPr/>
                    <a:lstStyle/>
                    <a:p>
                      <a:r>
                        <a:rPr sz="2025" b="0">
                          <a:solidFill>
                            <a:srgbClr val="142735"/>
                          </a:solidFill>
                          <a:latin typeface="Nimbus Sans"/>
                          <a:ea typeface="Nimbus Sans"/>
                          <a:cs typeface="Nimbus Sans"/>
                        </a:rPr>
                        <a:t>-P  -B  -G</a:t>
                      </a:r>
                    </a:p>
                  </a:txBody>
                  <a:tcPr>
                    <a:solidFill>
                      <a:srgbClr val="FFFFFF"/>
                    </a:solidFill>
                  </a:tcPr>
                </a:tc>
                <a:tc>
                  <a:txBody>
                    <a:bodyPr/>
                    <a:lstStyle/>
                    <a:p>
                      <a:r>
                        <a:rPr sz="2025" b="0">
                          <a:solidFill>
                            <a:srgbClr val="142735"/>
                          </a:solidFill>
                          <a:latin typeface="Nimbus Sans"/>
                          <a:ea typeface="Nimbus Sans"/>
                          <a:cs typeface="Nimbus Sans"/>
                        </a:rPr>
                        <a:t>Load pedestal constants, bad-channel map, and TOA offsets</a:t>
                      </a:r>
                    </a:p>
                  </a:txBody>
                  <a:tcPr>
                    <a:solidFill>
                      <a:srgbClr val="FFFFFF"/>
                    </a:solidFill>
                  </a:tcPr>
                </a:tc>
                <a:extLst>
                  <a:ext uri="{0D108BD9-81ED-4DB2-BD59-A6C34878D82A}">
                    <a16:rowId xmlns:a16="http://schemas.microsoft.com/office/drawing/2014/main" val="10001"/>
                  </a:ext>
                </a:extLst>
              </a:tr>
              <a:tr h="834390">
                <a:tc>
                  <a:txBody>
                    <a:bodyPr/>
                    <a:lstStyle/>
                    <a:p>
                      <a:r>
                        <a:rPr sz="2025" b="0">
                          <a:solidFill>
                            <a:srgbClr val="142735"/>
                          </a:solidFill>
                          <a:latin typeface="Nimbus Sans"/>
                          <a:ea typeface="Nimbus Sans"/>
                          <a:cs typeface="Nimbus Sans"/>
                        </a:rPr>
                        <a:t>Initial MIP extraction</a:t>
                      </a:r>
                    </a:p>
                  </a:txBody>
                  <a:tcPr>
                    <a:solidFill>
                      <a:srgbClr val="F0F3F5"/>
                    </a:solidFill>
                  </a:tcPr>
                </a:tc>
                <a:tc>
                  <a:txBody>
                    <a:bodyPr/>
                    <a:lstStyle/>
                    <a:p>
                      <a:r>
                        <a:rPr sz="2025" b="0">
                          <a:solidFill>
                            <a:srgbClr val="142735"/>
                          </a:solidFill>
                          <a:latin typeface="Nimbus Sans"/>
                          <a:ea typeface="Nimbus Sans"/>
                          <a:cs typeface="Nimbus Sans"/>
                        </a:rPr>
                        <a:t>-s</a:t>
                      </a:r>
                    </a:p>
                  </a:txBody>
                  <a:tcPr>
                    <a:solidFill>
                      <a:srgbClr val="F0F3F5"/>
                    </a:solidFill>
                  </a:tcPr>
                </a:tc>
                <a:tc>
                  <a:txBody>
                    <a:bodyPr/>
                    <a:lstStyle/>
                    <a:p>
                      <a:r>
                        <a:rPr sz="2025" b="0">
                          <a:solidFill>
                            <a:srgbClr val="142735"/>
                          </a:solidFill>
                          <a:latin typeface="Nimbus Sans"/>
                          <a:ea typeface="Nimbus Sans"/>
                          <a:cs typeface="Nimbus Sans"/>
                        </a:rPr>
                        <a:t>Fit the spectra and establish MIP calibration scales</a:t>
                      </a:r>
                    </a:p>
                  </a:txBody>
                  <a:tcPr>
                    <a:solidFill>
                      <a:srgbClr val="F0F3F5"/>
                    </a:solidFill>
                  </a:tcPr>
                </a:tc>
                <a:extLst>
                  <a:ext uri="{0D108BD9-81ED-4DB2-BD59-A6C34878D82A}">
                    <a16:rowId xmlns:a16="http://schemas.microsoft.com/office/drawing/2014/main" val="10002"/>
                  </a:ext>
                </a:extLst>
              </a:tr>
              <a:tr h="834390">
                <a:tc>
                  <a:txBody>
                    <a:bodyPr/>
                    <a:lstStyle/>
                    <a:p>
                      <a:r>
                        <a:rPr sz="2025" b="0">
                          <a:solidFill>
                            <a:srgbClr val="142735"/>
                          </a:solidFill>
                          <a:latin typeface="Nimbus Sans"/>
                          <a:ea typeface="Nimbus Sans"/>
                          <a:cs typeface="Nimbus Sans"/>
                        </a:rPr>
                        <a:t>Local muon refinement</a:t>
                      </a:r>
                    </a:p>
                  </a:txBody>
                  <a:tcPr>
                    <a:solidFill>
                      <a:srgbClr val="FFFFFF"/>
                    </a:solidFill>
                  </a:tcPr>
                </a:tc>
                <a:tc>
                  <a:txBody>
                    <a:bodyPr/>
                    <a:lstStyle/>
                    <a:p>
                      <a:r>
                        <a:rPr sz="2025" b="0">
                          <a:solidFill>
                            <a:srgbClr val="142735"/>
                          </a:solidFill>
                          <a:latin typeface="Nimbus Sans"/>
                          <a:ea typeface="Nimbus Sans"/>
                          <a:cs typeface="Nimbus Sans"/>
                        </a:rPr>
                        <a:t>Part of -s</a:t>
                      </a:r>
                    </a:p>
                  </a:txBody>
                  <a:tcPr>
                    <a:solidFill>
                      <a:srgbClr val="FFFFFF"/>
                    </a:solidFill>
                  </a:tcPr>
                </a:tc>
                <a:tc>
                  <a:txBody>
                    <a:bodyPr/>
                    <a:lstStyle/>
                    <a:p>
                      <a:r>
                        <a:rPr sz="2025" b="0">
                          <a:solidFill>
                            <a:srgbClr val="142735"/>
                          </a:solidFill>
                          <a:latin typeface="Nimbus Sans"/>
                          <a:ea typeface="Nimbus Sans"/>
                          <a:cs typeface="Nimbus Sans"/>
                        </a:rPr>
                        <a:t>Use local trigger information for a subsequent MIP fit</a:t>
                      </a:r>
                    </a:p>
                  </a:txBody>
                  <a:tcPr>
                    <a:solidFill>
                      <a:srgbClr val="FFFFFF"/>
                    </a:solidFill>
                  </a:tcPr>
                </a:tc>
                <a:extLst>
                  <a:ext uri="{0D108BD9-81ED-4DB2-BD59-A6C34878D82A}">
                    <a16:rowId xmlns:a16="http://schemas.microsoft.com/office/drawing/2014/main" val="10003"/>
                  </a:ext>
                </a:extLst>
              </a:tr>
              <a:tr h="834390">
                <a:tc>
                  <a:txBody>
                    <a:bodyPr/>
                    <a:lstStyle/>
                    <a:p>
                      <a:r>
                        <a:rPr sz="2025" b="0">
                          <a:solidFill>
                            <a:srgbClr val="142735"/>
                          </a:solidFill>
                          <a:latin typeface="Nimbus Sans"/>
                          <a:ea typeface="Nimbus Sans"/>
                          <a:cs typeface="Nimbus Sans"/>
                        </a:rPr>
                        <a:t>Calibration and plots</a:t>
                      </a:r>
                    </a:p>
                  </a:txBody>
                  <a:tcPr>
                    <a:solidFill>
                      <a:srgbClr val="F0F3F5"/>
                    </a:solidFill>
                  </a:tcPr>
                </a:tc>
                <a:tc>
                  <a:txBody>
                    <a:bodyPr/>
                    <a:lstStyle/>
                    <a:p>
                      <a:r>
                        <a:rPr sz="2025" b="0">
                          <a:solidFill>
                            <a:srgbClr val="142735"/>
                          </a:solidFill>
                          <a:latin typeface="Nimbus Sans"/>
                          <a:ea typeface="Nimbus Sans"/>
                          <a:cs typeface="Nimbus Sans"/>
                        </a:rPr>
                        <a:t>-a  -e</a:t>
                      </a:r>
                    </a:p>
                  </a:txBody>
                  <a:tcPr>
                    <a:solidFill>
                      <a:srgbClr val="F0F3F5"/>
                    </a:solidFill>
                  </a:tcPr>
                </a:tc>
                <a:tc>
                  <a:txBody>
                    <a:bodyPr/>
                    <a:lstStyle/>
                    <a:p>
                      <a:r>
                        <a:rPr sz="2025" b="0">
                          <a:solidFill>
                            <a:srgbClr val="142735"/>
                          </a:solidFill>
                          <a:latin typeface="Nimbus Sans"/>
                          <a:ea typeface="Nimbus Sans"/>
                          <a:cs typeface="Nimbus Sans"/>
                        </a:rPr>
                        <a:t>Write text calibration and extended diagnostics</a:t>
                      </a:r>
                    </a:p>
                  </a:txBody>
                  <a:tcPr>
                    <a:solidFill>
                      <a:srgbClr val="F0F3F5"/>
                    </a:solidFill>
                  </a:tcPr>
                </a:tc>
                <a:extLst>
                  <a:ext uri="{0D108BD9-81ED-4DB2-BD59-A6C34878D82A}">
                    <a16:rowId xmlns:a16="http://schemas.microsoft.com/office/drawing/2014/main" val="10004"/>
                  </a:ext>
                </a:extLst>
              </a:tr>
            </a:tbl>
          </a:graphicData>
        </a:graphic>
      </p:graphicFrame>
      <p:sp>
        <p:nvSpPr>
          <p:cNvPr id="4" name="Flag scope">
            <a:extLst>
              <a:ext uri="{FF2B5EF4-FFF2-40B4-BE49-F238E27FC236}">
                <a16:creationId xmlns:a16="http://schemas.microsoft.com/office/drawing/2014/main" id="{A55D2E78-C968-412F-8504-D44B0A2B9370}"/>
              </a:ext>
            </a:extLst>
          </p:cNvPr>
          <p:cNvSpPr>
            <a:spLocks noGrp="1"/>
          </p:cNvSpPr>
          <p:nvPr/>
        </p:nvSpPr>
        <p:spPr>
          <a:xfrm>
            <a:off x="457200" y="5715000"/>
            <a:ext cx="11239500" cy="476250"/>
          </a:xfrm>
          <a:prstGeom prst="rect">
            <a:avLst/>
          </a:prstGeom>
          <a:noFill/>
          <a:ln w="0">
            <a:noFill/>
          </a:ln>
        </p:spPr>
        <p:txBody>
          <a:bodyPr>
            <a:noAutofit/>
          </a:bodyPr>
          <a:lstStyle/>
          <a:p>
            <a:pPr>
              <a:buNone/>
              <a:defRPr sz="1875" b="0">
                <a:solidFill>
                  <a:srgbClr val="536372"/>
                </a:solidFill>
                <a:latin typeface="Nimbus Sans"/>
                <a:ea typeface="Nimbus Sans"/>
                <a:cs typeface="Nimbus Sans"/>
              </a:defRPr>
            </a:pPr>
            <a:r>
              <a:rPr sz="1875" b="0">
                <a:solidFill>
                  <a:srgbClr val="536372"/>
                </a:solidFill>
                <a:latin typeface="Nimbus Sans"/>
                <a:ea typeface="Nimbus Sans"/>
                <a:cs typeface="Nimbus Sans"/>
              </a:rPr>
              <a:t>These are DataPrep switches. The ROOT fit options are set inside the fitting code.</a:t>
            </a:r>
          </a:p>
        </p:txBody>
      </p:sp>
    </p:spTree>
    <p:extLst>
      <p:ext uri="{BB962C8B-B14F-4D97-AF65-F5344CB8AC3E}">
        <p14:creationId xmlns:p14="http://schemas.microsoft.com/office/powerpoint/2010/main" val="13173560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F12A7EC-813A-4977-A3DF-B85EC51F47DF}"/>
              </a:ext>
            </a:extLst>
          </p:cNvPr>
          <p:cNvSpPr>
            <a:spLocks noGrp="1"/>
          </p:cNvSpPr>
          <p:nvPr/>
        </p:nvSpPr>
        <p:spPr>
          <a:xfrm>
            <a:off x="285750" y="171450"/>
            <a:ext cx="11620500" cy="552450"/>
          </a:xfrm>
          <a:prstGeom prst="rect">
            <a:avLst/>
          </a:prstGeom>
          <a:noFill/>
          <a:ln w="0">
            <a:noFill/>
          </a:ln>
        </p:spPr>
        <p:txBody>
          <a:bodyPr>
            <a:noAutofit/>
          </a:bodyPr>
          <a:lstStyle/>
          <a:p>
            <a:pPr>
              <a:buNone/>
              <a:defRPr sz="3200" b="1">
                <a:solidFill>
                  <a:srgbClr val="142735"/>
                </a:solidFill>
                <a:latin typeface="Nimbus Sans"/>
                <a:ea typeface="Nimbus Sans"/>
                <a:cs typeface="Nimbus Sans"/>
              </a:defRPr>
            </a:pPr>
            <a:r>
              <a:rPr sz="3200" b="1">
                <a:solidFill>
                  <a:srgbClr val="142735"/>
                </a:solidFill>
                <a:latin typeface="Nimbus Sans"/>
                <a:ea typeface="Nimbus Sans"/>
                <a:cs typeface="Nimbus Sans"/>
              </a:rPr>
              <a:t>F1 selection, refinement, and final outputs</a:t>
            </a:r>
          </a:p>
        </p:txBody>
      </p:sp>
      <p:sp>
        <p:nvSpPr>
          <p:cNvPr id="2" name="Source context">
            <a:extLst>
              <a:ext uri="{FF2B5EF4-FFF2-40B4-BE49-F238E27FC236}">
                <a16:creationId xmlns:a16="http://schemas.microsoft.com/office/drawing/2014/main" id="{5F9BD58E-CDE8-40AB-9DF2-802978A35260}"/>
              </a:ext>
            </a:extLst>
          </p:cNvPr>
          <p:cNvSpPr>
            <a:spLocks noGrp="1"/>
          </p:cNvSpPr>
          <p:nvPr/>
        </p:nvSpPr>
        <p:spPr>
          <a:xfrm>
            <a:off x="381000" y="6381750"/>
            <a:ext cx="11430000" cy="247650"/>
          </a:xfrm>
          <a:prstGeom prst="rect">
            <a:avLst/>
          </a:prstGeom>
          <a:noFill/>
          <a:ln w="0">
            <a:noFill/>
          </a:ln>
        </p:spPr>
        <p:txBody>
          <a:bodyPr>
            <a:noAutofit/>
          </a:bodyPr>
          <a:lstStyle/>
          <a:p>
            <a:pPr>
              <a:buNone/>
              <a:defRPr sz="1425" b="0">
                <a:solidFill>
                  <a:srgbClr val="536372"/>
                </a:solidFill>
                <a:latin typeface="Nimbus Sans"/>
                <a:ea typeface="Nimbus Sans"/>
                <a:cs typeface="Nimbus Sans"/>
              </a:defRPr>
            </a:pPr>
            <a:r>
              <a:rPr sz="1425" b="0">
                <a:solidFill>
                  <a:srgbClr val="536372"/>
                </a:solidFill>
                <a:latin typeface="Nimbus Sans"/>
                <a:ea typeface="Nimbus Sans"/>
                <a:cs typeface="Nimbus Sans"/>
              </a:rPr>
              <a:t>Original F1 recipe</a:t>
            </a:r>
          </a:p>
        </p:txBody>
      </p:sp>
      <p:sp>
        <p:nvSpPr>
          <p:cNvPr id="3" name="Discussion">
            <a:extLst>
              <a:ext uri="{FF2B5EF4-FFF2-40B4-BE49-F238E27FC236}">
                <a16:creationId xmlns:a16="http://schemas.microsoft.com/office/drawing/2014/main" id="{5B720346-226B-4F67-994B-08174AAB0E83}"/>
              </a:ext>
            </a:extLst>
          </p:cNvPr>
          <p:cNvSpPr>
            <a:spLocks noGrp="1"/>
          </p:cNvSpPr>
          <p:nvPr/>
        </p:nvSpPr>
        <p:spPr>
          <a:xfrm>
            <a:off x="457200" y="1266825"/>
            <a:ext cx="11220450" cy="4905375"/>
          </a:xfrm>
          <a:prstGeom prst="rect">
            <a:avLst/>
          </a:prstGeom>
          <a:noFill/>
          <a:ln w="0">
            <a:noFill/>
          </a:ln>
        </p:spPr>
        <p:txBody>
          <a:bodyPr>
            <a:noAutofit/>
          </a:bodyPr>
          <a:lstStyle/>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DataPrep -X writes a skim of HGCROC events with a TOA signal.</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Refine 1 runs DataPrep -S -x using calibration already stored in that selected ROOT file.</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Refine 2–5 read the same event file and load the preceding text calibration with -k.</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-S updates the MIP calibration. -x suppresses writing another event tree. -a saves text constants.</a:t>
            </a:r>
          </a:p>
          <a:p>
            <a:pPr marL="279400" indent="-139700">
              <a:spcAft>
                <a:spcPts val="2400"/>
              </a:spcAft>
              <a:buChar char="•"/>
              <a:defRPr sz="2325" b="0">
                <a:solidFill>
                  <a:srgbClr val="142735"/>
                </a:solidFill>
                <a:latin typeface="Nimbus Sans"/>
                <a:ea typeface="Nimbus Sans"/>
                <a:cs typeface="Nimbus Sans"/>
              </a:defRPr>
            </a:pPr>
            <a:r>
              <a:rPr sz="2325" b="0">
                <a:solidFill>
                  <a:srgbClr val="142735"/>
                </a:solidFill>
                <a:latin typeface="Nimbus Sans"/>
                <a:ea typeface="Nimbus Sans"/>
                <a:cs typeface="Nimbus Sans"/>
              </a:rPr>
              <a:t>The final task copies the refine 5 ROOT and text outputs. It does not perform another fit.</a:t>
            </a:r>
          </a:p>
        </p:txBody>
      </p:sp>
    </p:spTree>
    <p:extLst>
      <p:ext uri="{BB962C8B-B14F-4D97-AF65-F5344CB8AC3E}">
        <p14:creationId xmlns:p14="http://schemas.microsoft.com/office/powerpoint/2010/main" val="51537313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TotalTime>
  <Words>7444</Words>
  <Application>Microsoft Macintosh PowerPoint</Application>
  <DocSecurity>0</DocSecurity>
  <PresentationFormat>Widescreen</PresentationFormat>
  <Paragraphs>517</Paragraphs>
  <Slides>74</Slides>
  <Notes>74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Aptos</vt:lpstr>
      <vt:lpstr>Courier New</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Paul Nord</cp:lastModifiedBy>
  <cp:revision>2</cp:revision>
  <dcterms:created xsi:type="dcterms:W3CDTF">2026-10-05T19:34:34Z</dcterms:created>
  <dcterms:modified xsi:type="dcterms:W3CDTF">2026-10-06T15:09:55Z</dcterms:modified>
</cp:coreProperties>
</file>