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7"/>
  </p:notesMasterIdLst>
  <p:sldIdLst>
    <p:sldId id="256" r:id="rId5"/>
    <p:sldId id="380" r:id="rId6"/>
    <p:sldId id="379" r:id="rId7"/>
    <p:sldId id="375" r:id="rId8"/>
    <p:sldId id="383" r:id="rId9"/>
    <p:sldId id="257" r:id="rId10"/>
    <p:sldId id="381" r:id="rId11"/>
    <p:sldId id="382" r:id="rId12"/>
    <p:sldId id="384" r:id="rId13"/>
    <p:sldId id="387" r:id="rId14"/>
    <p:sldId id="265" r:id="rId15"/>
    <p:sldId id="264" r:id="rId16"/>
    <p:sldId id="272" r:id="rId17"/>
    <p:sldId id="376" r:id="rId18"/>
    <p:sldId id="378" r:id="rId19"/>
    <p:sldId id="377" r:id="rId20"/>
    <p:sldId id="385" r:id="rId21"/>
    <p:sldId id="277" r:id="rId22"/>
    <p:sldId id="386" r:id="rId23"/>
    <p:sldId id="372" r:id="rId24"/>
    <p:sldId id="388" r:id="rId25"/>
    <p:sldId id="37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A34"/>
    <a:srgbClr val="F28AB8"/>
    <a:srgbClr val="EC268F"/>
    <a:srgbClr val="FF00FF"/>
    <a:srgbClr val="FFFFFF"/>
    <a:srgbClr val="FF0000"/>
    <a:srgbClr val="00FF00"/>
    <a:srgbClr val="758C20"/>
    <a:srgbClr val="115C79"/>
    <a:srgbClr val="B2D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D03A16-A16D-4C8B-9334-36555F167B0F}" v="621" dt="2026-09-29T16:38:25.9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49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ptuch, Grzegorz" userId="a16247c7-aff0-42a7-93c8-cbd3c11dd78e" providerId="ADAL" clId="{6D6E23AE-34E7-468B-816B-9EEC407B03A1}"/>
    <pc:docChg chg="modSld sldOrd">
      <pc:chgData name="Deptuch, Grzegorz" userId="a16247c7-aff0-42a7-93c8-cbd3c11dd78e" providerId="ADAL" clId="{6D6E23AE-34E7-468B-816B-9EEC407B03A1}" dt="2026-09-29T16:38:25.999" v="56"/>
      <pc:docMkLst>
        <pc:docMk/>
      </pc:docMkLst>
      <pc:sldChg chg="modSp">
        <pc:chgData name="Deptuch, Grzegorz" userId="a16247c7-aff0-42a7-93c8-cbd3c11dd78e" providerId="ADAL" clId="{6D6E23AE-34E7-468B-816B-9EEC407B03A1}" dt="2026-09-29T14:29:20.008" v="46"/>
        <pc:sldMkLst>
          <pc:docMk/>
          <pc:sldMk cId="3725585466" sldId="256"/>
        </pc:sldMkLst>
        <pc:spChg chg="mod">
          <ac:chgData name="Deptuch, Grzegorz" userId="a16247c7-aff0-42a7-93c8-cbd3c11dd78e" providerId="ADAL" clId="{6D6E23AE-34E7-468B-816B-9EEC407B03A1}" dt="2026-09-29T14:29:20.008" v="46"/>
          <ac:spMkLst>
            <pc:docMk/>
            <pc:sldMk cId="3725585466" sldId="256"/>
            <ac:spMk id="8" creationId="{881FA104-8251-8CC0-17AF-F8DB358C1D11}"/>
          </ac:spMkLst>
        </pc:spChg>
      </pc:sldChg>
      <pc:sldChg chg="addSp modSp ord">
        <pc:chgData name="Deptuch, Grzegorz" userId="a16247c7-aff0-42a7-93c8-cbd3c11dd78e" providerId="ADAL" clId="{6D6E23AE-34E7-468B-816B-9EEC407B03A1}" dt="2026-09-29T16:07:03.441" v="55"/>
        <pc:sldMkLst>
          <pc:docMk/>
          <pc:sldMk cId="3866139726" sldId="257"/>
        </pc:sldMkLst>
        <pc:spChg chg="add mod">
          <ac:chgData name="Deptuch, Grzegorz" userId="a16247c7-aff0-42a7-93c8-cbd3c11dd78e" providerId="ADAL" clId="{6D6E23AE-34E7-468B-816B-9EEC407B03A1}" dt="2026-09-29T10:06:00.885" v="21"/>
          <ac:spMkLst>
            <pc:docMk/>
            <pc:sldMk cId="3866139726" sldId="257"/>
            <ac:spMk id="19" creationId="{63EFB345-5BDB-CAEB-1D67-3855754F1DE8}"/>
          </ac:spMkLst>
        </pc:spChg>
        <pc:spChg chg="add mod">
          <ac:chgData name="Deptuch, Grzegorz" userId="a16247c7-aff0-42a7-93c8-cbd3c11dd78e" providerId="ADAL" clId="{6D6E23AE-34E7-468B-816B-9EEC407B03A1}" dt="2026-09-29T10:06:21.680" v="22"/>
          <ac:spMkLst>
            <pc:docMk/>
            <pc:sldMk cId="3866139726" sldId="257"/>
            <ac:spMk id="20" creationId="{F402B375-0180-BECE-710F-F7E80D91E8A1}"/>
          </ac:spMkLst>
        </pc:spChg>
        <pc:spChg chg="mod">
          <ac:chgData name="Deptuch, Grzegorz" userId="a16247c7-aff0-42a7-93c8-cbd3c11dd78e" providerId="ADAL" clId="{6D6E23AE-34E7-468B-816B-9EEC407B03A1}" dt="2026-09-29T16:07:03.441" v="55"/>
          <ac:spMkLst>
            <pc:docMk/>
            <pc:sldMk cId="3866139726" sldId="257"/>
            <ac:spMk id="22" creationId="{B0E27E84-FE40-B075-6D25-5EED9CFF172E}"/>
          </ac:spMkLst>
        </pc:spChg>
        <pc:spChg chg="add mod">
          <ac:chgData name="Deptuch, Grzegorz" userId="a16247c7-aff0-42a7-93c8-cbd3c11dd78e" providerId="ADAL" clId="{6D6E23AE-34E7-468B-816B-9EEC407B03A1}" dt="2026-09-29T10:18:14.419" v="27" actId="20578"/>
          <ac:spMkLst>
            <pc:docMk/>
            <pc:sldMk cId="3866139726" sldId="257"/>
            <ac:spMk id="24" creationId="{9419E8DC-89E9-59CF-9125-8C7A2417C347}"/>
          </ac:spMkLst>
        </pc:spChg>
        <pc:spChg chg="mod">
          <ac:chgData name="Deptuch, Grzegorz" userId="a16247c7-aff0-42a7-93c8-cbd3c11dd78e" providerId="ADAL" clId="{6D6E23AE-34E7-468B-816B-9EEC407B03A1}" dt="2026-09-29T10:29:03.106" v="28"/>
          <ac:spMkLst>
            <pc:docMk/>
            <pc:sldMk cId="3866139726" sldId="257"/>
            <ac:spMk id="26" creationId="{6F80A48A-361B-393A-B285-6330D661977F}"/>
          </ac:spMkLst>
        </pc:spChg>
        <pc:picChg chg="mod">
          <ac:chgData name="Deptuch, Grzegorz" userId="a16247c7-aff0-42a7-93c8-cbd3c11dd78e" providerId="ADAL" clId="{6D6E23AE-34E7-468B-816B-9EEC407B03A1}" dt="2026-09-29T10:09:48.566" v="25"/>
          <ac:picMkLst>
            <pc:docMk/>
            <pc:sldMk cId="3866139726" sldId="257"/>
            <ac:picMk id="7" creationId="{917950A6-F307-5812-FE84-C068A3047C76}"/>
          </ac:picMkLst>
        </pc:picChg>
      </pc:sldChg>
      <pc:sldChg chg="addSp modSp">
        <pc:chgData name="Deptuch, Grzegorz" userId="a16247c7-aff0-42a7-93c8-cbd3c11dd78e" providerId="ADAL" clId="{6D6E23AE-34E7-468B-816B-9EEC407B03A1}" dt="2026-09-29T16:38:25.999" v="56"/>
        <pc:sldMkLst>
          <pc:docMk/>
          <pc:sldMk cId="3374829725" sldId="265"/>
        </pc:sldMkLst>
        <pc:spChg chg="mod">
          <ac:chgData name="Deptuch, Grzegorz" userId="a16247c7-aff0-42a7-93c8-cbd3c11dd78e" providerId="ADAL" clId="{6D6E23AE-34E7-468B-816B-9EEC407B03A1}" dt="2026-09-29T14:31:24.952" v="47"/>
          <ac:spMkLst>
            <pc:docMk/>
            <pc:sldMk cId="3374829725" sldId="265"/>
            <ac:spMk id="2" creationId="{E9BC5EBA-33E6-0821-2B87-4A856AD35606}"/>
          </ac:spMkLst>
        </pc:spChg>
        <pc:spChg chg="mod">
          <ac:chgData name="Deptuch, Grzegorz" userId="a16247c7-aff0-42a7-93c8-cbd3c11dd78e" providerId="ADAL" clId="{6D6E23AE-34E7-468B-816B-9EEC407B03A1}" dt="2026-09-29T14:32:33.198" v="49"/>
          <ac:spMkLst>
            <pc:docMk/>
            <pc:sldMk cId="3374829725" sldId="265"/>
            <ac:spMk id="19" creationId="{9C2DE68D-7E90-3F4D-FC27-A3BB8EE64564}"/>
          </ac:spMkLst>
        </pc:spChg>
        <pc:spChg chg="add mod">
          <ac:chgData name="Deptuch, Grzegorz" userId="a16247c7-aff0-42a7-93c8-cbd3c11dd78e" providerId="ADAL" clId="{6D6E23AE-34E7-468B-816B-9EEC407B03A1}" dt="2026-09-29T14:32:58.600" v="50"/>
          <ac:spMkLst>
            <pc:docMk/>
            <pc:sldMk cId="3374829725" sldId="265"/>
            <ac:spMk id="27" creationId="{65D721E3-A12B-D857-4502-105CFEA63326}"/>
          </ac:spMkLst>
        </pc:spChg>
        <pc:spChg chg="add mod">
          <ac:chgData name="Deptuch, Grzegorz" userId="a16247c7-aff0-42a7-93c8-cbd3c11dd78e" providerId="ADAL" clId="{6D6E23AE-34E7-468B-816B-9EEC407B03A1}" dt="2026-09-29T14:33:00.612" v="51"/>
          <ac:spMkLst>
            <pc:docMk/>
            <pc:sldMk cId="3374829725" sldId="265"/>
            <ac:spMk id="28" creationId="{0E01F6A4-155C-ACEC-7666-B7F21539276B}"/>
          </ac:spMkLst>
        </pc:spChg>
        <pc:spChg chg="add mod">
          <ac:chgData name="Deptuch, Grzegorz" userId="a16247c7-aff0-42a7-93c8-cbd3c11dd78e" providerId="ADAL" clId="{6D6E23AE-34E7-468B-816B-9EEC407B03A1}" dt="2026-09-29T14:33:00.876" v="52"/>
          <ac:spMkLst>
            <pc:docMk/>
            <pc:sldMk cId="3374829725" sldId="265"/>
            <ac:spMk id="29" creationId="{CC552046-104B-22F1-D0DE-F2E102E2B8B3}"/>
          </ac:spMkLst>
        </pc:spChg>
        <pc:spChg chg="add mod">
          <ac:chgData name="Deptuch, Grzegorz" userId="a16247c7-aff0-42a7-93c8-cbd3c11dd78e" providerId="ADAL" clId="{6D6E23AE-34E7-468B-816B-9EEC407B03A1}" dt="2026-09-29T16:38:25.999" v="56"/>
          <ac:spMkLst>
            <pc:docMk/>
            <pc:sldMk cId="3374829725" sldId="265"/>
            <ac:spMk id="31" creationId="{C815D41B-F03E-0AF3-4A4E-55A1B3D6E14F}"/>
          </ac:spMkLst>
        </pc:spChg>
        <pc:spChg chg="add mod">
          <ac:chgData name="Deptuch, Grzegorz" userId="a16247c7-aff0-42a7-93c8-cbd3c11dd78e" providerId="ADAL" clId="{6D6E23AE-34E7-468B-816B-9EEC407B03A1}" dt="2026-09-29T16:38:25.999" v="56"/>
          <ac:spMkLst>
            <pc:docMk/>
            <pc:sldMk cId="3374829725" sldId="265"/>
            <ac:spMk id="33" creationId="{42C00A27-263C-338C-AFCC-B79A19BE4BF1}"/>
          </ac:spMkLst>
        </pc:spChg>
        <pc:cxnChg chg="add mod">
          <ac:chgData name="Deptuch, Grzegorz" userId="a16247c7-aff0-42a7-93c8-cbd3c11dd78e" providerId="ADAL" clId="{6D6E23AE-34E7-468B-816B-9EEC407B03A1}" dt="2026-09-29T16:38:25.999" v="56"/>
          <ac:cxnSpMkLst>
            <pc:docMk/>
            <pc:sldMk cId="3374829725" sldId="265"/>
            <ac:cxnSpMk id="30" creationId="{5895BC30-9800-897D-2AEA-5ED82391A04A}"/>
          </ac:cxnSpMkLst>
        </pc:cxnChg>
        <pc:cxnChg chg="add mod">
          <ac:chgData name="Deptuch, Grzegorz" userId="a16247c7-aff0-42a7-93c8-cbd3c11dd78e" providerId="ADAL" clId="{6D6E23AE-34E7-468B-816B-9EEC407B03A1}" dt="2026-09-29T16:38:25.999" v="56"/>
          <ac:cxnSpMkLst>
            <pc:docMk/>
            <pc:sldMk cId="3374829725" sldId="265"/>
            <ac:cxnSpMk id="32" creationId="{5F6080C1-A8A7-B0E7-ACB0-A0707D66DFC6}"/>
          </ac:cxnSpMkLst>
        </pc:cxnChg>
      </pc:sldChg>
      <pc:sldChg chg="ord">
        <pc:chgData name="Deptuch, Grzegorz" userId="a16247c7-aff0-42a7-93c8-cbd3c11dd78e" providerId="ADAL" clId="{6D6E23AE-34E7-468B-816B-9EEC407B03A1}" dt="2026-09-29T13:24:32.851" v="44"/>
        <pc:sldMkLst>
          <pc:docMk/>
          <pc:sldMk cId="2817486208" sldId="277"/>
        </pc:sldMkLst>
      </pc:sldChg>
      <pc:sldChg chg="ord">
        <pc:chgData name="Deptuch, Grzegorz" userId="a16247c7-aff0-42a7-93c8-cbd3c11dd78e" providerId="ADAL" clId="{6D6E23AE-34E7-468B-816B-9EEC407B03A1}" dt="2026-09-29T13:15:51.107" v="41"/>
        <pc:sldMkLst>
          <pc:docMk/>
          <pc:sldMk cId="26849862" sldId="373"/>
        </pc:sldMkLst>
      </pc:sldChg>
      <pc:sldChg chg="ord">
        <pc:chgData name="Deptuch, Grzegorz" userId="a16247c7-aff0-42a7-93c8-cbd3c11dd78e" providerId="ADAL" clId="{6D6E23AE-34E7-468B-816B-9EEC407B03A1}" dt="2026-09-29T13:20:23.160" v="43"/>
        <pc:sldMkLst>
          <pc:docMk/>
          <pc:sldMk cId="1079374065" sldId="375"/>
        </pc:sldMkLst>
      </pc:sldChg>
      <pc:sldChg chg="addSp ord">
        <pc:chgData name="Deptuch, Grzegorz" userId="a16247c7-aff0-42a7-93c8-cbd3c11dd78e" providerId="ADAL" clId="{6D6E23AE-34E7-468B-816B-9EEC407B03A1}" dt="2026-09-28T22:31:06.460" v="1"/>
        <pc:sldMkLst>
          <pc:docMk/>
          <pc:sldMk cId="4219634334" sldId="379"/>
        </pc:sldMkLst>
        <pc:picChg chg="add">
          <ac:chgData name="Deptuch, Grzegorz" userId="a16247c7-aff0-42a7-93c8-cbd3c11dd78e" providerId="ADAL" clId="{6D6E23AE-34E7-468B-816B-9EEC407B03A1}" dt="2026-09-28T22:31:06.460" v="1"/>
          <ac:picMkLst>
            <pc:docMk/>
            <pc:sldMk cId="4219634334" sldId="379"/>
            <ac:picMk id="3" creationId="{6EF1573F-A53B-010F-E6BD-3D72E2BAF07F}"/>
          </ac:picMkLst>
        </pc:picChg>
      </pc:sldChg>
      <pc:sldChg chg="addSp modSp">
        <pc:chgData name="Deptuch, Grzegorz" userId="a16247c7-aff0-42a7-93c8-cbd3c11dd78e" providerId="ADAL" clId="{6D6E23AE-34E7-468B-816B-9EEC407B03A1}" dt="2026-09-28T22:38:39.730" v="3"/>
        <pc:sldMkLst>
          <pc:docMk/>
          <pc:sldMk cId="1863888683" sldId="380"/>
        </pc:sldMkLst>
        <pc:spChg chg="add mod">
          <ac:chgData name="Deptuch, Grzegorz" userId="a16247c7-aff0-42a7-93c8-cbd3c11dd78e" providerId="ADAL" clId="{6D6E23AE-34E7-468B-816B-9EEC407B03A1}" dt="2026-09-28T22:38:16.723" v="2"/>
          <ac:spMkLst>
            <pc:docMk/>
            <pc:sldMk cId="1863888683" sldId="380"/>
            <ac:spMk id="3" creationId="{26317F54-EFD6-3544-8294-C016294C510A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8" creationId="{6B7DA36F-8765-BE6C-DFDD-5BFC149065ED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13" creationId="{943D4E9F-FB97-8647-CDD0-33F4535A777B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26" creationId="{0C24D168-99E2-F1F2-49F7-C8A8942E47CD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52" creationId="{AB6C2FBD-57DF-C8D7-7203-581B12A18D50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62" creationId="{24A35EE5-49E0-673F-EDCF-CCC9927345E9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70" creationId="{B6A9C239-E07A-1BE9-2146-F1342C465295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95" creationId="{2C8B33F2-1675-22D7-6AF3-304916E10CFA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98" creationId="{85C407C9-D3A6-1D7C-7AB9-4528F610703D}"/>
          </ac:spMkLst>
        </pc:spChg>
        <pc:spChg chg="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108" creationId="{205125EE-A989-52EF-D89C-D8D23EBE80DE}"/>
          </ac:spMkLst>
        </pc:spChg>
        <pc:spChg chg="add mod">
          <ac:chgData name="Deptuch, Grzegorz" userId="a16247c7-aff0-42a7-93c8-cbd3c11dd78e" providerId="ADAL" clId="{6D6E23AE-34E7-468B-816B-9EEC407B03A1}" dt="2026-09-28T22:38:39.730" v="3"/>
          <ac:spMkLst>
            <pc:docMk/>
            <pc:sldMk cId="1863888683" sldId="380"/>
            <ac:spMk id="113" creationId="{FD3FB864-D4C9-69B8-8F46-7C2B68DBDB27}"/>
          </ac:spMkLst>
        </pc:spChg>
      </pc:sldChg>
      <pc:sldChg chg="addSp">
        <pc:chgData name="Deptuch, Grzegorz" userId="a16247c7-aff0-42a7-93c8-cbd3c11dd78e" providerId="ADAL" clId="{6D6E23AE-34E7-468B-816B-9EEC407B03A1}" dt="2026-09-29T13:13:59.312" v="40"/>
        <pc:sldMkLst>
          <pc:docMk/>
          <pc:sldMk cId="1602816092" sldId="382"/>
        </pc:sldMkLst>
        <pc:picChg chg="add">
          <ac:chgData name="Deptuch, Grzegorz" userId="a16247c7-aff0-42a7-93c8-cbd3c11dd78e" providerId="ADAL" clId="{6D6E23AE-34E7-468B-816B-9EEC407B03A1}" dt="2026-09-29T13:13:59.312" v="40"/>
          <ac:picMkLst>
            <pc:docMk/>
            <pc:sldMk cId="1602816092" sldId="382"/>
            <ac:picMk id="26" creationId="{0343DA86-59BF-B62F-9039-366F0109AD8B}"/>
          </ac:picMkLst>
        </pc:picChg>
      </pc:sldChg>
      <pc:sldChg chg="addSp modSp ord">
        <pc:chgData name="Deptuch, Grzegorz" userId="a16247c7-aff0-42a7-93c8-cbd3c11dd78e" providerId="ADAL" clId="{6D6E23AE-34E7-468B-816B-9EEC407B03A1}" dt="2026-09-29T13:20:11.379" v="42"/>
        <pc:sldMkLst>
          <pc:docMk/>
          <pc:sldMk cId="3110996094" sldId="383"/>
        </pc:sldMkLst>
        <pc:spChg chg="mod">
          <ac:chgData name="Deptuch, Grzegorz" userId="a16247c7-aff0-42a7-93c8-cbd3c11dd78e" providerId="ADAL" clId="{6D6E23AE-34E7-468B-816B-9EEC407B03A1}" dt="2026-09-29T01:30:14.158" v="10"/>
          <ac:spMkLst>
            <pc:docMk/>
            <pc:sldMk cId="3110996094" sldId="383"/>
            <ac:spMk id="11" creationId="{9F6B723F-0059-C8EA-F0AE-846B9F73627D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13" creationId="{5540B021-D9D4-839B-A9D5-7F169AF3DD50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16" creationId="{982C05A8-2DCB-7071-9B8C-C9BAF0E9BAB2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18" creationId="{A0DB9DE7-0046-6475-EC1A-888708CD38BA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0" creationId="{C5B54731-F6C8-0919-F72C-46FA4891812C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1" creationId="{161454C0-62A4-4EE0-1A6E-A3F6A556A53D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3" creationId="{FEB55252-F359-7A8A-0E35-A0B44770AA00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4" creationId="{7A7EBAE9-F10A-DD8D-0EFF-369962020D0B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5" creationId="{BF0F8E36-27EF-9D31-2F53-5084F86C184A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6" creationId="{E0E4782F-7BDC-3CD0-5E24-EC3A940350ED}"/>
          </ac:spMkLst>
        </pc:spChg>
        <pc:spChg chg="mod">
          <ac:chgData name="Deptuch, Grzegorz" userId="a16247c7-aff0-42a7-93c8-cbd3c11dd78e" providerId="ADAL" clId="{6D6E23AE-34E7-468B-816B-9EEC407B03A1}" dt="2026-09-29T01:44:11.662" v="15"/>
          <ac:spMkLst>
            <pc:docMk/>
            <pc:sldMk cId="3110996094" sldId="383"/>
            <ac:spMk id="27" creationId="{C3A5BD1A-42FA-A2F5-F657-07C6C3E26566}"/>
          </ac:spMkLst>
        </pc:spChg>
        <pc:spChg chg="add mod">
          <ac:chgData name="Deptuch, Grzegorz" userId="a16247c7-aff0-42a7-93c8-cbd3c11dd78e" providerId="ADAL" clId="{6D6E23AE-34E7-468B-816B-9EEC407B03A1}" dt="2026-09-29T01:34:47.911" v="12"/>
          <ac:spMkLst>
            <pc:docMk/>
            <pc:sldMk cId="3110996094" sldId="383"/>
            <ac:spMk id="28" creationId="{0F11B251-947A-16C1-0DF2-D366A4424142}"/>
          </ac:spMkLst>
        </pc:spChg>
        <pc:spChg chg="add mod">
          <ac:chgData name="Deptuch, Grzegorz" userId="a16247c7-aff0-42a7-93c8-cbd3c11dd78e" providerId="ADAL" clId="{6D6E23AE-34E7-468B-816B-9EEC407B03A1}" dt="2026-09-29T01:45:14.091" v="16"/>
          <ac:spMkLst>
            <pc:docMk/>
            <pc:sldMk cId="3110996094" sldId="383"/>
            <ac:spMk id="29" creationId="{0CBAF2AD-545C-45DB-A9E7-DF3D0000C743}"/>
          </ac:spMkLst>
        </pc:spChg>
        <pc:graphicFrameChg chg="mod">
          <ac:chgData name="Deptuch, Grzegorz" userId="a16247c7-aff0-42a7-93c8-cbd3c11dd78e" providerId="ADAL" clId="{6D6E23AE-34E7-468B-816B-9EEC407B03A1}" dt="2026-09-29T11:50:13.713" v="36"/>
          <ac:graphicFrameMkLst>
            <pc:docMk/>
            <pc:sldMk cId="3110996094" sldId="383"/>
            <ac:graphicFrameMk id="7" creationId="{1A810A0F-A978-07C9-13CA-A9AB6995C588}"/>
          </ac:graphicFrameMkLst>
        </pc:graphicFrameChg>
        <pc:picChg chg="add mod">
          <ac:chgData name="Deptuch, Grzegorz" userId="a16247c7-aff0-42a7-93c8-cbd3c11dd78e" providerId="ADAL" clId="{6D6E23AE-34E7-468B-816B-9EEC407B03A1}" dt="2026-09-29T01:33:01.502" v="11"/>
          <ac:picMkLst>
            <pc:docMk/>
            <pc:sldMk cId="3110996094" sldId="383"/>
            <ac:picMk id="12" creationId="{D80F8F44-C00E-4F1D-1F5F-D0E326A35F82}"/>
          </ac:picMkLst>
        </pc:picChg>
        <pc:picChg chg="add mod">
          <ac:chgData name="Deptuch, Grzegorz" userId="a16247c7-aff0-42a7-93c8-cbd3c11dd78e" providerId="ADAL" clId="{6D6E23AE-34E7-468B-816B-9EEC407B03A1}" dt="2026-09-29T11:49:24.838" v="34"/>
          <ac:picMkLst>
            <pc:docMk/>
            <pc:sldMk cId="3110996094" sldId="383"/>
            <ac:picMk id="34" creationId="{39199C4D-40B6-ED83-A318-C3CBEFBB9F90}"/>
          </ac:picMkLst>
        </pc:picChg>
      </pc:sldChg>
      <pc:sldChg chg="addSp modSp ord">
        <pc:chgData name="Deptuch, Grzegorz" userId="a16247c7-aff0-42a7-93c8-cbd3c11dd78e" providerId="ADAL" clId="{6D6E23AE-34E7-468B-816B-9EEC407B03A1}" dt="2026-09-29T16:03:02.400" v="54" actId="20578"/>
        <pc:sldMkLst>
          <pc:docMk/>
          <pc:sldMk cId="1783890642" sldId="385"/>
        </pc:sldMkLst>
        <pc:spChg chg="add mod">
          <ac:chgData name="Deptuch, Grzegorz" userId="a16247c7-aff0-42a7-93c8-cbd3c11dd78e" providerId="ADAL" clId="{6D6E23AE-34E7-468B-816B-9EEC407B03A1}" dt="2026-09-29T16:03:02.400" v="54" actId="20578"/>
          <ac:spMkLst>
            <pc:docMk/>
            <pc:sldMk cId="1783890642" sldId="385"/>
            <ac:spMk id="3" creationId="{99E9EF37-AEF7-50F3-83AC-4F20976BEAC4}"/>
          </ac:spMkLst>
        </pc:spChg>
        <pc:graphicFrameChg chg="add mod">
          <ac:chgData name="Deptuch, Grzegorz" userId="a16247c7-aff0-42a7-93c8-cbd3c11dd78e" providerId="ADAL" clId="{6D6E23AE-34E7-468B-816B-9EEC407B03A1}" dt="2026-09-29T09:48:43.372" v="20" actId="21"/>
          <ac:graphicFrameMkLst>
            <pc:docMk/>
            <pc:sldMk cId="1783890642" sldId="385"/>
            <ac:graphicFrameMk id="5" creationId="{09F0CC5C-DF8F-439D-51DB-F92C6B1EDADE}"/>
          </ac:graphicFrameMkLst>
        </pc:graphicFrameChg>
        <pc:cxnChg chg="add mod">
          <ac:chgData name="Deptuch, Grzegorz" userId="a16247c7-aff0-42a7-93c8-cbd3c11dd78e" providerId="ADAL" clId="{6D6E23AE-34E7-468B-816B-9EEC407B03A1}" dt="2026-09-29T09:42:08.976" v="17"/>
          <ac:cxnSpMkLst>
            <pc:docMk/>
            <pc:sldMk cId="1783890642" sldId="385"/>
            <ac:cxnSpMk id="6" creationId="{710AF7CE-5418-E7CD-614C-3314C45D26EA}"/>
          </ac:cxnSpMkLst>
        </pc:cxnChg>
      </pc:sldChg>
      <pc:sldChg chg="addSp modSp">
        <pc:chgData name="Deptuch, Grzegorz" userId="a16247c7-aff0-42a7-93c8-cbd3c11dd78e" providerId="ADAL" clId="{6D6E23AE-34E7-468B-816B-9EEC407B03A1}" dt="2026-09-29T10:41:47.257" v="33"/>
        <pc:sldMkLst>
          <pc:docMk/>
          <pc:sldMk cId="2858173590" sldId="386"/>
        </pc:sldMkLst>
        <pc:spChg chg="add mod">
          <ac:chgData name="Deptuch, Grzegorz" userId="a16247c7-aff0-42a7-93c8-cbd3c11dd78e" providerId="ADAL" clId="{6D6E23AE-34E7-468B-816B-9EEC407B03A1}" dt="2026-09-29T10:41:35.793" v="32"/>
          <ac:spMkLst>
            <pc:docMk/>
            <pc:sldMk cId="2858173590" sldId="386"/>
            <ac:spMk id="13" creationId="{D71BE8CF-31A2-52AE-AD0A-750D4D8EDFA0}"/>
          </ac:spMkLst>
        </pc:spChg>
        <pc:spChg chg="add mod">
          <ac:chgData name="Deptuch, Grzegorz" userId="a16247c7-aff0-42a7-93c8-cbd3c11dd78e" providerId="ADAL" clId="{6D6E23AE-34E7-468B-816B-9EEC407B03A1}" dt="2026-09-29T10:41:47.257" v="33"/>
          <ac:spMkLst>
            <pc:docMk/>
            <pc:sldMk cId="2858173590" sldId="386"/>
            <ac:spMk id="14" creationId="{86B86C12-3444-5834-DDF3-C863A0CF7C1C}"/>
          </ac:spMkLst>
        </pc:spChg>
        <pc:picChg chg="add mod">
          <ac:chgData name="Deptuch, Grzegorz" userId="a16247c7-aff0-42a7-93c8-cbd3c11dd78e" providerId="ADAL" clId="{6D6E23AE-34E7-468B-816B-9EEC407B03A1}" dt="2026-09-29T10:32:26.266" v="29"/>
          <ac:picMkLst>
            <pc:docMk/>
            <pc:sldMk cId="2858173590" sldId="386"/>
            <ac:picMk id="7" creationId="{E4B67817-8788-E832-F518-AF483D738AF3}"/>
          </ac:picMkLst>
        </pc:picChg>
        <pc:picChg chg="add mod">
          <ac:chgData name="Deptuch, Grzegorz" userId="a16247c7-aff0-42a7-93c8-cbd3c11dd78e" providerId="ADAL" clId="{6D6E23AE-34E7-468B-816B-9EEC407B03A1}" dt="2026-09-29T10:40:03.106" v="30"/>
          <ac:picMkLst>
            <pc:docMk/>
            <pc:sldMk cId="2858173590" sldId="386"/>
            <ac:picMk id="12" creationId="{A0BF6098-3700-8C0C-0583-EB3AC2E6AE9B}"/>
          </ac:picMkLst>
        </pc:picChg>
      </pc:sldChg>
      <pc:sldChg chg="addSp modSp">
        <pc:chgData name="Deptuch, Grzegorz" userId="a16247c7-aff0-42a7-93c8-cbd3c11dd78e" providerId="ADAL" clId="{6D6E23AE-34E7-468B-816B-9EEC407B03A1}" dt="2026-09-29T11:53:56.195" v="37"/>
        <pc:sldMkLst>
          <pc:docMk/>
          <pc:sldMk cId="4038981800" sldId="387"/>
        </pc:sldMkLst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20" creationId="{8ECBC9F7-122B-9C5F-1467-041A4C73D8E4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21" creationId="{F291B8BC-6108-765E-2599-BC6833F08D93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23" creationId="{19EAF665-597B-42D3-41AA-3C48610B9CC8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45" creationId="{0874BA24-5E03-FBFD-19C8-AD342642E3A3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49" creationId="{A6DC72E4-3D2B-41CE-CCA8-FD420685A2C3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52" creationId="{A2FF9A14-0E5C-ADB3-A12F-FCB5920B5C87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58" creationId="{2F0E2BF3-47C6-D37A-A334-BBF01C340BAE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66" creationId="{58BC033B-D968-E9E6-E3D4-FFEB706F2CBC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67" creationId="{1810B6E2-E5CD-7D15-F657-722A26E39D56}"/>
          </ac:spMkLst>
        </pc:spChg>
        <pc:spChg chg="add mod">
          <ac:chgData name="Deptuch, Grzegorz" userId="a16247c7-aff0-42a7-93c8-cbd3c11dd78e" providerId="ADAL" clId="{6D6E23AE-34E7-468B-816B-9EEC407B03A1}" dt="2026-09-29T11:53:56.195" v="37"/>
          <ac:spMkLst>
            <pc:docMk/>
            <pc:sldMk cId="4038981800" sldId="387"/>
            <ac:spMk id="100" creationId="{27809DCC-454E-96AF-A255-4C910E5CA6C7}"/>
          </ac:spMkLst>
        </pc:spChg>
      </pc:sldChg>
      <pc:sldChg chg="modSp ord">
        <pc:chgData name="Deptuch, Grzegorz" userId="a16247c7-aff0-42a7-93c8-cbd3c11dd78e" providerId="ADAL" clId="{6D6E23AE-34E7-468B-816B-9EEC407B03A1}" dt="2026-09-29T12:06:01.761" v="39"/>
        <pc:sldMkLst>
          <pc:docMk/>
          <pc:sldMk cId="346481650" sldId="388"/>
        </pc:sldMkLst>
        <pc:spChg chg="mod">
          <ac:chgData name="Deptuch, Grzegorz" userId="a16247c7-aff0-42a7-93c8-cbd3c11dd78e" providerId="ADAL" clId="{6D6E23AE-34E7-468B-816B-9EEC407B03A1}" dt="2026-09-29T12:06:01.761" v="39"/>
          <ac:spMkLst>
            <pc:docMk/>
            <pc:sldMk cId="346481650" sldId="388"/>
            <ac:spMk id="13" creationId="{08186279-054A-6F37-175D-69D9F107227C}"/>
          </ac:spMkLst>
        </pc:spChg>
      </pc:sldChg>
    </pc:docChg>
  </pc:docChgLst>
  <pc:docChgLst>
    <pc:chgData name="Deptuch, Grzegorz" userId="a16247c7-aff0-42a7-93c8-cbd3c11dd78e" providerId="ADAL" clId="{BC8037DD-C203-47DA-A687-97E5F5EB5D97}"/>
    <pc:docChg chg="custSel modSld">
      <pc:chgData name="Deptuch, Grzegorz" userId="a16247c7-aff0-42a7-93c8-cbd3c11dd78e" providerId="ADAL" clId="{BC8037DD-C203-47DA-A687-97E5F5EB5D97}" dt="2026-09-29T20:46:49.512" v="4" actId="1076"/>
      <pc:docMkLst>
        <pc:docMk/>
      </pc:docMkLst>
      <pc:sldChg chg="addSp delSp modSp mod">
        <pc:chgData name="Deptuch, Grzegorz" userId="a16247c7-aff0-42a7-93c8-cbd3c11dd78e" providerId="ADAL" clId="{BC8037DD-C203-47DA-A687-97E5F5EB5D97}" dt="2026-09-29T20:46:49.512" v="4" actId="1076"/>
        <pc:sldMkLst>
          <pc:docMk/>
          <pc:sldMk cId="1602816092" sldId="382"/>
        </pc:sldMkLst>
        <pc:picChg chg="add mod">
          <ac:chgData name="Deptuch, Grzegorz" userId="a16247c7-aff0-42a7-93c8-cbd3c11dd78e" providerId="ADAL" clId="{BC8037DD-C203-47DA-A687-97E5F5EB5D97}" dt="2026-09-29T20:46:49.512" v="4" actId="1076"/>
          <ac:picMkLst>
            <pc:docMk/>
            <pc:sldMk cId="1602816092" sldId="382"/>
            <ac:picMk id="3" creationId="{822B66A4-E993-D362-2CE4-3D64D5F3E2F6}"/>
          </ac:picMkLst>
        </pc:picChg>
        <pc:picChg chg="del">
          <ac:chgData name="Deptuch, Grzegorz" userId="a16247c7-aff0-42a7-93c8-cbd3c11dd78e" providerId="ADAL" clId="{BC8037DD-C203-47DA-A687-97E5F5EB5D97}" dt="2026-09-29T20:46:39.346" v="0" actId="478"/>
          <ac:picMkLst>
            <pc:docMk/>
            <pc:sldMk cId="1602816092" sldId="382"/>
            <ac:picMk id="26" creationId="{0343DA86-59BF-B62F-9039-366F0109AD8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CD358-7177-4835-A291-81037A664C8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9626BA-43FC-4828-8BB8-7BD3971657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44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7CD6C-B757-B4DF-E69F-7DFD8E8B9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21C7-E78D-AA12-9651-43717C6FB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560A7-1B9F-091B-232A-C32874AFF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B473E-05D2-148B-CF76-1F9533252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2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CAF04-6C30-614D-8071-3CC683E976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6083" y="5755088"/>
            <a:ext cx="3238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86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EB6B9-C6AF-7F40-9A3F-E71E87EB2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083" y="5742910"/>
            <a:ext cx="3238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84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9514" y="6476434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3A1B4C4-A229-9EF0-62AB-3818A5B8DE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2135" y="6157324"/>
            <a:ext cx="932085" cy="67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139E93-254F-C865-E1F9-94D8B3350B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26894" y="6222128"/>
            <a:ext cx="1369286" cy="35004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48534F3-683B-51C9-3273-661818EABE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962" y="6200190"/>
            <a:ext cx="850597" cy="45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102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C28DF57-4E58-084C-EAB0-7129B4EB14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079" y="6086217"/>
            <a:ext cx="932085" cy="67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56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6719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4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81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01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39A190C-C080-82CE-BAD4-CAFBD30B7D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91" y="6154857"/>
            <a:ext cx="932085" cy="67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ED74B2-FC90-4246-AB4E-8DD0AB0C5A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1958" y="5857788"/>
            <a:ext cx="1369286" cy="350043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0EFDDE6-9A79-F467-0BF6-4FD097151B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700" y="5857788"/>
            <a:ext cx="850597" cy="45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33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5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88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63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59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7D73B-9F39-B6B5-CE46-E4A914576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4B951B-053A-DD6E-4378-7B4ED35DA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C6E02-BC9F-6FCA-EE25-A4F24D3B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1DD6C-6868-8F25-A778-10102225D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3725F-A312-2A14-94A3-CE05D4AC1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1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ADE3E048-8FA8-4D76-90CE-F1B34084A9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6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360">
          <p15:clr>
            <a:srgbClr val="F26B43"/>
          </p15:clr>
        </p15:guide>
        <p15:guide id="10" orient="horz" pos="3888">
          <p15:clr>
            <a:srgbClr val="F26B43"/>
          </p15:clr>
        </p15:guide>
        <p15:guide id="11" pos="7320">
          <p15:clr>
            <a:srgbClr val="F26B43"/>
          </p15:clr>
        </p15:guide>
        <p15:guide id="1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81FA104-8251-8CC0-17AF-F8DB358C1D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175" y="1508578"/>
            <a:ext cx="11105340" cy="3652315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br>
              <a:rPr lang="en-US" sz="4000">
                <a:solidFill>
                  <a:srgbClr val="FFC000"/>
                </a:solidFill>
              </a:rPr>
            </a:br>
            <a:r>
              <a:rPr lang="en-US" sz="4000">
                <a:solidFill>
                  <a:srgbClr val="B2D33C"/>
                </a:solidFill>
              </a:rPr>
              <a:t>AncASIC_XT011</a:t>
            </a:r>
            <a:br>
              <a:rPr lang="en-US" sz="4000">
                <a:solidFill>
                  <a:srgbClr val="B2D33C"/>
                </a:solidFill>
              </a:rPr>
            </a:br>
            <a:r>
              <a:rPr lang="en-US" sz="4000">
                <a:solidFill>
                  <a:srgbClr val="FFC000"/>
                </a:solidFill>
              </a:rPr>
              <a:t>MPW3 </a:t>
            </a:r>
            <a:r>
              <a:rPr lang="en-US" sz="4000">
                <a:solidFill>
                  <a:srgbClr val="B2D33C"/>
                </a:solidFill>
              </a:rPr>
              <a:t>Submission for Fabrication</a:t>
            </a:r>
            <a:br>
              <a:rPr lang="en-US" sz="4000">
                <a:solidFill>
                  <a:srgbClr val="B2D33C"/>
                </a:solidFill>
              </a:rPr>
            </a:br>
            <a:r>
              <a:rPr lang="en-US" sz="4000">
                <a:solidFill>
                  <a:srgbClr val="B2D33C"/>
                </a:solidFill>
              </a:rPr>
              <a:t>and Overview</a:t>
            </a:r>
            <a:br>
              <a:rPr lang="en-US" sz="4000">
                <a:solidFill>
                  <a:srgbClr val="B2D33C"/>
                </a:solidFill>
              </a:rPr>
            </a:br>
            <a:r>
              <a:rPr lang="en-US" sz="4000">
                <a:solidFill>
                  <a:srgbClr val="B2D33C"/>
                </a:solidFill>
              </a:rPr>
              <a:t>09/2026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86DC003-2B82-ADE7-4C20-4FAC5F0AA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8688" y="5274603"/>
            <a:ext cx="7106760" cy="384915"/>
          </a:xfrm>
        </p:spPr>
        <p:txBody>
          <a:bodyPr>
            <a:noAutofit/>
          </a:bodyPr>
          <a:lstStyle/>
          <a:p>
            <a:r>
              <a:rPr lang="en-US"/>
              <a:t>G.W. Deptuch, gdeptuch@bnl.gov </a:t>
            </a:r>
          </a:p>
          <a:p>
            <a:endParaRPr lang="en-US"/>
          </a:p>
          <a:p>
            <a:r>
              <a:rPr lang="en-US" err="1"/>
              <a:t>ePIC</a:t>
            </a:r>
            <a:r>
              <a:rPr lang="en-US"/>
              <a:t> SVT DSC meeting, 09/29/2026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43C5EA-506D-C62C-FB19-24FE27858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146" y="4614571"/>
            <a:ext cx="1609247" cy="11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58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E327B-F541-175E-C32C-ED818FBC0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E872E-1BED-BEBF-DD49-348746C6C8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9514" y="6492875"/>
            <a:ext cx="432486" cy="365125"/>
          </a:xfrm>
        </p:spPr>
        <p:txBody>
          <a:bodyPr/>
          <a:lstStyle/>
          <a:p>
            <a:fld id="{ADE3E048-8FA8-4D76-90CE-F1B34084A90C}" type="slidenum">
              <a:rPr lang="en-US" smtClean="0"/>
              <a:t>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97AD0C-71B8-5DF4-C33F-DDA1445C5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Where is AncASIC in the </a:t>
            </a:r>
            <a:r>
              <a:rPr lang="en-US" err="1"/>
              <a:t>ePIC</a:t>
            </a:r>
            <a:r>
              <a:rPr lang="en-US"/>
              <a:t> SVT Detector?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7CB6F9F1-A422-CA10-8FAB-38F1C1FD8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3" y="446765"/>
            <a:ext cx="11373488" cy="583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8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AC19D-C9C3-FC55-2454-055182A2A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0E464-D13A-F987-2D71-4C124F26F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3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3EE7C7-CAAF-81FF-57BD-1BD7A160D289}"/>
              </a:ext>
            </a:extLst>
          </p:cNvPr>
          <p:cNvSpPr txBox="1">
            <a:spLocks/>
          </p:cNvSpPr>
          <p:nvPr/>
        </p:nvSpPr>
        <p:spPr>
          <a:xfrm>
            <a:off x="295138" y="529048"/>
            <a:ext cx="10334625" cy="4609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>
                <a:solidFill>
                  <a:schemeClr val="accent4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FPC</a:t>
            </a:r>
            <a:r>
              <a:rPr lang="en-US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bridge direct connection to MOSAIX/EIC-LAS interface </a:t>
            </a:r>
            <a:endParaRPr lang="en-US" sz="24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0599C9-06AC-C0D5-9E6F-79BFA7BD0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AncASIC location </a:t>
            </a:r>
            <a:r>
              <a:rPr lang="en-US" err="1"/>
              <a:t>w.r.t.</a:t>
            </a:r>
            <a:r>
              <a:rPr lang="en-US"/>
              <a:t> MAPS sensors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F1573F-A53B-010F-E6BD-3D72E2BAF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680" y="1689798"/>
            <a:ext cx="10018880" cy="347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34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F3A93-48DD-7FA1-CD54-76246B452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4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C13E15A-28EE-82E2-A9A1-2FDA15768E6A}"/>
              </a:ext>
            </a:extLst>
          </p:cNvPr>
          <p:cNvSpPr txBox="1">
            <a:spLocks/>
          </p:cNvSpPr>
          <p:nvPr/>
        </p:nvSpPr>
        <p:spPr>
          <a:xfrm>
            <a:off x="295138" y="529048"/>
            <a:ext cx="10334625" cy="4609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>
                <a:solidFill>
                  <a:schemeClr val="accent4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S</a:t>
            </a:r>
            <a:r>
              <a:rPr lang="en-US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ummary of ePortTX.pptx / ePortRx.pptx functionality</a:t>
            </a:r>
            <a:endParaRPr lang="en-US" sz="24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4B147D-C669-53E0-4BE9-F3BB7F2A4B28}"/>
              </a:ext>
            </a:extLst>
          </p:cNvPr>
          <p:cNvSpPr txBox="1"/>
          <p:nvPr/>
        </p:nvSpPr>
        <p:spPr>
          <a:xfrm>
            <a:off x="410072" y="1109214"/>
            <a:ext cx="115656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>
                <a:solidFill>
                  <a:srgbClr val="115C79"/>
                </a:solidFill>
                <a:latin typeface="Abadi" panose="020B0604020104020204" pitchFamily="34" charset="0"/>
              </a:rPr>
              <a:t>where AC and DC coupling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15C79"/>
                </a:solidFill>
                <a:latin typeface="Abadi" panose="020B0604020104020204" pitchFamily="34" charset="0"/>
              </a:rPr>
              <a:t>AC-coupled only to lpGBT (up-link and down-link), with coupling capacitors next to lpGBT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15C79"/>
                </a:solidFill>
                <a:latin typeface="Abadi" panose="020B0604020104020204" pitchFamily="34" charset="0"/>
              </a:rPr>
              <a:t>DC-coupled down from first AncASIC in chain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B5774C-EDF6-82E2-404A-9FBBC32257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02" y="2280302"/>
            <a:ext cx="10561342" cy="325892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AE1A039-C2E4-9895-ECF9-5F6AA10A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Physical connection to lpGBT</a:t>
            </a:r>
          </a:p>
        </p:txBody>
      </p:sp>
    </p:spTree>
    <p:extLst>
      <p:ext uri="{BB962C8B-B14F-4D97-AF65-F5344CB8AC3E}">
        <p14:creationId xmlns:p14="http://schemas.microsoft.com/office/powerpoint/2010/main" val="1079374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CACE6-8A4F-D42D-83F2-062A5D5DF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39199C4D-40B6-ED83-A318-C3CBEFBB9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637" y="3808411"/>
            <a:ext cx="3782263" cy="30041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9C86DF-C179-2F6B-4840-4E67568E1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Fabrication Process and System Constraints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51FCB-2287-B7FF-D088-2C78A8F6F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9514" y="6489383"/>
            <a:ext cx="432486" cy="365125"/>
          </a:xfrm>
        </p:spPr>
        <p:txBody>
          <a:bodyPr/>
          <a:lstStyle/>
          <a:p>
            <a:fld id="{ADE3E048-8FA8-4D76-90CE-F1B34084A90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A810A0F-A978-07C9-13CA-A9AB6995C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555230"/>
              </p:ext>
            </p:extLst>
          </p:nvPr>
        </p:nvGraphicFramePr>
        <p:xfrm>
          <a:off x="362189" y="510130"/>
          <a:ext cx="6161269" cy="45653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80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50" b="1">
                          <a:solidFill>
                            <a:srgbClr val="FFFFFF"/>
                          </a:solidFill>
                          <a:latin typeface="Arial"/>
                        </a:rPr>
                        <a:t>Parameter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50" b="1">
                          <a:solidFill>
                            <a:srgbClr val="FFFFFF"/>
                          </a:solidFill>
                          <a:latin typeface="Arial"/>
                        </a:rPr>
                        <a:t>Draft requirement / choice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 b="1">
                          <a:solidFill>
                            <a:srgbClr val="243847"/>
                          </a:solidFill>
                          <a:latin typeface="Arial"/>
                        </a:rPr>
                        <a:t>Process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X-FAB XT011</a:t>
                      </a:r>
                      <a:r>
                        <a:rPr lang="en-US" sz="1750">
                          <a:solidFill>
                            <a:srgbClr val="243847"/>
                          </a:solidFill>
                          <a:latin typeface="Arial"/>
                        </a:rPr>
                        <a:t>, </a:t>
                      </a: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110 nm </a:t>
                      </a:r>
                      <a:r>
                        <a:rPr lang="en-US" sz="1750">
                          <a:solidFill>
                            <a:srgbClr val="243847"/>
                          </a:solidFill>
                          <a:latin typeface="Arial"/>
                        </a:rPr>
                        <a:t>(</a:t>
                      </a: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BCD</a:t>
                      </a:r>
                      <a:r>
                        <a:rPr lang="en-US" sz="1750">
                          <a:solidFill>
                            <a:srgbClr val="243847"/>
                          </a:solidFill>
                          <a:latin typeface="Arial"/>
                        </a:rPr>
                        <a:t>) Partially-Depleted Silicon</a:t>
                      </a: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-on-</a:t>
                      </a:r>
                      <a:r>
                        <a:rPr lang="en-US" sz="1750">
                          <a:solidFill>
                            <a:srgbClr val="243847"/>
                          </a:solidFill>
                          <a:latin typeface="Arial"/>
                        </a:rPr>
                        <a:t>Insulator; Automotive quality with extended temperature </a:t>
                      </a:r>
                      <a:r>
                        <a:rPr lang="en-US" sz="1750">
                          <a:solidFill>
                            <a:srgbClr val="243847"/>
                          </a:solidFill>
                          <a:latin typeface="+mn-lt"/>
                        </a:rPr>
                        <a:t>range -40°C …. 175°C, t</a:t>
                      </a:r>
                      <a:r>
                        <a:rPr lang="en-US" sz="1750" baseline="-25000">
                          <a:solidFill>
                            <a:srgbClr val="243847"/>
                          </a:solidFill>
                          <a:latin typeface="+mn-lt"/>
                        </a:rPr>
                        <a:t>ox</a:t>
                      </a:r>
                      <a:r>
                        <a:rPr lang="en-US" sz="1750" baseline="0">
                          <a:solidFill>
                            <a:srgbClr val="243847"/>
                          </a:solidFill>
                          <a:latin typeface="+mn-lt"/>
                        </a:rPr>
                        <a:t> for 1.5 V transistors 3.5nm/3.5nm; (Suitable for high currents in voltage regulation)</a:t>
                      </a:r>
                      <a:endParaRPr sz="1750" baseline="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 b="1">
                          <a:solidFill>
                            <a:srgbClr val="243847"/>
                          </a:solidFill>
                          <a:latin typeface="Arial"/>
                        </a:rPr>
                        <a:t>TID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Up to 10⁶ rad (1 Mrad)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 b="1">
                          <a:solidFill>
                            <a:srgbClr val="243847"/>
                          </a:solidFill>
                          <a:latin typeface="Arial"/>
                        </a:rPr>
                        <a:t>NIEL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≈10¹² neq/cm²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 b="1">
                          <a:solidFill>
                            <a:srgbClr val="243847"/>
                          </a:solidFill>
                          <a:latin typeface="Arial"/>
                        </a:rPr>
                        <a:t>AncASIC maximum T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80 °C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34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 b="1">
                          <a:solidFill>
                            <a:srgbClr val="243847"/>
                          </a:solidFill>
                          <a:latin typeface="Arial"/>
                        </a:rPr>
                        <a:t>Maximum ΔT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50">
                          <a:solidFill>
                            <a:srgbClr val="243847"/>
                          </a:solidFill>
                          <a:latin typeface="Arial"/>
                        </a:rPr>
                        <a:t>10 °C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F6B723F-0059-C8EA-F0AE-846B9F73627D}"/>
              </a:ext>
            </a:extLst>
          </p:cNvPr>
          <p:cNvSpPr txBox="1"/>
          <p:nvPr/>
        </p:nvSpPr>
        <p:spPr>
          <a:xfrm>
            <a:off x="286578" y="5137898"/>
            <a:ext cx="6902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+mn-lt"/>
              </a:rPr>
              <a:t>Process: </a:t>
            </a:r>
            <a:r>
              <a:rPr lang="en-US"/>
              <a:t>XT011A0770,</a:t>
            </a:r>
            <a:r>
              <a:rPr lang="en-US">
                <a:latin typeface="+mn-lt"/>
              </a:rPr>
              <a:t> 31+1 Mask Layers, 31+1 Process Layers</a:t>
            </a:r>
          </a:p>
          <a:p>
            <a:pPr rtl="0">
              <a:buNone/>
            </a:pPr>
            <a:r>
              <a:rPr lang="en-US">
                <a:latin typeface="+mn-lt"/>
              </a:rPr>
              <a:t>Modules: MOS5, METAL1, METAL2, MOSLP, LVT, DTI, PSUB, METAL3, METAL4, METAL5, COPTHK, ALUCAP + </a:t>
            </a:r>
            <a:r>
              <a:rPr lang="en-US"/>
              <a:t>DEPL</a:t>
            </a:r>
            <a:r>
              <a:rPr lang="en-US">
                <a:latin typeface="+mn-lt"/>
              </a:rPr>
              <a:t> </a:t>
            </a:r>
            <a:endParaRPr lang="en-US">
              <a:latin typeface="Courier New" panose="02070309020205020404" pitchFamily="49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0F8F44-C00E-4F1D-1F5F-D0E326A35F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143" t="7361" r="523" b="-391"/>
          <a:stretch>
            <a:fillRect/>
          </a:stretch>
        </p:blipFill>
        <p:spPr>
          <a:xfrm>
            <a:off x="7398689" y="535390"/>
            <a:ext cx="4023360" cy="329184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540B021-D9D4-839B-A9D5-7F169AF3DD50}"/>
              </a:ext>
            </a:extLst>
          </p:cNvPr>
          <p:cNvSpPr txBox="1">
            <a:spLocks/>
          </p:cNvSpPr>
          <p:nvPr/>
        </p:nvSpPr>
        <p:spPr>
          <a:xfrm>
            <a:off x="7283475" y="3179338"/>
            <a:ext cx="116943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9B7D14F-174C-5CFD-CDE3-2130B59D8BFD}"/>
              </a:ext>
            </a:extLst>
          </p:cNvPr>
          <p:cNvSpPr txBox="1">
            <a:spLocks/>
          </p:cNvSpPr>
          <p:nvPr/>
        </p:nvSpPr>
        <p:spPr>
          <a:xfrm>
            <a:off x="7283476" y="2940358"/>
            <a:ext cx="116943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82C05A8-2DCB-7071-9B8C-C9BAF0E9BAB2}"/>
              </a:ext>
            </a:extLst>
          </p:cNvPr>
          <p:cNvSpPr txBox="1">
            <a:spLocks/>
          </p:cNvSpPr>
          <p:nvPr/>
        </p:nvSpPr>
        <p:spPr>
          <a:xfrm>
            <a:off x="7283477" y="2725512"/>
            <a:ext cx="116943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54F95AD-6959-9440-6380-A4B0DE4EAED4}"/>
              </a:ext>
            </a:extLst>
          </p:cNvPr>
          <p:cNvSpPr txBox="1">
            <a:spLocks/>
          </p:cNvSpPr>
          <p:nvPr/>
        </p:nvSpPr>
        <p:spPr>
          <a:xfrm>
            <a:off x="7283477" y="2477187"/>
            <a:ext cx="116943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0DB9DE7-0046-6475-EC1A-888708CD38BA}"/>
              </a:ext>
            </a:extLst>
          </p:cNvPr>
          <p:cNvSpPr txBox="1">
            <a:spLocks/>
          </p:cNvSpPr>
          <p:nvPr/>
        </p:nvSpPr>
        <p:spPr>
          <a:xfrm>
            <a:off x="7283477" y="2217040"/>
            <a:ext cx="116943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483BB8-013B-E473-C677-5B51E87BD8D9}"/>
              </a:ext>
            </a:extLst>
          </p:cNvPr>
          <p:cNvSpPr txBox="1">
            <a:spLocks/>
          </p:cNvSpPr>
          <p:nvPr/>
        </p:nvSpPr>
        <p:spPr>
          <a:xfrm>
            <a:off x="7283478" y="1944199"/>
            <a:ext cx="116943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5B54731-F6C8-0919-F72C-46FA4891812C}"/>
              </a:ext>
            </a:extLst>
          </p:cNvPr>
          <p:cNvSpPr txBox="1">
            <a:spLocks/>
          </p:cNvSpPr>
          <p:nvPr/>
        </p:nvSpPr>
        <p:spPr>
          <a:xfrm>
            <a:off x="7268432" y="1254469"/>
            <a:ext cx="1468084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3,740 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latin typeface="Abadi" panose="020B06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3A5BD1A-42FA-A2F5-F657-07C6C3E26566}"/>
              </a:ext>
            </a:extLst>
          </p:cNvPr>
          <p:cNvSpPr txBox="1">
            <a:spLocks/>
          </p:cNvSpPr>
          <p:nvPr/>
        </p:nvSpPr>
        <p:spPr>
          <a:xfrm>
            <a:off x="10282216" y="1275638"/>
            <a:ext cx="177037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 b="1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4.5 m</a:t>
            </a:r>
            <a:r>
              <a:rPr lang="el-GR" sz="2000" b="1">
                <a:solidFill>
                  <a:srgbClr val="115C79"/>
                </a:solidFill>
              </a:rPr>
              <a:t> Ω/□</a:t>
            </a:r>
          </a:p>
          <a:p>
            <a:pPr marL="0" indent="0"/>
            <a:endParaRPr lang="en-US" sz="2000" b="1">
              <a:solidFill>
                <a:srgbClr val="115C79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>
              <a:solidFill>
                <a:srgbClr val="115C79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CBAF2AD-545C-45DB-A9E7-DF3D0000C743}"/>
              </a:ext>
            </a:extLst>
          </p:cNvPr>
          <p:cNvSpPr txBox="1">
            <a:spLocks/>
          </p:cNvSpPr>
          <p:nvPr/>
        </p:nvSpPr>
        <p:spPr>
          <a:xfrm>
            <a:off x="9645376" y="2034477"/>
            <a:ext cx="1273680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sz="20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62 m</a:t>
            </a:r>
            <a:r>
              <a:rPr lang="el-GR" sz="2000">
                <a:solidFill>
                  <a:srgbClr val="115C79"/>
                </a:solidFill>
              </a:rPr>
              <a:t> Ω/□</a:t>
            </a:r>
          </a:p>
          <a:p>
            <a:pPr marL="0" indent="0"/>
            <a:endParaRPr lang="en-US" sz="2000">
              <a:solidFill>
                <a:srgbClr val="115C79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115C79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96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AE8A-FEEE-6B0E-46B8-D6E173BF8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Starting point </a:t>
            </a:r>
            <a:r>
              <a:rPr lang="en-US" err="1"/>
              <a:t>fro</a:t>
            </a:r>
            <a:r>
              <a:rPr lang="en-US"/>
              <a:t> September MPW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9FBD-0FD0-1359-BF7C-96841D42C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9514" y="6489383"/>
            <a:ext cx="432486" cy="365125"/>
          </a:xfrm>
        </p:spPr>
        <p:txBody>
          <a:bodyPr/>
          <a:lstStyle/>
          <a:p>
            <a:fld id="{ADE3E048-8FA8-4D76-90CE-F1B34084A90C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7950A6-F307-5812-FE84-C068A3047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7" y="2664548"/>
            <a:ext cx="7891669" cy="3505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AAB5DA-9EC0-1A18-05EB-6153AB7FD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505" y="678626"/>
            <a:ext cx="3585612" cy="24478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FE56E1-B2D2-8966-61FC-894A56A9C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888" y="3147278"/>
            <a:ext cx="3744229" cy="29884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F666E2A-6A00-4947-D4E6-7E88385E2CF6}"/>
              </a:ext>
            </a:extLst>
          </p:cNvPr>
          <p:cNvSpPr txBox="1"/>
          <p:nvPr/>
        </p:nvSpPr>
        <p:spPr>
          <a:xfrm>
            <a:off x="5639146" y="1064938"/>
            <a:ext cx="3074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none" strike="noStrike" baseline="0">
                <a:solidFill>
                  <a:srgbClr val="0070C1"/>
                </a:solidFill>
                <a:latin typeface="Calibri-Light"/>
              </a:rPr>
              <a:t>Single SLDO and single section NVBG prototypes fabricated on the MPW run in March 2025;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EFB345-5BDB-CAEB-1D67-3855754F1DE8}"/>
              </a:ext>
            </a:extLst>
          </p:cNvPr>
          <p:cNvSpPr txBox="1"/>
          <p:nvPr/>
        </p:nvSpPr>
        <p:spPr>
          <a:xfrm>
            <a:off x="10258841" y="1038395"/>
            <a:ext cx="8464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rgbClr val="0070C1"/>
                </a:solidFill>
                <a:latin typeface="Calibri-Light"/>
              </a:rPr>
              <a:t>MPW2</a:t>
            </a:r>
            <a:endParaRPr lang="en-US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02B375-0180-BECE-710F-F7E80D91E8A1}"/>
              </a:ext>
            </a:extLst>
          </p:cNvPr>
          <p:cNvSpPr txBox="1"/>
          <p:nvPr/>
        </p:nvSpPr>
        <p:spPr>
          <a:xfrm>
            <a:off x="10749171" y="3619960"/>
            <a:ext cx="8464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rgbClr val="0070C1"/>
                </a:solidFill>
                <a:latin typeface="Calibri-Light"/>
              </a:rPr>
              <a:t>MPW1</a:t>
            </a:r>
            <a:endParaRPr lang="en-US" b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E27E84-FE40-B075-6D25-5EED9CFF172E}"/>
              </a:ext>
            </a:extLst>
          </p:cNvPr>
          <p:cNvSpPr txBox="1"/>
          <p:nvPr/>
        </p:nvSpPr>
        <p:spPr>
          <a:xfrm>
            <a:off x="337933" y="568951"/>
            <a:ext cx="5453267" cy="1801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none" strike="noStrike" baseline="0">
                <a:solidFill>
                  <a:srgbClr val="000000"/>
                </a:solidFill>
              </a:rPr>
              <a:t>AncASIC = Interface chip</a:t>
            </a:r>
          </a:p>
          <a:p>
            <a:pPr algn="l"/>
            <a:r>
              <a:rPr lang="en-US" sz="1600" b="0" i="0" u="none" strike="noStrike" baseline="0">
                <a:solidFill>
                  <a:srgbClr val="000000"/>
                </a:solidFill>
              </a:rPr>
              <a:t>• Main </a:t>
            </a:r>
            <a:r>
              <a:rPr lang="en-US" sz="1600">
                <a:solidFill>
                  <a:srgbClr val="000000"/>
                </a:solidFill>
              </a:rPr>
              <a:t>f</a:t>
            </a:r>
            <a:r>
              <a:rPr lang="en-US" sz="1600" b="0" i="0" u="none" strike="noStrike" baseline="0">
                <a:solidFill>
                  <a:srgbClr val="000000"/>
                </a:solidFill>
              </a:rPr>
              <a:t>unctional blocks: </a:t>
            </a:r>
          </a:p>
          <a:p>
            <a:pPr lvl="1">
              <a:lnSpc>
                <a:spcPct val="150000"/>
              </a:lnSpc>
            </a:pPr>
            <a:r>
              <a:rPr lang="en-US" sz="1600" b="0" i="0" u="none" strike="noStrike" baseline="0">
                <a:solidFill>
                  <a:srgbClr val="0070C1"/>
                </a:solidFill>
              </a:rPr>
              <a:t>• Shunt LDOs (SLDO) </a:t>
            </a:r>
            <a:r>
              <a:rPr lang="da-DK" sz="1600">
                <a:solidFill>
                  <a:srgbClr val="0070C1"/>
                </a:solidFill>
              </a:rPr>
              <a:t>–</a:t>
            </a:r>
            <a:r>
              <a:rPr lang="en-US" sz="1600" b="0" i="0" u="none" strike="noStrike" baseline="0">
                <a:solidFill>
                  <a:srgbClr val="0070C1"/>
                </a:solidFill>
              </a:rPr>
              <a:t> MPW2</a:t>
            </a:r>
            <a:endParaRPr lang="en-US" sz="1600" b="0" i="0" u="none" strike="noStrike" baseline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da-DK" sz="1600" b="0" i="0" u="none" strike="noStrike" baseline="0">
                <a:solidFill>
                  <a:srgbClr val="0070C1"/>
                </a:solidFill>
              </a:rPr>
              <a:t>• Negative Voltage Bias Generator (NVG) – MPW1</a:t>
            </a:r>
            <a:endParaRPr lang="da-DK" sz="1600" b="0" i="0" u="none" strike="noStrike" baseline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  <a:spcBef>
                <a:spcPts val="1200"/>
              </a:spcBef>
            </a:pPr>
            <a:r>
              <a:rPr lang="en-US" sz="1600" b="0" i="0" u="none" strike="noStrike" baseline="0">
                <a:solidFill>
                  <a:srgbClr val="0070C1"/>
                </a:solidFill>
              </a:rPr>
              <a:t>• </a:t>
            </a:r>
            <a:r>
              <a:rPr lang="en-US" sz="1600" b="0" i="0" u="none" strike="noStrike" baseline="0" err="1">
                <a:solidFill>
                  <a:srgbClr val="0070C1"/>
                </a:solidFill>
              </a:rPr>
              <a:t>AncBrain</a:t>
            </a:r>
            <a:r>
              <a:rPr lang="en-US" sz="1600" b="0" i="0" u="none" strike="noStrike" baseline="0">
                <a:solidFill>
                  <a:srgbClr val="000000"/>
                </a:solidFill>
              </a:rPr>
              <a:t>: SC communication; operation heartbeat</a:t>
            </a:r>
            <a:endParaRPr lang="en-US" sz="1600"/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C1E58CBA-4AAD-CD00-E562-BF4D95F93717}"/>
              </a:ext>
            </a:extLst>
          </p:cNvPr>
          <p:cNvSpPr/>
          <p:nvPr/>
        </p:nvSpPr>
        <p:spPr>
          <a:xfrm>
            <a:off x="5360498" y="1031769"/>
            <a:ext cx="265043" cy="863292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19E8DC-89E9-59CF-9125-8C7A2417C347}"/>
              </a:ext>
            </a:extLst>
          </p:cNvPr>
          <p:cNvSpPr txBox="1"/>
          <p:nvPr/>
        </p:nvSpPr>
        <p:spPr>
          <a:xfrm>
            <a:off x="5632350" y="1916717"/>
            <a:ext cx="2550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baseline="0">
                <a:solidFill>
                  <a:srgbClr val="0070C1"/>
                </a:solidFill>
                <a:latin typeface="Calibri-Light"/>
              </a:rPr>
              <a:t>Main addition </a:t>
            </a:r>
            <a:r>
              <a:rPr lang="en-US" sz="1600">
                <a:solidFill>
                  <a:srgbClr val="0070C1"/>
                </a:solidFill>
                <a:latin typeface="Calibri-Light"/>
              </a:rPr>
              <a:t>in the MPW run in September 2026</a:t>
            </a:r>
            <a:r>
              <a:rPr lang="en-US" sz="1600" b="0" i="0" u="none" strike="noStrike" baseline="0">
                <a:solidFill>
                  <a:srgbClr val="0070C1"/>
                </a:solidFill>
                <a:latin typeface="Calibri-Light"/>
              </a:rPr>
              <a:t>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80A48A-361B-393A-B285-6330D661977F}"/>
              </a:ext>
            </a:extLst>
          </p:cNvPr>
          <p:cNvSpPr txBox="1"/>
          <p:nvPr/>
        </p:nvSpPr>
        <p:spPr>
          <a:xfrm>
            <a:off x="5022575" y="6359350"/>
            <a:ext cx="5579164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1600"/>
              <a:t>tactical objectives set at the Oxford </a:t>
            </a:r>
            <a:r>
              <a:rPr lang="en-US" sz="1600" err="1"/>
              <a:t>ePIC</a:t>
            </a:r>
            <a:r>
              <a:rPr lang="en-US" sz="1600"/>
              <a:t> SVT Working Meeting in Dec. 2025 achieved in MPW run September 2026</a:t>
            </a:r>
            <a:endParaRPr sz="1740">
              <a:solidFill>
                <a:srgbClr val="5E6D79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6139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86173-FBDB-B42E-12C7-F2498A472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6A077-B068-92AF-1962-3958DC548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7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4792735-D68C-E998-4497-475EF5E95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Power Management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E8B3F4-F61F-DF7C-1F5A-8C0C934CB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84" y="535673"/>
            <a:ext cx="11985316" cy="562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78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E971C-405A-9AD3-2D91-080943DB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FD0CC-E291-7FD8-725E-04B3CCD0D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8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6069A2-248D-367F-F13D-1D9DD82B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Negative Bias Management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8904CD-0A6B-F567-38CF-8221E612627B}"/>
              </a:ext>
            </a:extLst>
          </p:cNvPr>
          <p:cNvSpPr txBox="1"/>
          <p:nvPr/>
        </p:nvSpPr>
        <p:spPr>
          <a:xfrm>
            <a:off x="336605" y="619697"/>
            <a:ext cx="11049000" cy="5120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3070" b="1">
                <a:solidFill>
                  <a:srgbClr val="123149"/>
                </a:solidFill>
                <a:latin typeface="Arial"/>
              </a:rPr>
              <a:t>N</a:t>
            </a:r>
            <a:r>
              <a:rPr sz="3070" b="1">
                <a:solidFill>
                  <a:srgbClr val="123149"/>
                </a:solidFill>
                <a:latin typeface="Arial"/>
              </a:rPr>
              <a:t>egative bias</a:t>
            </a:r>
            <a:r>
              <a:rPr lang="en-US" sz="3070" b="1">
                <a:solidFill>
                  <a:srgbClr val="123149"/>
                </a:solidFill>
                <a:latin typeface="Arial"/>
              </a:rPr>
              <a:t> for MAPS sensors referred to local ground</a:t>
            </a:r>
            <a:r>
              <a:rPr sz="3070" b="1">
                <a:solidFill>
                  <a:srgbClr val="123149"/>
                </a:solidFill>
                <a:latin typeface="Arial"/>
              </a:rPr>
              <a:t>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5FD786-0242-E445-ECB8-6A97CC8DB18D}"/>
              </a:ext>
            </a:extLst>
          </p:cNvPr>
          <p:cNvSpPr txBox="1"/>
          <p:nvPr/>
        </p:nvSpPr>
        <p:spPr>
          <a:xfrm>
            <a:off x="354893" y="1065400"/>
            <a:ext cx="11346777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740">
                <a:solidFill>
                  <a:srgbClr val="5E6D79"/>
                </a:solidFill>
                <a:latin typeface="Arial"/>
              </a:rPr>
              <a:t>The NVBG follows the sensor’s local ground; ground-level variation of order 6–8 V along the serial-powering chain.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FEA50-F7BC-9B7F-DF5A-3DBB4B98364E}"/>
              </a:ext>
            </a:extLst>
          </p:cNvPr>
          <p:cNvSpPr txBox="1"/>
          <p:nvPr/>
        </p:nvSpPr>
        <p:spPr>
          <a:xfrm>
            <a:off x="336605" y="1476027"/>
            <a:ext cx="7699248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2000" b="1">
                <a:solidFill>
                  <a:srgbClr val="123149"/>
                </a:solidFill>
                <a:latin typeface="Arial"/>
              </a:rPr>
              <a:t>NVBG block specifications / simulations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C68F4AA-624C-BF7D-070C-843B48D57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481792"/>
              </p:ext>
            </p:extLst>
          </p:nvPr>
        </p:nvGraphicFramePr>
        <p:xfrm>
          <a:off x="336605" y="1859413"/>
          <a:ext cx="6229847" cy="4170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1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7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520" b="1">
                          <a:solidFill>
                            <a:srgbClr val="FFFFFF"/>
                          </a:solidFill>
                          <a:latin typeface="Arial"/>
                        </a:rPr>
                        <a:t>Parameter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520" b="1">
                          <a:solidFill>
                            <a:srgbClr val="FFFFFF"/>
                          </a:solidFill>
                          <a:latin typeface="Arial"/>
                        </a:rPr>
                        <a:t>Value reported in the draft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Supply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1.2 V ±10%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 (provided by 1</a:t>
                      </a:r>
                      <a:r>
                        <a:rPr lang="en-US" sz="1600" baseline="30000">
                          <a:solidFill>
                            <a:srgbClr val="243847"/>
                          </a:solidFill>
                          <a:latin typeface="Arial"/>
                        </a:rPr>
                        <a:t>st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 SLDO)</a:t>
                      </a:r>
                      <a:endParaRPr sz="160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Output range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&lt;</a:t>
                      </a: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−1 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up </a:t>
                      </a: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to −5 V relative to local ground; </a:t>
                      </a:r>
                      <a:endParaRPr lang="en-US" sz="1600">
                        <a:solidFill>
                          <a:srgbClr val="243847"/>
                        </a:solidFill>
                        <a:latin typeface="Arial"/>
                      </a:endParaRPr>
                    </a:p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0 V mode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Reference DAC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8 bit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 for </a:t>
                      </a:r>
                      <a:r>
                        <a:rPr lang="en-US" sz="1600" err="1">
                          <a:solidFill>
                            <a:srgbClr val="243847"/>
                          </a:solidFill>
                          <a:latin typeface="Arial"/>
                        </a:rPr>
                        <a:t>V</a:t>
                      </a:r>
                      <a:r>
                        <a:rPr lang="en-US" sz="1600" baseline="-25000" err="1">
                          <a:solidFill>
                            <a:srgbClr val="243847"/>
                          </a:solidFill>
                          <a:latin typeface="Arial"/>
                        </a:rPr>
                        <a:t>ref</a:t>
                      </a:r>
                      <a:endParaRPr sz="1600" baseline="-2500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Output-current capability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≈1 mA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 / section (6 sections: 1 Main + 5 Auxiliary) </a:t>
                      </a: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; ≈200 µA nominal reference load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/section</a:t>
                      </a:r>
                      <a:endParaRPr sz="160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Output ripple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&lt;0.15 mV; simulated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Power consumption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&lt;15 mW; ≈11 mW at −1.5 V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 b="1">
                          <a:solidFill>
                            <a:srgbClr val="243847"/>
                          </a:solidFill>
                          <a:latin typeface="Arial"/>
                        </a:rPr>
                        <a:t>Main charge pump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00">
                          <a:solidFill>
                            <a:srgbClr val="243847"/>
                          </a:solidFill>
                          <a:latin typeface="Arial"/>
                        </a:rPr>
                        <a:t>16 selectable parallel branches</a:t>
                      </a:r>
                      <a:r>
                        <a:rPr lang="en-US" sz="1600">
                          <a:solidFill>
                            <a:srgbClr val="243847"/>
                          </a:solidFill>
                          <a:latin typeface="Arial"/>
                        </a:rPr>
                        <a:t> / section</a:t>
                      </a:r>
                      <a:endParaRPr sz="160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2" name="Picture 21">
            <a:extLst>
              <a:ext uri="{FF2B5EF4-FFF2-40B4-BE49-F238E27FC236}">
                <a16:creationId xmlns:a16="http://schemas.microsoft.com/office/drawing/2014/main" id="{A36253A9-0B75-E044-C423-8984E6FD6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707" y="1419472"/>
            <a:ext cx="4931400" cy="233832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80451E2-8559-602B-0EFA-2F3465047339}"/>
              </a:ext>
            </a:extLst>
          </p:cNvPr>
          <p:cNvSpPr txBox="1"/>
          <p:nvPr/>
        </p:nvSpPr>
        <p:spPr>
          <a:xfrm>
            <a:off x="7109793" y="3373753"/>
            <a:ext cx="1749286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1740">
                <a:solidFill>
                  <a:srgbClr val="5E6D79"/>
                </a:solidFill>
                <a:latin typeface="Arial"/>
              </a:rPr>
              <a:t>Status MPW2</a:t>
            </a:r>
            <a:endParaRPr sz="1740">
              <a:solidFill>
                <a:srgbClr val="5E6D79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2B66A4-E993-D362-2CE4-3D64D5F3E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452" y="3757801"/>
            <a:ext cx="5625548" cy="28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16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3480E-DBD6-1A7C-69D0-92EC2C74D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EB891-C272-305B-BA73-8C96A0F3A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9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F2F0738-BADF-CD49-4695-23386836C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</a:t>
            </a:r>
            <a:r>
              <a:rPr lang="en-US"/>
              <a:t> Brain – Slow Control Management (1)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FFE642-D961-9C41-C286-BE8181927495}"/>
              </a:ext>
            </a:extLst>
          </p:cNvPr>
          <p:cNvSpPr txBox="1"/>
          <p:nvPr/>
        </p:nvSpPr>
        <p:spPr>
          <a:xfrm>
            <a:off x="482380" y="687861"/>
            <a:ext cx="10793668" cy="5120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3070" b="1">
                <a:solidFill>
                  <a:srgbClr val="123149"/>
                </a:solidFill>
                <a:latin typeface="Arial"/>
              </a:rPr>
              <a:t>B</a:t>
            </a:r>
            <a:r>
              <a:rPr sz="3070" b="1">
                <a:solidFill>
                  <a:srgbClr val="123149"/>
                </a:solidFill>
                <a:latin typeface="Arial"/>
              </a:rPr>
              <a:t>ridge</a:t>
            </a:r>
            <a:r>
              <a:rPr lang="en-US" sz="3070" b="1">
                <a:solidFill>
                  <a:srgbClr val="123149"/>
                </a:solidFill>
                <a:latin typeface="Arial"/>
              </a:rPr>
              <a:t> between</a:t>
            </a:r>
            <a:r>
              <a:rPr sz="3070" b="1">
                <a:solidFill>
                  <a:srgbClr val="123149"/>
                </a:solidFill>
                <a:latin typeface="Arial"/>
              </a:rPr>
              <a:t> lpGBT </a:t>
            </a:r>
            <a:r>
              <a:rPr lang="en-US" sz="3070" b="1">
                <a:solidFill>
                  <a:srgbClr val="123149"/>
                </a:solidFill>
                <a:latin typeface="Arial"/>
              </a:rPr>
              <a:t>and</a:t>
            </a:r>
            <a:r>
              <a:rPr sz="3070" b="1">
                <a:solidFill>
                  <a:srgbClr val="123149"/>
                </a:solidFill>
                <a:latin typeface="Arial"/>
              </a:rPr>
              <a:t> sensor control and monitoring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55F04AB-8220-8CE6-1DBF-BD91A4685289}"/>
              </a:ext>
            </a:extLst>
          </p:cNvPr>
          <p:cNvSpPr txBox="1"/>
          <p:nvPr/>
        </p:nvSpPr>
        <p:spPr>
          <a:xfrm>
            <a:off x="5121772" y="6344000"/>
            <a:ext cx="4913904" cy="3840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740">
                <a:solidFill>
                  <a:srgbClr val="5E6D79"/>
                </a:solidFill>
                <a:latin typeface="Arial"/>
              </a:rPr>
              <a:t>The input e-link and the sensor-side slow-control link have different rates and formats.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B8975A4-3BA0-A0B9-7B15-4CE841C8834A}"/>
              </a:ext>
            </a:extLst>
          </p:cNvPr>
          <p:cNvSpPr txBox="1"/>
          <p:nvPr/>
        </p:nvSpPr>
        <p:spPr>
          <a:xfrm>
            <a:off x="482380" y="1161664"/>
            <a:ext cx="7096344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2000" b="1">
                <a:solidFill>
                  <a:srgbClr val="123149"/>
                </a:solidFill>
                <a:latin typeface="Arial"/>
              </a:rPr>
              <a:t>Interfaces and protocol — system baseline</a:t>
            </a:r>
          </a:p>
        </p:txBody>
      </p: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37F8986F-79A0-75B3-874A-B40CA4F9E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099964"/>
              </p:ext>
            </p:extLst>
          </p:nvPr>
        </p:nvGraphicFramePr>
        <p:xfrm>
          <a:off x="482380" y="1479007"/>
          <a:ext cx="7381157" cy="3913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92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1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540" b="1">
                          <a:solidFill>
                            <a:srgbClr val="FFFFFF"/>
                          </a:solidFill>
                          <a:latin typeface="Arial"/>
                        </a:rPr>
                        <a:t>Interface / function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540" b="1">
                          <a:solidFill>
                            <a:srgbClr val="FFFFFF"/>
                          </a:solidFill>
                          <a:latin typeface="Arial"/>
                        </a:rPr>
                        <a:t>S</a:t>
                      </a:r>
                      <a:r>
                        <a:rPr sz="1540" b="1">
                          <a:solidFill>
                            <a:srgbClr val="FFFFFF"/>
                          </a:solidFill>
                          <a:latin typeface="Arial"/>
                        </a:rPr>
                        <a:t>pecification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648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 b="1">
                          <a:solidFill>
                            <a:srgbClr val="243847"/>
                          </a:solidFill>
                          <a:latin typeface="Arial"/>
                        </a:rPr>
                        <a:t>lpGBT grouping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One slow-control e-link per group of up to 4 EIC-LAS</a:t>
                      </a:r>
                      <a:endParaRPr lang="en-US" sz="1700">
                        <a:solidFill>
                          <a:srgbClr val="243847"/>
                        </a:solidFill>
                        <a:latin typeface="Arial"/>
                      </a:endParaRPr>
                    </a:p>
                    <a:p>
                      <a:pPr algn="l">
                        <a:defRPr/>
                      </a:pPr>
                      <a:r>
                        <a:rPr lang="en-US" sz="1700">
                          <a:solidFill>
                            <a:srgbClr val="243847"/>
                          </a:solidFill>
                          <a:latin typeface="Arial"/>
                        </a:rPr>
                        <a:t>16 groups possible, while planned 12</a:t>
                      </a:r>
                      <a:endParaRPr sz="170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 b="1">
                          <a:solidFill>
                            <a:srgbClr val="243847"/>
                          </a:solidFill>
                          <a:latin typeface="Arial"/>
                        </a:rPr>
                        <a:t>Group signals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Command input, status output and clock:</a:t>
                      </a:r>
                    </a:p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3 differential pairs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 b="1">
                          <a:solidFill>
                            <a:srgbClr val="243847"/>
                          </a:solidFill>
                          <a:latin typeface="Arial"/>
                        </a:rPr>
                        <a:t>Sensor-side protocol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5 Mbit/s, Manchester encoded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 b="1">
                          <a:solidFill>
                            <a:srgbClr val="243847"/>
                          </a:solidFill>
                          <a:latin typeface="Arial"/>
                        </a:rPr>
                        <a:t>Transaction protection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40-bit data frame; CRC-16 protected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 b="1">
                          <a:solidFill>
                            <a:srgbClr val="243847"/>
                          </a:solidFill>
                          <a:latin typeface="Arial"/>
                        </a:rPr>
                        <a:t>Sensor-side functions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Global clock, reset and synchronization;</a:t>
                      </a:r>
                    </a:p>
                    <a:p>
                      <a:pPr algn="l">
                        <a:defRPr/>
                      </a:pPr>
                      <a:r>
                        <a:rPr sz="1700">
                          <a:solidFill>
                            <a:srgbClr val="243847"/>
                          </a:solidFill>
                          <a:latin typeface="Arial"/>
                        </a:rPr>
                        <a:t>service and core slow control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9" name="TextBox 78">
            <a:extLst>
              <a:ext uri="{FF2B5EF4-FFF2-40B4-BE49-F238E27FC236}">
                <a16:creationId xmlns:a16="http://schemas.microsoft.com/office/drawing/2014/main" id="{87CC600E-68D9-2E45-45A7-280AC2A8040A}"/>
              </a:ext>
            </a:extLst>
          </p:cNvPr>
          <p:cNvSpPr txBox="1"/>
          <p:nvPr/>
        </p:nvSpPr>
        <p:spPr>
          <a:xfrm>
            <a:off x="8014938" y="1181976"/>
            <a:ext cx="2374442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2000" b="1">
                <a:solidFill>
                  <a:srgbClr val="123149"/>
                </a:solidFill>
                <a:latin typeface="Arial"/>
              </a:rPr>
              <a:t>Local management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D58CDB0-8B29-C392-06BF-EA0A441EFEE3}"/>
              </a:ext>
            </a:extLst>
          </p:cNvPr>
          <p:cNvSpPr/>
          <p:nvPr/>
        </p:nvSpPr>
        <p:spPr>
          <a:xfrm>
            <a:off x="8014938" y="1482983"/>
            <a:ext cx="3813497" cy="722376"/>
          </a:xfrm>
          <a:prstGeom prst="rect">
            <a:avLst/>
          </a:prstGeom>
          <a:solidFill>
            <a:srgbClr val="EAF5F4"/>
          </a:solidFill>
          <a:ln w="10160">
            <a:solidFill>
              <a:srgbClr val="EAF5F4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10DADEB1-9E2F-4C3E-37E6-3DA15937153C}"/>
              </a:ext>
            </a:extLst>
          </p:cNvPr>
          <p:cNvSpPr/>
          <p:nvPr/>
        </p:nvSpPr>
        <p:spPr>
          <a:xfrm>
            <a:off x="8211534" y="1633859"/>
            <a:ext cx="79148" cy="100584"/>
          </a:xfrm>
          <a:prstGeom prst="ellipse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4E50968-4625-8EF4-F473-16C190D9C44D}"/>
              </a:ext>
            </a:extLst>
          </p:cNvPr>
          <p:cNvSpPr txBox="1"/>
          <p:nvPr/>
        </p:nvSpPr>
        <p:spPr>
          <a:xfrm>
            <a:off x="8426418" y="1546991"/>
            <a:ext cx="3317023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700" b="1">
                <a:solidFill>
                  <a:srgbClr val="087F8C"/>
                </a:solidFill>
                <a:latin typeface="Arial"/>
              </a:rPr>
              <a:t>Sequence supplies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FE7289B-2E61-502E-7CE0-E7382F3FCBB0}"/>
              </a:ext>
            </a:extLst>
          </p:cNvPr>
          <p:cNvSpPr txBox="1"/>
          <p:nvPr/>
        </p:nvSpPr>
        <p:spPr>
          <a:xfrm>
            <a:off x="8188674" y="1839599"/>
            <a:ext cx="3475319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490">
                <a:solidFill>
                  <a:srgbClr val="243847"/>
                </a:solidFill>
                <a:latin typeface="Arial"/>
              </a:rPr>
              <a:t>Enable the four sensor rails after AncBrain start-up.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0DD4844-458C-EB4E-4449-95429F18FC77}"/>
              </a:ext>
            </a:extLst>
          </p:cNvPr>
          <p:cNvSpPr/>
          <p:nvPr/>
        </p:nvSpPr>
        <p:spPr>
          <a:xfrm>
            <a:off x="8014938" y="2262622"/>
            <a:ext cx="3813497" cy="722376"/>
          </a:xfrm>
          <a:prstGeom prst="rect">
            <a:avLst/>
          </a:prstGeom>
          <a:solidFill>
            <a:srgbClr val="F1F5F7"/>
          </a:solidFill>
          <a:ln w="10160">
            <a:solidFill>
              <a:srgbClr val="F1F5F7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72A856C-DEE0-7F56-AC31-5018233DB83D}"/>
              </a:ext>
            </a:extLst>
          </p:cNvPr>
          <p:cNvSpPr/>
          <p:nvPr/>
        </p:nvSpPr>
        <p:spPr>
          <a:xfrm>
            <a:off x="8211534" y="2413498"/>
            <a:ext cx="79148" cy="100584"/>
          </a:xfrm>
          <a:prstGeom prst="ellipse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E438B0-C671-5889-F8F0-31570FCB3035}"/>
              </a:ext>
            </a:extLst>
          </p:cNvPr>
          <p:cNvSpPr txBox="1"/>
          <p:nvPr/>
        </p:nvSpPr>
        <p:spPr>
          <a:xfrm>
            <a:off x="8426418" y="2326630"/>
            <a:ext cx="3317023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700" b="1">
                <a:solidFill>
                  <a:srgbClr val="087F8C"/>
                </a:solidFill>
                <a:latin typeface="Arial"/>
              </a:rPr>
              <a:t>Program power and bias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1BDEBAB-F281-4055-2A0E-AF482836EF93}"/>
              </a:ext>
            </a:extLst>
          </p:cNvPr>
          <p:cNvSpPr txBox="1"/>
          <p:nvPr/>
        </p:nvSpPr>
        <p:spPr>
          <a:xfrm>
            <a:off x="8188674" y="2619238"/>
            <a:ext cx="3475319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490">
                <a:solidFill>
                  <a:srgbClr val="243847"/>
                </a:solidFill>
                <a:latin typeface="Arial"/>
              </a:rPr>
              <a:t>Set SLDO and NVBG operating parameters.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24A0FF8-4954-38FD-414A-769E15F84FFE}"/>
              </a:ext>
            </a:extLst>
          </p:cNvPr>
          <p:cNvSpPr/>
          <p:nvPr/>
        </p:nvSpPr>
        <p:spPr>
          <a:xfrm>
            <a:off x="8014938" y="3042261"/>
            <a:ext cx="3813497" cy="722376"/>
          </a:xfrm>
          <a:prstGeom prst="rect">
            <a:avLst/>
          </a:prstGeom>
          <a:solidFill>
            <a:srgbClr val="EAF5F4"/>
          </a:solidFill>
          <a:ln w="10160">
            <a:solidFill>
              <a:srgbClr val="EAF5F4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305EEF0-5988-0F73-76A5-C06F62180C47}"/>
              </a:ext>
            </a:extLst>
          </p:cNvPr>
          <p:cNvSpPr/>
          <p:nvPr/>
        </p:nvSpPr>
        <p:spPr>
          <a:xfrm>
            <a:off x="8211534" y="3193137"/>
            <a:ext cx="79148" cy="100584"/>
          </a:xfrm>
          <a:prstGeom prst="ellipse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E29650D-70EE-8CF4-F93D-08669A07F2BA}"/>
              </a:ext>
            </a:extLst>
          </p:cNvPr>
          <p:cNvSpPr txBox="1"/>
          <p:nvPr/>
        </p:nvSpPr>
        <p:spPr>
          <a:xfrm>
            <a:off x="8426418" y="3106269"/>
            <a:ext cx="3317023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700" b="1">
                <a:solidFill>
                  <a:srgbClr val="087F8C"/>
                </a:solidFill>
                <a:latin typeface="Arial"/>
              </a:rPr>
              <a:t>Monitor operating nodes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A09C861-6B27-355F-67D1-ABCBD3A49299}"/>
              </a:ext>
            </a:extLst>
          </p:cNvPr>
          <p:cNvSpPr txBox="1"/>
          <p:nvPr/>
        </p:nvSpPr>
        <p:spPr>
          <a:xfrm>
            <a:off x="8188674" y="3398877"/>
            <a:ext cx="3475319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490">
                <a:solidFill>
                  <a:srgbClr val="243847"/>
                </a:solidFill>
                <a:latin typeface="Arial"/>
              </a:rPr>
              <a:t>ADC monitoring and over-temperature protection.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E134E27-F0ED-3614-E2EC-A9F5135F21EE}"/>
              </a:ext>
            </a:extLst>
          </p:cNvPr>
          <p:cNvSpPr/>
          <p:nvPr/>
        </p:nvSpPr>
        <p:spPr>
          <a:xfrm>
            <a:off x="8014938" y="3821900"/>
            <a:ext cx="3813497" cy="722376"/>
          </a:xfrm>
          <a:prstGeom prst="rect">
            <a:avLst/>
          </a:prstGeom>
          <a:solidFill>
            <a:srgbClr val="F1F5F7"/>
          </a:solidFill>
          <a:ln w="10160">
            <a:solidFill>
              <a:srgbClr val="F1F5F7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665BBE4-3600-4447-3336-81BFB417AFA9}"/>
              </a:ext>
            </a:extLst>
          </p:cNvPr>
          <p:cNvSpPr/>
          <p:nvPr/>
        </p:nvSpPr>
        <p:spPr>
          <a:xfrm>
            <a:off x="8211534" y="3972776"/>
            <a:ext cx="79148" cy="100584"/>
          </a:xfrm>
          <a:prstGeom prst="ellipse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5E8167B-FF73-3212-36BE-98B473B5CC68}"/>
              </a:ext>
            </a:extLst>
          </p:cNvPr>
          <p:cNvSpPr txBox="1"/>
          <p:nvPr/>
        </p:nvSpPr>
        <p:spPr>
          <a:xfrm>
            <a:off x="8426418" y="3885908"/>
            <a:ext cx="3317023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700" b="1">
                <a:solidFill>
                  <a:srgbClr val="087F8C"/>
                </a:solidFill>
                <a:latin typeface="Arial"/>
              </a:rPr>
              <a:t>Handle faults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11E15E8-5C8B-2D3F-3BBC-DC25A9872E4D}"/>
              </a:ext>
            </a:extLst>
          </p:cNvPr>
          <p:cNvSpPr txBox="1"/>
          <p:nvPr/>
        </p:nvSpPr>
        <p:spPr>
          <a:xfrm>
            <a:off x="8188674" y="4178516"/>
            <a:ext cx="3475319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490">
                <a:solidFill>
                  <a:srgbClr val="243847"/>
                </a:solidFill>
                <a:latin typeface="Arial"/>
              </a:rPr>
              <a:t>Centralized error handler and watchdog supervision.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F258E51-89A4-5A1F-AFFA-EF9BA51193F5}"/>
              </a:ext>
            </a:extLst>
          </p:cNvPr>
          <p:cNvSpPr/>
          <p:nvPr/>
        </p:nvSpPr>
        <p:spPr>
          <a:xfrm>
            <a:off x="500668" y="5517208"/>
            <a:ext cx="7381156" cy="602903"/>
          </a:xfrm>
          <a:prstGeom prst="rect">
            <a:avLst/>
          </a:prstGeom>
          <a:solidFill>
            <a:srgbClr val="123149"/>
          </a:solidFill>
          <a:ln w="10160">
            <a:solidFill>
              <a:srgbClr val="123149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D5D8B75-9D1A-E238-3346-CA6D3D96DF80}"/>
              </a:ext>
            </a:extLst>
          </p:cNvPr>
          <p:cNvSpPr txBox="1"/>
          <p:nvPr/>
        </p:nvSpPr>
        <p:spPr>
          <a:xfrm>
            <a:off x="528100" y="5508581"/>
            <a:ext cx="2637969" cy="2377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sz="1180" b="1">
                <a:solidFill>
                  <a:srgbClr val="B9DAD9"/>
                </a:solidFill>
                <a:latin typeface="Arial"/>
              </a:rPr>
              <a:t>SINGLE-DEVICE INTERFACE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B0B9C4E-7EDA-96E8-D951-14EF92777E2D}"/>
              </a:ext>
            </a:extLst>
          </p:cNvPr>
          <p:cNvSpPr txBox="1"/>
          <p:nvPr/>
        </p:nvSpPr>
        <p:spPr>
          <a:xfrm>
            <a:off x="263523" y="5750981"/>
            <a:ext cx="3819492" cy="411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>
              <a:defRPr/>
            </a:pPr>
            <a:r>
              <a:rPr sz="2500" b="1">
                <a:solidFill>
                  <a:srgbClr val="FFFFFF"/>
                </a:solidFill>
                <a:latin typeface="Arial"/>
              </a:rPr>
              <a:t>160 Mbit/s  |  160 MHz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0EC9A0D-50E3-8341-B81A-B1E0CE871FE1}"/>
              </a:ext>
            </a:extLst>
          </p:cNvPr>
          <p:cNvSpPr txBox="1"/>
          <p:nvPr/>
        </p:nvSpPr>
        <p:spPr>
          <a:xfrm>
            <a:off x="3818142" y="5644546"/>
            <a:ext cx="3940464" cy="4023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>
              <a:defRPr/>
            </a:pPr>
            <a:r>
              <a:rPr sz="1450">
                <a:solidFill>
                  <a:srgbClr val="FFFFFF"/>
                </a:solidFill>
                <a:latin typeface="Arial"/>
              </a:rPr>
              <a:t>Rx/Tx e-links  |  common clock</a:t>
            </a:r>
          </a:p>
          <a:p>
            <a:pPr algn="ctr">
              <a:defRPr/>
            </a:pPr>
            <a:r>
              <a:rPr sz="1450">
                <a:solidFill>
                  <a:srgbClr val="FFFFFF"/>
                </a:solidFill>
                <a:latin typeface="Arial"/>
              </a:rPr>
              <a:t>One AncASIC connected to one lpGBT </a:t>
            </a:r>
            <a:r>
              <a:rPr sz="1450" err="1">
                <a:solidFill>
                  <a:srgbClr val="FFFFFF"/>
                </a:solidFill>
                <a:latin typeface="Arial"/>
              </a:rPr>
              <a:t>ePort</a:t>
            </a:r>
            <a:endParaRPr sz="14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3DC33BB-05F4-7CE5-6BA7-7EA79348E2C7}"/>
              </a:ext>
            </a:extLst>
          </p:cNvPr>
          <p:cNvSpPr/>
          <p:nvPr/>
        </p:nvSpPr>
        <p:spPr>
          <a:xfrm>
            <a:off x="8017438" y="4611382"/>
            <a:ext cx="3813497" cy="722376"/>
          </a:xfrm>
          <a:prstGeom prst="rect">
            <a:avLst/>
          </a:prstGeom>
          <a:solidFill>
            <a:srgbClr val="F1F5F7"/>
          </a:solidFill>
          <a:ln w="10160">
            <a:solidFill>
              <a:srgbClr val="F1F5F7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70A530D2-CB22-4A48-C5AA-8373DD54624C}"/>
              </a:ext>
            </a:extLst>
          </p:cNvPr>
          <p:cNvSpPr/>
          <p:nvPr/>
        </p:nvSpPr>
        <p:spPr>
          <a:xfrm>
            <a:off x="8214034" y="4762258"/>
            <a:ext cx="79148" cy="100584"/>
          </a:xfrm>
          <a:prstGeom prst="ellipse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94A44D6-4CDD-F8F7-4A20-A008EB5FA7DC}"/>
              </a:ext>
            </a:extLst>
          </p:cNvPr>
          <p:cNvSpPr txBox="1"/>
          <p:nvPr/>
        </p:nvSpPr>
        <p:spPr>
          <a:xfrm>
            <a:off x="8428918" y="4675390"/>
            <a:ext cx="3317023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1700" b="1">
                <a:solidFill>
                  <a:srgbClr val="087F8C"/>
                </a:solidFill>
                <a:latin typeface="Arial"/>
              </a:rPr>
              <a:t>Orchestrate MAPS operation</a:t>
            </a:r>
            <a:endParaRPr sz="1700" b="1">
              <a:solidFill>
                <a:srgbClr val="087F8C"/>
              </a:solidFill>
              <a:latin typeface="Arial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930ADD8-2FB3-6DED-723A-0256B41C923D}"/>
              </a:ext>
            </a:extLst>
          </p:cNvPr>
          <p:cNvSpPr txBox="1"/>
          <p:nvPr/>
        </p:nvSpPr>
        <p:spPr>
          <a:xfrm>
            <a:off x="8191174" y="4967998"/>
            <a:ext cx="3475319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1490">
                <a:solidFill>
                  <a:srgbClr val="243847"/>
                </a:solidFill>
                <a:latin typeface="Arial"/>
              </a:rPr>
              <a:t>Autonomous synchronization of Strobe sequences (delay, frequence, duration)</a:t>
            </a:r>
            <a:r>
              <a:rPr sz="1490">
                <a:solidFill>
                  <a:srgbClr val="243847"/>
                </a:solidFill>
                <a:latin typeface="Arial"/>
              </a:rPr>
              <a:t>.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A0D6A75-A4B8-4710-7085-1087B435E1DD}"/>
              </a:ext>
            </a:extLst>
          </p:cNvPr>
          <p:cNvSpPr/>
          <p:nvPr/>
        </p:nvSpPr>
        <p:spPr>
          <a:xfrm>
            <a:off x="8019938" y="5400864"/>
            <a:ext cx="3813497" cy="722376"/>
          </a:xfrm>
          <a:prstGeom prst="rect">
            <a:avLst/>
          </a:prstGeom>
          <a:solidFill>
            <a:srgbClr val="F1F5F7"/>
          </a:solidFill>
          <a:ln w="10160">
            <a:solidFill>
              <a:srgbClr val="F1F5F7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D2E440B-5E63-4744-A953-6385B4788D72}"/>
              </a:ext>
            </a:extLst>
          </p:cNvPr>
          <p:cNvSpPr/>
          <p:nvPr/>
        </p:nvSpPr>
        <p:spPr>
          <a:xfrm>
            <a:off x="8216534" y="5551740"/>
            <a:ext cx="79148" cy="100584"/>
          </a:xfrm>
          <a:prstGeom prst="ellipse">
            <a:avLst/>
          </a:prstGeom>
          <a:solidFill>
            <a:srgbClr val="087F8C"/>
          </a:solidFill>
          <a:ln w="12700">
            <a:solidFill>
              <a:srgbClr val="087F8C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defRPr/>
            </a:pPr>
            <a:endParaRPr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32A741F2-8278-F8B4-D7A6-2D6BBB3811D3}"/>
              </a:ext>
            </a:extLst>
          </p:cNvPr>
          <p:cNvSpPr txBox="1"/>
          <p:nvPr/>
        </p:nvSpPr>
        <p:spPr>
          <a:xfrm>
            <a:off x="8431418" y="5464872"/>
            <a:ext cx="3317023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1700" b="1">
                <a:solidFill>
                  <a:srgbClr val="087F8C"/>
                </a:solidFill>
                <a:latin typeface="Arial"/>
              </a:rPr>
              <a:t>Program and monitor MAPS</a:t>
            </a:r>
            <a:endParaRPr sz="1700" b="1">
              <a:solidFill>
                <a:srgbClr val="087F8C"/>
              </a:solidFill>
              <a:latin typeface="Arial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3B69ECD-CD52-E574-4FC5-1979FF4AC17B}"/>
              </a:ext>
            </a:extLst>
          </p:cNvPr>
          <p:cNvSpPr txBox="1"/>
          <p:nvPr/>
        </p:nvSpPr>
        <p:spPr>
          <a:xfrm>
            <a:off x="8193674" y="5757480"/>
            <a:ext cx="3475319" cy="3108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r>
              <a:rPr lang="en-US" sz="1490">
                <a:solidFill>
                  <a:srgbClr val="243847"/>
                </a:solidFill>
                <a:latin typeface="Arial"/>
              </a:rPr>
              <a:t>Loads and reads configuration</a:t>
            </a:r>
            <a:r>
              <a:rPr sz="1490">
                <a:solidFill>
                  <a:srgbClr val="243847"/>
                </a:solidFill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8265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48B1A-481A-75E1-C4A1-196852D78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642D2-4EEB-DD35-272A-CADE616D1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10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DE0C634-1430-BD41-5630-DCE0A2EF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</a:t>
            </a:r>
            <a:r>
              <a:rPr lang="en-US"/>
              <a:t> Brain – Slow Control Management</a:t>
            </a: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3088EC75-9978-5E98-FF02-44E6C2570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8067"/>
            <a:ext cx="12192000" cy="3687469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2F0B0296-0B00-EBAB-94A3-D817D1EEFB2D}"/>
              </a:ext>
            </a:extLst>
          </p:cNvPr>
          <p:cNvSpPr txBox="1"/>
          <p:nvPr/>
        </p:nvSpPr>
        <p:spPr>
          <a:xfrm>
            <a:off x="5082209" y="6328952"/>
            <a:ext cx="5625548" cy="3590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41"/>
              </a:lnSpc>
              <a:spcBef>
                <a:spcPts val="0"/>
              </a:spcBef>
              <a:spcAft>
                <a:spcPts val="0"/>
              </a:spcAft>
              <a:defRPr sz="1310" b="0">
                <a:solidFill>
                  <a:srgbClr val="566B76"/>
                </a:solidFill>
                <a:latin typeface="Arial"/>
              </a:defRPr>
            </a:pPr>
            <a:r>
              <a:t>Scope: no watchdog, TMR or autonomous temperature shutdown is instantiated; the final daisy-chain wrapper is outside this core.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F6F3D23-1E66-8EE2-CCD1-62C074B312C3}"/>
              </a:ext>
            </a:extLst>
          </p:cNvPr>
          <p:cNvSpPr/>
          <p:nvPr/>
        </p:nvSpPr>
        <p:spPr>
          <a:xfrm>
            <a:off x="363774" y="5044179"/>
            <a:ext cx="3889198" cy="1033271"/>
          </a:xfrm>
          <a:prstGeom prst="rect">
            <a:avLst/>
          </a:prstGeom>
          <a:solidFill>
            <a:srgbClr val="EA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C8CDC2B-6F5E-C3A3-5AC9-D372AECB08F4}"/>
              </a:ext>
            </a:extLst>
          </p:cNvPr>
          <p:cNvSpPr txBox="1"/>
          <p:nvPr/>
        </p:nvSpPr>
        <p:spPr>
          <a:xfrm>
            <a:off x="491790" y="5163051"/>
            <a:ext cx="4133087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06"/>
              </a:lnSpc>
              <a:spcBef>
                <a:spcPts val="0"/>
              </a:spcBef>
              <a:spcAft>
                <a:spcPts val="0"/>
              </a:spcAft>
              <a:defRPr sz="1460" b="1">
                <a:solidFill>
                  <a:srgbClr val="087D84"/>
                </a:solidFill>
                <a:latin typeface="Arial"/>
              </a:defRPr>
            </a:pPr>
            <a:r>
              <a:t>CONFIGURE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7219302-89B7-606C-BFE6-5924A4073EAC}"/>
              </a:ext>
            </a:extLst>
          </p:cNvPr>
          <p:cNvSpPr txBox="1"/>
          <p:nvPr/>
        </p:nvSpPr>
        <p:spPr>
          <a:xfrm>
            <a:off x="491790" y="5501379"/>
            <a:ext cx="3701221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36"/>
              </a:lnSpc>
              <a:spcBef>
                <a:spcPts val="0"/>
              </a:spcBef>
              <a:spcAft>
                <a:spcPts val="0"/>
              </a:spcAft>
              <a:defRPr sz="1760" b="0">
                <a:solidFill>
                  <a:srgbClr val="19384A"/>
                </a:solidFill>
                <a:latin typeface="Arial"/>
              </a:defRPr>
            </a:pPr>
            <a:r>
              <a:t>Set supply and substrate-bias levels;</a:t>
            </a:r>
          </a:p>
          <a:p>
            <a:pPr algn="l">
              <a:lnSpc>
                <a:spcPts val="1936"/>
              </a:lnSpc>
              <a:spcBef>
                <a:spcPts val="0"/>
              </a:spcBef>
              <a:spcAft>
                <a:spcPts val="0"/>
              </a:spcAft>
              <a:defRPr sz="1760" b="0">
                <a:solidFill>
                  <a:srgbClr val="19384A"/>
                </a:solidFill>
                <a:latin typeface="Arial"/>
              </a:defRPr>
            </a:pPr>
            <a:r>
              <a:t>write and read the sensor registers.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9FE20810-E5EA-6CD9-2E2E-4BF5EE7ECBE6}"/>
              </a:ext>
            </a:extLst>
          </p:cNvPr>
          <p:cNvSpPr/>
          <p:nvPr/>
        </p:nvSpPr>
        <p:spPr>
          <a:xfrm>
            <a:off x="4359404" y="5044179"/>
            <a:ext cx="3648604" cy="1033271"/>
          </a:xfrm>
          <a:prstGeom prst="rect">
            <a:avLst/>
          </a:prstGeom>
          <a:solidFill>
            <a:srgbClr val="EA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54CC0A9-9662-74BA-828B-A01892CD07E3}"/>
              </a:ext>
            </a:extLst>
          </p:cNvPr>
          <p:cNvSpPr txBox="1"/>
          <p:nvPr/>
        </p:nvSpPr>
        <p:spPr>
          <a:xfrm>
            <a:off x="4487419" y="5163051"/>
            <a:ext cx="3520589" cy="205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06"/>
              </a:lnSpc>
              <a:spcBef>
                <a:spcPts val="0"/>
              </a:spcBef>
              <a:spcAft>
                <a:spcPts val="0"/>
              </a:spcAft>
              <a:defRPr sz="1460" b="1">
                <a:solidFill>
                  <a:srgbClr val="087D84"/>
                </a:solidFill>
                <a:latin typeface="Arial"/>
              </a:defRPr>
            </a:pPr>
            <a:r>
              <a:t>ACT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2D7C2210-9EB9-D452-3F87-58ACC2645D51}"/>
              </a:ext>
            </a:extLst>
          </p:cNvPr>
          <p:cNvSpPr txBox="1"/>
          <p:nvPr/>
        </p:nvSpPr>
        <p:spPr>
          <a:xfrm>
            <a:off x="4487419" y="5501379"/>
            <a:ext cx="3520589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36"/>
              </a:lnSpc>
              <a:spcBef>
                <a:spcPts val="0"/>
              </a:spcBef>
              <a:spcAft>
                <a:spcPts val="0"/>
              </a:spcAft>
              <a:defRPr sz="1760" b="0">
                <a:solidFill>
                  <a:srgbClr val="19384A"/>
                </a:solidFill>
                <a:latin typeface="Arial"/>
              </a:defRPr>
            </a:pPr>
            <a:r>
              <a:t>Generate delayed RESET / GCLK;</a:t>
            </a:r>
          </a:p>
          <a:p>
            <a:pPr algn="l">
              <a:lnSpc>
                <a:spcPts val="1936"/>
              </a:lnSpc>
              <a:spcBef>
                <a:spcPts val="0"/>
              </a:spcBef>
              <a:spcAft>
                <a:spcPts val="0"/>
              </a:spcAft>
              <a:defRPr sz="1760" b="0">
                <a:solidFill>
                  <a:srgbClr val="19384A"/>
                </a:solidFill>
                <a:latin typeface="Arial"/>
              </a:defRPr>
            </a:pPr>
            <a:r>
              <a:t>start periodic SYNC by broadcast.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2CF207D-CB6B-CC34-2A4F-4BCE6D031B59}"/>
              </a:ext>
            </a:extLst>
          </p:cNvPr>
          <p:cNvSpPr/>
          <p:nvPr/>
        </p:nvSpPr>
        <p:spPr>
          <a:xfrm>
            <a:off x="8100205" y="5044179"/>
            <a:ext cx="3932662" cy="1033271"/>
          </a:xfrm>
          <a:prstGeom prst="rect">
            <a:avLst/>
          </a:prstGeom>
          <a:solidFill>
            <a:srgbClr val="EA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5818388-0810-A582-9061-300764DD4ADF}"/>
              </a:ext>
            </a:extLst>
          </p:cNvPr>
          <p:cNvSpPr txBox="1"/>
          <p:nvPr/>
        </p:nvSpPr>
        <p:spPr>
          <a:xfrm>
            <a:off x="8228222" y="5163051"/>
            <a:ext cx="3384922" cy="205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06"/>
              </a:lnSpc>
              <a:spcBef>
                <a:spcPts val="0"/>
              </a:spcBef>
              <a:spcAft>
                <a:spcPts val="0"/>
              </a:spcAft>
              <a:defRPr sz="1460" b="1">
                <a:solidFill>
                  <a:srgbClr val="087D84"/>
                </a:solidFill>
                <a:latin typeface="Arial"/>
              </a:defRPr>
            </a:pPr>
            <a:r>
              <a:t>OBSERVE &amp; RECOVER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F9DB82B-5D35-CD5E-D0D9-24FFB126C8BF}"/>
              </a:ext>
            </a:extLst>
          </p:cNvPr>
          <p:cNvSpPr txBox="1"/>
          <p:nvPr/>
        </p:nvSpPr>
        <p:spPr>
          <a:xfrm>
            <a:off x="8228222" y="5501379"/>
            <a:ext cx="3722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36"/>
              </a:lnSpc>
              <a:spcBef>
                <a:spcPts val="0"/>
              </a:spcBef>
              <a:spcAft>
                <a:spcPts val="0"/>
              </a:spcAft>
              <a:defRPr sz="1760" b="0">
                <a:solidFill>
                  <a:srgbClr val="19384A"/>
                </a:solidFill>
                <a:latin typeface="Arial"/>
              </a:defRPr>
            </a:pPr>
            <a:r>
              <a:t>Capture ADC data; report faults;</a:t>
            </a:r>
          </a:p>
          <a:p>
            <a:pPr algn="l">
              <a:lnSpc>
                <a:spcPts val="1936"/>
              </a:lnSpc>
              <a:spcBef>
                <a:spcPts val="0"/>
              </a:spcBef>
              <a:spcAft>
                <a:spcPts val="0"/>
              </a:spcAft>
              <a:defRPr sz="1760" b="0">
                <a:solidFill>
                  <a:srgbClr val="19384A"/>
                </a:solidFill>
                <a:latin typeface="Arial"/>
              </a:defRPr>
            </a:pPr>
            <a:r>
              <a:t>issue commanded OCP-reset pulses.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DDC493-3DB2-69AB-D484-677165EC81A6}"/>
              </a:ext>
            </a:extLst>
          </p:cNvPr>
          <p:cNvSpPr txBox="1"/>
          <p:nvPr/>
        </p:nvSpPr>
        <p:spPr>
          <a:xfrm>
            <a:off x="497114" y="706915"/>
            <a:ext cx="12009916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13"/>
              </a:lnSpc>
              <a:spcBef>
                <a:spcPts val="0"/>
              </a:spcBef>
              <a:spcAft>
                <a:spcPts val="0"/>
              </a:spcAft>
              <a:defRPr sz="1830" b="0">
                <a:solidFill>
                  <a:srgbClr val="566B76"/>
                </a:solidFill>
                <a:latin typeface="Arial"/>
              </a:defRPr>
            </a:pPr>
            <a:r>
              <a:t>Programmable settings plus hardware engines for sensor transactions, timing, ADC capture and fault reporting.</a:t>
            </a:r>
          </a:p>
        </p:txBody>
      </p:sp>
    </p:spTree>
    <p:extLst>
      <p:ext uri="{BB962C8B-B14F-4D97-AF65-F5344CB8AC3E}">
        <p14:creationId xmlns:p14="http://schemas.microsoft.com/office/powerpoint/2010/main" val="4038981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1B9DA-4D9D-D1C2-9E02-934806D12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C5EBA-33E6-0821-2B87-4A856AD35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9" y="1"/>
            <a:ext cx="11952441" cy="529046"/>
          </a:xfrm>
        </p:spPr>
        <p:txBody>
          <a:bodyPr>
            <a:normAutofit fontScale="90000"/>
          </a:bodyPr>
          <a:lstStyle/>
          <a:p>
            <a:r>
              <a:rPr lang="en-US"/>
              <a:t>AncASIC_XT011 sent for fabrication 09/2026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664D8-1D71-04A3-D21E-AADD9BDF7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197" y="6492875"/>
            <a:ext cx="432486" cy="365125"/>
          </a:xfrm>
        </p:spPr>
        <p:txBody>
          <a:bodyPr/>
          <a:lstStyle/>
          <a:p>
            <a:fld id="{ADE3E048-8FA8-4D76-90CE-F1B34084A90C}" type="slidenum">
              <a:rPr lang="en-US" smtClean="0"/>
              <a:t>11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CB182-950E-80FB-C2BB-3C40043068AA}"/>
              </a:ext>
            </a:extLst>
          </p:cNvPr>
          <p:cNvSpPr txBox="1"/>
          <p:nvPr/>
        </p:nvSpPr>
        <p:spPr>
          <a:xfrm>
            <a:off x="270794" y="575009"/>
            <a:ext cx="11686735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 sz="1470" b="0" i="0">
                <a:solidFill>
                  <a:srgbClr val="0D5B7A"/>
                </a:solidFill>
                <a:latin typeface="Arial"/>
              </a:defRPr>
            </a:pPr>
            <a:r>
              <a:rPr lang="en-US" sz="1600">
                <a:latin typeface="Abadi  "/>
              </a:rPr>
              <a:t>MPW run September 2026; expected delivery mid-February 2027; order 100 regular + 100 extra die</a:t>
            </a:r>
            <a:endParaRPr sz="1600">
              <a:latin typeface="Abadi  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818E61-3B14-D2A2-C611-4B3464027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" y="1093778"/>
            <a:ext cx="12192000" cy="37994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B34261-E790-2DD5-0A3E-1FBF8570C2E8}"/>
              </a:ext>
            </a:extLst>
          </p:cNvPr>
          <p:cNvSpPr txBox="1"/>
          <p:nvPr/>
        </p:nvSpPr>
        <p:spPr>
          <a:xfrm>
            <a:off x="270794" y="5323733"/>
            <a:ext cx="114704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Abadi  "/>
              </a:rPr>
              <a:t>provides power, bias and slow control management for the two outer barrel layers and electron and hadron direction disks in the </a:t>
            </a:r>
            <a:r>
              <a:rPr lang="en-US" sz="1600" err="1">
                <a:latin typeface="Abadi  "/>
              </a:rPr>
              <a:t>ePIC</a:t>
            </a:r>
            <a:r>
              <a:rPr lang="en-US" sz="1600">
                <a:latin typeface="Abadi  "/>
              </a:rPr>
              <a:t> SVT detector, where serial powering has been adopted.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Abadi  "/>
              </a:rPr>
              <a:t>designed by the team of ASIC designers from BNL, RAL (UK) and LBL.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2DE68D-7E90-3F4D-FC27-A3BB8EE64564}"/>
              </a:ext>
            </a:extLst>
          </p:cNvPr>
          <p:cNvSpPr txBox="1"/>
          <p:nvPr/>
        </p:nvSpPr>
        <p:spPr>
          <a:xfrm>
            <a:off x="239559" y="5015956"/>
            <a:ext cx="61983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rgbClr val="E38500"/>
                </a:solidFill>
                <a:latin typeface="Abadi  "/>
              </a:rPr>
              <a:t>AncASIC_XT011</a:t>
            </a:r>
            <a:endParaRPr lang="en-US" sz="1600" b="1">
              <a:solidFill>
                <a:srgbClr val="E385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D3F420-D6B5-B8CD-F110-87DFD6FD8234}"/>
              </a:ext>
            </a:extLst>
          </p:cNvPr>
          <p:cNvSpPr txBox="1"/>
          <p:nvPr/>
        </p:nvSpPr>
        <p:spPr>
          <a:xfrm>
            <a:off x="4759188" y="4240562"/>
            <a:ext cx="103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FF00FF"/>
                </a:solidFill>
              </a:rPr>
              <a:t>GSVDD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D721E3-A12B-D857-4502-105CFEA63326}"/>
              </a:ext>
            </a:extLst>
          </p:cNvPr>
          <p:cNvSpPr txBox="1"/>
          <p:nvPr/>
        </p:nvSpPr>
        <p:spPr>
          <a:xfrm>
            <a:off x="6303066" y="4215736"/>
            <a:ext cx="103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EC268F"/>
                </a:solidFill>
              </a:rPr>
              <a:t>GSVDD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01F6A4-155C-ACEC-7666-B7F21539276B}"/>
              </a:ext>
            </a:extLst>
          </p:cNvPr>
          <p:cNvSpPr txBox="1"/>
          <p:nvPr/>
        </p:nvSpPr>
        <p:spPr>
          <a:xfrm>
            <a:off x="10504273" y="4240562"/>
            <a:ext cx="103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F48A34"/>
                </a:solidFill>
              </a:rPr>
              <a:t>GSVDD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552046-104B-22F1-D0DE-F2E102E2B8B3}"/>
              </a:ext>
            </a:extLst>
          </p:cNvPr>
          <p:cNvSpPr txBox="1"/>
          <p:nvPr/>
        </p:nvSpPr>
        <p:spPr>
          <a:xfrm>
            <a:off x="9013136" y="4215736"/>
            <a:ext cx="103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F28AB8"/>
                </a:solidFill>
              </a:rPr>
              <a:t>GSVDD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895BC30-9800-897D-2AEA-5ED82391A04A}"/>
              </a:ext>
            </a:extLst>
          </p:cNvPr>
          <p:cNvCxnSpPr/>
          <p:nvPr/>
        </p:nvCxnSpPr>
        <p:spPr>
          <a:xfrm>
            <a:off x="0" y="4975543"/>
            <a:ext cx="12192000" cy="0"/>
          </a:xfrm>
          <a:prstGeom prst="straightConnector1">
            <a:avLst/>
          </a:prstGeom>
          <a:ln w="3175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815D41B-F03E-0AF3-4A4E-55A1B3D6E14F}"/>
              </a:ext>
            </a:extLst>
          </p:cNvPr>
          <p:cNvSpPr txBox="1"/>
          <p:nvPr/>
        </p:nvSpPr>
        <p:spPr>
          <a:xfrm>
            <a:off x="5347616" y="4631466"/>
            <a:ext cx="15330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latin typeface="Abadi" panose="020B0604020104020204" pitchFamily="34" charset="0"/>
              </a:rPr>
              <a:t>16,446.2 µm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F6080C1-A8A7-B0E7-ACB0-A0707D66DFC6}"/>
              </a:ext>
            </a:extLst>
          </p:cNvPr>
          <p:cNvCxnSpPr>
            <a:cxnSpLocks/>
          </p:cNvCxnSpPr>
          <p:nvPr/>
        </p:nvCxnSpPr>
        <p:spPr>
          <a:xfrm>
            <a:off x="8419014" y="1789637"/>
            <a:ext cx="0" cy="1939834"/>
          </a:xfrm>
          <a:prstGeom prst="straightConnector1">
            <a:avLst/>
          </a:prstGeom>
          <a:ln w="3175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2C00A27-263C-338C-AFCC-B79A19BE4BF1}"/>
              </a:ext>
            </a:extLst>
          </p:cNvPr>
          <p:cNvSpPr txBox="1"/>
          <p:nvPr/>
        </p:nvSpPr>
        <p:spPr>
          <a:xfrm>
            <a:off x="7394130" y="3701520"/>
            <a:ext cx="15330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latin typeface="Abadi" panose="020B0604020104020204" pitchFamily="34" charset="0"/>
              </a:rPr>
              <a:t>2,626.2 µm</a:t>
            </a:r>
          </a:p>
        </p:txBody>
      </p:sp>
    </p:spTree>
    <p:extLst>
      <p:ext uri="{BB962C8B-B14F-4D97-AF65-F5344CB8AC3E}">
        <p14:creationId xmlns:p14="http://schemas.microsoft.com/office/powerpoint/2010/main" val="3374829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25BFB-29FA-3BC2-5F8F-9AB1CDAA9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8AF8-248B-E91D-ED8A-175DAFD9A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/>
              <a:t>Description of Pads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C08D8-E876-A2AB-2E07-E153DF97D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D95936-5D4E-AA88-B4D8-E9FEA9248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94" y="444358"/>
            <a:ext cx="11631279" cy="57492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20A086-E173-B71B-EF15-D789FC1F593F}"/>
              </a:ext>
            </a:extLst>
          </p:cNvPr>
          <p:cNvSpPr txBox="1"/>
          <p:nvPr/>
        </p:nvSpPr>
        <p:spPr>
          <a:xfrm>
            <a:off x="407955" y="4664058"/>
            <a:ext cx="14861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Abadi  "/>
              </a:rPr>
              <a:t>Pads on both short sides are mostly for debugging in the current version of the ASIC only </a:t>
            </a:r>
          </a:p>
        </p:txBody>
      </p:sp>
    </p:spTree>
    <p:extLst>
      <p:ext uri="{BB962C8B-B14F-4D97-AF65-F5344CB8AC3E}">
        <p14:creationId xmlns:p14="http://schemas.microsoft.com/office/powerpoint/2010/main" val="579022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BBD5A-DC7F-7B42-05B6-191F836CA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EADD-1C5C-8F0E-B2B4-7E274B6EF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AncBrain</a:t>
            </a:r>
            <a:r>
              <a:rPr lang="en-US"/>
              <a:t>: In/Out Frame Definition (1)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E28FF-6D05-E22B-04FD-BD9D385A49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13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B4FBFEA-7A48-B25E-362F-F0A7B14A12E4}"/>
              </a:ext>
            </a:extLst>
          </p:cNvPr>
          <p:cNvSpPr txBox="1">
            <a:spLocks/>
          </p:cNvSpPr>
          <p:nvPr/>
        </p:nvSpPr>
        <p:spPr>
          <a:xfrm>
            <a:off x="295138" y="622487"/>
            <a:ext cx="11271688" cy="12732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 sz="2400">
                <a:solidFill>
                  <a:schemeClr val="accent4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68 – bit </a:t>
            </a:r>
            <a:r>
              <a:rPr lang="en-US" sz="2400" err="1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AncBrain</a:t>
            </a:r>
            <a:r>
              <a:rPr lang="en-US" sz="24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frame; lpGBT transparent to transmitted data and its format</a:t>
            </a:r>
          </a:p>
        </p:txBody>
      </p:sp>
      <p:pic>
        <p:nvPicPr>
          <p:cNvPr id="8" name="Picture 7" descr="Table&#10;&#10;AI-generated content may be incorrect.">
            <a:extLst>
              <a:ext uri="{FF2B5EF4-FFF2-40B4-BE49-F238E27FC236}">
                <a16:creationId xmlns:a16="http://schemas.microsoft.com/office/drawing/2014/main" id="{E98C4153-B36B-E97A-5371-2446ACEF0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030" y="3812770"/>
            <a:ext cx="4919330" cy="302878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6FC5E40-3C21-4F1A-B8D7-B80903148F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5138" y="990865"/>
            <a:ext cx="11486407" cy="275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30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598F3-793F-FCE5-7FC3-430488D44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BB336-9D82-FEAB-1AE9-3B02FE637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AncBrain</a:t>
            </a:r>
            <a:r>
              <a:rPr lang="en-US"/>
              <a:t>: In/Out Frame Definition (2)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0B285-42C6-29AE-93F0-4035EA3F0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14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F501560-7114-664C-3B96-A1FB2FE39E68}"/>
              </a:ext>
            </a:extLst>
          </p:cNvPr>
          <p:cNvSpPr txBox="1">
            <a:spLocks/>
          </p:cNvSpPr>
          <p:nvPr/>
        </p:nvSpPr>
        <p:spPr>
          <a:xfrm>
            <a:off x="295138" y="622487"/>
            <a:ext cx="11271688" cy="12732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 sz="2400">
                <a:solidFill>
                  <a:schemeClr val="accent4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 – bit </a:t>
            </a:r>
            <a:r>
              <a:rPr lang="en-US" sz="2400" err="1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AncBrain</a:t>
            </a:r>
            <a:r>
              <a:rPr lang="en-US" sz="24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internal payload format 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AEEBEF5-04ED-A637-89F5-8E21080D34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4410" y="1161460"/>
            <a:ext cx="11375104" cy="2666863"/>
          </a:xfrm>
          <a:prstGeom prst="rect">
            <a:avLst/>
          </a:prstGeom>
        </p:spPr>
      </p:pic>
      <p:pic>
        <p:nvPicPr>
          <p:cNvPr id="9" name="Picture 8" descr="Graphical user interface, table&#10;&#10;AI-generated content may be incorrect.">
            <a:extLst>
              <a:ext uri="{FF2B5EF4-FFF2-40B4-BE49-F238E27FC236}">
                <a16:creationId xmlns:a16="http://schemas.microsoft.com/office/drawing/2014/main" id="{372808BA-44FA-F94B-A3BF-4E9E2D922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280" y="3736127"/>
            <a:ext cx="4594890" cy="310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83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5BC2D-E7F5-96B6-99A3-B186482D0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72E9-7006-067E-892F-64BA30AE2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AncBrain</a:t>
            </a:r>
            <a:r>
              <a:rPr lang="en-US"/>
              <a:t>: In/Out Frame Definition (3)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A3DE8-63CB-6458-01C9-63DEAD904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15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2C5CF22-8908-4870-666F-439E717640D8}"/>
              </a:ext>
            </a:extLst>
          </p:cNvPr>
          <p:cNvSpPr txBox="1">
            <a:spLocks/>
          </p:cNvSpPr>
          <p:nvPr/>
        </p:nvSpPr>
        <p:spPr>
          <a:xfrm>
            <a:off x="295138" y="622487"/>
            <a:ext cx="11271688" cy="12732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 sz="2400">
                <a:solidFill>
                  <a:schemeClr val="accent4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40 – bit </a:t>
            </a:r>
            <a:r>
              <a:rPr lang="en-US" sz="24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MOSAIX interface payload format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BD204E8-8DA4-C0F1-EFD7-72431781DD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4774" y="931723"/>
            <a:ext cx="11159654" cy="3062416"/>
          </a:xfrm>
          <a:prstGeom prst="rect">
            <a:avLst/>
          </a:prstGeom>
        </p:spPr>
      </p:pic>
      <p:pic>
        <p:nvPicPr>
          <p:cNvPr id="10" name="Picture 9" descr="Diagram, table&#10;&#10;AI-generated content may be incorrect.">
            <a:extLst>
              <a:ext uri="{FF2B5EF4-FFF2-40B4-BE49-F238E27FC236}">
                <a16:creationId xmlns:a16="http://schemas.microsoft.com/office/drawing/2014/main" id="{AC78075E-77EB-DA9D-4111-8878B2E73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061" y="3893191"/>
            <a:ext cx="4335174" cy="288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71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14AFB-F94C-EFA7-0163-29F8E1901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68A73-096F-8114-9FB3-B6EAF3E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AncBrain</a:t>
            </a:r>
            <a:r>
              <a:rPr lang="en-US"/>
              <a:t>: In/Out Frame Definition (4)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2EC3B-0B2B-47D3-9B8C-0CFAA3AD2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16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FCB158E-9FF0-8634-86FE-FB70B202A7CE}"/>
              </a:ext>
            </a:extLst>
          </p:cNvPr>
          <p:cNvSpPr txBox="1">
            <a:spLocks/>
          </p:cNvSpPr>
          <p:nvPr/>
        </p:nvSpPr>
        <p:spPr>
          <a:xfrm>
            <a:off x="295138" y="622487"/>
            <a:ext cx="11271688" cy="12732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"/>
              </a:spcBef>
              <a:buNone/>
            </a:pPr>
            <a:r>
              <a:rPr lang="en-US" sz="2400">
                <a:solidFill>
                  <a:schemeClr val="accent4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Outbound </a:t>
            </a:r>
            <a:r>
              <a:rPr lang="en-US" sz="2400">
                <a:solidFill>
                  <a:srgbClr val="115C79"/>
                </a:solidFill>
                <a:latin typeface="Abadi" panose="020B06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IDLE frame for improving DC balancing in natural transmission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CB56F-FBEA-85C1-D433-526973CBA369}"/>
              </a:ext>
            </a:extLst>
          </p:cNvPr>
          <p:cNvSpPr txBox="1"/>
          <p:nvPr/>
        </p:nvSpPr>
        <p:spPr>
          <a:xfrm>
            <a:off x="2046768" y="4270743"/>
            <a:ext cx="8098465" cy="1323439"/>
          </a:xfrm>
          <a:prstGeom prst="rect">
            <a:avLst/>
          </a:prstGeom>
          <a:noFill/>
          <a:ln w="28575"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Consolas"/>
                <a:cs typeface="Arial"/>
              </a:rPr>
              <a:t>65         60 59          56 55      54 53                                          14 13        6 5           0
+------------+--------------+----------+----------------------------------------------+-----------+------------+
|  SOF (6b)   | </a:t>
            </a:r>
            <a:r>
              <a:rPr lang="en-US" sz="1000" err="1">
                <a:solidFill>
                  <a:srgbClr val="000000"/>
                </a:solidFill>
                <a:latin typeface="Consolas"/>
                <a:cs typeface="Arial"/>
              </a:rPr>
              <a:t>ModAddr</a:t>
            </a:r>
            <a:r>
              <a:rPr lang="en-US" sz="1000">
                <a:solidFill>
                  <a:srgbClr val="000000"/>
                </a:solidFill>
                <a:latin typeface="Consolas"/>
                <a:cs typeface="Arial"/>
              </a:rPr>
              <a:t> (4b) | Type(2b) |                          40-bit IDLE Payload                 |  CRC (8b) |  EOF (6b)    |
|  6'b011101  |    </a:t>
            </a:r>
            <a:r>
              <a:rPr lang="en-US" sz="1000" err="1">
                <a:solidFill>
                  <a:srgbClr val="000000"/>
                </a:solidFill>
                <a:latin typeface="Consolas"/>
                <a:cs typeface="Arial"/>
              </a:rPr>
              <a:t>module_id</a:t>
            </a:r>
            <a:r>
              <a:rPr lang="en-US" sz="1000">
                <a:solidFill>
                  <a:srgbClr val="000000"/>
                </a:solidFill>
                <a:latin typeface="Consolas"/>
                <a:cs typeface="Arial"/>
              </a:rPr>
              <a:t>   |    2'b11   |       36'hAAAAAAAAA + </a:t>
            </a:r>
            <a:r>
              <a:rPr lang="en-US" sz="1000" err="1">
                <a:solidFill>
                  <a:srgbClr val="000000"/>
                </a:solidFill>
                <a:latin typeface="Consolas"/>
                <a:cs typeface="Arial"/>
              </a:rPr>
              <a:t>toggle_q</a:t>
            </a:r>
            <a:r>
              <a:rPr lang="en-US" sz="1000">
                <a:solidFill>
                  <a:srgbClr val="000000"/>
                </a:solidFill>
                <a:latin typeface="Consolas"/>
                <a:cs typeface="Arial"/>
              </a:rPr>
              <a:t> (1b) + 3'b010     |   CRC-8    |  6'b101110   |
+------------+--------------+----------+----------------------------------------------+-----------+------------+
   [0x1D]       [</a:t>
            </a:r>
            <a:r>
              <a:rPr lang="en-US" sz="1000" err="1">
                <a:solidFill>
                  <a:srgbClr val="000000"/>
                </a:solidFill>
                <a:latin typeface="Consolas"/>
                <a:cs typeface="Arial"/>
              </a:rPr>
              <a:t>chip_id</a:t>
            </a:r>
            <a:r>
              <a:rPr lang="en-US" sz="1000">
                <a:solidFill>
                  <a:srgbClr val="000000"/>
                </a:solidFill>
                <a:latin typeface="Consolas"/>
                <a:cs typeface="Arial"/>
              </a:rPr>
              <a:t>]    [RESERVED]    [Alternates 0xAAAAAAAAAA / 0xAAAAAAAAA2]     [CCITT-8]    [0x2E]</a:t>
            </a:r>
            <a:endParaRPr lang="en-US" sz="1000">
              <a:solidFill>
                <a:srgbClr val="000000"/>
              </a:solidFill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474938-C77B-00FD-3241-F0128D0E17C1}"/>
              </a:ext>
            </a:extLst>
          </p:cNvPr>
          <p:cNvSpPr txBox="1"/>
          <p:nvPr/>
        </p:nvSpPr>
        <p:spPr>
          <a:xfrm>
            <a:off x="549348" y="1258186"/>
            <a:ext cx="11367974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Idle frames are </a:t>
            </a:r>
            <a:r>
              <a:rPr lang="en-US" b="1">
                <a:cs typeface="Arial"/>
              </a:rPr>
              <a:t>generated when no other frame is ready for outbound transmission</a:t>
            </a:r>
            <a:r>
              <a:rPr lang="en-US">
                <a:cs typeface="Arial"/>
              </a:rPr>
              <a:t>. </a:t>
            </a:r>
            <a:br>
              <a:rPr lang="en-US">
                <a:cs typeface="Arial"/>
              </a:rPr>
            </a:b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cs typeface="Arial"/>
              </a:rPr>
              <a:t>Transmission of IDLE frames is enabled by default on startup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cs typeface="Arial"/>
              </a:rPr>
              <a:t>can be disabled by writing </a:t>
            </a:r>
            <a:r>
              <a:rPr lang="en-US" sz="1600" b="1">
                <a:cs typeface="Arial"/>
              </a:rPr>
              <a:t>0x00 to register 0x0B (TX_IDLE_CTRL)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Arial"/>
              </a:rPr>
              <a:t>IDLE frames take the </a:t>
            </a:r>
            <a:r>
              <a:rPr lang="en-US" b="1">
                <a:cs typeface="Arial"/>
              </a:rPr>
              <a:t>lowest priority</a:t>
            </a:r>
            <a:r>
              <a:rPr lang="en-US">
                <a:cs typeface="Arial"/>
              </a:rPr>
              <a:t> in the TX queue (Error &gt; Core &gt; IDLE)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cs typeface="Arial"/>
              </a:rPr>
              <a:t>Error and Core packets preempt IDLE at the next available TX slot</a:t>
            </a: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cs typeface="Arial"/>
              </a:rPr>
              <a:t>IDLE frames are structured as follows: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cs typeface="Arial"/>
              </a:rPr>
              <a:t>They can be filtered by </a:t>
            </a:r>
            <a:r>
              <a:rPr lang="en-US" sz="1600" b="1">
                <a:cs typeface="Arial"/>
              </a:rPr>
              <a:t>Type field = 2'b11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>
                <a:cs typeface="Arial"/>
              </a:rPr>
              <a:t>The Payload alternates between two 40b words to attempt a balanced 0,1 population (DC balancing) </a:t>
            </a:r>
          </a:p>
          <a:p>
            <a:pPr marL="742950" lvl="1" indent="-285750">
              <a:buFont typeface="Arial"/>
              <a:buChar char="•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9722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7CCA7-1B5B-B45C-6151-69FF5B79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C8F87-65D6-E044-3745-E83A1343A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9" y="1"/>
            <a:ext cx="11906057" cy="529046"/>
          </a:xfrm>
        </p:spPr>
        <p:txBody>
          <a:bodyPr>
            <a:normAutofit fontScale="90000"/>
          </a:bodyPr>
          <a:lstStyle/>
          <a:p>
            <a:r>
              <a:rPr lang="en-US"/>
              <a:t>Summary of AncASIC submission Sept. 2026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CD9CC-9D19-BF15-08E0-0794BFF2F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9514" y="6489383"/>
            <a:ext cx="432486" cy="365125"/>
          </a:xfrm>
        </p:spPr>
        <p:txBody>
          <a:bodyPr/>
          <a:lstStyle/>
          <a:p>
            <a:fld id="{ADE3E048-8FA8-4D76-90CE-F1B34084A90C}" type="slidenum">
              <a:rPr lang="en-US" smtClean="0"/>
              <a:t>17</a:t>
            </a:fld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9E9EF37-AEF7-50F3-83AC-4F20976BEAC4}"/>
              </a:ext>
            </a:extLst>
          </p:cNvPr>
          <p:cNvSpPr txBox="1">
            <a:spLocks/>
          </p:cNvSpPr>
          <p:nvPr/>
        </p:nvSpPr>
        <p:spPr>
          <a:xfrm>
            <a:off x="444655" y="4787021"/>
            <a:ext cx="11495862" cy="125960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1800" b="1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BNL: </a:t>
            </a:r>
            <a:r>
              <a:rPr lang="en-US" sz="1600">
                <a:solidFill>
                  <a:srgbClr val="00FF0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Leonardo Cecconi</a:t>
            </a:r>
            <a:r>
              <a:rPr lang="en-US" sz="16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, Grzegorz W. Deptuch, Dominik Gorni, Syed Hassan, </a:t>
            </a:r>
            <a:r>
              <a:rPr lang="en-US" sz="1600">
                <a:solidFill>
                  <a:srgbClr val="FF0000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Arif Iqbal</a:t>
            </a:r>
            <a:r>
              <a:rPr lang="en-US" sz="16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, Soumyajit Mandal, Joao de Melo, Prafull Purohit, Nicholas St. John,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b="1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RAL: </a:t>
            </a:r>
            <a:r>
              <a:rPr lang="en-US" sz="16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Iain Sedgwick, </a:t>
            </a:r>
            <a:r>
              <a:rPr lang="en-US" sz="1600" b="1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University of Oxford: </a:t>
            </a:r>
            <a:r>
              <a:rPr lang="en-US" sz="16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Jaya John </a:t>
            </a:r>
            <a:r>
              <a:rPr lang="en-US" sz="1600" err="1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John</a:t>
            </a:r>
            <a:r>
              <a:rPr lang="en-US" sz="16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, Roy Wastie,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b="1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LBL: </a:t>
            </a:r>
            <a:r>
              <a:rPr lang="en-US" sz="1600">
                <a:solidFill>
                  <a:srgbClr val="115C79"/>
                </a:solidFill>
                <a:ea typeface="ADLaM Display" panose="02010000000000000000" pitchFamily="2" charset="0"/>
                <a:cs typeface="ADLaM Display" panose="02010000000000000000" pitchFamily="2" charset="0"/>
              </a:rPr>
              <a:t>Amanda Krieger</a:t>
            </a:r>
          </a:p>
          <a:p>
            <a:pPr marL="0" indent="0">
              <a:spcBef>
                <a:spcPts val="600"/>
              </a:spcBef>
              <a:buNone/>
            </a:pPr>
            <a:endParaRPr lang="en-US">
              <a:solidFill>
                <a:srgbClr val="B72467"/>
              </a:solidFill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F0CC5C-DF8F-439D-51DB-F92C6B1ED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298370"/>
              </p:ext>
            </p:extLst>
          </p:nvPr>
        </p:nvGraphicFramePr>
        <p:xfrm>
          <a:off x="379127" y="689534"/>
          <a:ext cx="11545061" cy="3937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4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6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13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50" b="1">
                          <a:solidFill>
                            <a:srgbClr val="FFFFFF"/>
                          </a:solidFill>
                          <a:latin typeface="Arial"/>
                        </a:rPr>
                        <a:t>Area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50" b="1">
                          <a:solidFill>
                            <a:srgbClr val="FFFFFF"/>
                          </a:solidFill>
                          <a:latin typeface="Arial"/>
                        </a:rPr>
                        <a:t>Submitted / reported status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450" b="1">
                          <a:solidFill>
                            <a:srgbClr val="FFFFFF"/>
                          </a:solidFill>
                          <a:latin typeface="Arial"/>
                        </a:rPr>
                        <a:t>Remaining work / next implementation</a:t>
                      </a:r>
                    </a:p>
                  </a:txBody>
                  <a:tcPr marL="127000" marR="127000" marT="63500" marB="63500" anchor="ctr">
                    <a:solidFill>
                      <a:srgbClr val="1231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 b="1">
                          <a:solidFill>
                            <a:srgbClr val="243847"/>
                          </a:solidFill>
                          <a:latin typeface="Arial"/>
                        </a:rPr>
                        <a:t>Analog integration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Five SLDOs + NVBG; monitoring ADC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, 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temperature sensor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 and BGR-based pre-regulators for ADC and integrated with SLDOs</a:t>
                      </a:r>
                      <a:endParaRPr sz="166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Coexistence, ground bounce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 at variable load conditions of MAPS sensors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, load changes</a:t>
                      </a:r>
                    </a:p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and protection behavior to be tested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 b="1">
                          <a:solidFill>
                            <a:srgbClr val="243847"/>
                          </a:solidFill>
                          <a:latin typeface="Arial"/>
                        </a:rPr>
                        <a:t>Communication</a:t>
                      </a:r>
                      <a:r>
                        <a:rPr lang="en-US" sz="1660" b="1">
                          <a:solidFill>
                            <a:srgbClr val="243847"/>
                          </a:solidFill>
                          <a:latin typeface="Arial"/>
                        </a:rPr>
                        <a:t> / digital integration</a:t>
                      </a:r>
                      <a:endParaRPr sz="1660" b="1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One AncASIC ↔ lpGBT ePort;</a:t>
                      </a:r>
                    </a:p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160 Mbit/s e-links and 160 MHz clock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Daisy-chain wrapper: buffering, retiming</a:t>
                      </a:r>
                    </a:p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and response arbitration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 b="1">
                          <a:solidFill>
                            <a:srgbClr val="243847"/>
                          </a:solidFill>
                          <a:latin typeface="Arial"/>
                        </a:rPr>
                        <a:t>Radiation / faults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Pad-clamp 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issues in MPW2 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corrected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 – new simplified and reliability pads conceived</a:t>
                      </a:r>
                      <a:endParaRPr sz="1660">
                        <a:solidFill>
                          <a:srgbClr val="243847"/>
                        </a:solidFill>
                        <a:latin typeface="Arial"/>
                      </a:endParaRP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Holistic confirmation of radiation hardness,  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SEE cross-section testing; logic triplication</a:t>
                      </a:r>
                    </a:p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and non-maskable interrupt handling</a:t>
                      </a:r>
                    </a:p>
                  </a:txBody>
                  <a:tcPr marL="127000" marR="127000" marT="63500" marB="63500" anchor="ctr">
                    <a:solidFill>
                      <a:srgbClr val="F1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 b="1">
                          <a:solidFill>
                            <a:srgbClr val="243847"/>
                          </a:solidFill>
                          <a:latin typeface="Arial"/>
                        </a:rPr>
                        <a:t>Verification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Mixed-level verification advanced,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Complete models, FPC mock-up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 populated with AncASIC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, operating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 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procedures </a:t>
                      </a:r>
                      <a:r>
                        <a:rPr lang="en-US" sz="1660">
                          <a:solidFill>
                            <a:srgbClr val="243847"/>
                          </a:solidFill>
                          <a:latin typeface="Arial"/>
                        </a:rPr>
                        <a:t>for SC for DAQ group </a:t>
                      </a:r>
                      <a:r>
                        <a:rPr sz="1660">
                          <a:solidFill>
                            <a:srgbClr val="243847"/>
                          </a:solidFill>
                          <a:latin typeface="Arial"/>
                        </a:rPr>
                        <a:t>and chip documentation</a:t>
                      </a:r>
                    </a:p>
                  </a:txBody>
                  <a:tcPr marL="127000" marR="1270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Connector 31">
            <a:extLst>
              <a:ext uri="{FF2B5EF4-FFF2-40B4-BE49-F238E27FC236}">
                <a16:creationId xmlns:a16="http://schemas.microsoft.com/office/drawing/2014/main" id="{710AF7CE-5418-E7CD-614C-3314C45D26EA}"/>
              </a:ext>
            </a:extLst>
          </p:cNvPr>
          <p:cNvCxnSpPr>
            <a:cxnSpLocks/>
          </p:cNvCxnSpPr>
          <p:nvPr/>
        </p:nvCxnSpPr>
        <p:spPr>
          <a:xfrm>
            <a:off x="773926" y="3756220"/>
            <a:ext cx="10755464" cy="0"/>
          </a:xfrm>
          <a:prstGeom prst="line">
            <a:avLst/>
          </a:prstGeom>
          <a:ln w="10160">
            <a:solidFill>
              <a:srgbClr val="D4DFE5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3890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85516-C35A-CE50-7217-49C5E7FCD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72495-FE3D-094C-9691-1A2381EB5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AncBrain</a:t>
            </a:r>
            <a:r>
              <a:rPr lang="en-US"/>
              <a:t>: Wrapper to enable daisy chaining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F61DD-9994-E630-F105-BFEAB2D29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9BEFE6-7C6C-FC06-B82A-51AE69A39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46" y="1350628"/>
            <a:ext cx="11400508" cy="3865199"/>
          </a:xfrm>
          <a:prstGeom prst="rect">
            <a:avLst/>
          </a:prstGeom>
        </p:spPr>
      </p:pic>
      <p:sp>
        <p:nvSpPr>
          <p:cNvPr id="9" name="Slide subtitle">
            <a:extLst>
              <a:ext uri="{FF2B5EF4-FFF2-40B4-BE49-F238E27FC236}">
                <a16:creationId xmlns:a16="http://schemas.microsoft.com/office/drawing/2014/main" id="{77FEEC05-189D-48D9-5C6A-C56F7DF64559}"/>
              </a:ext>
            </a:extLst>
          </p:cNvPr>
          <p:cNvSpPr txBox="1"/>
          <p:nvPr/>
        </p:nvSpPr>
        <p:spPr>
          <a:xfrm>
            <a:off x="402336" y="813816"/>
            <a:ext cx="11320272" cy="393192"/>
          </a:xfrm>
          <a:prstGeom prst="rect">
            <a:avLst/>
          </a:prstGeom>
          <a:noFill/>
          <a:effectLst/>
        </p:spPr>
        <p:txBody>
          <a:bodyPr wrap="square" lIns="9144" tIns="4572" rIns="9144" bIns="457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0" b="0">
                <a:solidFill>
                  <a:srgbClr val="12647B"/>
                </a:solidFill>
                <a:latin typeface="Arial"/>
              </a:rPr>
              <a:t>A system-integration layer for daisy chaining and DC-balanced transmission</a:t>
            </a:r>
          </a:p>
        </p:txBody>
      </p:sp>
      <p:sp>
        <p:nvSpPr>
          <p:cNvPr id="13" name="P2 retained content summary">
            <a:extLst>
              <a:ext uri="{FF2B5EF4-FFF2-40B4-BE49-F238E27FC236}">
                <a16:creationId xmlns:a16="http://schemas.microsoft.com/office/drawing/2014/main" id="{23C93523-E59F-D8F9-022F-361C710D5B73}"/>
              </a:ext>
            </a:extLst>
          </p:cNvPr>
          <p:cNvSpPr/>
          <p:nvPr/>
        </p:nvSpPr>
        <p:spPr>
          <a:xfrm>
            <a:off x="1728481" y="5415616"/>
            <a:ext cx="4555591" cy="621792"/>
          </a:xfrm>
          <a:prstGeom prst="roundRect">
            <a:avLst>
              <a:gd name="adj" fmla="val 8000"/>
            </a:avLst>
          </a:prstGeom>
          <a:solidFill>
            <a:srgbClr val="FFF2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Wrapper extension summary">
            <a:extLst>
              <a:ext uri="{FF2B5EF4-FFF2-40B4-BE49-F238E27FC236}">
                <a16:creationId xmlns:a16="http://schemas.microsoft.com/office/drawing/2014/main" id="{E372C895-CC9B-64E9-0DE4-63B777C38298}"/>
              </a:ext>
            </a:extLst>
          </p:cNvPr>
          <p:cNvSpPr/>
          <p:nvPr/>
        </p:nvSpPr>
        <p:spPr>
          <a:xfrm>
            <a:off x="6387038" y="5415616"/>
            <a:ext cx="4645152" cy="621792"/>
          </a:xfrm>
          <a:prstGeom prst="roundRect">
            <a:avLst>
              <a:gd name="adj" fmla="val 8000"/>
            </a:avLst>
          </a:prstGeom>
          <a:solidFill>
            <a:srgbClr val="E8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36A102-5C13-4980-3F40-B7DC7A2CAAED}"/>
              </a:ext>
            </a:extLst>
          </p:cNvPr>
          <p:cNvSpPr txBox="1"/>
          <p:nvPr/>
        </p:nvSpPr>
        <p:spPr>
          <a:xfrm>
            <a:off x="1874785" y="5479624"/>
            <a:ext cx="1653561" cy="173736"/>
          </a:xfrm>
          <a:prstGeom prst="rect">
            <a:avLst/>
          </a:prstGeom>
          <a:noFill/>
          <a:effectLst/>
        </p:spPr>
        <p:txBody>
          <a:bodyPr wrap="square" lIns="9144" tIns="4572" rIns="9144" bIns="457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B46721"/>
                </a:solidFill>
                <a:latin typeface="Arial"/>
              </a:rPr>
              <a:t>FOUNDATION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A853D8-12D6-ED0B-61AA-7B266F5C5F4A}"/>
              </a:ext>
            </a:extLst>
          </p:cNvPr>
          <p:cNvSpPr txBox="1"/>
          <p:nvPr/>
        </p:nvSpPr>
        <p:spPr>
          <a:xfrm>
            <a:off x="1874785" y="5699080"/>
            <a:ext cx="4409287" cy="237744"/>
          </a:xfrm>
          <a:prstGeom prst="rect">
            <a:avLst/>
          </a:prstGeom>
          <a:noFill/>
          <a:effectLst/>
        </p:spPr>
        <p:txBody>
          <a:bodyPr wrap="square" lIns="9144" tIns="4572" rIns="9144" bIns="457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7384D"/>
                </a:solidFill>
                <a:latin typeface="Arial"/>
              </a:rPr>
              <a:t>Core control + single-device ePort interface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CEB3EA-7016-954E-EBE9-659F8C943451}"/>
              </a:ext>
            </a:extLst>
          </p:cNvPr>
          <p:cNvSpPr txBox="1"/>
          <p:nvPr/>
        </p:nvSpPr>
        <p:spPr>
          <a:xfrm>
            <a:off x="6533342" y="5479624"/>
            <a:ext cx="1629636" cy="173736"/>
          </a:xfrm>
          <a:prstGeom prst="rect">
            <a:avLst/>
          </a:prstGeom>
          <a:noFill/>
          <a:effectLst/>
        </p:spPr>
        <p:txBody>
          <a:bodyPr wrap="square" lIns="9144" tIns="4572" rIns="9144" bIns="457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186CB1"/>
                </a:solidFill>
                <a:latin typeface="Arial"/>
              </a:rPr>
              <a:t>WRAPPER EXTENSION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383F34-2925-AE53-1671-9F0076F308B3}"/>
              </a:ext>
            </a:extLst>
          </p:cNvPr>
          <p:cNvSpPr txBox="1"/>
          <p:nvPr/>
        </p:nvSpPr>
        <p:spPr>
          <a:xfrm>
            <a:off x="6533342" y="5699080"/>
            <a:ext cx="4402836" cy="237744"/>
          </a:xfrm>
          <a:prstGeom prst="rect">
            <a:avLst/>
          </a:prstGeom>
          <a:noFill/>
          <a:effectLst/>
        </p:spPr>
        <p:txBody>
          <a:bodyPr wrap="square" lIns="9144" tIns="4572" rIns="9144" bIns="4572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7384D"/>
                </a:solidFill>
                <a:latin typeface="Arial"/>
              </a:rPr>
              <a:t>Daisy-chain transport around the same core</a:t>
            </a:r>
          </a:p>
        </p:txBody>
      </p:sp>
    </p:spTree>
    <p:extLst>
      <p:ext uri="{BB962C8B-B14F-4D97-AF65-F5344CB8AC3E}">
        <p14:creationId xmlns:p14="http://schemas.microsoft.com/office/powerpoint/2010/main" val="2817486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4C085-FE88-5DB2-1D7B-064B5A4AA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0BF6098-3700-8C0C-0583-EB3AC2E6A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33496" y="3283742"/>
            <a:ext cx="1152936" cy="1675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1B8E80-6AB4-1D8F-C827-8397D51E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59" y="1"/>
            <a:ext cx="11906057" cy="529046"/>
          </a:xfrm>
        </p:spPr>
        <p:txBody>
          <a:bodyPr>
            <a:normAutofit fontScale="90000"/>
          </a:bodyPr>
          <a:lstStyle/>
          <a:p>
            <a:r>
              <a:rPr lang="en-US"/>
              <a:t>Shared design infrastructure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28AF6-0F10-080C-983F-BA2283ED4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59514" y="6489383"/>
            <a:ext cx="432486" cy="365125"/>
          </a:xfrm>
        </p:spPr>
        <p:txBody>
          <a:bodyPr/>
          <a:lstStyle/>
          <a:p>
            <a:fld id="{ADE3E048-8FA8-4D76-90CE-F1B34084A90C}" type="slidenum">
              <a:rPr lang="en-US" smtClean="0"/>
              <a:t>19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43AF11-6CE4-CCA9-20F6-88879FE82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260" y="695215"/>
            <a:ext cx="4911740" cy="49231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B67817-8788-E832-F518-AF483D738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57" y="927654"/>
            <a:ext cx="6998494" cy="3432312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D71BE8CF-31A2-52AE-AD0A-750D4D8EDFA0}"/>
              </a:ext>
            </a:extLst>
          </p:cNvPr>
          <p:cNvSpPr txBox="1"/>
          <p:nvPr/>
        </p:nvSpPr>
        <p:spPr>
          <a:xfrm>
            <a:off x="199803" y="4409954"/>
            <a:ext cx="1608091" cy="67527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AncASICXT011_P1</a:t>
            </a:r>
          </a:p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AncASICXT011_P2</a:t>
            </a:r>
          </a:p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AncASICXT011_P3</a:t>
            </a:r>
          </a:p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AncASICXT011_E1</a:t>
            </a:r>
          </a:p>
          <a:p>
            <a:pPr algn="ctr"/>
            <a:endParaRPr lang="en-US" sz="1400" b="1" i="0" u="none" strike="noStrike" baseline="0">
              <a:solidFill>
                <a:srgbClr val="115C79"/>
              </a:solidFill>
              <a:latin typeface="Arial Narrow" panose="020B060602020203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86B86C12-3444-5834-DDF3-C863A0CF7C1C}"/>
              </a:ext>
            </a:extLst>
          </p:cNvPr>
          <p:cNvSpPr txBox="1"/>
          <p:nvPr/>
        </p:nvSpPr>
        <p:spPr>
          <a:xfrm>
            <a:off x="219680" y="5357145"/>
            <a:ext cx="1608091" cy="67527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EIC_LASTPSCo_P1</a:t>
            </a:r>
            <a:endParaRPr lang="en-US" sz="1400" b="1" i="0" u="none" strike="noStrike" baseline="0">
              <a:solidFill>
                <a:srgbClr val="115C79"/>
              </a:solidFill>
              <a:latin typeface="Arial Narrow" panose="020B060602020203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EIC_LASTPSCo_P2</a:t>
            </a:r>
          </a:p>
          <a:p>
            <a:pPr algn="ctr"/>
            <a:r>
              <a:rPr lang="en-US" sz="1400" b="1">
                <a:solidFill>
                  <a:srgbClr val="115C79"/>
                </a:solidFill>
                <a:latin typeface="Arial Narrow" panose="020B060602020203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EIC_LASTPSCo_E1</a:t>
            </a:r>
          </a:p>
          <a:p>
            <a:pPr algn="ctr"/>
            <a:endParaRPr lang="en-US" sz="1400" b="1" i="0" u="none" strike="noStrike" baseline="0">
              <a:solidFill>
                <a:srgbClr val="115C79"/>
              </a:solidFill>
              <a:latin typeface="Arial Narrow" panose="020B060602020203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56A74D-DB51-0912-B92A-D65E9DB74B5D}"/>
              </a:ext>
            </a:extLst>
          </p:cNvPr>
          <p:cNvSpPr txBox="1"/>
          <p:nvPr/>
        </p:nvSpPr>
        <p:spPr>
          <a:xfrm>
            <a:off x="7251150" y="5701120"/>
            <a:ext cx="491174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/>
              <a:t>GitHub Enterprise Cloud is FedRAMP-certified at the Low-impact level; use remains subject to institutional authorization and information-handling requirements.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163CCC-C7F9-FECC-E4F8-8A7B2DA3E315}"/>
              </a:ext>
            </a:extLst>
          </p:cNvPr>
          <p:cNvSpPr txBox="1"/>
          <p:nvPr/>
        </p:nvSpPr>
        <p:spPr>
          <a:xfrm>
            <a:off x="1803676" y="4416291"/>
            <a:ext cx="5500680" cy="1608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300" b="1"/>
              <a:t>Two collaboration platforms</a:t>
            </a:r>
            <a:r>
              <a:rPr lang="en-US" sz="1300"/>
              <a:t> connected ASIC, providing shared design resources and traceable contributions across institutions.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300" b="1"/>
              <a:t>Keysight SOS (formerly </a:t>
            </a:r>
            <a:r>
              <a:rPr lang="en-US" sz="1300" b="1" err="1"/>
              <a:t>Cliosoft</a:t>
            </a:r>
            <a:r>
              <a:rPr lang="en-US" sz="1300" b="1"/>
              <a:t>)</a:t>
            </a:r>
            <a:r>
              <a:rPr lang="en-US" sz="1300"/>
              <a:t> — design-data management integrated with CAD/EDA tools, </a:t>
            </a:r>
          </a:p>
          <a:p>
            <a:pPr marL="800100" lvl="1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300" b="1"/>
              <a:t>GitHub Enterprise</a:t>
            </a:r>
            <a:r>
              <a:rPr lang="en-US" sz="1300"/>
              <a:t> — controlled repositories for </a:t>
            </a:r>
            <a:r>
              <a:rPr lang="en-US" sz="1300" err="1"/>
              <a:t>AncBrain</a:t>
            </a:r>
            <a:r>
              <a:rPr lang="en-US" sz="1300"/>
              <a:t> RTL, verification, implementation scripts and documentation, 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300" b="1"/>
              <a:t>Established and maintained through BNL ITD</a:t>
            </a:r>
            <a:r>
              <a:rPr lang="en-US" sz="130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858173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860B2-B8E4-77DD-52A8-58D7AD767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65F6D4-0097-8ED7-B063-D0600E378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749" y="2796363"/>
            <a:ext cx="11138502" cy="1705081"/>
          </a:xfrm>
        </p:spPr>
        <p:txBody>
          <a:bodyPr>
            <a:normAutofit/>
          </a:bodyPr>
          <a:lstStyle/>
          <a:p>
            <a:pPr algn="ctr"/>
            <a:r>
              <a:rPr lang="en-US"/>
              <a:t>Backup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F727D20-656A-0B70-AB73-6973350E9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146" y="4614571"/>
            <a:ext cx="1609247" cy="11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767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A258C-63E0-A7B5-5FEB-C7B1848E7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6575C-448C-76BA-A7F4-ED8CF8DE7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21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8186279-054A-6F37-175D-69D9F1072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</a:t>
            </a:r>
            <a:r>
              <a:rPr lang="en-US"/>
              <a:t> Brain – Registers: </a:t>
            </a:r>
            <a:r>
              <a:rPr lang="en-US" sz="3100"/>
              <a:t>settings, actions and readback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66345-ED33-EE84-C449-7283920B9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49" y="838774"/>
            <a:ext cx="11787809" cy="49286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00C231-3FF7-2244-D0D1-39D05A8CE6A2}"/>
              </a:ext>
            </a:extLst>
          </p:cNvPr>
          <p:cNvSpPr txBox="1"/>
          <p:nvPr/>
        </p:nvSpPr>
        <p:spPr>
          <a:xfrm>
            <a:off x="340249" y="526696"/>
            <a:ext cx="11690404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13"/>
              </a:lnSpc>
              <a:spcBef>
                <a:spcPts val="0"/>
              </a:spcBef>
              <a:spcAft>
                <a:spcPts val="0"/>
              </a:spcAft>
              <a:defRPr sz="1830" b="0">
                <a:solidFill>
                  <a:srgbClr val="566B76"/>
                </a:solidFill>
                <a:latin typeface="Arial"/>
              </a:defRPr>
            </a:pPr>
            <a:r>
              <a:t>67 defined byte addresses  •  8-bit address + 8-bit data  •  Field widths below are in bits.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944BA7-218B-7975-BB3D-A97257B2B538}"/>
              </a:ext>
            </a:extLst>
          </p:cNvPr>
          <p:cNvSpPr txBox="1"/>
          <p:nvPr/>
        </p:nvSpPr>
        <p:spPr>
          <a:xfrm>
            <a:off x="393724" y="5746672"/>
            <a:ext cx="13587984" cy="166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98"/>
              </a:lnSpc>
              <a:spcBef>
                <a:spcPts val="0"/>
              </a:spcBef>
              <a:spcAft>
                <a:spcPts val="0"/>
              </a:spcAft>
              <a:defRPr sz="1180" b="0">
                <a:solidFill>
                  <a:srgbClr val="566B76"/>
                </a:solidFill>
                <a:latin typeface="Arial"/>
              </a:defRPr>
            </a:pPr>
            <a:r>
              <a:t>*ADC trims use 6 of 7 bits; CTR_VAL uses 7 of 8. SLDO EXT/SEL masks exist in the core but are unconnected.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8CB5DA-9104-7603-F4A9-2D4AECE72B43}"/>
              </a:ext>
            </a:extLst>
          </p:cNvPr>
          <p:cNvSpPr txBox="1"/>
          <p:nvPr/>
        </p:nvSpPr>
        <p:spPr>
          <a:xfrm>
            <a:off x="393724" y="5975272"/>
            <a:ext cx="13587984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98"/>
              </a:lnSpc>
              <a:spcBef>
                <a:spcPts val="0"/>
              </a:spcBef>
              <a:spcAft>
                <a:spcPts val="0"/>
              </a:spcAft>
              <a:defRPr sz="1180" b="0">
                <a:solidFill>
                  <a:srgbClr val="566B76"/>
                </a:solidFill>
                <a:latin typeface="Arial"/>
              </a:defRPr>
            </a:pPr>
            <a:r>
              <a:t>ADC readback: read 0x53 before 0x54; reading 0x54 clears held data, valid and conversion enable. Error/overflow counters clear on write.</a:t>
            </a:r>
          </a:p>
        </p:txBody>
      </p:sp>
    </p:spTree>
    <p:extLst>
      <p:ext uri="{BB962C8B-B14F-4D97-AF65-F5344CB8AC3E}">
        <p14:creationId xmlns:p14="http://schemas.microsoft.com/office/powerpoint/2010/main" val="346481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E757A-E7EC-96AC-70C6-C8F135505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13CD2-7820-B86E-6CC6-0DB4C045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60" y="1"/>
            <a:ext cx="11049000" cy="529046"/>
          </a:xfrm>
        </p:spPr>
        <p:txBody>
          <a:bodyPr>
            <a:normAutofit fontScale="90000"/>
          </a:bodyPr>
          <a:lstStyle/>
          <a:p>
            <a:r>
              <a:rPr lang="en-US" err="1"/>
              <a:t>AncBrain</a:t>
            </a:r>
            <a:r>
              <a:rPr lang="en-US"/>
              <a:t> - wrapper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29C12-6E9B-3DA3-972A-91B14EC42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DE3E048-8FA8-4D76-90CE-F1B34084A90C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 descr="Diagram&#10;&#10;AI-generated content may be incorrect.">
            <a:extLst>
              <a:ext uri="{FF2B5EF4-FFF2-40B4-BE49-F238E27FC236}">
                <a16:creationId xmlns:a16="http://schemas.microsoft.com/office/drawing/2014/main" id="{A0B17B4C-7CC3-B534-2C6F-5AE02A2BD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019" y="4088296"/>
            <a:ext cx="5129078" cy="2680376"/>
          </a:xfrm>
          <a:prstGeom prst="rect">
            <a:avLst/>
          </a:prstGeom>
        </p:spPr>
      </p:pic>
      <p:pic>
        <p:nvPicPr>
          <p:cNvPr id="10" name="Picture 9" descr="Diagram, engineering drawing&#10;&#10;AI-generated content may be incorrect.">
            <a:extLst>
              <a:ext uri="{FF2B5EF4-FFF2-40B4-BE49-F238E27FC236}">
                <a16:creationId xmlns:a16="http://schemas.microsoft.com/office/drawing/2014/main" id="{72B20E49-12EB-6A2E-849E-D59D5DF7A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10" y="465679"/>
            <a:ext cx="11364944" cy="356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862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L_PPT_Template_2021_Widescreen_Compressed_060121" id="{12E83E08-87E0-F644-89EB-87DEB220AE0B}" vid="{EBE5DD67-AF26-1345-A97E-9F8C3AF25A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AADD7980F7EF4E86EEBDC4EA887007" ma:contentTypeVersion="16" ma:contentTypeDescription="Create a new document." ma:contentTypeScope="" ma:versionID="8c610572925b800654218d44b1de16ec">
  <xsd:schema xmlns:xsd="http://www.w3.org/2001/XMLSchema" xmlns:xs="http://www.w3.org/2001/XMLSchema" xmlns:p="http://schemas.microsoft.com/office/2006/metadata/properties" xmlns:ns3="4d676c88-2d1f-4070-87a0-abf9b57c702c" xmlns:ns4="29a176dd-81aa-4f1b-9d47-de21cb3ea305" targetNamespace="http://schemas.microsoft.com/office/2006/metadata/properties" ma:root="true" ma:fieldsID="949f52d418f2cb4299bb6a1af9d6a448" ns3:_="" ns4:_="">
    <xsd:import namespace="4d676c88-2d1f-4070-87a0-abf9b57c702c"/>
    <xsd:import namespace="29a176dd-81aa-4f1b-9d47-de21cb3ea30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  <xsd:element ref="ns4:MediaLengthInSecond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676c88-2d1f-4070-87a0-abf9b57c702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176dd-81aa-4f1b-9d47-de21cb3ea3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9a176dd-81aa-4f1b-9d47-de21cb3ea305" xsi:nil="true"/>
  </documentManagement>
</p:properties>
</file>

<file path=customXml/itemProps1.xml><?xml version="1.0" encoding="utf-8"?>
<ds:datastoreItem xmlns:ds="http://schemas.openxmlformats.org/officeDocument/2006/customXml" ds:itemID="{85348448-6AE5-4E3D-A737-43B43717A25C}">
  <ds:schemaRefs>
    <ds:schemaRef ds:uri="29a176dd-81aa-4f1b-9d47-de21cb3ea305"/>
    <ds:schemaRef ds:uri="4d676c88-2d1f-4070-87a0-abf9b57c702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74378FB-067A-4EC3-A5FA-8C404DA178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FCB2CF-F85F-4D50-8E62-89C756795272}">
  <ds:schemaRefs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29a176dd-81aa-4f1b-9d47-de21cb3ea305"/>
    <ds:schemaRef ds:uri="http://purl.org/dc/dcmitype/"/>
    <ds:schemaRef ds:uri="http://schemas.openxmlformats.org/package/2006/metadata/core-properties"/>
    <ds:schemaRef ds:uri="4d676c88-2d1f-4070-87a0-abf9b57c702c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BNL_PPT_Template_2021_Widescreen_Compressed</Template>
  <TotalTime>0</TotalTime>
  <Words>1580</Words>
  <Application>Microsoft Office PowerPoint</Application>
  <PresentationFormat>Widescreen</PresentationFormat>
  <Paragraphs>218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Abadi</vt:lpstr>
      <vt:lpstr>Abadi  </vt:lpstr>
      <vt:lpstr>ADLaM Display</vt:lpstr>
      <vt:lpstr>Aptos</vt:lpstr>
      <vt:lpstr>Arial</vt:lpstr>
      <vt:lpstr>Arial Narrow</vt:lpstr>
      <vt:lpstr>Calibri-Light</vt:lpstr>
      <vt:lpstr>Consolas</vt:lpstr>
      <vt:lpstr>Courier New</vt:lpstr>
      <vt:lpstr>BNL</vt:lpstr>
      <vt:lpstr> AncASIC_XT011 MPW3 Submission for Fabrication and Overview 09/2026</vt:lpstr>
      <vt:lpstr>Where is AncASIC in the ePIC SVT Detector?</vt:lpstr>
      <vt:lpstr>AncASIC location w.r.t. MAPS sensors</vt:lpstr>
      <vt:lpstr>Physical connection to lpGBT</vt:lpstr>
      <vt:lpstr>Fabrication Process and System Constraints </vt:lpstr>
      <vt:lpstr>Starting point fro September MPW</vt:lpstr>
      <vt:lpstr>Power Management </vt:lpstr>
      <vt:lpstr>Negative Bias Management</vt:lpstr>
      <vt:lpstr>Anc Brain – Slow Control Management (1)</vt:lpstr>
      <vt:lpstr>Anc Brain – Slow Control Management</vt:lpstr>
      <vt:lpstr>AncASIC_XT011 sent for fabrication 09/2026</vt:lpstr>
      <vt:lpstr>Description of Pads</vt:lpstr>
      <vt:lpstr>AncBrain: In/Out Frame Definition (1)</vt:lpstr>
      <vt:lpstr>AncBrain: In/Out Frame Definition (2)</vt:lpstr>
      <vt:lpstr>AncBrain: In/Out Frame Definition (3)</vt:lpstr>
      <vt:lpstr>AncBrain: In/Out Frame Definition (4)</vt:lpstr>
      <vt:lpstr>Summary of AncASIC submission Sept. 2026 </vt:lpstr>
      <vt:lpstr>AncBrain: Wrapper to enable daisy chaining</vt:lpstr>
      <vt:lpstr>Shared design infrastructure</vt:lpstr>
      <vt:lpstr>Backup</vt:lpstr>
      <vt:lpstr>Anc Brain – Registers: settings, actions and readback</vt:lpstr>
      <vt:lpstr>AncBrain - wrapper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St. John, Nicholas</dc:creator>
  <cp:lastModifiedBy>Deptuch, Grzegorz</cp:lastModifiedBy>
  <cp:revision>1</cp:revision>
  <dcterms:created xsi:type="dcterms:W3CDTF">2025-01-13T14:33:16Z</dcterms:created>
  <dcterms:modified xsi:type="dcterms:W3CDTF">2026-09-29T20:47:30Z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0x010100B5AADD7980F7EF4E86EEBDC4EA887007</vt:lpwstr>
  </property>
</Properties>
</file>