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1"/>
  </p:notesMasterIdLst>
  <p:sldIdLst>
    <p:sldId id="256" r:id="rId2"/>
    <p:sldId id="261" r:id="rId3"/>
    <p:sldId id="257" r:id="rId4"/>
    <p:sldId id="258" r:id="rId5"/>
    <p:sldId id="259" r:id="rId6"/>
    <p:sldId id="262" r:id="rId7"/>
    <p:sldId id="264" r:id="rId8"/>
    <p:sldId id="260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74"/>
    <p:restoredTop sz="86372"/>
  </p:normalViewPr>
  <p:slideViewPr>
    <p:cSldViewPr snapToGrid="0" snapToObjects="1">
      <p:cViewPr varScale="1">
        <p:scale>
          <a:sx n="91" d="100"/>
          <a:sy n="91" d="100"/>
        </p:scale>
        <p:origin x="43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7DCB2-E2CF-0644-A5B0-3A09D1CE9833}" type="datetimeFigureOut">
              <a:rPr lang="en-US" smtClean="0"/>
              <a:t>10/1/18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B600B4-BBE9-7A48-8D54-1460441BA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0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600B4-BBE9-7A48-8D54-1460441BA2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23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600B4-BBE9-7A48-8D54-1460441BA2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60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600B4-BBE9-7A48-8D54-1460441BA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73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600B4-BBE9-7A48-8D54-1460441BA2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0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600B4-BBE9-7A48-8D54-1460441BA2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08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600B4-BBE9-7A48-8D54-1460441BA2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04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600B4-BBE9-7A48-8D54-1460441BA2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49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D7AF-CDD9-2740-8025-7C648772D0CE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DCF95D70-333A-7948-94E6-0DE856D3F81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04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D7AF-CDD9-2740-8025-7C648772D0CE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95D70-333A-7948-94E6-0DE856D3F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5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D7AF-CDD9-2740-8025-7C648772D0CE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95D70-333A-7948-94E6-0DE856D3F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6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D7AF-CDD9-2740-8025-7C648772D0CE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95D70-333A-7948-94E6-0DE856D3F81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787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D7AF-CDD9-2740-8025-7C648772D0CE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95D70-333A-7948-94E6-0DE856D3F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89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D7AF-CDD9-2740-8025-7C648772D0CE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95D70-333A-7948-94E6-0DE856D3F81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06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D7AF-CDD9-2740-8025-7C648772D0CE}" type="datetimeFigureOut">
              <a:rPr lang="en-US" smtClean="0"/>
              <a:t>10/1/18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95D70-333A-7948-94E6-0DE856D3F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4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D7AF-CDD9-2740-8025-7C648772D0CE}" type="datetimeFigureOut">
              <a:rPr lang="en-US" smtClean="0"/>
              <a:t>10/1/18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95D70-333A-7948-94E6-0DE856D3F8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05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D7AF-CDD9-2740-8025-7C648772D0CE}" type="datetimeFigureOut">
              <a:rPr lang="en-US" smtClean="0"/>
              <a:t>10/1/18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95D70-333A-7948-94E6-0DE856D3F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77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D7AF-CDD9-2740-8025-7C648772D0CE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95D70-333A-7948-94E6-0DE856D3F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95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D7AF-CDD9-2740-8025-7C648772D0CE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95D70-333A-7948-94E6-0DE856D3F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20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CE7D7AF-CDD9-2740-8025-7C648772D0CE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95D70-333A-7948-94E6-0DE856D3F819}" type="slidenum">
              <a:rPr lang="en-US" smtClean="0"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82281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B9FCDDFC-5C80-3F40-8429-0AB3035FF4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329" b="16329"/>
          <a:stretch>
            <a:fillRect/>
          </a:stretch>
        </p:blipFill>
        <p:spPr>
          <a:xfrm>
            <a:off x="-148855" y="0"/>
            <a:ext cx="125245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8B32D-9EAE-DA42-87F8-2C5C0E5D3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8256" y="3268015"/>
            <a:ext cx="6495946" cy="2268559"/>
          </a:xfrm>
        </p:spPr>
        <p:txBody>
          <a:bodyPr/>
          <a:lstStyle/>
          <a:p>
            <a:r>
              <a:rPr lang="en-US" dirty="0"/>
              <a:t>Welcome to BNL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095946-F49D-984C-8026-AA4FC2FF1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0798" y="1609219"/>
            <a:ext cx="9336505" cy="1183857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Dark Interactions Workshop</a:t>
            </a:r>
          </a:p>
          <a:p>
            <a:pPr algn="ctr"/>
            <a:r>
              <a:rPr lang="en-US" sz="4400" dirty="0"/>
              <a:t>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63513-0EE1-AA4B-A42A-9D0BB946B781}"/>
              </a:ext>
            </a:extLst>
          </p:cNvPr>
          <p:cNvSpPr txBox="1"/>
          <p:nvPr/>
        </p:nvSpPr>
        <p:spPr>
          <a:xfrm>
            <a:off x="5082365" y="6230679"/>
            <a:ext cx="3109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S. Dawson, BNL</a:t>
            </a:r>
          </a:p>
        </p:txBody>
      </p:sp>
    </p:spTree>
    <p:extLst>
      <p:ext uri="{BB962C8B-B14F-4D97-AF65-F5344CB8AC3E}">
        <p14:creationId xmlns:p14="http://schemas.microsoft.com/office/powerpoint/2010/main" val="3755660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F5322-FB94-6742-BF91-0A4E45486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591" y="808056"/>
            <a:ext cx="7958331" cy="1077229"/>
          </a:xfrm>
        </p:spPr>
        <p:txBody>
          <a:bodyPr>
            <a:normAutofit/>
          </a:bodyPr>
          <a:lstStyle/>
          <a:p>
            <a:r>
              <a:rPr lang="en-US" sz="4400" dirty="0"/>
              <a:t>Many things going on at BNL</a:t>
            </a:r>
          </a:p>
        </p:txBody>
      </p:sp>
      <p:pic>
        <p:nvPicPr>
          <p:cNvPr id="16" name="Picture 16" descr="g261630a">
            <a:extLst>
              <a:ext uri="{FF2B5EF4-FFF2-40B4-BE49-F238E27FC236}">
                <a16:creationId xmlns:a16="http://schemas.microsoft.com/office/drawing/2014/main" id="{C33635ED-0C6F-5C46-AFBA-CEAC83E772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6644" t="33506" r="7947" b="37922"/>
          <a:stretch/>
        </p:blipFill>
        <p:spPr bwMode="auto">
          <a:xfrm>
            <a:off x="1729594" y="1885285"/>
            <a:ext cx="5066427" cy="217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8312B5-15AD-B147-9922-AE9D89A157FF}"/>
              </a:ext>
            </a:extLst>
          </p:cNvPr>
          <p:cNvSpPr txBox="1"/>
          <p:nvPr/>
        </p:nvSpPr>
        <p:spPr>
          <a:xfrm>
            <a:off x="7232073" y="2063743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NSLS-II</a:t>
            </a:r>
          </a:p>
        </p:txBody>
      </p:sp>
      <p:pic>
        <p:nvPicPr>
          <p:cNvPr id="18" name="Content Placeholder 17" descr="CFN.jpg">
            <a:extLst>
              <a:ext uri="{FF2B5EF4-FFF2-40B4-BE49-F238E27FC236}">
                <a16:creationId xmlns:a16="http://schemas.microsoft.com/office/drawing/2014/main" id="{64766182-5FD8-9D46-B171-5B533C9E0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5000" b="20000"/>
          <a:stretch>
            <a:fillRect/>
          </a:stretch>
        </p:blipFill>
        <p:spPr bwMode="auto">
          <a:xfrm>
            <a:off x="1729594" y="4372496"/>
            <a:ext cx="5066427" cy="187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BDB6624-0D14-A04B-BE2A-4FD51491561B}"/>
              </a:ext>
            </a:extLst>
          </p:cNvPr>
          <p:cNvGrpSpPr/>
          <p:nvPr/>
        </p:nvGrpSpPr>
        <p:grpSpPr>
          <a:xfrm>
            <a:off x="7414953" y="-403573"/>
            <a:ext cx="9487495" cy="5209042"/>
            <a:chOff x="-3403547" y="4800600"/>
            <a:chExt cx="7670747" cy="3359534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4BC39C43-D151-C045-983D-84848057B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58" b="13944"/>
            <a:stretch/>
          </p:blipFill>
          <p:spPr bwMode="auto">
            <a:xfrm>
              <a:off x="-3403547" y="6947241"/>
              <a:ext cx="3027100" cy="12128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Pentagon 24">
              <a:extLst>
                <a:ext uri="{FF2B5EF4-FFF2-40B4-BE49-F238E27FC236}">
                  <a16:creationId xmlns:a16="http://schemas.microsoft.com/office/drawing/2014/main" id="{CF0815D8-BEED-1A40-A087-B079EBDD652E}"/>
                </a:ext>
              </a:extLst>
            </p:cNvPr>
            <p:cNvSpPr/>
            <p:nvPr/>
          </p:nvSpPr>
          <p:spPr>
            <a:xfrm>
              <a:off x="3810000" y="4800600"/>
              <a:ext cx="457200" cy="1295400"/>
            </a:xfrm>
            <a:prstGeom prst="homePlate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B9CDFB6-9AF7-2047-B8D7-EC585DCBC9F1}"/>
              </a:ext>
            </a:extLst>
          </p:cNvPr>
          <p:cNvSpPr txBox="1"/>
          <p:nvPr/>
        </p:nvSpPr>
        <p:spPr>
          <a:xfrm>
            <a:off x="2533762" y="6380169"/>
            <a:ext cx="4195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Center for Functional Nanomaterials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48B3B1-348F-B940-B239-580AA163E9B7}"/>
              </a:ext>
            </a:extLst>
          </p:cNvPr>
          <p:cNvSpPr txBox="1"/>
          <p:nvPr/>
        </p:nvSpPr>
        <p:spPr>
          <a:xfrm>
            <a:off x="8498377" y="4941391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Solar Farm</a:t>
            </a:r>
          </a:p>
        </p:txBody>
      </p:sp>
    </p:spTree>
    <p:extLst>
      <p:ext uri="{BB962C8B-B14F-4D97-AF65-F5344CB8AC3E}">
        <p14:creationId xmlns:p14="http://schemas.microsoft.com/office/powerpoint/2010/main" val="895903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74EE6-72FC-3342-9E29-C370B6BF3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166" y="639614"/>
            <a:ext cx="8938508" cy="1077229"/>
          </a:xfrm>
        </p:spPr>
        <p:txBody>
          <a:bodyPr>
            <a:noAutofit/>
          </a:bodyPr>
          <a:lstStyle/>
          <a:p>
            <a:r>
              <a:rPr lang="en-US" sz="4400" dirty="0"/>
              <a:t>RHIC Collider is only US collider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7505D-DB8D-0C49-95CD-82230724F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946" y="3620929"/>
            <a:ext cx="5133379" cy="3997828"/>
          </a:xfrm>
        </p:spPr>
        <p:txBody>
          <a:bodyPr>
            <a:normAutofit/>
          </a:bodyPr>
          <a:lstStyle/>
          <a:p>
            <a:r>
              <a:rPr lang="en-US" sz="2800" dirty="0"/>
              <a:t>Star and  PHENIX (</a:t>
            </a:r>
            <a:r>
              <a:rPr lang="en-US" sz="2800" dirty="0" err="1"/>
              <a:t>sPHENIX</a:t>
            </a:r>
            <a:r>
              <a:rPr lang="en-US" sz="2800" dirty="0"/>
              <a:t>) probe the properties of strongly interacting matter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E337D9-5E25-3E43-8BA4-BD9EF1491D5C}"/>
              </a:ext>
            </a:extLst>
          </p:cNvPr>
          <p:cNvGrpSpPr/>
          <p:nvPr/>
        </p:nvGrpSpPr>
        <p:grpSpPr>
          <a:xfrm>
            <a:off x="3308496" y="1354729"/>
            <a:ext cx="4756865" cy="3756767"/>
            <a:chOff x="304800" y="1295400"/>
            <a:chExt cx="3448880" cy="1600200"/>
          </a:xfrm>
        </p:grpSpPr>
        <p:pic>
          <p:nvPicPr>
            <p:cNvPr id="7" name="Picture 21">
              <a:extLst>
                <a:ext uri="{FF2B5EF4-FFF2-40B4-BE49-F238E27FC236}">
                  <a16:creationId xmlns:a16="http://schemas.microsoft.com/office/drawing/2014/main" id="{10FF066D-015D-FA43-9A23-8966AAE67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18124" t="4482" r="28619" b="65717"/>
            <a:stretch>
              <a:fillRect/>
            </a:stretch>
          </p:blipFill>
          <p:spPr bwMode="auto">
            <a:xfrm>
              <a:off x="477080" y="1295400"/>
              <a:ext cx="3276600" cy="1295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 Box 17">
              <a:extLst>
                <a:ext uri="{FF2B5EF4-FFF2-40B4-BE49-F238E27FC236}">
                  <a16:creationId xmlns:a16="http://schemas.microsoft.com/office/drawing/2014/main" id="{8438C18F-23A0-A841-B332-4F2C60C824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2619375"/>
              <a:ext cx="29718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prstClr val="black"/>
                  </a:solidFill>
                  <a:latin typeface="Calibri" charset="0"/>
                </a:rPr>
                <a:t>Relativistic Heavy Ion Collider (RHIC)</a:t>
              </a:r>
            </a:p>
          </p:txBody>
        </p:sp>
      </p:grpSp>
      <p:pic>
        <p:nvPicPr>
          <p:cNvPr id="14" name="Picture 13" descr="screenshot_06252k_front_r1177002_t25_ev9">
            <a:extLst>
              <a:ext uri="{FF2B5EF4-FFF2-40B4-BE49-F238E27FC236}">
                <a16:creationId xmlns:a16="http://schemas.microsoft.com/office/drawing/2014/main" id="{976E8932-D3F3-FC4E-9EEF-003D500E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1" r="10832"/>
          <a:stretch>
            <a:fillRect/>
          </a:stretch>
        </p:blipFill>
        <p:spPr bwMode="auto">
          <a:xfrm>
            <a:off x="9080708" y="1964177"/>
            <a:ext cx="2286000" cy="224790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newevent">
            <a:extLst>
              <a:ext uri="{FF2B5EF4-FFF2-40B4-BE49-F238E27FC236}">
                <a16:creationId xmlns:a16="http://schemas.microsoft.com/office/drawing/2014/main" id="{88AF6C3D-EB1D-C74A-AA66-C25BE669E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49" y="1828526"/>
            <a:ext cx="2305050" cy="2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">
            <a:extLst>
              <a:ext uri="{FF2B5EF4-FFF2-40B4-BE49-F238E27FC236}">
                <a16:creationId xmlns:a16="http://schemas.microsoft.com/office/drawing/2014/main" id="{EBD5D22A-73BA-304E-B18A-A642B4A8CED5}"/>
              </a:ext>
            </a:extLst>
          </p:cNvPr>
          <p:cNvGrpSpPr>
            <a:grpSpLocks/>
          </p:cNvGrpSpPr>
          <p:nvPr/>
        </p:nvGrpSpPr>
        <p:grpSpPr bwMode="auto">
          <a:xfrm>
            <a:off x="8216778" y="4471569"/>
            <a:ext cx="3735387" cy="2236787"/>
            <a:chOff x="2322" y="1915"/>
            <a:chExt cx="2520" cy="1408"/>
          </a:xfrm>
        </p:grpSpPr>
        <p:pic>
          <p:nvPicPr>
            <p:cNvPr id="17" name="Picture 8" descr="Collab">
              <a:extLst>
                <a:ext uri="{FF2B5EF4-FFF2-40B4-BE49-F238E27FC236}">
                  <a16:creationId xmlns:a16="http://schemas.microsoft.com/office/drawing/2014/main" id="{7F8235CE-B824-1844-AE74-17DBE74321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" y="1915"/>
              <a:ext cx="2520" cy="1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FD065479-907D-0744-86A1-2CFF990FE6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1" y="2510"/>
              <a:ext cx="833" cy="644"/>
              <a:chOff x="672" y="2784"/>
              <a:chExt cx="905" cy="650"/>
            </a:xfrm>
          </p:grpSpPr>
          <p:sp>
            <p:nvSpPr>
              <p:cNvPr id="19" name="AutoShape 10">
                <a:extLst>
                  <a:ext uri="{FF2B5EF4-FFF2-40B4-BE49-F238E27FC236}">
                    <a16:creationId xmlns:a16="http://schemas.microsoft.com/office/drawing/2014/main" id="{27239D38-F799-3F40-B17A-2EFE5A823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784"/>
                <a:ext cx="528" cy="470"/>
              </a:xfrm>
              <a:prstGeom prst="star5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b="1" i="1"/>
              </a:p>
            </p:txBody>
          </p:sp>
          <p:sp>
            <p:nvSpPr>
              <p:cNvPr id="20" name="Text Box 11">
                <a:extLst>
                  <a:ext uri="{FF2B5EF4-FFF2-40B4-BE49-F238E27FC236}">
                    <a16:creationId xmlns:a16="http://schemas.microsoft.com/office/drawing/2014/main" id="{ADEB27FA-0F00-0D48-910B-FB2DF61542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6" y="2913"/>
                <a:ext cx="721" cy="5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b="1" i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pitchFamily="34" charset="0"/>
                  </a:rPr>
                  <a:t>STAR</a:t>
                </a:r>
              </a:p>
            </p:txBody>
          </p:sp>
        </p:grpSp>
      </p:grpSp>
      <p:grpSp>
        <p:nvGrpSpPr>
          <p:cNvPr id="21" name="Group 4">
            <a:extLst>
              <a:ext uri="{FF2B5EF4-FFF2-40B4-BE49-F238E27FC236}">
                <a16:creationId xmlns:a16="http://schemas.microsoft.com/office/drawing/2014/main" id="{02109B5C-37BF-7E47-A75D-70D90A461AAA}"/>
              </a:ext>
            </a:extLst>
          </p:cNvPr>
          <p:cNvGrpSpPr>
            <a:grpSpLocks/>
          </p:cNvGrpSpPr>
          <p:nvPr/>
        </p:nvGrpSpPr>
        <p:grpSpPr bwMode="auto">
          <a:xfrm>
            <a:off x="71409" y="4193756"/>
            <a:ext cx="3352800" cy="2514600"/>
            <a:chOff x="-25" y="2073"/>
            <a:chExt cx="2225" cy="1584"/>
          </a:xfrm>
        </p:grpSpPr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BC234AB3-7BB5-C844-94DB-9B5AD55C4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2073"/>
              <a:ext cx="2225" cy="1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3" name="Picture 6" descr="phenixgood">
              <a:extLst>
                <a:ext uri="{FF2B5EF4-FFF2-40B4-BE49-F238E27FC236}">
                  <a16:creationId xmlns:a16="http://schemas.microsoft.com/office/drawing/2014/main" id="{F3FDE623-3B89-7346-BF79-32E1388CF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115"/>
              <a:ext cx="1056" cy="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209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C33C-1FA8-8C42-80B1-2EA5BA7AF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369" y="608098"/>
            <a:ext cx="7958331" cy="1077229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Major Efforts in High Energy Physics at BNL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CEB07-0666-F04A-B9A6-2F4300142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0861" y="967971"/>
            <a:ext cx="7796540" cy="3997828"/>
          </a:xfrm>
        </p:spPr>
        <p:txBody>
          <a:bodyPr>
            <a:normAutofit/>
          </a:bodyPr>
          <a:lstStyle/>
          <a:p>
            <a:r>
              <a:rPr lang="en-US" sz="2800" dirty="0"/>
              <a:t>ATLAS, DUNE, </a:t>
            </a:r>
            <a:r>
              <a:rPr lang="en-US" sz="2800" dirty="0" err="1"/>
              <a:t>Daya</a:t>
            </a:r>
            <a:r>
              <a:rPr lang="en-US" sz="2800" dirty="0"/>
              <a:t> Bay </a:t>
            </a:r>
          </a:p>
          <a:p>
            <a:r>
              <a:rPr lang="en-US" sz="2800" dirty="0"/>
              <a:t>BOSS, LSST…..</a:t>
            </a:r>
          </a:p>
          <a:p>
            <a:r>
              <a:rPr lang="en-US" sz="2800" dirty="0"/>
              <a:t>Theory (phenomenology, lattice)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A95F00-63C0-C749-B760-18F66655F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505" y="1950199"/>
            <a:ext cx="2130200" cy="2033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60A70F-485D-AF4F-A104-BDA9DFFD2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09" y="1777588"/>
            <a:ext cx="3342400" cy="2205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5157D7-3516-A743-8334-22CAFA964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70" y="4248444"/>
            <a:ext cx="3401599" cy="2215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4BA1F1-5F7D-4948-B542-1BE8D1CCC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740" y="4248445"/>
            <a:ext cx="3116858" cy="22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41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2163C6-6FAF-2349-95B8-8BF0162F208E}"/>
              </a:ext>
            </a:extLst>
          </p:cNvPr>
          <p:cNvSpPr/>
          <p:nvPr/>
        </p:nvSpPr>
        <p:spPr>
          <a:xfrm>
            <a:off x="3956858" y="2826323"/>
            <a:ext cx="5253644" cy="390698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1727B-7921-DC42-BE68-F9B5AA11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571" y="512635"/>
            <a:ext cx="7976568" cy="1077229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Why are we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405A3-6615-E74E-8907-AD8926588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817" y="68877"/>
            <a:ext cx="9213354" cy="3997828"/>
          </a:xfrm>
        </p:spPr>
        <p:txBody>
          <a:bodyPr>
            <a:normAutofit/>
          </a:bodyPr>
          <a:lstStyle/>
          <a:p>
            <a:r>
              <a:rPr lang="en-US" sz="3200" dirty="0"/>
              <a:t>The Standard Model looks depressingly….. Like the Standard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1249A-0FEE-764D-AD5B-51C4A2297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056" y="2899062"/>
            <a:ext cx="5181600" cy="3886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0E2A11-1FBF-A241-9A21-9C61936B297E}"/>
              </a:ext>
            </a:extLst>
          </p:cNvPr>
          <p:cNvSpPr txBox="1"/>
          <p:nvPr/>
        </p:nvSpPr>
        <p:spPr>
          <a:xfrm>
            <a:off x="1230284" y="3413840"/>
            <a:ext cx="2726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Theory/ experiment agreement over many orders of magnitude</a:t>
            </a:r>
          </a:p>
        </p:txBody>
      </p:sp>
    </p:spTree>
    <p:extLst>
      <p:ext uri="{BB962C8B-B14F-4D97-AF65-F5344CB8AC3E}">
        <p14:creationId xmlns:p14="http://schemas.microsoft.com/office/powerpoint/2010/main" val="872578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739BD-97BF-3248-98C9-BF06116FF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0" eaLnBrk="1" latinLnBrk="0" hangingPunct="1"/>
            <a:r>
              <a:rPr lang="en-US" sz="4400" dirty="0"/>
              <a:t>W</a:t>
            </a:r>
            <a:r>
              <a:rPr lang="en-US" sz="4400" b="0" i="0" kern="1200" cap="none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 know the Standard Model is incomplete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95409-D570-8D43-8DCF-F9D550817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0526" y="1859474"/>
            <a:ext cx="7796540" cy="3997828"/>
          </a:xfrm>
        </p:spPr>
        <p:txBody>
          <a:bodyPr>
            <a:noAutofit/>
          </a:bodyPr>
          <a:lstStyle/>
          <a:p>
            <a:r>
              <a:rPr lang="en-US" sz="2800" dirty="0"/>
              <a:t>Standard Model doesn’t explain:</a:t>
            </a:r>
          </a:p>
          <a:p>
            <a:pPr lvl="1"/>
            <a:r>
              <a:rPr lang="en-US" sz="2800" dirty="0"/>
              <a:t>Neutrino masses</a:t>
            </a:r>
          </a:p>
          <a:p>
            <a:pPr lvl="1"/>
            <a:r>
              <a:rPr lang="en-US" sz="2800" dirty="0"/>
              <a:t>The pattern of fermion masses</a:t>
            </a:r>
          </a:p>
          <a:p>
            <a:pPr lvl="1"/>
            <a:r>
              <a:rPr lang="en-US" sz="2800" dirty="0"/>
              <a:t>Dark matter</a:t>
            </a:r>
          </a:p>
          <a:p>
            <a:pPr lvl="1"/>
            <a:r>
              <a:rPr lang="en-US" sz="2800" dirty="0"/>
              <a:t>Baryon asymmetry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A7791-6428-E040-85F3-11DE672FA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124" y="2501468"/>
            <a:ext cx="3020488" cy="2713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578CC0-48C7-BA46-926F-8372F9C0F762}"/>
              </a:ext>
            </a:extLst>
          </p:cNvPr>
          <p:cNvSpPr txBox="1"/>
          <p:nvPr/>
        </p:nvSpPr>
        <p:spPr>
          <a:xfrm>
            <a:off x="1952852" y="5701246"/>
            <a:ext cx="897774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Dichotomy:  How can the Standard Model work so well, yet leave so many big questions unanswered?</a:t>
            </a:r>
          </a:p>
        </p:txBody>
      </p:sp>
    </p:spTree>
    <p:extLst>
      <p:ext uri="{BB962C8B-B14F-4D97-AF65-F5344CB8AC3E}">
        <p14:creationId xmlns:p14="http://schemas.microsoft.com/office/powerpoint/2010/main" val="3314573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E8B8-2E13-EF46-AC97-62C57A149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Maybe we’re looking in the wrong places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23446-8A60-8241-98EB-B89295052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C6F5F-8AB1-A74F-B324-60249543E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650" y="2134309"/>
            <a:ext cx="4975893" cy="3731920"/>
          </a:xfrm>
          <a:prstGeom prst="rect">
            <a:avLst/>
          </a:prstGeom>
        </p:spPr>
      </p:pic>
      <p:pic>
        <p:nvPicPr>
          <p:cNvPr id="5" name="Picture 4" descr="ATLAS_Exotics_Summary.pdf">
            <a:extLst>
              <a:ext uri="{FF2B5EF4-FFF2-40B4-BE49-F238E27FC236}">
                <a16:creationId xmlns:a16="http://schemas.microsoft.com/office/drawing/2014/main" id="{5947AE41-47BF-4341-AFBA-743F63976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5" y="2138300"/>
            <a:ext cx="5542280" cy="3965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FC6101-0BC9-2048-ADE2-CDBE74CB6B1A}"/>
              </a:ext>
            </a:extLst>
          </p:cNvPr>
          <p:cNvSpPr txBox="1"/>
          <p:nvPr/>
        </p:nvSpPr>
        <p:spPr>
          <a:xfrm>
            <a:off x="3151163" y="6216775"/>
            <a:ext cx="676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many cases, limits are above 1 </a:t>
            </a:r>
            <a:r>
              <a:rPr lang="en-US" sz="2800" dirty="0" err="1"/>
              <a:t>TeV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5193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9AD4B-7AD4-6249-B5D9-2992B897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We need to be </a:t>
            </a:r>
            <a:r>
              <a:rPr lang="en-US" sz="4400" b="1" i="1" dirty="0"/>
              <a:t>creative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AE7E7-2BC8-D345-A938-B8745BAD5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599" y="1885285"/>
            <a:ext cx="7796540" cy="3997828"/>
          </a:xfrm>
        </p:spPr>
        <p:txBody>
          <a:bodyPr>
            <a:normAutofit/>
          </a:bodyPr>
          <a:lstStyle/>
          <a:p>
            <a:r>
              <a:rPr lang="en-US" sz="2800" dirty="0"/>
              <a:t>Look in new places both theoretically and experimentally</a:t>
            </a:r>
          </a:p>
          <a:p>
            <a:r>
              <a:rPr lang="en-US" sz="2800" dirty="0"/>
              <a:t>Maybe the new physics is </a:t>
            </a:r>
            <a:r>
              <a:rPr lang="en-US" sz="2800" b="1" i="1" dirty="0"/>
              <a:t>light</a:t>
            </a:r>
          </a:p>
          <a:p>
            <a:r>
              <a:rPr lang="en-US" sz="2800" dirty="0"/>
              <a:t>Maybe the new physics is </a:t>
            </a:r>
            <a:r>
              <a:rPr lang="en-US" sz="2800" b="1" i="1" dirty="0"/>
              <a:t>“dark”</a:t>
            </a:r>
          </a:p>
          <a:p>
            <a:r>
              <a:rPr lang="en-US" sz="2800" dirty="0"/>
              <a:t>Many possibilities to be discussed this week at Dark Interactions Workshop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28A46-8255-5B45-9868-57A3F2415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44" y="245904"/>
            <a:ext cx="2468683" cy="2339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8E8FB-C86E-EC4B-B5B5-ECB8D55DF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67" y="2724202"/>
            <a:ext cx="2609032" cy="1767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E5FA8D-8488-9543-9AA8-EB53B52BA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75" y="4576479"/>
            <a:ext cx="2566788" cy="216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02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A4568-2249-FF48-8B5A-DBE2F16B1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Many exciting talks in the next few days!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D6BC9-4776-0A41-B746-C2D28C25E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245" y="2197908"/>
            <a:ext cx="7796540" cy="399782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I’m looking forward to hearing about a lot of new ideas this week</a:t>
            </a:r>
          </a:p>
          <a:p>
            <a:r>
              <a:rPr lang="en-US" sz="2800" dirty="0"/>
              <a:t>If you need help, just ask any BNL person</a:t>
            </a:r>
          </a:p>
          <a:p>
            <a:r>
              <a:rPr lang="en-US" sz="2800" dirty="0"/>
              <a:t>Remember the important stuff:  Cafeteria stops serving lunch at 1:30 and Starbucks is open 7am to 5 pm with 24 hour food at mini-mart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8A5A7-6FAE-A048-86FA-7F4C86D74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79" y="1621133"/>
            <a:ext cx="2362131" cy="36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9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{CE9EB210-318C-4B4C-82DD-71929F6AEED7}tf16401378</Template>
  <TotalTime>270</TotalTime>
  <Words>261</Words>
  <Application>Microsoft Macintosh PowerPoint</Application>
  <PresentationFormat>Widescreen</PresentationFormat>
  <Paragraphs>44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ＭＳ Ｐゴシック</vt:lpstr>
      <vt:lpstr>Arial</vt:lpstr>
      <vt:lpstr>Calibri</vt:lpstr>
      <vt:lpstr>Helvetica</vt:lpstr>
      <vt:lpstr>MS Shell Dlg 2</vt:lpstr>
      <vt:lpstr>Wingdings</vt:lpstr>
      <vt:lpstr>Wingdings 3</vt:lpstr>
      <vt:lpstr>Madison</vt:lpstr>
      <vt:lpstr>Welcome to BNL</vt:lpstr>
      <vt:lpstr>Many things going on at BNL</vt:lpstr>
      <vt:lpstr>RHIC Collider is only US collider</vt:lpstr>
      <vt:lpstr>Major Efforts in High Energy Physics at BNL</vt:lpstr>
      <vt:lpstr>Why are we here?</vt:lpstr>
      <vt:lpstr>We know the Standard Model is incomplete</vt:lpstr>
      <vt:lpstr>Maybe we’re looking in the wrong places</vt:lpstr>
      <vt:lpstr>We need to be creative </vt:lpstr>
      <vt:lpstr>Many exciting talks in the next few days!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BNL</dc:title>
  <dc:creator>Microsoft Office User</dc:creator>
  <cp:lastModifiedBy>Microsoft Office User</cp:lastModifiedBy>
  <cp:revision>30</cp:revision>
  <dcterms:created xsi:type="dcterms:W3CDTF">2018-10-01T14:14:50Z</dcterms:created>
  <dcterms:modified xsi:type="dcterms:W3CDTF">2018-10-01T18:45:48Z</dcterms:modified>
</cp:coreProperties>
</file>