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01" r:id="rId2"/>
    <p:sldId id="705" r:id="rId3"/>
    <p:sldId id="891" r:id="rId4"/>
    <p:sldId id="618" r:id="rId5"/>
    <p:sldId id="782" r:id="rId6"/>
    <p:sldId id="1080" r:id="rId7"/>
    <p:sldId id="906" r:id="rId8"/>
    <p:sldId id="1083" r:id="rId9"/>
    <p:sldId id="1110" r:id="rId10"/>
    <p:sldId id="1116" r:id="rId11"/>
    <p:sldId id="1059" r:id="rId12"/>
    <p:sldId id="904" r:id="rId13"/>
    <p:sldId id="905" r:id="rId14"/>
    <p:sldId id="901" r:id="rId15"/>
    <p:sldId id="879" r:id="rId16"/>
    <p:sldId id="1101" r:id="rId17"/>
    <p:sldId id="1100" r:id="rId18"/>
    <p:sldId id="932" r:id="rId19"/>
    <p:sldId id="933" r:id="rId20"/>
    <p:sldId id="934" r:id="rId21"/>
    <p:sldId id="935" r:id="rId22"/>
    <p:sldId id="1093" r:id="rId23"/>
    <p:sldId id="938" r:id="rId24"/>
    <p:sldId id="1036" r:id="rId25"/>
    <p:sldId id="1037" r:id="rId26"/>
    <p:sldId id="1038" r:id="rId27"/>
    <p:sldId id="1075" r:id="rId28"/>
    <p:sldId id="1103" r:id="rId29"/>
    <p:sldId id="1094" r:id="rId30"/>
    <p:sldId id="1012" r:id="rId31"/>
    <p:sldId id="1073" r:id="rId32"/>
    <p:sldId id="1095" r:id="rId33"/>
    <p:sldId id="1097" r:id="rId34"/>
    <p:sldId id="1104" r:id="rId35"/>
    <p:sldId id="1035" r:id="rId36"/>
    <p:sldId id="1061" r:id="rId37"/>
    <p:sldId id="1098" r:id="rId38"/>
    <p:sldId id="1099" r:id="rId39"/>
    <p:sldId id="1086" r:id="rId40"/>
    <p:sldId id="1106" r:id="rId41"/>
    <p:sldId id="1108" r:id="rId42"/>
    <p:sldId id="1111" r:id="rId43"/>
    <p:sldId id="931" r:id="rId44"/>
    <p:sldId id="1112" r:id="rId45"/>
    <p:sldId id="1113" r:id="rId4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-dai tsai" initials="yt" lastIdx="0" clrIdx="0">
    <p:extLst>
      <p:ext uri="{19B8F6BF-5375-455C-9EA6-DF929625EA0E}">
        <p15:presenceInfo xmlns:p15="http://schemas.microsoft.com/office/powerpoint/2012/main" userId="0adc4b44e60cb7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823B"/>
    <a:srgbClr val="3333FF"/>
    <a:srgbClr val="050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3895" autoAdjust="0"/>
  </p:normalViewPr>
  <p:slideViewPr>
    <p:cSldViewPr snapToGrid="0" snapToObjects="1">
      <p:cViewPr varScale="1">
        <p:scale>
          <a:sx n="70" d="100"/>
          <a:sy n="70" d="100"/>
        </p:scale>
        <p:origin x="525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>
        <p:scale>
          <a:sx n="50" d="100"/>
          <a:sy n="50" d="100"/>
        </p:scale>
        <p:origin x="2037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en-US" dirty="0"/>
              <a:t>PI 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383EFA0-6706-4A86-9010-07E7FDCEEF06}" type="datetime1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F24B565-0CE3-439F-988F-26EA0D49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200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/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7T20:03:16.963"/>
    </inkml:context>
    <inkml:brush xml:id="br0">
      <inkml:brushProperty name="width" value="0.175" units="cm"/>
      <inkml:brushProperty name="height" value="0.175" units="cm"/>
    </inkml:brush>
  </inkml:definitions>
  <inkml:trace contextRef="#ctx0" brushRef="#br0">21751 9880 3328,'0'20'1664,"-20"-40"-1536,20 20 2176,20 0-2048,-20-21 0,20 1 256,0-20 128,0-41-768,1-20 0,19 1 512,0-41 128,1-1-256,19-19 0,1-1-128,-1 21 0,1 0 0,-1 0 0,0 40-128,-19 0 0,-1 21 0,0-1 128,1 21-128,-21 40 128,20-1-128,-20 1 0,1 20 0,-1 20 128,0 21-128,0-1 128,0 21 0,0 19 0,0 1 0,1 40 0,19 20 0,-20-20 0,0 40 128,0 1 0,1-21-128,-1-20 128,0 0-128,0-20 128,0-41-128,-20 1 128,20-1-256,-20-40 128,21 0-128,-21-20 128,0 0-128,20-20 0,0-40-128,0-21 128,0-20-128,0 1 128,21-42-256,-21-19 128,20 20-128,-20-1 128,21 22 0,-1-1 0,0 0 0,1 20 0,-1 40 128,0-19 0,1 19 0,-21 1 0,20 40 0,-20-21 128,20 21-128,-19 20 0,19 0 0,-20 0 0,0 40 128,21 1 128,-21 39-128,0 1 0,20 20 128,1 40 0,-1 20 128,20 41 0,-19 0-128,19-21 0,-20 1-128,1-61 128,-1 20-256,-20-20 128,20-41-256,-40 1 0,20-41-512,-20-20 0,-20-20-896,0-20 128,-20 0-512,0-60 128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7T20:03:16.967"/>
    </inkml:context>
    <inkml:brush xml:id="br0">
      <inkml:brushProperty name="width" value="0.175" units="cm"/>
      <inkml:brushProperty name="height" value="0.175" units="cm"/>
      <inkml:brushProperty name="color" value="#808080"/>
    </inkml:brush>
  </inkml:definitions>
  <inkml:trace contextRef="#ctx0" brushRef="#br0">14596 9838 2048,'0'0'1024,"0"-20"-1024,0 0 1152,0 20-1152,20-20 128,-20 20 0,0-20 0,0 20-128,0-41 0,0 21 128,20 0 0,-20-20-128,20 19 128,0-39-128,0 20 128,1-1-128,-1 21 0,21-20 0,-1 20 0,-20 0 128,20 20 128,20 0-128,-19 0 128,20 20 0,-1 0 0,-20 20 0,20-20 0,-19 21 0,0-1 0,19-20-128,-20 0 128,0 0-128,0-20 128,1 0-128,0-20 0,19 0-128,-20 0 128,20-20-128,-19-1 0,0 1 0,-1 0 0,0-21-128,0 41 128,-20-20 0,20 20 0,1-1 0,0 1 0,-21 20 0,20 0 0,0 20 128,0-20 0,1 41-128,-1-1 0,1 0 0,19 1 128,-20-1-128,0 0 0,1-20 0,20 21 0,-21-21 0,0 0 0,0 0-128,0-20 128,1 0 0,-1 0 128,1-20-256,-1 0 128,0 0 0,0-21 0,1 21-128,20-20 0,-21 0 0,0 20 0,0-1 128,0 1 0,1 20 0,-1 20 128,1 1 0,-21 19 128,20-20-128,0 20 128,-20-20-128,21 21 0,-21-21-128,21 0 0,-21 0-128,20-20 128,0 0-128,0-20 128,21 0-256,-21 0 128,21 0-256,-21-21 128,20 21-384,-20 0 128,1 20-640,0-20 128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7T20:03:16.976"/>
    </inkml:context>
    <inkml:brush xml:id="br0">
      <inkml:brushProperty name="width" value="0.175" units="cm"/>
      <inkml:brushProperty name="height" value="0.175" units="cm"/>
    </inkml:brush>
  </inkml:definitions>
  <inkml:trace contextRef="#ctx0" brushRef="#br0">21308 8851 2176,'40'-21'1024,"-40"1"-384,20 20 1024,-20-20-1408,0 0 0,0 0 128,0 0 128,0 0-640,-20-20 128,20 20 384,-40-1 0,20-19-128,-20 19 128,-21 1-128,0 0 0,1 20 0,-20-20 0,-1 40-128,0-20 128,-19 40-256,19-19 128,0 19 0,1 21 0,19-21-128,0 0 128,1 0-128,20 1 0,0-1 0,20 21 128,20-1 0,20-20 0,20 21 0,20-20 0,1 19 0,20 0 0,-21-20 0,41 21 0,0 0-128,-21-21 128,1 0 0,-20 20 0,-1 1-128,0 20 128,-40-1 0,20-19 128,-40 20 0,0-21 0,0 0-128,-40 1 128,0 0 0,-40-21 0,-1 20-128,0-20 0,-19 1-128,-2-21 0,2 21-384,-1-41 128,20 20-256,21-40 0,0 20-384,19-21 128,21 1-896,20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7T20:03:26.875"/>
    </inkml:context>
    <inkml:brush xml:id="br0">
      <inkml:brushProperty name="width" value="0.175" units="cm"/>
      <inkml:brushProperty name="height" value="0.175" units="cm"/>
    </inkml:brush>
  </inkml:definitions>
  <inkml:trace contextRef="#ctx0" brushRef="#br0">7951 8689 1664,'-20'-20'768,"20"0"128,0 20 384,20 0-1024,-20-21 0,0 1 128,0 0 128,20 0-640,1 0 128,-1 0 256,20 0 128,0 0 0,1 0 0,19-1-128,21 1 0,0 20 0,19 0 0,-19 0-128,20 20 128,20 1-256,-21-1 128,1 20 0,0 0 0,0-20 0,-21 20 0,1 1 0,0-1 128,-21 21-128,1-21 128,-21 20-128,21 21 0,-21 0 0,-20-21 0,1 21-128,-21 0 128,-21-1-128,1 1 128,0 20-128,-41-1 128,1 1-128,-21-20 0,0-1 0,-40 1 0,21-20 0,-1 19 0,-20-20-128,20-19 128,21 20-128,-21-21 0,20-20-384,21 20 128,-1-20-384,21-20 0,20 20-640,0-20 128</inkml:trace>
  <inkml:trace contextRef="#ctx0" brushRef="#br0" timeOffset="1">8032 8347 2944,'-20'-21'1408,"20"42"-896,0-21 1280,0 0-1664,0 0 128,0 0 0,0 20 128,0 20-384,20 0 128,1 21 256,-21 20 128,20-1-128,0 41 0,0 20-128,0 21 128,21 19-128,-21 21 0,-20-41-128,20 0 0,0-20-128,-20-20 128,0 0-128,20-40 0,-20 20-128,0-61 0,0 0-128,0-20 0,0 1-512,0-42 128,0 1-768,0-40 128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7T20:03:26.877"/>
    </inkml:context>
    <inkml:brush xml:id="br0">
      <inkml:brushProperty name="width" value="0.175" units="cm"/>
      <inkml:brushProperty name="height" value="0.175" units="cm"/>
    </inkml:brush>
  </inkml:definitions>
  <inkml:trace contextRef="#ctx0" brushRef="#br0">10149 10282 2816,'0'-21'1408,"20"1"-1152,-20 0 1920,0-20-1920,0-21 0,20-20 256,-20-19 128,21-1-768,-1-20 128,0-40 384,0 20 128,0 20-256,21 0 0,-21 20-128,20 0 0,0 0 0,-19 21 0,19-1-128,-20 21 128,20-1-128,1 41 128,-21 0-128,20 0 0,0 40 0,-19 0 128,-1 20-128,20 21 0,0-1 0,-19 1 128,19 39-128,-20 42 0,0-22 0,20 22 0,-40-21 0,21 20 128,-1-41-128,-20 21 128,0-40-128,20 0 128,-20-41-128,0-20 128,0 0-128,0-40 0,20-20 0,-20-21 0,20 1-128,-20-21 128,20-40 0,21 0 0,-21 0-128,20 0 128,1 0 0,-1 21 0,20-21 0,-19 20 128,-21 0-128,20 21 128,0 19-128,-19 1 128,19 19-128,-20 21 128,20 20-128,1 20 128,-21 21-128,20-1 128,21 41 0,-21-1 0,20 41 0,1 20 128,-1 0 0,1 21 128,-1 59-128,-19-59 0,-21-21-128,20-20 0,-40-41-384,21-19 128,-21-21-768,0-20 128,-21-20-1024,-19-40 128</inkml:trace>
</inkml:ink>
</file>

<file path=ppt/ink/ink15.xml><?xml version="1.0" encoding="utf-8"?>
<inkml:ink xmlns:inkml="http://www.w3.org/2003/InkML">
  <inkml:definitions/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30T23:57:3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0 911 1152,'0'0'512,"22"-21"640,-22 21-768,21-21-128,0 21 0,0 0 0,0 0 0,22 0-384,-1 0 128,0 0 256,22 0 0,-1 0-128,1 0 0,-1 0 0,1 0 128,-1 0-128,22 0 0,-22 0 0,22 0 0,0 0-128,21 0 0,-22 0 0,-20 0 128,20 0-128,-20 0 128,-1 0 0,1 0 0,-1 0 0,-20 0 0,-1 0-128,22 0 128,-22 0-128,0 0 128,1 0-128,-22 0 128,21 21-128,-21-21 128,0 0-128,-21 0 0,22 0-896,-22 0 128</inkml:trace>
  <inkml:trace contextRef="#ctx0" brushRef="#br0" timeOffset="316.2306">1651 678 1280,'22'21'640,"20"1"128,-42-22-128,21 0-512,0 21 128,0-21 0,22 21 128,-1-21-512,-21 21 128,0 0 256,22-21 0,-22 21-128,0 1 128,-21-1-128,0-21 128,0 21-128,0 0 128,-21 0-384,0 0 0,-22 1-512,-20-22 0</inkml:trace>
  <inkml:trace contextRef="#ctx0" brushRef="#br0" timeOffset="4086.4327">445 43 1408,'0'-21'640,"42"21"-384,-42 0 640,21 0-640,1 0 0,-1 0 0,0 0 128,0 0-512,0 0 0,0 0 256,1 0 128,20 21-256,-21-21 128,-21 21 0,21-21 0,-21 22 0,0-1 0,-21 0-128,21 21 128,-21-42-128,0 21 128,0 1-128,-1-1 128,-20 0-256,21 0 128,0-21-384,0 0 0,21 0-256,-22 0 0,22-21 0,0 21 0</inkml:trace>
  <inkml:trace contextRef="#ctx0" brushRef="#br0" timeOffset="4359.7532">551 1 1152,'0'0'512,"0"21"256,0-21 1024,0 21-1536,0 0 128,0 1 128,0 41 0,21-21-640,-21 22 128,0-1 384,0 1 0,0-1-128,0 1 0,0-22-256,0 1 0,0-22-896,0-21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30T23:57:1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170 424 768,'-21'0'384,"-21"0"640,20-21-512,22 0-512,-21 21 128,21-22 256,-21 1 0,0 0-384,0-21 0,21 21 256,0-1 0,0 1 0,0 0 0,21 0 0,0-21 0,0 20-128,0 1 128,1 0-128,-1 0 0,0 0-128,0 21 128,21 0-128,-20 0 0,-1 0 0,0 0 128,21 0-128,-21 21 0,1 0 0,-1 0 128,21-21-128,-42 21 128,21 22-128,0-22 128,-21 0 0,0 0 0,0 0 0,0 1 0,-21-1 0,0 0 0,0 0-256,0-21 128,0 21-768,-22-21 0,22 0-128,0 0 0</inkml:trace>
  <inkml:trace contextRef="#ctx0" brushRef="#br0" timeOffset="28157.5176">276 678 640,'0'0'256,"0"0"0,0 0 384,0 0-384,-21 0 0,21 0 128,-21 0 0,-1 0-384,1 0 0,0-21 384,0 21 0,0-21-128,0 21 128,-1-22-128,1 1 0,21-21-128,0 21 128,0 0-128,21-1 0,-21 1-128,22 0 128,-1 0-128,0 0 128,0 0-128,21 21 128,-20-22-128,20 22 0,0 0-128,-21 0 128,1 22 0,20-22 0,-21 0 0,0 21 0,0 0 0,22 0 0,-43 0 0,21 22 128,-21-22-128,21 0 0,-42 21 0,21-21 0,-21 1 0,0 20 0,-1 0-256,-20-21 128,21 1-512,0-1 128,0 0-256,-1-21 128</inkml:trace>
  <inkml:trace contextRef="#ctx0" brushRef="#br0" timeOffset="28815.8484">615 424 1280,'0'0'640,"-43"21"-512,43-21 896,0 0-1024,-21 0 128,0 0 128,0 0 128,0-21-384,-1 21 0,1 0 256,0-21 0,21 0 0,-21-1 0,0-20-128,21 0 128,0 21-128,0-22 0,0 22-128,21-21 128,0-1 0,0 22 0,0 0-128,22 0 0,-1 0-128,-21 0 128,22 42 0,-1-21 0,-21 0-128,21 42 128,-20-21 0,20 0 0,-21 1 0,-21 20 0,0-21 0,0 21 0,-21 1 0,0-22 0,0 0-384,-22 0 0,22 0-256,-21-21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30T23:58:0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1 869 2048,'0'0'1024,"0"0"-512,0 0 1024,0 0-1408,0-22 0,0 1 0,0 21 128,0-21-384,0 0 128,21-21 128,-21 20 128,0-20-256,0 0 128,0-1 0,0 1 0,0-21 0,21 41 0,-21-20 0,0 21 128,21-21-128,-21 20 0,0 1-128,0 21 128,21-21-128,-21 21 0,0 0 0,22 0 0,-22 21 0,21 0 0,0 1 0,0-1 0,21 0 0,-20 21 0,20 1 0,0-1 0,-21 0 0,22 22 0,-22-22 0,21 0 128,-21 1 0,1-1 128,-22-21 0,21-21 0,-21 0 128,21 0 0,-21-42-128,0 0 128,0-1-128,0-20 0,0 20-128,21 1 0,-21-21-128,21 20 128,-21-20-128,21 20 128,-21 1 0,0 0 0,0 21-128,0-22 0,0 22 0,0-21 128,0 21-128,0 21 0,0-22-128,0 22 128,0-21 0,0 0 128,0 21-640,0-21 0,0 21-896,0-21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30T23:58:2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0 763 1024,'21'0'512,"43"0"384,-43-21-640,0-1-256,0 1 128,22 0-128,20 0 128,1 0 0,-1 0 0,22-1 0,0 1 128,-1 0-128,1 0 128,-22 0-128,22-1 128,21 1-128,-21 0 0,-1 0-128,1 21 128,0-21 0,-22 0 0,22 0 0,-22-1 0,1 1-128,20 21 128,-20-21 0,-1 21 0,-20 0-128,20-21 128,-42 21-128,22-21 0,-1 0 0,-21 21 128,22-22-128,-43 22 0,21 0-128,0 0 0,-21 0-512,21 0 0,-21 0-128,0 0 128</inkml:trace>
  <inkml:trace contextRef="#ctx0" brushRef="#br0" timeOffset="279.4509">2032 1 1408,'43'0'640,"-1"21"0,-21-21 1152,0 21-1664,0-21 0,1 0 128,-22 0 0,21 21-384,-21-21 128,0 21 128,-21 1 128,-1-1-256,1 21 128,-21-21-768,-22 22 0</inkml:trace>
</inkml:ink>
</file>

<file path=ppt/ink/ink2.xml><?xml version="1.0" encoding="utf-8"?>
<inkml:ink xmlns:inkml="http://www.w3.org/2003/InkML">
  <inkml:definitions/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30T23:58:2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1152,'0'0'512,"21"-21"256,-21 21-128,21 0-640,0 0 128,0 0 0,22 21 128,-1-21-256,21 21 128,1 0 128,21 0 0,-1-21 0,1 21 0,42 1 0,-21-1 0,0 0-128,-1 0 128,22 0-128,-42 0 128,21-21-256,-21 22 128,-22-22-128,1 21 128,-1 0-128,-21-21 128,-20 21-256,20-21 128,-42 0-640,21 0 0,-21 0-256,0 0 128</inkml:trace>
  <inkml:trace contextRef="#ctx0" brushRef="#br0" timeOffset="302.144">1398 0 1536,'21'21'768,"21"1"-512,-21-22 1152,0 21-1280,0 0 128,1 0 256,-1-21 0,21 42-512,22-20 0,-22 20 384,-21-21 0,22 0 0,-22 0 0,0 1-256,-21 20 128,0 0-128,-21 1 128,-22-1-640,-20 21 128,-1-20-640,1 20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30T23:58:2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1334 1536,'0'0'768,"-21"-22"256,21 22 384,21-21-1280,-21 21 0,0 0 0,0 0 128,21-21-256,0 21 128,22 0 128,-22 0 128,21 0-128,0 0 128,1 0-128,20 0 128,-20 0-256,-22 0 128,21 0-128,-21-21 0,0 21-512,-21 0 128,0 0-512,0 0 0,0 0-256,-21 0 0</inkml:trace>
  <inkml:trace contextRef="#ctx0" brushRef="#br0" timeOffset="247.5378">212 1334 1152,'-21'21'512,"0"42"0,21-63 512,0 21-1024,-21 22 128,21-22-128,-21 42 128,0-41-384,21 20 128,-22-21-256,22 0 128</inkml:trace>
  <inkml:trace contextRef="#ctx0" brushRef="#br0" timeOffset="448.0918">318 1376 1152,'0'0'512,"0"21"-384,0-21 768,0 21-768,0-21 0,-21 21 256,21 22 0,0-22-384,0 21 0,0 1 256,0-1 128,21-21-128,0 21 128,1-20-128,-1-22 0,0 21-128,21-21 128,-21 21-256,1-21 0,-1-21-768,0 21 128</inkml:trace>
  <inkml:trace contextRef="#ctx0" brushRef="#br0" timeOffset="902.7571">699 1058 1536,'0'0'768,"-21"-21"-128,21 21 640,-21 0-1152,21 21 128,0-21-128,0 22 128,0-22-384,0 21 128,0 0 256,0 0 0,21 0-128,0-21 128,0 0-128,1 0 128,-1-21-128,21 21 128,-42-21-128,21-21 128,0 42-128,-21-43 0,0 22 0,-21 0 0,0 0-128,0 0 128,0 21-128,-22 0 0,22 0-896,0 0 0</inkml:trace>
  <inkml:trace contextRef="#ctx0" brushRef="#br0" timeOffset="1589.461">1017 1503 3072,'21'0'1536,"0"0"-1664,0 0 2048,-21-21-1920,0 21 0,21 0-1536,-21 0 0</inkml:trace>
  <inkml:trace contextRef="#ctx0" brushRef="#br0" timeOffset="1837.1001">1377 1503 2816,'21'0'1408,"0"0"-1152,-21 0 1920,0 0-2176,21 0 0,-21 0-512,0 0 128,21 0-256,-21-21 128</inkml:trace>
  <inkml:trace contextRef="#ctx0" brushRef="#br0" timeOffset="2006.3779">1715 1503 1920,'21'0'896,"1"0"-768,-22 0 896,0 0-1280,0 0 0,21 0-768,-21 0 128</inkml:trace>
  <inkml:trace contextRef="#ctx0" brushRef="#br0" timeOffset="2007.3779">2033 1503 2688,'0'0'1280,"21"0"-1536,-21 0 2432,0 0-2432,0 0 128,0 0-1408,0 0 128</inkml:trace>
  <inkml:trace contextRef="#ctx0" brushRef="#br0" timeOffset="2169.2482">2223 1503 1280,'0'0'640,"21"0"-512,-21 0 256,0 0-768,22 0 0,-22 0-256,21 0 128</inkml:trace>
  <inkml:trace contextRef="#ctx0" brushRef="#br0" timeOffset="4075.7187">2414 1461 896,'0'0'384,"0"0"-384,0 0 768,0 0-640,0 0 0,0 0 0,0 0 0,0 0-128,0 0 0,0 0 128,21 0 0,-21 0-512,0 0 128,0 0 0,21 0 0</inkml:trace>
  <inkml:trace contextRef="#ctx0" brushRef="#br0" timeOffset="5417.2651">2435 1545 1152,'0'-21'512,"0"0"-256,0 21 1024,0 0-1280,0 0 128,21 0 128,-21-21 0,0 21-384,21-21 128,-21 21 256,21-22 0,-21 22-128,22 0 128,-1 0-128,0 0 0,0 22 0,-21-22 0,21 0-128,-21 21 128,0-21-128,21 0 128,-42 21 0,21 0 0,0-21-128,-21 21 128,0-21-512,0 0 128,21 0-512,-21 0 128</inkml:trace>
  <inkml:trace contextRef="#ctx0" brushRef="#br0" timeOffset="16422.1321">2625 1334 1280,'22'21'640,"-1"-21"512,0 21 0,-21-21-1024,21 0 128,-21 0 0,21 0 128,0 0-512,-21 0 0,22 0 256,-1-21 128,0 0-256,0-1 128,0 1-128,0 0 128,1 0-128,-1-21 0,0-1 0,0 22 128,21 0 0,-20 21 0,-1-21-128,0 21 128,0 0 0,21 0 128,1 0-256,-22 0 128,21 0 0,1 0 0,-22 0 0,21 0 0,0-21-128,-20-1 128,-1 1-128,0-21 128,0 21-128,0-22 128,0 1-256,1 21 128,-1 0-128,0 0 128,0-1 0,0 1 0,0 21 0,1-21 0,-1 21 128,0 0 0,21 0 0,-21 0 0,1 0 128,20 0 0,-21-21-128,0 21 0,0-21 0,22 0 128,-22-1-256,0-20 128,0 21-128,22 0 0,-22 0-128,0 21 128,-21-22-128,21 22 128,0 0 0,0-21 0,1 21 0,-1 0 128,0 0 0,-21 0 0,21 0-128,0-21 0,-21 21-512,21-21 0,1 0-640,-1 21 0</inkml:trace>
  <inkml:trace contextRef="#ctx0" brushRef="#br0" timeOffset="17122.41">4530 0 1664,'0'0'768,"22"21"0,-1-21 384,-21 21-1152,21 1 128,0 20 128,0 0 0,22 1-256,-22-1 0,0 0 128,0 1 128,-21-1-128,0 0 128,0 1-128,0-22 0,0 0 0,-21 0 0,21-21-128,-21 21 128,21-42-128,-21 42 128,21-42-128,-22 0 128,22 0-128,-21 0 0,21-22 0,21 1 128,-21 0 0,22 20 0,-1-20 0,21 0 0,-21 21 0,22-22 0,-22 22-128,0 0 128,0 0-128,0 21 0,0 0-384,-21 0 128,0 0-768,0 0 128</inkml:trace>
  <inkml:trace contextRef="#ctx0" brushRef="#br0" timeOffset="18365.3923">2604 1630 1536,'0'21'768,"0"0"0,0-21 384,21 0-1024,1 0 0,-22 0 128,42 0 0,0-21-256,22 21 128,-1-21 0,1 21 128,-22 0-128,22 0 128,-22 0-128,0 42 0,1-42-128,-22 43 0,0-22 0,0 21 0,-21 0 0,21-20 128,0 20-128,1-21 0,-1 0 0,21 0 0,-21 1 0,22-22 128,-1 21-128,0-21 128,22 0-128,-22 0 128,22 0-128,-1 0 0,1-21 0,-22 21 128,0 0-128,-21 21 0,22-21 0,-43 0 0,21 21 0,0 0 128,-21 0-128,21 0 0,0 1 0,1-1 128,-1 0-128,21 0 128,-21-21-128,22 21 0,-22-21 0,21 21 128,0-21-128,1 0 0,-22 0 0,21 0 128,-21 22-128,22-22 0,-22 21 0,0-21 0,0 21 0,-21-21 0,21 0 0,-21 21 0,22-42 0,-22 42 128,21-21-128,-21 21 128,0 0-896,0-21 0,0 22-256,0-22 128</inkml:trace>
  <inkml:trace contextRef="#ctx0" brushRef="#br0" timeOffset="20999.4852">6626 1482 1152,'0'0'512,"0"21"128,0-21 256,0 0-640,0 0 0,0 0 128,-21 0 0,21 0-512,0 0 128,-21 21 256,-1 0 0,1-21-128,0 21 128,0 1-128,-21-1 128,-1 0-128,1 0 0,-1 0-128,-20 0 128,21 1-128,-1-1 0,-20 0 0,-1 0 128,1 0-128,-1 22 128,1-22 0,-1-21 0,1 42 0,-1-21 0,1 0 0,-1-21 0,1 22-128,-1-1 128,22-21-128,-21 21 128,-1 0-128,22 0 128,-1 0-128,1 1 0,0-1 0,21-21 128,-22 21-128,1 0 0,0 0-128,20 0 128,-20-21 0,21 22 0,-21-1 0,20-21 0,-20 21 0,21-21 0,0 0 0,21 0 0,-21 0 0,-1 21 0,22-21 0,-21 0 128,0 0-128,21 0 0,0 0 0,-21 0 0,21 0 0,0 0 0,0 21 0,0-21 128,0 0-128,0 0 128,21 0-128,-21 0 128,21 0-128,-21 21 128,21-21-128,-21 0 128,22 0-128,-1 22 128,0-22-128,21 21 0,-21-21 128,22 42 0,-1-21-128,0 0 128,1 1-128,20-1 128,-20 0 0,41 0 0,-20 0-128,-1 22 128,22-22-128,0 21 128,-1-21 0,1 0 0,21 1-128,0 20 0,-22-21 0,22 21 128,-21 1-128,-1-22 0,-20 21 0,-1-21 0,-20 1 0,-1 20 0,0-21 0,1-21 128,-22 21-128,21-21 128,-21 0-384,1 21 0,-22-21-768,0 0 0,21-21-256,-21 0 128</inkml:trace>
  <inkml:trace contextRef="#ctx0" brushRef="#br0" timeOffset="28828.1933">3366 2498 1536,'0'-21'768,"0"21"0,0-22 512,0 22-1152,21 0 0,-21 0 128,22 0 0,-1 0-384,0 22 128,0-1 128,21 0 128,-20 0-128,-1 0 0,0 22 0,0-22 0,0 21 0,0 0 0,1-20-128,-22 20 128,0 0 0,0 22 128,0-43-256,-22 0 128,22 0 0,-21 0 0,0-21-128,21 22 128,-21-22-128,0 0 0,21 0 0,-21 0 128,-1-22-128,22 1 0,0-21 0,0 21 0,0-1 0,0-20 0,0 0 0,22 0 0,-1-1 0,0 1 128,0 21-128,0 0 0,0-1 0,22 1 128,-22 0-128,0 21 0,0 0 0,0 0 128,-21 0-512,22 0 128,-22 0-640,0 0 0</inkml:trace>
  <inkml:trace contextRef="#ctx0" brushRef="#br0" timeOffset="36360.9173">4171 2392 1408,'0'0'640,"0"-21"-384,0 21 896,0 0-896,-22 0 0,22 0-128,0 0 128,-21 0-384,21 0 0,-21 21 256,21 0 128,-21-21-256,0 21 0,0 0 0,21 22 128,-22-22-128,1 0 128,0 0-128,0 0 128,21-21-128,-21 22 0,21-22-384,0 0 0,0 0-256,0 0 128</inkml:trace>
  <inkml:trace contextRef="#ctx0" brushRef="#br0" timeOffset="36639.7068">3938 2371 1280,'0'0'640,"42"0"-512,-21 0 768,0 0-896,1 21 128,-1 0-128,0-21 128,21 21 0,-21 0 0,1-21 0,20 0 0,-21 22 0,0-22 0,0 21 0,1-21 128,-22 0-640,21 0 0,-21 0-128,0 0 128</inkml:trace>
  <inkml:trace contextRef="#ctx0" brushRef="#br0" timeOffset="36912.9662">4086 2265 1408,'0'-21'640,"0"84"128,0-63 1024,21 21-1536,-21 22 0,0-1 128,21-21 0,-21 22-512,21-1 0,-21-21 256,0 21 128,22-20-256,-22-1 0,0 0-768,0 0 128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30T23:59:2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1 233 640,'42'0'256,"1"0"1024,-22 0-1152,0 0-128,0 0 128,21 0 128,22 0 0,-1 0-384,-20 0 128,41 0 128,-20 0 0,21 0 128,-22 0 0,22 0 0,-1 0 128,-20-21-128,21 21 0,-22 21 0,-21-21 128,43 0-256,-21 0 128,-22 0-128,0 0 0,22 0-128,-43 0 128,0 0-128,0 0 0,0 0 0,1 0 128,-22 0-128,0-21 0,0 21-128,0 0 0,0 0-512,0 0 128,0 0-256,0 0 0</inkml:trace>
  <inkml:trace contextRef="#ctx0" brushRef="#br0" timeOffset="332.2779">1229 0 1280,'0'21'640,"42"-21"-384,-42 0 768,21 0-768,0 22 0,0-22 128,1 0 128,-1 21-640,21-21 128,-21 21 256,0 0 128,22 0-256,-43-21 128,21 43-128,-21-43 128,0 21-128,0 0 128,-21 0-128,0 21 128,-22-20-256,-20 20 0,20-21-768,1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30T23:59:2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22 466 2048,'0'0'1024,"-22"0"-768,44-21 896,-22 0-1152,0 21 128,21-22 0,0 1 0,0 21-128,0-21 0,0 0 256,22 0 0,-22 0-128,21 21 128,-21-22-128,22 44 128,-22-22-128,21 21 0,1-21 0,-22 21 0,21 0 0,-21 0 0,22 0-128,-1 1 128,-21 20 0,21-21 0,1 0 0,-22-21 0,21 21 0,-21-21 0,1 0-256,20 0 128,-21-21-1024,0 21 128</inkml:trace>
  <inkml:trace contextRef="#ctx0" brushRef="#br0" timeOffset="254.7194">805 148 1152,'-21'0'512,"-1"22"1024,22-1-384,-21 0-896,0 0 0,0 0 128,-21 43 128,20-22-640,1 22 0,-21-22 384,0 0 128,20 22-256,-20-22 128,21 0-384,-21-20 0,42-1-640,0-21 0</inkml:trace>
  <inkml:trace contextRef="#ctx0" brushRef="#br0" timeOffset="4234.9882">932 1016 1664,'0'0'768,"0"0"128,0 0 128,21 0-896,-21-21 0,21 21 0,-21 0 128,42 0-256,-20 21 0,-1-21 128,21 21 128,0-21-128,1 22 0,-1-22 0,22 21 0,20 0-128,1 0 128,-22 0-128,22 0 128,0 1-128,-22-1 128,22 0-128,-43-21 128,22 21 0,-22-21 0,0 21-128,1-21 128,-1 21-128,-21-21 128,0 0-128,1 0 128,-22 0-128,21 0 128,-21 0-128,0 0 0,21 0 0,-21-21 128,21 21-128,-21 0 0,0 0 0,21 0 0,-21-21 0,0 21 128,0 0-128,21-21 0,-21 0 0,22 21 0,-1-21 0,0 21 0,0-22-128,0 1 128,22 0 0,-1 0 0,0 0 0,1 0 0,20-22 0,-21 22 0,1-21 128,-1 21 128,22-1-128,-22-20 128,0 21-128,1 0 128,-1 0-128,0-1 0,1 1-128,-22 0 128,21 21-128,-21-21 128,0 0-256,1 0 128,-1 21 0,-21 0 0,21-22 0,-21 22 0,0 22-384,0-22 128,0 0-896,-21 0 128</inkml:trace>
  <inkml:trace contextRef="#ctx0" brushRef="#br0" timeOffset="4854.6223">3070 318 1536,'21'-21'768,"0"-1"-128,-21 1 0,0 21-512,21-21 0,0 0 128,0 0 128,1 0-384,-1-22 128,21 22 128,0 0 128,1 21-128,-1 0 0,0 21-128,1 0 128,-22 0-128,21 22 0,1-22 0,-1 21 0,0-21-128,-21 1 128,22-1 0,-1 0 0,0 0 0,-20-21 0,-1 21-128,0-21 128,0 0-384,-21 0 128,21-21-768,-21 21 0</inkml:trace>
  <inkml:trace contextRef="#ctx0" brushRef="#br0" timeOffset="5055.1675">3768 0 2176,'-21'43'1024,"0"20"-512,0-42 1024,-1 22-1536,1-1 128,-21-21 0,21 21 0,-22 22-896,22-22 128</inkml:trace>
  <inkml:trace contextRef="#ctx0" brushRef="#br0" timeOffset="6215.253">2075 1270 1408,'0'21'640,"-21"-21"256,21 0 256,0 0-1152,0 0 128,0 0 0,0 0 0,0 0-128,0 0 0,0 0 128,21 22 128,21-22-128,-21 21 128,0-21 0,22 0 0,-22 0-128,21 21 0,-21 0 0,1 0 0,-22 0 0,0 1 0,0-1-128,-22 0 128,1 0-128,0 0 128,-21 0-128,21 1 128,-1-1-128,1 0 0,0 0-128,0 0 128,21 0-128,-21 1 128,21-1 0,21-21 0,0 21 0,0-21 128,22 0-128,-22 21 128,21-21-128,-21 0 128,0 21-128,1-21 128,-1 0-128,-21 21 128,-21-21-128,-1 22 128,-20-1-128,21 0 0,-21 0 0,20 0 0,1 22 0,0-22 0,0 0 0,21 0 0,0 0 0,0 0 0,21 1-128,0-22 128,0 0 0,1 21 0,-1 0 0,0-21 0,0 21 0,-21 0 128,0 0-128,0 1 128,0 20-128,-21-21 128,21 21-128,-21-20 0,0-1 0,21 0 128,-22 0-256,22 0 0,-21 0-768,21-21 128,0 22-256,0-1 128</inkml:trace>
  <inkml:trace contextRef="#ctx0" brushRef="#br0" timeOffset="9716.6788">530 2900 1280,'0'0'640,"21"-21"256,-21 0 640,21 21-1408,0 0 0,0 0 128,0-21 128,22 21-512,-22-22 128,42 1 256,-20 0 128,-1 0-256,0 0 128,22 0-128,-1-1 0,-20 1 0,20 21 0,-20-21-128,20 21 128,1-21-128,-22 0 128,21 0-128,1-1 128,-1 1-128,1 21 128,-22-21 0,22 21 0,-1-21-128,-20 21 0,-1-21 0,21 0 128,-20 21-128,-1-22 0,0 22 128,-20-21 0,20 21 0,-21-21 0,0 0 0,22 21 0,-43-21 0,21 21 0,0 0-128,-21-21 128,21 21-128,-21 0 0,21 0 0,-21 0 0,0 0 0,0 0 0,0 0 0,0 0 0,0 0 0,0 0 0,0 0 0,0 0 0,0 0 0,0 0 0,0 0 0,0 0 128,0 0-256,0 0 128,0 0 0,0 0 0,0 0 0,0 0 0,0 0-128,0 0 128,0 0 0,0 0 128,0 0-256,0 0 128,21 0-128,-21 0 128,22 0 0,-22 0 0,21 21-128,0-21 0,0 21 128,21-21 0,1 21-128,-1 0 128,0 0-128,22 1 128,-1-1-128,1 0 128,21 0 0,-1 21 0,1-20 0,0 20 0,-1 0 0,1-21 0,0 22 0,-1-22 128,1 0-128,0-21 128,-22 21 0,22 0 0,-22 1-128,-20-22 128,-1 21 0,0-21 0,-21 0-384,1 0 128,-1 0-384,-21 0 0,0 0-640,0-21 128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30T23:59:4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21 107 1408,'0'0'640,"0"21"640,0-21-256,0 0-1024,21 0 128,-21 0 0,22 0 128,-1 21-256,21-21 0,0 0 128,22 21 0,-22-21 0,1 0 0,-1 0 0,0 0 0,1 0-128,-1-21 128,-21 21 0,21-21 0,-42 0 0,22-1 0,-22 22-128,-22-21 0,1 0 0,0 0 128,0 21-128,0 0 0,-22-21-128,1 21 128,0 0-128,-1 0 128,1 0 0,0 0 0,-1 0-128,1 21 128,0 0-128,21 21 128,-22-20 0,22 20 128,21-21-128,0 21 0,21 1 0,0-1 0,1 0 128,20 1 0,0-22 0,22 0 0,-1-21 0,1 0 0,-1-21-256,1 0 128,20-22-768,-20 22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30T23:59:4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191 276 2176,'0'0'1024,"0"0"-640,0 0 1024,0 0-1280,21 0 0,0 0 128,0 0 128,22-21-384,-1 0 0,0 0 256,1-1 0,-1 1-128,0 21 128,-21-21-128,1 0 0,-1 0-128,-21 21 128,0-21-128,-21-1 128,-22 1-128,22 0 0,-21 21 0,-22-21 0,22 42 0,0-21 0,-22 21 0,1 0 0,20 22 0,-20-1 128,20 0 0,22 22 0,21-1 128,0 1 0,43-1 0,-1-20 128,21-1-128,22-21 0,0-21-640,21 0 0,-1-21-768,22-21 128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1T00:01:5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0 197 896,'0'0'384,"0"0"512,0 0 512,0 0-1024,0 0 128,25 0 128,-25 0 128,24 0-896,1 0 0,0 0 640,24 0 128,25 0-256,0 0 128,-25-24-128,25 24 0,-24-25 0,24 25 0,0-25-128,-25 25 0,-24 0-128,24 0 0,-24 0-256,-1 0 0,-24 0-256,0 0 0,-24 0-384,-1 0 0,0 0-256,25 25 0,-24-25-128,-1 0 128,25 0 128,-25 0 128</inkml:trace>
  <inkml:trace contextRef="#ctx0" brushRef="#br0" timeOffset="269.702">518 222 768,'0'0'384,"0"0"256,0 0 768,0 0-1152,0 25 128,0-25 384,0 24 0,0 26-896,0-1 0,0 0 640,0 25 0,0 0 0,0-24 0,0 24-256,0-25 128,0 0-128,-25-24 128,25 24-128,-49-24 128,24 0-256,-24-25 0,0 0-256,-1 0 128,1-25-512,24 25 128,-24-25-768,49 25 0</inkml:trace>
  <inkml:trace contextRef="#ctx0" brushRef="#br0" timeOffset="522.9308">1356 0 2048,'0'25'1024,"-24"-1"-128,-1-24 768,0 25-1536,1 24 128,-25 25 128,-1-49 0,1 74-512,-25-25 128,0 49 256,25-24 0,-25 24-128,0-24 128,24-1-128,1 26 128,0-50-128,24 0 0,0-25-256,-24 0 128,49 0-384,-25-49 128,25 25-896,0-25 128</inkml:trace>
  <inkml:trace contextRef="#ctx0" brushRef="#br0" timeOffset="786.112">913 913 2304,'0'0'1152,"0"-25"-768,24 25 1408,-24 0-1664,25-25 128,0 1 0,-1 24 128,26-25-512,-26 0 128,26 25 256,-26-24 0,1 24-128,0 0 128,-25 24-256,24 1 128,-24 0-128,0-1 128,0 26-128,0-1 128,0 0-128,0-24 0,0 0 0,0 24 128,25-49 0,-25 25 0,24-25 0,1 0 128,0 0 0,24 0 0,-24-25-128,24 0 128,-24 1-256,-1-1 128,1 0-384,0 1 128,-25-26-512,24 26 0,-24-1-640,-24 0 128</inkml:trace>
  <inkml:trace contextRef="#ctx0" brushRef="#br0" timeOffset="1024.575">1430 518 2560,'-24'49'1280,"48"50"-640,-24-74 1792,0 24-2176,0 0 0,0 25 256,0 25 128,0-25-768,0 25 0,0-25 512,0 24 0,0-24-512,0 0 128,0-25-768,0-24 0,0 0-384,0-25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1T00:02:4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2048,'0'0'1024,"24"-49"-640,-24 49 1152,0 0-1536,0 0 128,25-25-256,-25-24 128,25 24 0,-1-24 0,1 24 0,0 1 128,-1-1 0,1 0 0,0 25 128,-1 0 128,26 25 0,-26 0 0,1 24-128,24-24 128,-24-1-128,24 1 0,1 0-128,-26-1 128,26 1-256,-1-25 0,0 0-256,-24 0 0,0-25-512,-1 25 128,-24 0-512,25-24 128</inkml:trace>
  <inkml:trace contextRef="#ctx0" brushRef="#br0" timeOffset="257.6574">642 0 2048,'-25'25'1024,"1"49"-256,24-49 1408,-25 24-1920,0-24 0,1 49 128,-26 0 128,26 0-768,-26 24 128,26-24-256,-1 0 128,-24-24-640,24 48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1T00:02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124 543 2048,'0'24'1024,"0"-73"-512,0 49 1152,0 0-1664,0-25 128,0 25 0,24-24 0,1-1-256,-25 0 128,25 25 128,-1-24 128,1-1 0,0 25 0,-1 0 0,1 25 128,0-25 0,-1 24 0,26 1 0,-26 49 0,1-25-128,0 1 128,-1-1-256,1 0 0,0 1 0,-1-26 0,1 26-384,0-50 128,-25 24-640,24-24 0,-24-24-512,25 24 128</inkml:trace>
  <inkml:trace contextRef="#ctx0" brushRef="#br0" timeOffset="205.1227">642 271 2816,'-50'74'1408,"26"0"-1152,-1-49 2176,25 24-2432,-25 25 0,25-24 0,-24 24 128,-1-25-256,-24 25 128,24-25-512,0-24 128,1 0-512,24-1 128</inkml:trace>
  <inkml:trace contextRef="#ctx0" brushRef="#br0" timeOffset="507.8205">25 148 2816,'-25'-24'1408,"50"24"-1152,-25 24 2432,0-24-2304,25-24 0,-1 24 0,50 0 128,0 0-768,0 0 128,0-25 384,50 0 0,-26 1-768,1-1 0,24 25-640,-49-25 128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1T00:02:0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6560 321 2048,'0'-24'1024,"24"24"-256,1 0 1408,-25-25-1920,25 25 0,-1 0 128,26-25 0,-1 25-512,0 0 0,1 0 256,-1 0 128,-24 0-384,-1 0 128,26 0-896,-50 0 0</inkml:trace>
  <inkml:trace contextRef="#ctx0" brushRef="#br0" timeOffset="-6209.9032">321 1185 1664,'-25'-25'768,"-24"0"256,49 25 512,-25 0-1536,0 0 128,1 0 0,-1 25 128,0 0-384,1-1 128,-1 26 0,0-1 128,1 0-128,24 0 128,0 1-128,0-1 0,24-24 0,1 24 128,0-24-128,24-1 128,0-24-128,1 25 128,-1-25-768,0 0 0</inkml:trace>
  <inkml:trace contextRef="#ctx0" brushRef="#br0" timeOffset="-5605.2072">419 2516 1664,'-24'-24'768,"-26"24"0,26 0 640,24 0-1152,-25 0 0,0 0 128,-24 24 0,24 1-512,-24-25 0,24 25 256,1-1 128,-1 26-256,0-26 128,25 50-128,-24-49 0,24 24 128,24 0 0,1-24 0,0 0 128,24-1-128,-24-24 0,24 25 0,0-25 0,1-25-128,-1 25 128,0-24-512,1-1 128,-26 25-768,1-49 128</inkml:trace>
  <inkml:trace contextRef="#ctx0" brushRef="#br0" timeOffset="-5251.3875">0 2245 2432,'0'0'1152,"25"0"-640,-1-25 1664,-24 25-2048,25 0 128,0-24 128,-1-1 0,26 25-512,24-25 128,-25 1 128,25 24 128,0 0-640,25 0 0,-25 0-512,49 0 0</inkml:trace>
  <inkml:trace contextRef="#ctx0" brushRef="#br0" timeOffset="-1752.1556">6091 913 2176,'0'-49'1024,"0"98"-896,0-49 1664,0 0-1664,0 0 0,-25 25 128,1-25 128,-1 25-512,0 24 0,1-24 256,-25-1 128,-1 26-256,-24-26 128,0 50-128,0-24 0,25-1 0,-25 0 0,0 25 0,0-25 128,-25 1-128,25-1 0,0 0 0,0-24 0,0 24 0,0-24 128,0 0-128,25 24 0,0-24 0,-1 24 0,26-24 0,-1 24 0,1-24 0,-1-1 0,25 1 128,0 0 0,-25-25 0,25 24 0,25-24 0,-25 0 0,25 25 0,24-25 0,-25 25-128,26-25 128,-1 24 0,25 26 0,0-26 0,25 26 0,-25-26 0,24 26 128,26 24-128,-1-25 128,-24 25-256,24 0 128,0 0 0,-24-25 0,-1 0-128,-24 1 128,0-1-128,-24-24 128,-1-1-128,-24-24 128,-1 0-640,1 0 128,-25 0-896,0-24 128</inkml:trace>
  <inkml:trace contextRef="#ctx0" brushRef="#br0" timeOffset="-971.8409">6461 864 1536,'25'0'768,"-1"-25"0,1 1 128,0-1-640,-1 0 0,-24-24 128,50 24 128,-50 1-640,24-1 128,1 25 256,0 0 128,-1 25-256,1-1 128,24 1-128,-24 0 0,24 24 0,-24 0 0,24-24-128,1 24 128,-26 1 0,1-26 0,24 1-128,-24-25 128,0 25-384,-1-25 128,-24-25-768,25 25 128</inkml:trace>
  <inkml:trace contextRef="#ctx0" brushRef="#br0" timeOffset="-717.7565">7102 568 1920,'0'25'896,"-24"-1"0,-1 1 896,25 0-1664,-25-1 128,1 26 0,-26 24 0,26 0-384,-1-25 0,-24 50 256,24-25 128,-24-25-768,24 25 128,0-49-384,1-1 0</inkml:trace>
  <inkml:trace contextRef="#ctx0" brushRef="#br0" timeOffset="601.1164">6683 3207 1664,'0'0'768,"25"-50"128,-25 26 256,24-1-1024,-24 0 128,25 1 128,0-1 128,-1 0-640,1 25 128,0-24 256,-1 48 128,1-24-128,24 25 0,-24 24-128,24-24 128,-24 24 0,0-24 128,24 24-128,-24 1 0,24-26-128,0 1 128,-24 0-384,-1-25 0,1 0-896,0 0 0,-1-25 0,1 0 0</inkml:trace>
  <inkml:trace contextRef="#ctx0" brushRef="#br0" timeOffset="886.4464">7324 2837 2816,'-25'24'1408,"-24"26"-1152,49-26 2688,-25 1-2560,1 24 128,-25 25-128,24 0 128,-24 0-768,-1 0 0,1 25 0,0-50 128,-1 25-1024,1-49 128</inkml:trace>
  <inkml:trace contextRef="#ctx0" brushRef="#br0" timeOffset="9324.6806">3255 395 1792,'0'0'896,"25"-24"-768,-25 24 640,0 0-896,25 0 128,-1 24 0,1 1 0,24 0 128,-24-1 0,49 26-128,-50-26 128,26 50 0,-26-24 0,1 24 0,0 0 0,-25-25-128,24 25 128,-24-25-128,-24 1 128,24-26-128,0 26 128,-25-50-128,0 0 128,1 0-128,-1 0 128,0-25 0,1-24 0,24 24 0,0-24 128,0-1-128,0 1 0,24 0 0,1-1 0,0 26-128,-1-1 128,-24-24-256,50 24 128,-26 25-384,1-25 0,0 25-384,-1-24 0</inkml:trace>
  <inkml:trace contextRef="#ctx0" brushRef="#br0" timeOffset="9640.8928">4217 26 1536,'-25'-25'768,"-24"124"-256,49-99 768,-25 24-1280,1 25 128,-1 1 0,-24-1 128,24-24-768,0-1 128,1 1-128,-1-25 128</inkml:trace>
  <inkml:trace contextRef="#ctx0" brushRef="#br0" timeOffset="9891.102">3822 173 1408,'50'25'640,"-1"-25"-384,0 0 896,-24 25-1152,24-25 0,1 0 256,-1 24 0,0-24-512,1 0 128,-26 0-256,1 0 0</inkml:trace>
  <inkml:trace contextRef="#ctx0" brushRef="#br0" timeOffset="10091.7165">4094 1 2304,'0'49'1152,"-25"25"-1152,25-49 1920,25 24-1920,-25 0 0,0 25 0,24 0 128,-24-24-768,25 24 0</inkml:trace>
  <inkml:trace contextRef="#ctx0" brushRef="#br0" timeOffset="15044.3138">1159 1505 896,'-25'0'384,"25"0"1024,0 0-1152,0 0 0,0-25 0,0 25 128,25 0 128,-25-24-640,0 24 128,25 0 256,-25 0 128,24 0-256,-24-25 128,25 25-128,0 0 128,-1 0-256,1 0 128,0 0 0,24 0 0,-24 0-128,-1 0 128,26 0 0,-1 0 128,-24 0-128,24 0 0,0 0-128,1 0 128,-1 0-128,0 0 128,-24 0-128,24 25 128,-24-25-128,0 24 0,24-24 0,-24 25 0,-1 0 0,26-25 0,-26 24 0,1 1 0,-1 0 0,26-1 0,-26 1 0,1 0 0,0-25 0,-1 24 128,1 1-128,0 0 0,-1-25 0,-24 24 128,0 1-128,0 0 0,0-1 0,0-24 0,-24 25 0,24 0 128,-25-1-128,25 1 0,-25 0 0,1-1 0,-1 1 0,0 0 0,1-1 0,-1 1 0,-24 0 0,24-1 128,1 1-128,-1 0 0,-24-1 0,24-24 0,-24 25 0,-1-25 128,1 25-128,-25-25 0,25 0 0,-1 0 0,26 0 0,-26 24 0,1-24 0,0 0 0,24 0 0,0 0 0,1 0-128,-1 0 128,0 0 0,25 0 0,-24 0-128,24 0 0,0 0-256,0 0 128,24-24-768,1 24 128</inkml:trace>
  <inkml:trace contextRef="#ctx0" brushRef="#br0" timeOffset="15954.2165">2515 1801 1664,'0'25'768,"0"-50"128,0 25 512,0 0-1280,0 0 128,0 0 128,0-25 0,0 25-512,0 0 0,25 0 256,-25 0 128,25-24-256,-25 24 0,24-25 0,1 25 128,-25 0-128,25-25 0,-1 25 0,1 0 128,0 0 0,-25 25 128,24-25-128,1 0 0,-25 25 0,25-1 0,-1 26 0,1-26 0,0 1-128,-1 0 128,1-1-128,0-24 128,-1 0-128,1-24 128,0-1-128,-1 0 128,1 1-128,0 24 0,-1-25 0,26 0 0,-50 1-128,24 24 128,1 0-128,0 0 128,-1 0 0,1 24 0,0-24-128,-1 25 128,26 0 0,-26-1 128,1-24-128,24 25 0,-24 0 0,-1-25 128,26 0-128,-26 0 128,1 0-128,0-25 0,-25 0 0,24 1 0,1 24-128,0 0 128,-1 0 0,26 0 0,-26 0-128,1 0 128,0 24 0,24-24 128,-24 25-128,-1-25 0,26 0 0,-1-25 128,-24 1-256,24 24 128,0-25-256,-24 0 128,24 25-896,-24 25 0</inkml:trace>
  <inkml:trace contextRef="#ctx0" brushRef="#br0" timeOffset="195215.8101">4122 1899 1280,'0'0'640,"0"-49"-384,0 24 768,0 25-896,0 0 128,25-24 128,-1-1 128,-24 25-640,25 0 128,0 0 256,-1 25 128,1-25-128,0 0 0,-1 24 0,1 1 128,0 0-128,-1-1 0,1 1-128,0 24 128,-1-49-128,1 25 0,0 0-128,-1-25 0,1 0-256,24-25 128,-24 0-768,24-24 0</inkml:trace>
</inkml:ink>
</file>

<file path=ppt/ink/ink3.xml><?xml version="1.0" encoding="utf-8"?>
<inkml:ink xmlns:inkml="http://www.w3.org/2003/InkML">
  <inkml:definitions/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4T13:15:0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2484 19 768,'-19'0'384,"0"19"384,19 0-1024,-19-19 256,0 0 0,0 19 0,0 0 128,0 0-128,-19 0 0,19 0 0,-19 0 128,0 0 0,0 0 0,1 0 0,-20 0 0,19 0 0,0 0 0,-38 37 0,19-18 0,0 0-128,0 0 0,1 0 0,18-19 0,-19 19 0,19-19 128,0 0 0,-19 0 128,19 0-256,-19 0 128,38 0 0,-19 0 128,1-19-256,-1 19 128,19-19-128,-19 18 0,19-18 0,-19 19 0,19-19 0,0 19 0,0-19 0,0 19 128,0 0-128,0-19 0,19 19 0,-19-19 128,0 19-128,19-19 128,-19 19-128,0-19 128,19 19-128,-19-19 128,0 19-128,0 0 128,-18-19-128,18 19 0,0-19 0,-19 19 0,19-19 0,0 19 128,0-19-128,-19 0 128,19 19-128,0-19 128,0 0-128,0 19 128,0-19-128,0 0 128,0 19-128,0-19 128,0 0-128,0 0 128,0 19-128,0-19 0,1 19-128,-1-19 128,0 0 0,0 19 0,0-19 0,0 0 128,19 0-128,-19 19 0,0-19-128,0 0 128,19 0 0,0 0 128,-19 19-128,19-19 0,-19 18 0,19-18 0,0 0 0,-19 0 0,0 19-128,19-19 128,-19 19 0,0-19 0,19 0 0,-19 19 0,19-19 0,-19 0 0,19 0-128,0 0 0,-19 19-128,19-19 0,0 0-384,0 0 0,-19 0-128,19 0 128</inkml:trace>
  <inkml:trace contextRef="#ctx0" brushRef="#br0" timeOffset="332.2157">38 1100 1024,'0'0'512,"0"19"-512,0-1 1024,0-18-1024,-18 0 0,18 19 0,0-19 0,0 0 0,-19 19 0,19-19 128,0 19 128,19-19 0,-19 19 128,18-19 0,-18 0 0,38 19-128,-19-19 128,19 0-256,0 19 0,19-38-768,0 19 0</inkml:trace>
  <inkml:trace contextRef="#ctx0" brushRef="#br0" timeOffset="2162.9651">8455 0 896,'0'0'384,"-19"19"128,19-19-128,0 0-256,-19 0 128,19 0 256,-19 0 128,19 0-768,-19 19 0,0-19 512,0 0 0,-19 19-128,19-19 0,0 38-128,-19-38 128,19 19-128,-19 0 128,0 0-128,0 0 0,1 0 0,18 0 128,-19-19-128,0 19 0,0 0 0,-19 0 0,0 0-128,0-1 0,19 1 0,-19 0 0,1 0 0,-20 19 0,19-19 0,-19 0 0,19 19 0,-19-19 0,1 19 0,18-19 128,-19 19-128,0-19 0,0 19 0,-19-19 128,20 0-128,-1 0 0,0-1 0,0 1 0,-19 19 0,20-19 0,-20 0-128,19 0 128,-19 0 0,0 0 0,20 0 0,-20 19 0,19-19 0,-19 0 0,19 0 0,-18 19 0,-1-19 0,0-19 0,19 19 0,-18 0 128,-1 0-256,0 0 128,0-1 0,0 20 0,-18-19 0,37 0 0,-19 19 0,0-19 0,1 0 0,-1 19 0,0-19 0,0 0 0,19-19-128,-18 19 128,18 0 0,-19 0 0,0 0 0,19 0 0,-18-19 0,18 19 0,-19 0 0,19 0 0,-19-19 0,20 0 0,-1 0-128,-19 0 128,19 0-128,0 0 128,1 0-128,-1 0 128,0 0 0,0-19 0,19 19 0,-19 0 128,1-19 0,-1 19 0,0 0-128,19-19 128,-19 19 0,19 0 0,1 0-128,-1 0 0,0 0 0,0 0 0,0 0 0,0 19 0,0-19 0,19 0 0,-18 19 0,18-19 0,-19 0 0,19 0 128,0 19-128,0-19 0,0 0 0,0 19 0,0-19 0,19 0 0,-19 0-128,20 0 0,-1 0-128,0 0 128,0 0-640,0 0 0,19 0-128,0-19 0</inkml:trace>
  <inkml:trace contextRef="#ctx0" brushRef="#br0" timeOffset="2548.7212">1100 1289 1280,'-19'19'640,"-19"19"-640,38-38 896,-19 0-896,0 19 0,0-19 0,-19 19 0,19-19 0,-19 19 0,1 0 0,18 0 0,-19 0 0,0 0 128,0 0 128,19-19 0,0 19 128,0-19 0,0 19 128,19 0 0,0-1-256,0 1 128,19 0-128,0 0 0,19 0-512,0 0 0,0-19-512,19 19 0</inkml:trace>
</inkml:ink>
</file>

<file path=ppt/ink/ink31.xml><?xml version="1.0" encoding="utf-8"?>
<inkml:ink xmlns:inkml="http://www.w3.org/2003/InkML">
  <inkml:definitions/>
</inkml:ink>
</file>

<file path=ppt/ink/ink32.xml><?xml version="1.0" encoding="utf-8"?>
<inkml:ink xmlns:inkml="http://www.w3.org/2003/InkML">
  <inkml:definitions/>
</inkml:ink>
</file>

<file path=ppt/ink/ink4.xml><?xml version="1.0" encoding="utf-8"?>
<inkml:ink xmlns:inkml="http://www.w3.org/2003/InkML">
  <inkml:definitions/>
</inkml:ink>
</file>

<file path=ppt/ink/ink5.xml><?xml version="1.0" encoding="utf-8"?>
<inkml:ink xmlns:inkml="http://www.w3.org/2003/InkML">
  <inkml:definitions/>
</inkml:ink>
</file>

<file path=ppt/ink/ink6.xml><?xml version="1.0" encoding="utf-8"?>
<inkml:ink xmlns:inkml="http://www.w3.org/2003/InkML">
  <inkml:definitions/>
</inkml:ink>
</file>

<file path=ppt/ink/ink7.xml><?xml version="1.0" encoding="utf-8"?>
<inkml:ink xmlns:inkml="http://www.w3.org/2003/InkML">
  <inkml:definitions/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7T20:03:16.961"/>
    </inkml:context>
    <inkml:brush xml:id="br0">
      <inkml:brushProperty name="width" value="0.175" units="cm"/>
      <inkml:brushProperty name="height" value="0.175" units="cm"/>
      <inkml:brushProperty name="color" value="#808080"/>
    </inkml:brush>
  </inkml:definitions>
  <inkml:trace contextRef="#ctx0" brushRef="#br0">9172 6008 2432,'-60'20'1152,"0"-40"-512,40 20 768,-81 40-1408,20-19 0,-19 19-128,-2 0 128,2-20 0,-1 41 128,-20-21-128,21 21 128,-22-21 0,22 41 0,19-1-128,-20 1 128,-20-1-128,20 21 0,-19 0 0,18 0 128,2 40-128,-1-40 128,20 20-128,-19 0 128,19 0-128,0 20 128,1 0-128,-1-20 128,20 20-128,1-20 128,0 20 0,-1 0 0,21 0 0,-21 0 0,21 0-128,20 0 128,0-20-128,0 21 128,0-21-128,-1-1 128,21 22-128,0-21 128,0 20 0,21-20 0,-21 20 0,20-41 0,20 42 0,-20-42 0,20 21-128,0-20 128,21 0-128,0 0 128,-1 0-128,0-1 128,1 21-128,0-20 0,-1 0 0,20 0 0,-19-21 0,40 21 128,-21-20-128,22 20 128,-2-21-128,1 21 0,0-20 0,-1 19 128,22-39-128,-2 19 0,-19-19 0,20-1 128,0 21-128,20-20 0,1-21 0,-2 0 0,2 0 0,19 1 128,0-1-256,1 0 128,-2 1 0,2-21 0,20 20 0,-22-20 128,2-20-128,20 0 0,-2 0 0,2 0 0,-20-20 0,19 20 0,0-20 0,1-20 0,-1-1 0,0 1 128,1-20-128,-20 19 0,-2-19 128,2-21 0,-1-20-128,-20 21 128,-20-21 0,20-20 0,-20 20-128,20-20 128,-19 0-128,-2 0 128,-19-20-128,0 20 0,-1 0 0,-19-20 0,0-20 0,-1 20 0,1 0 0,0 0 128,-21-21 0,0 21 0,1 0 0,-20 20 0,-1 0 0,-20-20 128,0 40-256,0-40 128,-20 40-128,0-19 128,-20-1-128,0 0 0,0 0-128,0 0 128,-20 20 0,19 0 128,1 20-128,-21-19 0,1 19 0,0 0 128,0-19-128,-20 19 128,-1-20-128,0 0 0,1 21 0,0-1 128,-1 0-128,0 1 0,1-1 0,0 21 0,-1-21 0,0 0 0,1 21 0,0-21 128,-21 21-128,20-1 0,-19 1 0,20-21 0,-22 21 0,22-1 0,-20 1 0,-1-1 0,0 1 0,1 20 0,-21-21 128,20 1 0,-19-1-128,19 21 128,0 0 0,1-1 128,-1 1-256,0 20 128,1 0-128,-21-1 0,20 1 0,1 0 128,-1 0-256,0 0 0,-19-21 128,19 1 0,-20 20-128,21 0 0,-22-20 128,2 19 0,20 1 128,-2 0 0,-18 20-128,-1-20 0,0 0 128,1 0 0,-2 20-128,22-41 0,-21 41-128,20-20 0,1 20 0,0 0 0,-22 0 128,2 20 0,19-20-128,0 20 128,-19 21 0,19-21 0,-20 20-256,-19 1 0,-2 19-640,-19 21 128,0 19-896,-41 42 128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7T20:03:16.962"/>
    </inkml:context>
    <inkml:brush xml:id="br0">
      <inkml:brushProperty name="width" value="0.175" units="cm"/>
      <inkml:brushProperty name="height" value="0.175" units="cm"/>
      <inkml:brushProperty name="color" value="#808080"/>
    </inkml:brush>
  </inkml:definitions>
  <inkml:trace contextRef="#ctx0" brushRef="#br0">22315 5968 2688,'0'-20'1280,"-40"-20"-1024,19 40 1280,1-20-1408,0-1 0,-21 1 128,1 0 0,-19-20-384,-1 20 128,-1-1 128,0 1 128,-19 0-256,-21 0 0,0 20 0,1 0 128,-22 0-128,-18 40 0,-22-20-128,21 41 128,-20-1 0,-1 1 0,-19 20 0,0-1 0,19 21 0,1 20 0,20-20 0,-21 40 128,2-20 0,18 20 0,22 0 0,-22 20 128,1-20 0,0 21 0,40-1-128,-20 20 128,21-19 0,19-1 0,20 0-256,-19 21 0,40-21 0,-21-20 0,20 20 0,21 1 0,0-1 0,20 0 0,0 20 0,20-20 0,0 1 0,0-21 0,21 20 0,0-20 0,19 20-128,0-20 128,1 1-128,20 19 128,-1-20 0,21 0 128,-20-20-128,19 20 0,1 0 0,20-20 128,-20 0-128,20 20 0,-1-40 0,2 20 128,-2 0-128,22-40 0,-1-1 128,0 1 0,121 40 0,-20-41 0,-20 1-128,0-21 0,-1-19 128,-40-1 0,41-20-128,-20 1 128,0-21-128,-2 0 0,1 0 128,1-21 0,-20 1-128,20-20 0,-1-1 0,-20-19 0,1 0 0,-1-1 0,0-40 0,-39 21 128,19-41 0,20 0 0,-19-20 0,-1 0 128,-20-21 0,0 1 0,0 0 0,1-1 0,-22-39-128,2 19 0,-22-39-128,1 19 0,-20 0 0,-21 1 0,0-21 0,-19 41 0,-1-1 0,-20 1 0,1-20 0,-21 40 128,-21-41-128,1 21 0,0-21 0,-21 20 0,-79-80 128,19 21 0,-20 39 0,20 21 0,-20 19 0,-20-19 0,0 20-128,0 19 0,20 1 0,-20 20 0,-20 21 0,-1-1 128,21 0-128,-40 20 0,19-19 128,-19 39 128,0 1-512,-1-1 0,-20 1-256,1 19 0,-21 21-1024,-19 0 128,-1 40-256,1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en-US" dirty="0"/>
              <a:t>PI 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564EABA-D6D2-4D4F-A602-2AAA2677E87D}" type="datetime1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17AE9CA-CD49-F14D-88FA-10891F870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139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4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8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4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8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7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0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9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3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3FEC0-191D-5F4C-A0D1-2BE325A3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6.xm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customXml" Target="../ink/ink13.xml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130.png"/><Relationship Id="rId2" Type="http://schemas.openxmlformats.org/officeDocument/2006/relationships/customXml" Target="../ink/ink7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120.png"/><Relationship Id="rId4" Type="http://schemas.openxmlformats.org/officeDocument/2006/relationships/image" Target="../media/image90.png"/><Relationship Id="rId9" Type="http://schemas.openxmlformats.org/officeDocument/2006/relationships/customXml" Target="../ink/ink11.xml"/><Relationship Id="rId1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2.png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17.png"/><Relationship Id="rId21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customXml" Target="../ink/ink21.xml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1.png"/><Relationship Id="rId24" Type="http://schemas.openxmlformats.org/officeDocument/2006/relationships/customXml" Target="../ink/ink27.xml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25.png"/><Relationship Id="rId4" Type="http://schemas.openxmlformats.org/officeDocument/2006/relationships/customXml" Target="../ink/ink17.xml"/><Relationship Id="rId9" Type="http://schemas.openxmlformats.org/officeDocument/2006/relationships/image" Target="../media/image20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29.png"/><Relationship Id="rId30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arxiv.org/abs/1806.0331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6.033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b.fnal.gov/organization/theory/_layouts/15/WopiFrame.aspx?sourcedoc=/organization/theory/JETP/2016/Haas_milliQan_FermilabWC_9-8-2017.pdf&amp;action=defaul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fnal.gov/organization/theory/_layouts/15/WopiFrame.aspx?sourcedoc=/organization/theory/JETP/2016/Haas_milliQan_FermilabWC_9-8-2017.pdf&amp;action=default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fnal.gov/organization/theory/_layouts/15/WopiFrame.aspx?sourcedoc=/organization/theory/JETP/2016/Haas_milliQan_FermilabWC_9-8-2017.pdf&amp;action=default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0424" TargetMode="Externa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rxiv.org/abs/1806.03310" TargetMode="External"/><Relationship Id="rId4" Type="http://schemas.openxmlformats.org/officeDocument/2006/relationships/hyperlink" Target="https://arxiv.org/abs/1803.0326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4630" y="3041836"/>
            <a:ext cx="8106355" cy="1318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822" y="2066249"/>
            <a:ext cx="8106355" cy="2725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Millicharged Particles in Neutrino Experiments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7EE6D-1A2E-4A02-A54F-2C658399BA75}"/>
              </a:ext>
            </a:extLst>
          </p:cNvPr>
          <p:cNvSpPr/>
          <p:nvPr/>
        </p:nvSpPr>
        <p:spPr>
          <a:xfrm>
            <a:off x="809133" y="4828024"/>
            <a:ext cx="754918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atin typeface="White"/>
                <a:ea typeface="Verdana" panose="020B0604030504040204" pitchFamily="34" charset="0"/>
                <a:cs typeface="Verdana" panose="020B0604030504040204" pitchFamily="34" charset="0"/>
              </a:rPr>
              <a:t>Yu-Dai Tsai</a:t>
            </a:r>
            <a:r>
              <a:rPr lang="en-US" sz="2500" dirty="0">
                <a:latin typeface="White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zh-TW" sz="2500" b="1" dirty="0" err="1">
                <a:solidFill>
                  <a:srgbClr val="C00000"/>
                </a:solidFill>
                <a:latin typeface="White"/>
                <a:ea typeface="Verdana" panose="020B0604030504040204" pitchFamily="34" charset="0"/>
                <a:cs typeface="Verdana" panose="020B0604030504040204" pitchFamily="34" charset="0"/>
              </a:rPr>
              <a:t>Fermilab</a:t>
            </a:r>
            <a:endParaRPr lang="en-US" altLang="zh-TW" sz="2500" dirty="0">
              <a:solidFill>
                <a:srgbClr val="7030A0"/>
              </a:solidFill>
              <a:latin typeface="White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zh-TW" sz="2500" dirty="0">
                <a:latin typeface="White"/>
              </a:rPr>
              <a:t>with Gabriel Magill, </a:t>
            </a:r>
            <a:r>
              <a:rPr lang="en-US" sz="2500" dirty="0"/>
              <a:t>Ryan </a:t>
            </a:r>
            <a:r>
              <a:rPr lang="en-US" sz="2500" dirty="0" err="1"/>
              <a:t>Plestid</a:t>
            </a:r>
            <a:r>
              <a:rPr lang="en-US" sz="2500" dirty="0"/>
              <a:t>, and Maxim </a:t>
            </a:r>
            <a:r>
              <a:rPr lang="en-US" sz="2500" dirty="0" err="1"/>
              <a:t>Pospelov</a:t>
            </a:r>
          </a:p>
          <a:p>
            <a:pPr algn="ctr"/>
            <a:r>
              <a:rPr lang="en-US" sz="2500" dirty="0"/>
              <a:t> 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305457-6F25-4F68-9478-37A80348C59B}"/>
              </a:ext>
            </a:extLst>
          </p:cNvPr>
          <p:cNvSpPr/>
          <p:nvPr/>
        </p:nvSpPr>
        <p:spPr>
          <a:xfrm>
            <a:off x="3440565" y="3750054"/>
            <a:ext cx="494564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White"/>
              </a:rPr>
              <a:t>arXiv:1806.03310 (submitted to PRL)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30381-E319-48F3-A2E2-90941DD3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048D9F-CAAD-4524-AD21-3B9B39278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73"/>
            <a:ext cx="9144000" cy="303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2815365"/>
            <a:ext cx="7772400" cy="14700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Millicharged Particle: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0CFDB-5F22-43E8-8FA3-186212DDB03E}"/>
              </a:ext>
            </a:extLst>
          </p:cNvPr>
          <p:cNvSpPr/>
          <p:nvPr/>
        </p:nvSpPr>
        <p:spPr>
          <a:xfrm>
            <a:off x="2567287" y="3273379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8B009E-C394-4B68-914D-AA1812BF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D83AC3-D115-4A7B-BB70-84BB05F9C283}"/>
              </a:ext>
            </a:extLst>
          </p:cNvPr>
          <p:cNvSpPr txBox="1">
            <a:spLocks/>
          </p:cNvSpPr>
          <p:nvPr/>
        </p:nvSpPr>
        <p:spPr>
          <a:xfrm>
            <a:off x="2450885" y="6015820"/>
            <a:ext cx="4360080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Cambria" panose="02040503050406030204" pitchFamily="18" charset="0"/>
              </a:rPr>
              <a:t>Yu-Dai Tsai, </a:t>
            </a:r>
            <a:r>
              <a:rPr lang="en-US" sz="2200" dirty="0" err="1">
                <a:latin typeface="Cambria" panose="02040503050406030204" pitchFamily="18" charset="0"/>
              </a:rPr>
              <a:t>Fermilab</a:t>
            </a:r>
            <a:r>
              <a:rPr lang="en-US" sz="2200" dirty="0">
                <a:latin typeface="Cambria" panose="02040503050406030204" pitchFamily="18" charset="0"/>
              </a:rPr>
              <a:t> @ BNL 2018</a:t>
            </a:r>
          </a:p>
        </p:txBody>
      </p:sp>
    </p:spTree>
    <p:extLst>
      <p:ext uri="{BB962C8B-B14F-4D97-AF65-F5344CB8AC3E}">
        <p14:creationId xmlns:p14="http://schemas.microsoft.com/office/powerpoint/2010/main" val="87987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-Suppose dark matter (like ordinary matter) composed of particles and not antiparticles of some symmetry.…"/>
          <p:cNvSpPr txBox="1">
            <a:spLocks/>
          </p:cNvSpPr>
          <p:nvPr/>
        </p:nvSpPr>
        <p:spPr>
          <a:xfrm>
            <a:off x="1172693" y="1455739"/>
            <a:ext cx="6916463" cy="4753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TW" sz="2600" dirty="0">
                <a:solidFill>
                  <a:schemeClr val="tx1"/>
                </a:solidFill>
                <a:latin typeface="+mj-lt"/>
                <a:sym typeface="Helvetica"/>
              </a:rPr>
              <a:t>Small charged particles under U(1) hypercharge</a:t>
            </a:r>
            <a:endParaRPr lang="en-US" altLang="zh-TW" sz="2600" dirty="0">
              <a:solidFill>
                <a:schemeClr val="tx1"/>
              </a:solidFill>
              <a:latin typeface="+mj-lt"/>
              <a:cs typeface="Helvetica"/>
              <a:sym typeface="Helvetica"/>
            </a:endParaRP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zh-TW" sz="2600" dirty="0">
              <a:solidFill>
                <a:srgbClr val="00823B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TW" sz="2600" dirty="0">
                <a:solidFill>
                  <a:schemeClr val="tx1"/>
                </a:solidFill>
                <a:latin typeface="+mj-lt"/>
                <a:ea typeface="Helvetica"/>
                <a:cs typeface="Helvetica"/>
                <a:sym typeface="Helvetica"/>
              </a:rPr>
              <a:t>Can just consider this effective </a:t>
            </a:r>
            <a:r>
              <a:rPr lang="en-US" altLang="zh-TW" sz="2600" dirty="0" err="1">
                <a:solidFill>
                  <a:schemeClr val="tx1"/>
                </a:solidFill>
                <a:latin typeface="+mj-lt"/>
                <a:ea typeface="Helvetica"/>
                <a:cs typeface="Helvetica"/>
                <a:sym typeface="Helvetica"/>
              </a:rPr>
              <a:t>lagrangian</a:t>
            </a:r>
            <a:r>
              <a:rPr lang="en-US" altLang="zh-TW" sz="2600" dirty="0">
                <a:solidFill>
                  <a:schemeClr val="tx1"/>
                </a:solidFill>
                <a:latin typeface="+mj-lt"/>
                <a:ea typeface="Helvetica"/>
                <a:cs typeface="Helvetica"/>
                <a:sym typeface="Helvetica"/>
              </a:rPr>
              <a:t> term by itself (no extra mediator, i.e., dark photon)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TW" sz="2400" dirty="0">
                <a:solidFill>
                  <a:schemeClr val="tx1"/>
                </a:solidFill>
                <a:latin typeface="+mj-lt"/>
                <a:ea typeface="Helvetica"/>
                <a:cs typeface="Helvetica"/>
                <a:sym typeface="Helvetica"/>
              </a:rPr>
              <a:t>Or this could be from </a:t>
            </a:r>
            <a:r>
              <a:rPr lang="en-US" altLang="zh-TW" sz="2400" dirty="0">
                <a:solidFill>
                  <a:srgbClr val="00823B"/>
                </a:solidFill>
                <a:latin typeface="+mj-lt"/>
                <a:ea typeface="Helvetica"/>
                <a:cs typeface="Helvetica"/>
                <a:sym typeface="Helvetica"/>
              </a:rPr>
              <a:t>Kinetic Mixing</a:t>
            </a:r>
            <a:br>
              <a:rPr lang="en-US" altLang="zh-TW" sz="2400" dirty="0">
                <a:solidFill>
                  <a:srgbClr val="00823B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en-US" altLang="zh-TW" sz="2400" dirty="0">
                <a:solidFill>
                  <a:srgbClr val="00823B"/>
                </a:solidFill>
                <a:latin typeface="+mj-lt"/>
                <a:ea typeface="Helvetica"/>
                <a:cs typeface="Helvetica"/>
                <a:sym typeface="Helvetica"/>
              </a:rPr>
              <a:t>- </a:t>
            </a:r>
            <a:r>
              <a:rPr lang="en-US" altLang="zh-TW" sz="2400" dirty="0">
                <a:solidFill>
                  <a:srgbClr val="7030A0"/>
                </a:solidFill>
                <a:latin typeface="+mj-lt"/>
                <a:ea typeface="Helvetica"/>
                <a:cs typeface="Helvetica"/>
                <a:sym typeface="Helvetica"/>
              </a:rPr>
              <a:t>give a nice origin to this term</a:t>
            </a:r>
            <a:br>
              <a:rPr lang="en-US" altLang="zh-TW" sz="2400" dirty="0">
                <a:solidFill>
                  <a:srgbClr val="00823B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en-US" altLang="zh-TW" sz="2400" dirty="0">
                <a:solidFill>
                  <a:srgbClr val="00823B"/>
                </a:solidFill>
                <a:latin typeface="+mj-lt"/>
                <a:ea typeface="Helvetica"/>
                <a:cs typeface="Helvetica"/>
                <a:sym typeface="Helvetica"/>
              </a:rPr>
              <a:t>-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Helvetica"/>
                <a:cs typeface="Helvetica"/>
                <a:sym typeface="Helvetica"/>
              </a:rPr>
              <a:t>an example that gives rise to </a:t>
            </a:r>
            <a:r>
              <a:rPr lang="en-US" altLang="zh-TW" sz="2400" b="1" dirty="0">
                <a:solidFill>
                  <a:schemeClr val="tx1"/>
                </a:solidFill>
                <a:latin typeface="+mj-lt"/>
                <a:ea typeface="Helvetica"/>
                <a:cs typeface="Helvetica"/>
                <a:sym typeface="Helvetica"/>
              </a:rPr>
              <a:t>dark sector</a:t>
            </a:r>
            <a:b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  <a:t>- 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  <a:t>easily compatible with GUT</a:t>
            </a:r>
            <a:b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  <a:t>- I will not spend too much time on the model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zh-TW" sz="2600" dirty="0">
              <a:solidFill>
                <a:schemeClr val="bg1">
                  <a:lumMod val="50000"/>
                </a:schemeClr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zh-TW" sz="2600" dirty="0">
              <a:solidFill>
                <a:schemeClr val="accent6">
                  <a:lumMod val="50000"/>
                </a:schemeClr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zh-TW" sz="2600" dirty="0">
              <a:solidFill>
                <a:schemeClr val="accent6">
                  <a:lumMod val="50000"/>
                </a:schemeClr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zh-TW" sz="2600" dirty="0">
              <a:solidFill>
                <a:srgbClr val="C0000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533045-89B2-4AB9-9516-35EB7AA8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56545"/>
            <a:ext cx="8466720" cy="842898"/>
          </a:xfrm>
        </p:spPr>
        <p:txBody>
          <a:bodyPr>
            <a:normAutofit/>
          </a:bodyPr>
          <a:lstStyle/>
          <a:p>
            <a:r>
              <a:rPr lang="en-US" sz="4200" dirty="0" err="1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mCP</a:t>
            </a:r>
            <a:r>
              <a:rPr lang="en-US" sz="4200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B593576-0305-4975-9F1C-DBAAAD19C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716" y="2228014"/>
            <a:ext cx="5834418" cy="8863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A7021B-2D7B-4DCD-B7EA-EA8CE312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-Suppose dark matter (like ordinary matter) composed of particles and not antiparticles of some symmetry.…"/>
              <p:cNvSpPr txBox="1">
                <a:spLocks/>
              </p:cNvSpPr>
              <p:nvPr/>
            </p:nvSpPr>
            <p:spPr>
              <a:xfrm>
                <a:off x="805248" y="3082162"/>
                <a:ext cx="7560796" cy="265672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accent2">
                        <a:hueOff val="-902888"/>
                        <a:satOff val="-15377"/>
                        <a:lumOff val="-12864"/>
                      </a:schemeClr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  <a:sym typeface="Helvetica"/>
                  </a:rPr>
                  <a:t>Field redefinition into a more convenient basis for massless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anose="020B0604020202020204" pitchFamily="34" charset="0"/>
                            <a:cs typeface="Arial" panose="020B0604020202020204" pitchFamily="34" charset="0"/>
                            <a:sym typeface="Helvetica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anose="020B0604020202020204" pitchFamily="34" charset="0"/>
                            <a:cs typeface="Arial" panose="020B0604020202020204" pitchFamily="34" charset="0"/>
                            <a:sym typeface="Helvetica"/>
                          </a:rPr>
                          <m:t>𝐵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anose="020B0604020202020204" pitchFamily="34" charset="0"/>
                            <a:cs typeface="Arial" panose="020B0604020202020204" pitchFamily="34" charset="0"/>
                            <a:sym typeface="Helvetica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  <a:sym typeface="Helvetica"/>
                  </a:rPr>
                  <a:t>,</a:t>
                </a:r>
              </a:p>
              <a:p>
                <a:pPr marL="342900" indent="-342900" algn="l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accent2">
                        <a:hueOff val="-902888"/>
                        <a:satOff val="-15377"/>
                        <a:lumOff val="-12864"/>
                      </a:schemeClr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  <a:sym typeface="Helvetica"/>
                  </a:rPr>
                  <a:t>Getting rid of the mixing term,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anose="020B0604020202020204" pitchFamily="34" charset="0"/>
                            <a:cs typeface="Arial" panose="020B0604020202020204" pitchFamily="34" charset="0"/>
                            <a:sym typeface="Helvetica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anose="020B0604020202020204" pitchFamily="34" charset="0"/>
                            <a:cs typeface="Arial" panose="020B0604020202020204" pitchFamily="34" charset="0"/>
                            <a:sym typeface="Helvetica"/>
                          </a:rPr>
                          <m:t>𝐵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anose="020B0604020202020204" pitchFamily="34" charset="0"/>
                            <a:cs typeface="Arial" panose="020B0604020202020204" pitchFamily="34" charset="0"/>
                            <a:sym typeface="Helvetica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  <a:sym typeface="Helvetica"/>
                  </a:rPr>
                  <a:t> decouple from SM</a:t>
                </a:r>
              </a:p>
              <a:p>
                <a:pPr marL="342900" indent="-342900" algn="l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accent2">
                        <a:hueOff val="-902888"/>
                        <a:satOff val="-15377"/>
                        <a:lumOff val="-12864"/>
                      </a:schemeClr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  <a:sym typeface="Helvetica"/>
                  </a:rPr>
                  <a:t>After EWSB the new fermion acquires an small EM charge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mo" panose="020B0604020202020204" pitchFamily="34" charset="0"/>
                        <a:cs typeface="Arial" panose="020B0604020202020204" pitchFamily="34" charset="0"/>
                        <a:sym typeface="Helvetica"/>
                      </a:rPr>
                      <m:t>Q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 (the charge of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mCP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ψ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  <a:sym typeface="Helvetica"/>
                  </a:rPr>
                  <a:t>:</a:t>
                </a:r>
              </a:p>
              <a:p>
                <a:pPr marL="342900" indent="-342900" algn="l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accent2">
                        <a:hueOff val="-902888"/>
                        <a:satOff val="-15377"/>
                        <a:lumOff val="-12864"/>
                      </a:schemeClr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altLang="zh-TW" sz="2400" dirty="0">
                  <a:solidFill>
                    <a:schemeClr val="tx1"/>
                  </a:solidFill>
                  <a:latin typeface="Arial" panose="020B0604020202020204" pitchFamily="34" charset="0"/>
                  <a:ea typeface="Arimo" panose="020B0604020202020204" pitchFamily="34" charset="0"/>
                  <a:cs typeface="Arial" panose="020B0604020202020204" pitchFamily="34" charset="0"/>
                  <a:sym typeface="Helvetica"/>
                </a:endParaRPr>
              </a:p>
            </p:txBody>
          </p:sp>
        </mc:Choice>
        <mc:Fallback xmlns="">
          <p:sp>
            <p:nvSpPr>
              <p:cNvPr id="18" name="-Suppose dark matter (like ordinary matter) composed of particles and not antiparticles of some symmetry.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8" y="3082162"/>
                <a:ext cx="7560796" cy="2656721"/>
              </a:xfrm>
              <a:prstGeom prst="rect">
                <a:avLst/>
              </a:prstGeom>
              <a:blipFill>
                <a:blip r:embed="rId2"/>
                <a:stretch>
                  <a:fillRect l="-1048" t="-1609" r="-323" b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7533045-89B2-4AB9-9516-35EB7AA8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242" y="640455"/>
            <a:ext cx="8466720" cy="842898"/>
          </a:xfrm>
        </p:spPr>
        <p:txBody>
          <a:bodyPr/>
          <a:lstStyle/>
          <a:p>
            <a:pPr algn="l"/>
            <a:r>
              <a:rPr lang="en-US" sz="4000" dirty="0"/>
              <a:t>Kinetic Mixing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7D08669-F4F9-45C4-8ECC-1FE30988A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42" y="2125140"/>
            <a:ext cx="7732306" cy="725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E9BA2-8814-4DF4-AAF0-807FA8D1D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776" y="3492587"/>
            <a:ext cx="2349869" cy="586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A96AB3-898E-4036-9A44-12E9DA908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4677" y="5905795"/>
            <a:ext cx="2128198" cy="539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94827E-C82E-4BC9-A25F-9067706E5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875" y="5987017"/>
            <a:ext cx="2275409" cy="3774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1F9785-7033-446E-82A3-6F90B4E6D8E4}"/>
              </a:ext>
            </a:extLst>
          </p:cNvPr>
          <p:cNvSpPr/>
          <p:nvPr/>
        </p:nvSpPr>
        <p:spPr>
          <a:xfrm>
            <a:off x="4306498" y="599517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Helvetica"/>
              </a:rPr>
              <a:t>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A88C4E-0192-44C3-A492-D72C5CDB422B}"/>
              </a:ext>
            </a:extLst>
          </p:cNvPr>
          <p:cNvSpPr/>
          <p:nvPr/>
        </p:nvSpPr>
        <p:spPr>
          <a:xfrm>
            <a:off x="33086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DC68D9-DBE7-4FDB-BD31-DD6DEBDF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3D94D7-16E8-4342-A3C0-EF208961E2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1077" y="780212"/>
            <a:ext cx="3529212" cy="8914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F43CBC-CF93-4E5A-B278-5E3610B9F044}"/>
              </a:ext>
            </a:extLst>
          </p:cNvPr>
          <p:cNvSpPr/>
          <p:nvPr/>
        </p:nvSpPr>
        <p:spPr>
          <a:xfrm>
            <a:off x="6314835" y="1674585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TW" dirty="0">
                <a:ea typeface="Helvetica"/>
                <a:cs typeface="Helvetica"/>
                <a:sym typeface="Helvetica"/>
              </a:rPr>
              <a:t>See, </a:t>
            </a:r>
            <a:r>
              <a:rPr lang="en-US" altLang="zh-TW" dirty="0" err="1">
                <a:ea typeface="Helvetica"/>
                <a:cs typeface="Helvetica"/>
                <a:sym typeface="Helvetica"/>
              </a:rPr>
              <a:t>Holdom</a:t>
            </a:r>
            <a:r>
              <a:rPr lang="en-US" altLang="zh-TW" dirty="0">
                <a:ea typeface="Helvetica"/>
                <a:cs typeface="Helvetica"/>
                <a:sym typeface="Helvetica"/>
              </a:rPr>
              <a:t>, 1985</a:t>
            </a:r>
          </a:p>
        </p:txBody>
      </p:sp>
    </p:spTree>
    <p:extLst>
      <p:ext uri="{BB962C8B-B14F-4D97-AF65-F5344CB8AC3E}">
        <p14:creationId xmlns:p14="http://schemas.microsoft.com/office/powerpoint/2010/main" val="400666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533045-89B2-4AB9-9516-35EB7AA8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661262"/>
            <a:ext cx="8466720" cy="842898"/>
          </a:xfrm>
        </p:spPr>
        <p:txBody>
          <a:bodyPr/>
          <a:lstStyle/>
          <a:p>
            <a:r>
              <a:rPr lang="en-US" sz="4000" dirty="0"/>
              <a:t>The Rise of Dark Sector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4A88C4E-0192-44C3-A492-D72C5CDB422B}"/>
              </a:ext>
            </a:extLst>
          </p:cNvPr>
          <p:cNvSpPr/>
          <p:nvPr/>
        </p:nvSpPr>
        <p:spPr>
          <a:xfrm>
            <a:off x="33086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CC850D-C7A7-4F3D-9021-E58E6D0893D5}"/>
                  </a:ext>
                </a:extLst>
              </p14:cNvPr>
              <p14:cNvContentPartPr/>
              <p14:nvPr/>
            </p14:nvContentPartPr>
            <p14:xfrm>
              <a:off x="1036950" y="2158640"/>
              <a:ext cx="2975760" cy="2620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CC850D-C7A7-4F3D-9021-E58E6D0893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630" y="2127320"/>
                <a:ext cx="3038400" cy="26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A7931A-8903-4C12-8E87-0885B68851FA}"/>
                  </a:ext>
                </a:extLst>
              </p14:cNvPr>
              <p14:cNvContentPartPr/>
              <p14:nvPr/>
            </p14:nvContentPartPr>
            <p14:xfrm>
              <a:off x="5311410" y="2086100"/>
              <a:ext cx="2888460" cy="26490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A7931A-8903-4C12-8E87-0885B68851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0092" y="2054782"/>
                <a:ext cx="2951096" cy="2711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5FEC64-7527-4CD5-8086-123AC316B21B}"/>
                  </a:ext>
                </a:extLst>
              </p14:cNvPr>
              <p14:cNvContentPartPr/>
              <p14:nvPr/>
            </p14:nvContentPartPr>
            <p14:xfrm>
              <a:off x="2227530" y="2925155"/>
              <a:ext cx="907380" cy="7259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5FEC64-7527-4CD5-8086-123AC316B2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6204" y="2893843"/>
                <a:ext cx="970032" cy="788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719B88-6DFF-4B5F-8408-DE7873A5FBB3}"/>
                  </a:ext>
                </a:extLst>
              </p14:cNvPr>
              <p14:cNvContentPartPr/>
              <p14:nvPr/>
            </p14:nvContentPartPr>
            <p14:xfrm>
              <a:off x="4063290" y="3378132"/>
              <a:ext cx="1256040" cy="225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719B88-6DFF-4B5F-8408-DE7873A5FB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31970" y="3346812"/>
                <a:ext cx="13186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2F0EE74-E6E7-449A-8E58-9986CC303936}"/>
                  </a:ext>
                </a:extLst>
              </p14:cNvPr>
              <p14:cNvContentPartPr/>
              <p14:nvPr/>
            </p14:nvContentPartPr>
            <p14:xfrm>
              <a:off x="1603470" y="2939915"/>
              <a:ext cx="442800" cy="69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2F0EE74-E6E7-449A-8E58-9986CC3039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2150" y="2908595"/>
                <a:ext cx="505440" cy="7599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2F3E022B-C070-482A-AFA5-2B67FDDEA37B}"/>
              </a:ext>
            </a:extLst>
          </p:cNvPr>
          <p:cNvSpPr/>
          <p:nvPr/>
        </p:nvSpPr>
        <p:spPr>
          <a:xfrm>
            <a:off x="4505355" y="3390896"/>
            <a:ext cx="3332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800" dirty="0">
                <a:solidFill>
                  <a:srgbClr val="C00000"/>
                </a:solidFill>
              </a:rPr>
              <a:t>ε</a:t>
            </a:r>
            <a:endParaRPr lang="en-US" sz="3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FABC9A6-30D9-41C1-A569-9D76FB4E08A3}"/>
                  </a:ext>
                </a:extLst>
              </p14:cNvPr>
              <p14:cNvContentPartPr/>
              <p14:nvPr/>
            </p14:nvContentPartPr>
            <p14:xfrm>
              <a:off x="5964144" y="2873855"/>
              <a:ext cx="639360" cy="777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FABC9A6-30D9-41C1-A569-9D76FB4E08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32824" y="2842535"/>
                <a:ext cx="70200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2458578-2102-4476-9C99-992299276B8D}"/>
                  </a:ext>
                </a:extLst>
              </p14:cNvPr>
              <p14:cNvContentPartPr/>
              <p14:nvPr/>
            </p14:nvContentPartPr>
            <p14:xfrm>
              <a:off x="6777267" y="2887875"/>
              <a:ext cx="740880" cy="653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2458578-2102-4476-9C99-992299276B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45947" y="2856555"/>
                <a:ext cx="803520" cy="7164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1AA7B91-D10E-402D-8DA3-A7DE9A54A043}"/>
              </a:ext>
            </a:extLst>
          </p:cNvPr>
          <p:cNvSpPr/>
          <p:nvPr/>
        </p:nvSpPr>
        <p:spPr>
          <a:xfrm>
            <a:off x="6084031" y="3793017"/>
            <a:ext cx="127470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TW" sz="2300" dirty="0">
                <a:solidFill>
                  <a:srgbClr val="3333FF"/>
                </a:solidFill>
                <a:latin typeface="Times" panose="02020603050405020304" pitchFamily="18" charset="0"/>
                <a:cs typeface="Times" panose="02020603050405020304" pitchFamily="18" charset="0"/>
                <a:sym typeface="Helvetica"/>
              </a:rPr>
              <a:t>e.g. </a:t>
            </a:r>
            <a:r>
              <a:rPr lang="en-US" altLang="zh-TW" sz="2300" dirty="0" err="1">
                <a:solidFill>
                  <a:srgbClr val="3333FF"/>
                </a:solidFill>
                <a:latin typeface="Times" panose="02020603050405020304" pitchFamily="18" charset="0"/>
                <a:cs typeface="Times" panose="02020603050405020304" pitchFamily="18" charset="0"/>
                <a:sym typeface="Helvetica"/>
              </a:rPr>
              <a:t>mCP</a:t>
            </a:r>
            <a:endParaRPr lang="en-US" altLang="zh-TW" sz="2300" dirty="0">
              <a:solidFill>
                <a:srgbClr val="3333FF"/>
              </a:solidFill>
              <a:latin typeface="Times" panose="02020603050405020304" pitchFamily="18" charset="0"/>
              <a:cs typeface="Times" panose="02020603050405020304" pitchFamily="18" charset="0"/>
              <a:sym typeface="Helvetic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6A1F9-F587-46ED-8403-94110FBE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13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50EF8A-C146-4777-BE9D-0E0FC5A59C88}"/>
              </a:ext>
            </a:extLst>
          </p:cNvPr>
          <p:cNvSpPr txBox="1">
            <a:spLocks/>
          </p:cNvSpPr>
          <p:nvPr/>
        </p:nvSpPr>
        <p:spPr>
          <a:xfrm>
            <a:off x="2450885" y="6015820"/>
            <a:ext cx="4360080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Cambria" panose="02040503050406030204" pitchFamily="18" charset="0"/>
              </a:rPr>
              <a:t>Yu-Dai Tsai, </a:t>
            </a:r>
            <a:r>
              <a:rPr lang="en-US" sz="2200" dirty="0" err="1">
                <a:latin typeface="Cambria" panose="02040503050406030204" pitchFamily="18" charset="0"/>
              </a:rPr>
              <a:t>Fermilab</a:t>
            </a:r>
            <a:r>
              <a:rPr lang="en-US" sz="2200" dirty="0">
                <a:latin typeface="Cambria" panose="02040503050406030204" pitchFamily="18" charset="0"/>
              </a:rPr>
              <a:t> @ BNL 2018</a:t>
            </a:r>
          </a:p>
        </p:txBody>
      </p:sp>
    </p:spTree>
    <p:extLst>
      <p:ext uri="{BB962C8B-B14F-4D97-AF65-F5344CB8AC3E}">
        <p14:creationId xmlns:p14="http://schemas.microsoft.com/office/powerpoint/2010/main" val="159741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533045-89B2-4AB9-9516-35EB7AA8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139483"/>
            <a:ext cx="8466720" cy="131279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IMPORTANT NOTE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665F20E-9584-456F-B0BC-9BC362A8B00F}"/>
              </a:ext>
            </a:extLst>
          </p:cNvPr>
          <p:cNvSpPr/>
          <p:nvPr/>
        </p:nvSpPr>
        <p:spPr>
          <a:xfrm>
            <a:off x="969913" y="1195471"/>
            <a:ext cx="7322024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Our search is simply a search for particles (fermion</a:t>
            </a:r>
            <a:r>
              <a:rPr lang="zh-TW" altLang="en-US" sz="2400" dirty="0"/>
              <a:t> </a:t>
            </a:r>
            <a:r>
              <a:rPr lang="el-GR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χ</a:t>
            </a:r>
            <a:r>
              <a:rPr lang="en-US" sz="2400" dirty="0"/>
              <a:t>) with {mass, electric charge} =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Minimal theoretical inputs/parameters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mCPs</a:t>
            </a:r>
            <a:r>
              <a:rPr lang="en-US" sz="2400" b="1" dirty="0"/>
              <a:t> do not have to be DM in our searches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bounds we derive </a:t>
            </a:r>
            <a:r>
              <a:rPr lang="en-US" sz="2400" b="1" dirty="0">
                <a:solidFill>
                  <a:srgbClr val="3333FF"/>
                </a:solidFill>
              </a:rPr>
              <a:t>still put constraints on DM as well as dark sector scenarios.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Not considering bounds on dark photon 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/>
              <a:t>(not necessary for </a:t>
            </a:r>
            <a:r>
              <a:rPr lang="en-US" sz="2400" dirty="0" err="1"/>
              <a:t>mCP</a:t>
            </a:r>
            <a:r>
              <a:rPr lang="en-US" sz="2400" dirty="0"/>
              <a:t> particles)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3399"/>
                </a:solidFill>
              </a:rPr>
              <a:t>Similar bound/sensitivity applies to scalar </a:t>
            </a:r>
            <a:r>
              <a:rPr lang="en-US" sz="2400" dirty="0" err="1">
                <a:solidFill>
                  <a:srgbClr val="FF3399"/>
                </a:solidFill>
              </a:rPr>
              <a:t>mCPs</a:t>
            </a:r>
            <a:endParaRPr lang="en-US" sz="2400" dirty="0">
              <a:solidFill>
                <a:srgbClr val="FF33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44389-D5E1-40BD-A95B-5D562AE3B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00" y="1886993"/>
            <a:ext cx="990600" cy="4000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59D45A-713A-4AAC-B9B6-A1A3A9E6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2815365"/>
            <a:ext cx="7772400" cy="14700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Millicharged Particle: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0CFDB-5F22-43E8-8FA3-186212DDB03E}"/>
              </a:ext>
            </a:extLst>
          </p:cNvPr>
          <p:cNvSpPr/>
          <p:nvPr/>
        </p:nvSpPr>
        <p:spPr>
          <a:xfrm>
            <a:off x="2567287" y="3273379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8B009E-C394-4B68-914D-AA1812BF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D83AC3-D115-4A7B-BB70-84BB05F9C283}"/>
              </a:ext>
            </a:extLst>
          </p:cNvPr>
          <p:cNvSpPr txBox="1">
            <a:spLocks/>
          </p:cNvSpPr>
          <p:nvPr/>
        </p:nvSpPr>
        <p:spPr>
          <a:xfrm>
            <a:off x="2450885" y="6015820"/>
            <a:ext cx="4360080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Cambria" panose="02040503050406030204" pitchFamily="18" charset="0"/>
              </a:rPr>
              <a:t>Yu-Dai Tsai, </a:t>
            </a:r>
            <a:r>
              <a:rPr lang="en-US" sz="2200" dirty="0" err="1">
                <a:latin typeface="Cambria" panose="02040503050406030204" pitchFamily="18" charset="0"/>
              </a:rPr>
              <a:t>Fermilab</a:t>
            </a:r>
            <a:r>
              <a:rPr lang="en-US" sz="2200" dirty="0">
                <a:latin typeface="Cambria" panose="02040503050406030204" pitchFamily="18" charset="0"/>
              </a:rPr>
              <a:t> @ BNL 2018</a:t>
            </a:r>
          </a:p>
        </p:txBody>
      </p:sp>
    </p:spTree>
    <p:extLst>
      <p:ext uri="{BB962C8B-B14F-4D97-AF65-F5344CB8AC3E}">
        <p14:creationId xmlns:p14="http://schemas.microsoft.com/office/powerpoint/2010/main" val="375426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272795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/>
              <a:t>MCP: production &amp; detection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60EE4-B985-4E75-B737-132C4FB7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157644-FA8B-4B84-A5C4-51F0427EF841}"/>
              </a:ext>
            </a:extLst>
          </p:cNvPr>
          <p:cNvSpPr/>
          <p:nvPr/>
        </p:nvSpPr>
        <p:spPr>
          <a:xfrm>
            <a:off x="2444227" y="2934710"/>
            <a:ext cx="2139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3333FF"/>
                </a:solidFill>
              </a:rPr>
              <a:t>production: </a:t>
            </a:r>
            <a:br>
              <a:rPr lang="en-US" sz="2200" dirty="0">
                <a:solidFill>
                  <a:srgbClr val="3333FF"/>
                </a:solidFill>
              </a:rPr>
            </a:br>
            <a:r>
              <a:rPr lang="en-US" sz="2200" dirty="0">
                <a:solidFill>
                  <a:srgbClr val="3333FF"/>
                </a:solidFill>
              </a:rPr>
              <a:t>meson decays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10F5A4-83A7-4096-9E1D-EA4BC64BF06E}"/>
              </a:ext>
            </a:extLst>
          </p:cNvPr>
          <p:cNvSpPr/>
          <p:nvPr/>
        </p:nvSpPr>
        <p:spPr>
          <a:xfrm>
            <a:off x="6184956" y="2980733"/>
            <a:ext cx="2732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3333FF"/>
                </a:solidFill>
              </a:rPr>
              <a:t>detection: </a:t>
            </a:r>
            <a:br>
              <a:rPr lang="en-US" sz="2200" dirty="0">
                <a:solidFill>
                  <a:srgbClr val="3333FF"/>
                </a:solidFill>
              </a:rPr>
            </a:br>
            <a:r>
              <a:rPr lang="en-US" sz="2200" dirty="0">
                <a:solidFill>
                  <a:srgbClr val="3333FF"/>
                </a:solidFill>
              </a:rPr>
              <a:t>scattering electron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8E2CE96-AF47-4AD2-8EF3-AD770AC1D859}"/>
                  </a:ext>
                </a:extLst>
              </p14:cNvPr>
              <p14:cNvContentPartPr/>
              <p14:nvPr/>
            </p14:nvContentPartPr>
            <p14:xfrm>
              <a:off x="388500" y="1767540"/>
              <a:ext cx="716760" cy="351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8E2CE96-AF47-4AD2-8EF3-AD770AC1D8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500" y="1758900"/>
                <a:ext cx="7344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CAE0E58-616E-4714-885D-8D1458A7B2BC}"/>
                  </a:ext>
                </a:extLst>
              </p14:cNvPr>
              <p14:cNvContentPartPr/>
              <p14:nvPr/>
            </p14:nvContentPartPr>
            <p14:xfrm>
              <a:off x="1318020" y="1981020"/>
              <a:ext cx="289800" cy="289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CAE0E58-616E-4714-885D-8D1458A7B2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9380" y="1972020"/>
                <a:ext cx="3074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F7FC50D-2B6D-4E14-8123-B811E6EAE11C}"/>
                  </a:ext>
                </a:extLst>
              </p14:cNvPr>
              <p14:cNvContentPartPr/>
              <p14:nvPr/>
            </p14:nvContentPartPr>
            <p14:xfrm>
              <a:off x="1409460" y="1439940"/>
              <a:ext cx="213840" cy="312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F7FC50D-2B6D-4E14-8123-B811E6EAE1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0820" y="1431300"/>
                <a:ext cx="2314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CC67048-76B3-4D1C-80A6-DC24FCEDC484}"/>
                  </a:ext>
                </a:extLst>
              </p14:cNvPr>
              <p14:cNvContentPartPr/>
              <p14:nvPr/>
            </p14:nvContentPartPr>
            <p14:xfrm>
              <a:off x="1889700" y="1759980"/>
              <a:ext cx="800640" cy="274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CC67048-76B3-4D1C-80A6-DC24FCEDC4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0700" y="1751340"/>
                <a:ext cx="8182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9B524AD-F44F-4D87-AB67-BC17C6BBB5B9}"/>
                  </a:ext>
                </a:extLst>
              </p14:cNvPr>
              <p14:cNvContentPartPr/>
              <p14:nvPr/>
            </p14:nvContentPartPr>
            <p14:xfrm>
              <a:off x="1767660" y="2285940"/>
              <a:ext cx="655560" cy="228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9B524AD-F44F-4D87-AB67-BC17C6BBB5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8660" y="2276940"/>
                <a:ext cx="673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12176A8-2802-45DA-92C0-F911FDA10955}"/>
                  </a:ext>
                </a:extLst>
              </p14:cNvPr>
              <p14:cNvContentPartPr/>
              <p14:nvPr/>
            </p14:nvContentPartPr>
            <p14:xfrm>
              <a:off x="2826780" y="1135380"/>
              <a:ext cx="2385360" cy="1112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12176A8-2802-45DA-92C0-F911FDA109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18140" y="1126380"/>
                <a:ext cx="2403000" cy="11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8983418-C131-42DC-99CD-FA6484440578}"/>
                  </a:ext>
                </a:extLst>
              </p14:cNvPr>
              <p14:cNvContentPartPr/>
              <p14:nvPr/>
            </p14:nvContentPartPr>
            <p14:xfrm>
              <a:off x="5943300" y="1508700"/>
              <a:ext cx="549000" cy="137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8983418-C131-42DC-99CD-FA64844405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34660" y="1499700"/>
                <a:ext cx="5666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831FD1F-384F-4E81-9068-905E90236EE4}"/>
                  </a:ext>
                </a:extLst>
              </p14:cNvPr>
              <p14:cNvContentPartPr/>
              <p14:nvPr/>
            </p14:nvContentPartPr>
            <p14:xfrm>
              <a:off x="6835020" y="1462980"/>
              <a:ext cx="1432800" cy="10440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831FD1F-384F-4E81-9068-905E90236EE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26020" y="1453983"/>
                <a:ext cx="1450440" cy="1061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D94FA92-79BF-44AE-88B5-4C6DC12235CD}"/>
                  </a:ext>
                </a:extLst>
              </p14:cNvPr>
              <p14:cNvContentPartPr/>
              <p14:nvPr/>
            </p14:nvContentPartPr>
            <p14:xfrm>
              <a:off x="6865620" y="2674380"/>
              <a:ext cx="221400" cy="1526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D94FA92-79BF-44AE-88B5-4C6DC12235C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56620" y="2665740"/>
                <a:ext cx="2390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FD7CE31-0624-4274-8D0D-839C78BCB24D}"/>
                  </a:ext>
                </a:extLst>
              </p14:cNvPr>
              <p14:cNvContentPartPr/>
              <p14:nvPr/>
            </p14:nvContentPartPr>
            <p14:xfrm>
              <a:off x="8290500" y="2636220"/>
              <a:ext cx="236520" cy="198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FD7CE31-0624-4274-8D0D-839C78BCB2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81500" y="2627580"/>
                <a:ext cx="25416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47" name="Rectangle 146">
            <a:extLst>
              <a:ext uri="{FF2B5EF4-FFF2-40B4-BE49-F238E27FC236}">
                <a16:creationId xmlns:a16="http://schemas.microsoft.com/office/drawing/2014/main" id="{8590D7BF-92B4-4F98-8055-76CE83A8206A}"/>
              </a:ext>
            </a:extLst>
          </p:cNvPr>
          <p:cNvSpPr/>
          <p:nvPr/>
        </p:nvSpPr>
        <p:spPr>
          <a:xfrm>
            <a:off x="1027111" y="2376200"/>
            <a:ext cx="76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Target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E5F851F7-5CF7-4C7C-9C4E-EA308FAEA342}"/>
                  </a:ext>
                </a:extLst>
              </p14:cNvPr>
              <p14:cNvContentPartPr/>
              <p14:nvPr/>
            </p14:nvContentPartPr>
            <p14:xfrm>
              <a:off x="1500900" y="4749665"/>
              <a:ext cx="568440" cy="5598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E5F851F7-5CF7-4C7C-9C4E-EA308FAEA34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91900" y="4740665"/>
                <a:ext cx="58608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AC79F73-9BBE-4723-AFCF-57EB99F66D9E}"/>
                  </a:ext>
                </a:extLst>
              </p14:cNvPr>
              <p14:cNvContentPartPr/>
              <p14:nvPr/>
            </p14:nvContentPartPr>
            <p14:xfrm>
              <a:off x="5423998" y="1491305"/>
              <a:ext cx="284400" cy="2934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AC79F73-9BBE-4723-AFCF-57EB99F66D9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15358" y="1482305"/>
                <a:ext cx="3020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4A7C7583-794B-4B94-AD40-837D828F866E}"/>
                  </a:ext>
                </a:extLst>
              </p14:cNvPr>
              <p14:cNvContentPartPr/>
              <p14:nvPr/>
            </p14:nvContentPartPr>
            <p14:xfrm>
              <a:off x="5379718" y="2174945"/>
              <a:ext cx="320040" cy="3376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4A7C7583-794B-4B94-AD40-837D828F86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70718" y="2165945"/>
                <a:ext cx="337680" cy="355320"/>
              </a:xfrm>
              <a:prstGeom prst="rect">
                <a:avLst/>
              </a:prstGeom>
            </p:spPr>
          </p:pic>
        </mc:Fallback>
      </mc:AlternateContent>
      <p:sp>
        <p:nvSpPr>
          <p:cNvPr id="196" name="Rectangle 195">
            <a:extLst>
              <a:ext uri="{FF2B5EF4-FFF2-40B4-BE49-F238E27FC236}">
                <a16:creationId xmlns:a16="http://schemas.microsoft.com/office/drawing/2014/main" id="{7ED2AB52-8D6E-4ACE-B80E-58F7EF532E37}"/>
              </a:ext>
            </a:extLst>
          </p:cNvPr>
          <p:cNvSpPr/>
          <p:nvPr/>
        </p:nvSpPr>
        <p:spPr>
          <a:xfrm>
            <a:off x="1105260" y="5708284"/>
            <a:ext cx="5533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Heavy </a:t>
            </a:r>
            <a:r>
              <a:rPr lang="en-US" sz="2000" b="1" dirty="0" err="1">
                <a:solidFill>
                  <a:srgbClr val="C00000"/>
                </a:solidFill>
              </a:rPr>
              <a:t>measons</a:t>
            </a:r>
            <a:r>
              <a:rPr lang="en-US" sz="2000" b="1" dirty="0">
                <a:solidFill>
                  <a:srgbClr val="C00000"/>
                </a:solidFill>
              </a:rPr>
              <a:t> are important for higher mass </a:t>
            </a:r>
            <a:r>
              <a:rPr lang="en-US" sz="2000" b="1" dirty="0" err="1">
                <a:solidFill>
                  <a:srgbClr val="C00000"/>
                </a:solidFill>
              </a:rPr>
              <a:t>mCP’s</a:t>
            </a:r>
            <a:r>
              <a:rPr lang="en-US" sz="2000" b="1" dirty="0">
                <a:solidFill>
                  <a:srgbClr val="C00000"/>
                </a:solidFill>
              </a:rPr>
              <a:t> in high enough beam energy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dirty="0"/>
              <a:t>(see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1806.03310 vs 1809.06388</a:t>
            </a:r>
            <a:r>
              <a:rPr lang="en-US" sz="2000" dirty="0"/>
              <a:t>)</a:t>
            </a:r>
            <a:br>
              <a:rPr lang="en-US" sz="2000" b="1" dirty="0">
                <a:solidFill>
                  <a:srgbClr val="C00000"/>
                </a:solidFill>
              </a:rPr>
            </a:b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5A25C4C-1B6F-4483-AAC4-F9E68AE79F89}"/>
                  </a:ext>
                </a:extLst>
              </p14:cNvPr>
              <p14:cNvContentPartPr/>
              <p14:nvPr/>
            </p14:nvContentPartPr>
            <p14:xfrm>
              <a:off x="2548500" y="4234505"/>
              <a:ext cx="2663640" cy="12787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5A25C4C-1B6F-4483-AAC4-F9E68AE79F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9500" y="4225865"/>
                <a:ext cx="2681280" cy="12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C2D807ED-1425-483D-AFDA-00EE1F57F182}"/>
                  </a:ext>
                </a:extLst>
              </p:cNvPr>
              <p:cNvSpPr/>
              <p:nvPr/>
            </p:nvSpPr>
            <p:spPr>
              <a:xfrm>
                <a:off x="6219600" y="4161533"/>
                <a:ext cx="2663640" cy="1619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BR(</a:t>
                </a:r>
                <a:r>
                  <a:rPr lang="el-GR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π</a:t>
                </a:r>
                <a:r>
                  <a:rPr lang="el-GR" sz="1700" baseline="30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0</a:t>
                </a:r>
                <a:r>
                  <a:rPr lang="el-GR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→2γ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) = 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0.99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BR(</a:t>
                </a:r>
                <a:r>
                  <a:rPr lang="el-GR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π</a:t>
                </a:r>
                <a:r>
                  <a:rPr lang="el-GR" sz="1700" baseline="30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0</a:t>
                </a:r>
                <a:r>
                  <a:rPr lang="el-GR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→γ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7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) = 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0.01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BR(</a:t>
                </a:r>
                <a:r>
                  <a:rPr lang="el-GR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π</a:t>
                </a:r>
                <a:r>
                  <a:rPr lang="el-GR" sz="1700" baseline="30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0</a:t>
                </a:r>
                <a:r>
                  <a:rPr lang="el-GR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6∗10</m:t>
                        </m:r>
                      </m:e>
                      <m:sup>
                        <m:r>
                          <a:rPr lang="en-US" sz="17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en-US" sz="17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BR(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J/</a:t>
                </a:r>
                <a:r>
                  <a:rPr lang="el-GR" sz="1700" dirty="0">
                    <a:solidFill>
                      <a:schemeClr val="bg1">
                        <a:lumMod val="50000"/>
                      </a:schemeClr>
                    </a:solidFill>
                  </a:rPr>
                  <a:t>ψ</a:t>
                </a:r>
                <a:r>
                  <a:rPr lang="el-GR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) = 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0.06</a:t>
                </a:r>
                <a:endParaRPr lang="en-US" sz="17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C2D807ED-1425-483D-AFDA-00EE1F57F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600" y="4161533"/>
                <a:ext cx="2663640" cy="1619802"/>
              </a:xfrm>
              <a:prstGeom prst="rect">
                <a:avLst/>
              </a:prstGeom>
              <a:blipFill>
                <a:blip r:embed="rId30"/>
                <a:stretch>
                  <a:fillRect l="-1373" b="-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87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279747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  <a:ea typeface="Cambria" panose="02040503050406030204" pitchFamily="18" charset="0"/>
              </a:rPr>
              <a:t>MCP Signals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652C54-3BC1-4D79-BD76-DC2FDE5E4D15}"/>
                  </a:ext>
                </a:extLst>
              </p:cNvPr>
              <p:cNvSpPr/>
              <p:nvPr/>
            </p:nvSpPr>
            <p:spPr>
              <a:xfrm>
                <a:off x="1273936" y="1231030"/>
                <a:ext cx="6694226" cy="136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1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signal events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𝑖𝑔</m:t>
                    </m:r>
                  </m:oMath>
                </a14:m>
                <a:endParaRPr lang="en-US" sz="21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1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1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652C54-3BC1-4D79-BD76-DC2FDE5E4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936" y="1231030"/>
                <a:ext cx="6694226" cy="1369606"/>
              </a:xfrm>
              <a:prstGeom prst="rect">
                <a:avLst/>
              </a:prstGeom>
              <a:blipFill>
                <a:blip r:embed="rId2"/>
                <a:stretch>
                  <a:fillRect l="-911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13058-8FFF-4B08-A280-572ED357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4BAD9-DA91-4A89-A98C-C5CC5D43D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989" y="1696543"/>
            <a:ext cx="5416952" cy="9473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B65F49-0B8E-4C5E-993B-A7C3CCBD9AEE}"/>
                  </a:ext>
                </a:extLst>
              </p:cNvPr>
              <p:cNvSpPr/>
              <p:nvPr/>
            </p:nvSpPr>
            <p:spPr>
              <a:xfrm>
                <a:off x="1167275" y="2905110"/>
                <a:ext cx="7190380" cy="3282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dirty="0"/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900" dirty="0"/>
                          <m:t>χ</m:t>
                        </m:r>
                      </m:sub>
                    </m:sSub>
                  </m:oMath>
                </a14:m>
                <a:r>
                  <a:rPr lang="en-US" sz="19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b="0" i="0" dirty="0" smtClean="0"/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900" b="0" i="0" dirty="0" smtClean="0"/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) represents the number of </a:t>
                </a:r>
                <a:r>
                  <a:rPr lang="en-US" sz="1900" dirty="0" err="1"/>
                  <a:t>mCPs</a:t>
                </a:r>
                <a:r>
                  <a:rPr lang="en-US" sz="1900" dirty="0"/>
                  <a:t> with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dirty="0"/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900" dirty="0"/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arriving at the detector.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dirty="0"/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900" dirty="0"/>
                          <m:t>χ</m:t>
                        </m:r>
                      </m:sub>
                    </m:sSub>
                  </m:oMath>
                </a14:m>
                <a:r>
                  <a:rPr lang="en-US" sz="19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dirty="0"/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900" dirty="0"/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)</a:t>
                </a:r>
                <a:r>
                  <a:rPr lang="en-US" sz="1900" dirty="0">
                    <a:latin typeface="Times" panose="02020603050405020304" pitchFamily="18" charset="0"/>
                    <a:cs typeface="Times" panose="02020603050405020304" pitchFamily="18" charset="0"/>
                  </a:rPr>
                  <a:t> is a function of both the </a:t>
                </a:r>
                <a:r>
                  <a:rPr lang="en-US" sz="19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branching ratio </a:t>
                </a:r>
                <a:r>
                  <a:rPr lang="en-US" sz="1900" dirty="0">
                    <a:latin typeface="Times" panose="02020603050405020304" pitchFamily="18" charset="0"/>
                    <a:cs typeface="Times" panose="02020603050405020304" pitchFamily="18" charset="0"/>
                  </a:rPr>
                  <a:t>and </a:t>
                </a:r>
                <a:r>
                  <a:rPr lang="en-US" sz="19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geometric losses </a:t>
                </a:r>
                <a:r>
                  <a:rPr lang="en-US" sz="1900" dirty="0">
                    <a:latin typeface="Times" panose="02020603050405020304" pitchFamily="18" charset="0"/>
                    <a:cs typeface="Times" panose="02020603050405020304" pitchFamily="18" charset="0"/>
                  </a:rPr>
                  <a:t>which can vary significantly between experiments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900" i="1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900" dirty="0"/>
                  <a:t>: </a:t>
                </a:r>
                <a:r>
                  <a:rPr lang="en-US" sz="1900" b="1" dirty="0"/>
                  <a:t>total number of electrons</a:t>
                </a:r>
                <a:r>
                  <a:rPr lang="en-US" sz="1900" dirty="0"/>
                  <a:t> inside the active volume of the detector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Area: the active volume divided by the average length traversed by particles inside the detector (“effective area”).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dirty="0"/>
                          <m:t>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900" dirty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1900" dirty="0"/>
                          <m:t>χ</m:t>
                        </m:r>
                      </m:sub>
                    </m:sSub>
                  </m:oMath>
                </a14:m>
                <a:r>
                  <a:rPr lang="en-US" sz="19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dirty="0"/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900" dirty="0"/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) is the </a:t>
                </a:r>
                <a:r>
                  <a:rPr lang="en-US" sz="1900" b="1" dirty="0"/>
                  <a:t>detection cross section consistent </a:t>
                </a:r>
                <a:r>
                  <a:rPr lang="en-US" sz="1900" dirty="0"/>
                  <a:t>with the angular and recoil cuts in the experiment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B65F49-0B8E-4C5E-993B-A7C3CCBD9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75" y="2905110"/>
                <a:ext cx="7190380" cy="3282437"/>
              </a:xfrm>
              <a:prstGeom prst="rect">
                <a:avLst/>
              </a:prstGeom>
              <a:blipFill>
                <a:blip r:embed="rId4"/>
                <a:stretch>
                  <a:fillRect l="-593" t="-743" b="-2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A9C2E00-A525-4DAC-8EEF-EDFB5DE1B32D}"/>
              </a:ext>
            </a:extLst>
          </p:cNvPr>
          <p:cNvSpPr/>
          <p:nvPr/>
        </p:nvSpPr>
        <p:spPr>
          <a:xfrm>
            <a:off x="6663155" y="2166409"/>
            <a:ext cx="2085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7030A0"/>
                </a:solidFill>
              </a:rPr>
              <a:t>detection efficiency</a:t>
            </a:r>
            <a:endParaRPr lang="en-US" dirty="0">
              <a:solidFill>
                <a:srgbClr val="7030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9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652C54-3BC1-4D79-BD76-DC2FDE5E4D15}"/>
                  </a:ext>
                </a:extLst>
              </p:cNvPr>
              <p:cNvSpPr/>
              <p:nvPr/>
            </p:nvSpPr>
            <p:spPr>
              <a:xfrm>
                <a:off x="995224" y="1593361"/>
                <a:ext cx="7308377" cy="4191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For </a:t>
                </a:r>
                <a:r>
                  <a:rPr lang="en-US" sz="2000" b="1" dirty="0">
                    <a:solidFill>
                      <a:srgbClr val="3333FF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η </a:t>
                </a: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3333FF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3333FF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, </a:t>
                </a:r>
                <a:r>
                  <a:rPr lang="en-US" sz="20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Dalitz</a:t>
                </a: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decays: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dirty="0"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/η → γ 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χ</m:t>
                        </m:r>
                      </m:e>
                    </m:acc>
                  </m:oMath>
                </a14:m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dominate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For </a:t>
                </a:r>
                <a:r>
                  <a:rPr lang="en-US" sz="2000" b="1" dirty="0">
                    <a:solidFill>
                      <a:srgbClr val="3333FF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J/ψ</a:t>
                </a: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&amp; </a:t>
                </a:r>
                <a:r>
                  <a:rPr lang="en-US" sz="2000" b="1" dirty="0">
                    <a:solidFill>
                      <a:srgbClr val="3333FF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Υ</a:t>
                </a: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, direct decays: J/ψ, Υ → 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χ</m:t>
                        </m:r>
                      </m:e>
                    </m:acc>
                  </m:oMath>
                </a14:m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dominate. </a:t>
                </a:r>
                <a:b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Important for high-mass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mCP</a:t>
                </a:r>
                <a:r>
                  <a:rPr lang="en-US" sz="2000" dirty="0">
                    <a:solidFill>
                      <a:srgbClr val="C0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productions!</a:t>
                </a: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The branching ratio for a meson, </a:t>
                </a:r>
                <a:r>
                  <a:rPr lang="en-US" sz="2000" b="1" dirty="0">
                    <a:latin typeface="Blackadder ITC" panose="04020505051007020D02" pitchFamily="82" charset="0"/>
                    <a:cs typeface="Times" panose="02020603050405020304" pitchFamily="18" charset="0"/>
                  </a:rPr>
                  <a:t>M</a:t>
                </a: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, to </a:t>
                </a:r>
                <a:r>
                  <a:rPr lang="en-US" sz="20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mCPs</a:t>
                </a: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is given roughly by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M: the mass of the parent meson, X:any additional particles, </a:t>
                </a:r>
                <a:b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</a:b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χ</m:t>
                        </m:r>
                      </m:sub>
                    </m:sSub>
                  </m:oMath>
                </a14:m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/M): phase space factor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χ</m:t>
                        </m:r>
                      </m:sub>
                    </m:sSub>
                  </m:oMath>
                </a14:m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/M.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Also consider </a:t>
                </a:r>
                <a:r>
                  <a:rPr lang="en-US" sz="2000" b="1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Drell</a:t>
                </a:r>
                <a:r>
                  <a:rPr lang="en-US" sz="20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-Yan production of </a:t>
                </a:r>
                <a:r>
                  <a:rPr lang="en-US" sz="2000" b="1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mCP</a:t>
                </a:r>
                <a:r>
                  <a:rPr lang="en-US" sz="20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from </a:t>
                </a:r>
                <a:r>
                  <a:rPr lang="en-US" sz="20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q q-bar annihilation</a:t>
                </a: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652C54-3BC1-4D79-BD76-DC2FDE5E4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24" y="1593361"/>
                <a:ext cx="7308377" cy="4191084"/>
              </a:xfrm>
              <a:prstGeom prst="rect">
                <a:avLst/>
              </a:prstGeom>
              <a:blipFill>
                <a:blip r:embed="rId2"/>
                <a:stretch>
                  <a:fillRect l="-751" b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507378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  <a:ea typeface="Cambria" panose="02040503050406030204" pitchFamily="18" charset="0"/>
              </a:rPr>
              <a:t>MCP productions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29D30-1B87-49B0-BA45-85F17FFB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2" y="3283376"/>
            <a:ext cx="5934075" cy="9429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6A4B90-8F48-44D9-AB63-058F64CE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A10961-3D3E-4600-8CE6-2A12F708EEAD}"/>
              </a:ext>
            </a:extLst>
          </p:cNvPr>
          <p:cNvSpPr txBox="1">
            <a:spLocks/>
          </p:cNvSpPr>
          <p:nvPr/>
        </p:nvSpPr>
        <p:spPr>
          <a:xfrm>
            <a:off x="2450885" y="6015820"/>
            <a:ext cx="4360080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Cambria" panose="02040503050406030204" pitchFamily="18" charset="0"/>
              </a:rPr>
              <a:t>Yu-Dai Tsai, </a:t>
            </a:r>
            <a:r>
              <a:rPr lang="en-US" sz="2000" dirty="0" err="1">
                <a:latin typeface="Cambria" panose="02040503050406030204" pitchFamily="18" charset="0"/>
              </a:rPr>
              <a:t>Fermilab</a:t>
            </a:r>
            <a:r>
              <a:rPr lang="en-US" sz="2000" dirty="0">
                <a:latin typeface="Cambria" panose="02040503050406030204" pitchFamily="18" charset="0"/>
              </a:rPr>
              <a:t> @ BNL 2018</a:t>
            </a:r>
          </a:p>
        </p:txBody>
      </p:sp>
    </p:spTree>
    <p:extLst>
      <p:ext uri="{BB962C8B-B14F-4D97-AF65-F5344CB8AC3E}">
        <p14:creationId xmlns:p14="http://schemas.microsoft.com/office/powerpoint/2010/main" val="386169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413816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3333FF"/>
                </a:solidFill>
                <a:ea typeface="Cambria" panose="02040503050406030204" pitchFamily="18" charset="0"/>
              </a:rPr>
              <a:t>MCP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652C54-3BC1-4D79-BD76-DC2FDE5E4D15}"/>
                  </a:ext>
                </a:extLst>
              </p:cNvPr>
              <p:cNvSpPr/>
              <p:nvPr/>
            </p:nvSpPr>
            <p:spPr>
              <a:xfrm>
                <a:off x="1405245" y="1584357"/>
                <a:ext cx="6488336" cy="3446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100" dirty="0"/>
                  <a:t>Detection signature: </a:t>
                </a:r>
                <a:r>
                  <a:rPr lang="en-US" sz="2100" b="1" dirty="0"/>
                  <a:t>elastic scattering with electrons</a:t>
                </a:r>
                <a:r>
                  <a:rPr lang="en-US" sz="21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100" dirty="0"/>
                  <a:t>Look for </a:t>
                </a:r>
                <a:r>
                  <a:rPr lang="en-US" sz="2100" dirty="0">
                    <a:solidFill>
                      <a:srgbClr val="C00000"/>
                    </a:solidFill>
                  </a:rPr>
                  <a:t>single-electron events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100" b="1" dirty="0"/>
                  <a:t>The dominance of electron scattering as a detection signal </a:t>
                </a:r>
                <a:r>
                  <a:rPr lang="en-US" sz="2100" dirty="0"/>
                  <a:t>is related to the </a:t>
                </a:r>
                <a:r>
                  <a:rPr lang="en-US" sz="2100" b="1" dirty="0"/>
                  <a:t>low-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100" b="1" dirty="0"/>
                  <a:t> sensitivity of the scattering cross section. </a:t>
                </a:r>
                <a:r>
                  <a:rPr lang="en-US" sz="21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21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100" dirty="0">
                    <a:solidFill>
                      <a:schemeClr val="bg1">
                        <a:lumMod val="50000"/>
                      </a:schemeClr>
                    </a:solidFill>
                  </a:rPr>
                  <a:t> is the squared 4-momentum transfer</a:t>
                </a:r>
                <a:r>
                  <a:rPr lang="en-US" sz="2100" dirty="0"/>
                  <a:t>)</a:t>
                </a:r>
                <a:r>
                  <a:rPr lang="en-US" sz="2100" b="1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100" dirty="0"/>
                  <a:t>Explicitly, in the limit of small electron mass, we have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652C54-3BC1-4D79-BD76-DC2FDE5E4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45" y="1584357"/>
                <a:ext cx="6488336" cy="3446393"/>
              </a:xfrm>
              <a:prstGeom prst="rect">
                <a:avLst/>
              </a:prstGeom>
              <a:blipFill>
                <a:blip r:embed="rId2"/>
                <a:stretch>
                  <a:fillRect l="-940" b="-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60604F0-2B20-4799-A9DB-79098D42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23" y="5205404"/>
            <a:ext cx="5143500" cy="10763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D995BF-E879-420F-96F1-F2B5B2FE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4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69497" y="2246038"/>
            <a:ext cx="4722856" cy="3343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Motivations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Millicharged Particle (</a:t>
            </a:r>
            <a:r>
              <a:rPr lang="en-US" sz="2300" b="1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mCP</a:t>
            </a:r>
            <a:r>
              <a:rPr lang="en-US" sz="23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 &amp; Neutrino Experiments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Bounds &amp; Sensitivity </a:t>
            </a:r>
            <a:r>
              <a:rPr lang="en-US" altLang="zh-TW" sz="23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Reaches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Discussion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3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7565" y="851843"/>
            <a:ext cx="8466720" cy="968114"/>
          </a:xfrm>
        </p:spPr>
        <p:txBody>
          <a:bodyPr/>
          <a:lstStyle/>
          <a:p>
            <a:r>
              <a:rPr lang="en-US" sz="4000" dirty="0"/>
              <a:t>O</a:t>
            </a:r>
            <a:r>
              <a:rPr lang="en-US" dirty="0"/>
              <a:t>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3EBD9-E273-48A7-B03F-2875A04F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3F244A-8FFB-404C-8646-20BEEA588416}"/>
              </a:ext>
            </a:extLst>
          </p:cNvPr>
          <p:cNvSpPr txBox="1">
            <a:spLocks/>
          </p:cNvSpPr>
          <p:nvPr/>
        </p:nvSpPr>
        <p:spPr>
          <a:xfrm>
            <a:off x="2450885" y="6015820"/>
            <a:ext cx="4360080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Cambria" panose="02040503050406030204" pitchFamily="18" charset="0"/>
              </a:rPr>
              <a:t>Yu-Dai Tsai, </a:t>
            </a:r>
            <a:r>
              <a:rPr lang="en-US" sz="2200" dirty="0" err="1">
                <a:latin typeface="Cambria" panose="02040503050406030204" pitchFamily="18" charset="0"/>
              </a:rPr>
              <a:t>Fermilab</a:t>
            </a:r>
            <a:r>
              <a:rPr lang="en-US" sz="2200" dirty="0">
                <a:latin typeface="Cambria" panose="02040503050406030204" pitchFamily="18" charset="0"/>
              </a:rPr>
              <a:t> @ BNL 2018</a:t>
            </a:r>
          </a:p>
        </p:txBody>
      </p:sp>
    </p:spTree>
    <p:extLst>
      <p:ext uri="{BB962C8B-B14F-4D97-AF65-F5344CB8AC3E}">
        <p14:creationId xmlns:p14="http://schemas.microsoft.com/office/powerpoint/2010/main" val="2222279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527013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3333FF"/>
                </a:solidFill>
                <a:ea typeface="Cambria" panose="02040503050406030204" pitchFamily="18" charset="0"/>
              </a:rPr>
              <a:t>MCP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652C54-3BC1-4D79-BD76-DC2FDE5E4D15}"/>
                  </a:ext>
                </a:extLst>
              </p:cNvPr>
              <p:cNvSpPr/>
              <p:nvPr/>
            </p:nvSpPr>
            <p:spPr>
              <a:xfrm>
                <a:off x="1538723" y="1640050"/>
                <a:ext cx="6221380" cy="3696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Integrate over momentum transfers, the total cross section will be dominated by the 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 contribution,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dirty="0">
                            <a:solidFill>
                              <a:srgbClr val="3333FF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100" dirty="0">
                            <a:solidFill>
                              <a:srgbClr val="3333FF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eχ</m:t>
                        </m:r>
                      </m:sub>
                    </m:sSub>
                    <m:r>
                      <a:rPr lang="en-US" sz="21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3333FF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= 4π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100" dirty="0">
                            <a:solidFill>
                              <a:srgbClr val="3333FF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α</m:t>
                        </m:r>
                      </m:e>
                      <m:sup>
                        <m:r>
                          <a:rPr lang="en-US" sz="21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1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100" dirty="0">
                            <a:solidFill>
                              <a:srgbClr val="3333FF"/>
                            </a:solidFill>
                            <a:latin typeface="Times" panose="02020603050405020304" pitchFamily="18" charset="0"/>
                            <a:ea typeface="Cambria Math" panose="02040503050406030204" pitchFamily="18" charset="0"/>
                            <a:cs typeface="Times" panose="02020603050405020304" pitchFamily="18" charset="0"/>
                          </a:rPr>
                          <m:t>ɛ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100" dirty="0">
                    <a:solidFill>
                      <a:srgbClr val="3333FF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1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  <m:sup>
                        <m:r>
                          <a:rPr lang="en-US" sz="21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.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We can relate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 in the lab frame to the recoil energy of the electron via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 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 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).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An experiment's </a:t>
                </a:r>
                <a:r>
                  <a:rPr lang="en-US" sz="21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recoil energy threshold</a:t>
                </a:r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 sets the scale of the detection cross section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1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1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652C54-3BC1-4D79-BD76-DC2FDE5E4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23" y="1640050"/>
                <a:ext cx="6221380" cy="3696012"/>
              </a:xfrm>
              <a:prstGeom prst="rect">
                <a:avLst/>
              </a:prstGeom>
              <a:blipFill>
                <a:blip r:embed="rId2"/>
                <a:stretch>
                  <a:fillRect l="-979"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3B49158-0A78-43A1-9CAA-0A0F4BC3E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644444"/>
            <a:ext cx="5029200" cy="9334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D4431-7639-4F7A-BCA5-54D328B8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A10552-CE21-4453-948F-7F0654C8BCE3}"/>
              </a:ext>
            </a:extLst>
          </p:cNvPr>
          <p:cNvSpPr txBox="1">
            <a:spLocks/>
          </p:cNvSpPr>
          <p:nvPr/>
        </p:nvSpPr>
        <p:spPr>
          <a:xfrm>
            <a:off x="2450885" y="6015820"/>
            <a:ext cx="4360080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Cambria" panose="02040503050406030204" pitchFamily="18" charset="0"/>
              </a:rPr>
              <a:t>Yu-Dai Tsai, </a:t>
            </a:r>
            <a:r>
              <a:rPr lang="en-US" sz="2000" dirty="0" err="1">
                <a:latin typeface="Cambria" panose="02040503050406030204" pitchFamily="18" charset="0"/>
              </a:rPr>
              <a:t>Fermilab</a:t>
            </a:r>
            <a:r>
              <a:rPr lang="en-US" sz="2000" dirty="0">
                <a:latin typeface="Cambria" panose="02040503050406030204" pitchFamily="18" charset="0"/>
              </a:rPr>
              <a:t> @ BNL 2018</a:t>
            </a:r>
          </a:p>
        </p:txBody>
      </p:sp>
    </p:spTree>
    <p:extLst>
      <p:ext uri="{BB962C8B-B14F-4D97-AF65-F5344CB8AC3E}">
        <p14:creationId xmlns:p14="http://schemas.microsoft.com/office/powerpoint/2010/main" val="243396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527013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3333FF"/>
                </a:solidFill>
                <a:ea typeface="Cambria" panose="02040503050406030204" pitchFamily="18" charset="0"/>
              </a:rPr>
              <a:t>MCP Detection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52C54-3BC1-4D79-BD76-DC2FDE5E4D15}"/>
              </a:ext>
            </a:extLst>
          </p:cNvPr>
          <p:cNvSpPr/>
          <p:nvPr/>
        </p:nvSpPr>
        <p:spPr>
          <a:xfrm>
            <a:off x="1288651" y="2951978"/>
            <a:ext cx="6721523" cy="359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Sensitivity to </a:t>
            </a:r>
            <a:r>
              <a:rPr lang="en-US" sz="2200" dirty="0" err="1"/>
              <a:t>mCPs</a:t>
            </a:r>
            <a:r>
              <a:rPr lang="en-US" sz="2200" dirty="0"/>
              <a:t> can be greatly enhanced by accurately </a:t>
            </a:r>
            <a:r>
              <a:rPr lang="en-US" sz="2200" b="1" dirty="0"/>
              <a:t>measuring low energy electron recoils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 </a:t>
            </a:r>
            <a:r>
              <a:rPr lang="en-US" sz="2200" dirty="0"/>
              <a:t>An important feature for </a:t>
            </a:r>
            <a:r>
              <a:rPr lang="en-US" sz="2200" b="1" dirty="0">
                <a:solidFill>
                  <a:srgbClr val="7030A0"/>
                </a:solidFill>
              </a:rPr>
              <a:t>search strategies at future experiments for </a:t>
            </a:r>
            <a:r>
              <a:rPr lang="en-US" sz="2200" b="1" dirty="0" err="1">
                <a:solidFill>
                  <a:srgbClr val="7030A0"/>
                </a:solidFill>
              </a:rPr>
              <a:t>mCP’s</a:t>
            </a:r>
            <a:r>
              <a:rPr lang="en-US" sz="2200" b="1" dirty="0">
                <a:solidFill>
                  <a:srgbClr val="7030A0"/>
                </a:solidFill>
              </a:rPr>
              <a:t> and LDM-electron scattering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Demonstrated in  </a:t>
            </a:r>
            <a:br>
              <a:rPr lang="en-US" sz="2200" dirty="0"/>
            </a:br>
            <a:r>
              <a:rPr lang="en-US" sz="2200" dirty="0"/>
              <a:t> </a:t>
            </a:r>
            <a:r>
              <a:rPr lang="en-US" altLang="zh-TW" sz="2200" dirty="0">
                <a:solidFill>
                  <a:srgbClr val="3333FF"/>
                </a:solidFill>
                <a:latin typeface="White"/>
              </a:rPr>
              <a:t>Magill, </a:t>
            </a:r>
            <a:r>
              <a:rPr lang="en-US" sz="2200" dirty="0" err="1">
                <a:solidFill>
                  <a:srgbClr val="3333FF"/>
                </a:solidFill>
              </a:rPr>
              <a:t>Plestid</a:t>
            </a:r>
            <a:r>
              <a:rPr lang="en-US" sz="2200" dirty="0">
                <a:solidFill>
                  <a:srgbClr val="3333FF"/>
                </a:solidFill>
              </a:rPr>
              <a:t>, </a:t>
            </a:r>
            <a:r>
              <a:rPr lang="en-US" sz="2200" dirty="0" err="1">
                <a:solidFill>
                  <a:srgbClr val="3333FF"/>
                </a:solidFill>
              </a:rPr>
              <a:t>Pospelov</a:t>
            </a:r>
            <a:r>
              <a:rPr lang="en-US" sz="2200" dirty="0">
                <a:solidFill>
                  <a:srgbClr val="3333FF"/>
                </a:solidFill>
              </a:rPr>
              <a:t>, </a:t>
            </a:r>
            <a:r>
              <a:rPr lang="en-US" sz="2200" b="1" dirty="0">
                <a:solidFill>
                  <a:srgbClr val="3333FF"/>
                </a:solidFill>
              </a:rPr>
              <a:t>YT</a:t>
            </a:r>
            <a:r>
              <a:rPr lang="en-US" sz="2200" dirty="0">
                <a:solidFill>
                  <a:srgbClr val="3333FF"/>
                </a:solidFill>
              </a:rPr>
              <a:t>, </a:t>
            </a:r>
            <a:r>
              <a:rPr lang="en-US" sz="2200" dirty="0">
                <a:solidFill>
                  <a:srgbClr val="3333FF"/>
                </a:solidFill>
                <a:hlinkClick r:id="rId2"/>
              </a:rPr>
              <a:t>1806.03310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r>
              <a:rPr lang="en-US" sz="2200" dirty="0"/>
              <a:t>&amp;</a:t>
            </a:r>
            <a:br>
              <a:rPr lang="en-US" sz="2200" dirty="0"/>
            </a:br>
            <a:r>
              <a:rPr lang="en-US" sz="2200" dirty="0"/>
              <a:t>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(for sub-GeV DM)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deNiverville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, 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Frugiuele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, 1807.06501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49158-0A78-43A1-9CAA-0A0F4BC3E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13" y="1673541"/>
            <a:ext cx="5029200" cy="9334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B130-7D7A-4633-A07A-BB4BFC99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1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172171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5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MCP Signals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652C54-3BC1-4D79-BD76-DC2FDE5E4D15}"/>
                  </a:ext>
                </a:extLst>
              </p:cNvPr>
              <p:cNvSpPr/>
              <p:nvPr/>
            </p:nvSpPr>
            <p:spPr>
              <a:xfrm>
                <a:off x="1143284" y="2053132"/>
                <a:ext cx="7012258" cy="369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𝑖𝑔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rPr>
                      <m:t>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ɛ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most of the 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mCP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parameter space under consideration, </a:t>
                </a: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</a:rPr>
                  <a:t>electromagnetic decays of mesons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provide the dominant flux contribution</a:t>
                </a: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err="1">
                    <a:solidFill>
                      <a:schemeClr val="bg1">
                        <a:lumMod val="50000"/>
                      </a:schemeClr>
                    </a:solidFill>
                  </a:rPr>
                  <a:t>Drell</a:t>
                </a: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</a:rPr>
                  <a:t>-Yan production (DYP) dominates for the large </a:t>
                </a:r>
                <a:r>
                  <a:rPr lang="en-US" sz="2000" b="1" dirty="0" err="1">
                    <a:solidFill>
                      <a:schemeClr val="bg1">
                        <a:lumMod val="50000"/>
                      </a:schemeClr>
                    </a:solidFill>
                  </a:rPr>
                  <a:t>mCP</a:t>
                </a: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</a:rPr>
                  <a:t> masses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that are only accessible at </a:t>
                </a: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</a:rPr>
                  <a:t>DUNE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and </a:t>
                </a:r>
                <a:r>
                  <a:rPr lang="en-US" sz="2000" b="1" dirty="0" err="1">
                    <a:solidFill>
                      <a:schemeClr val="bg1">
                        <a:lumMod val="50000"/>
                      </a:schemeClr>
                    </a:solidFill>
                  </a:rPr>
                  <a:t>SHiP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. </a:t>
                </a: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DYP, we integrate over the full production phase-space using </a:t>
                </a: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</a:rPr>
                  <a:t>MSTW </a:t>
                </a:r>
                <a:r>
                  <a:rPr lang="en-US" sz="2000" b="1" dirty="0" err="1">
                    <a:solidFill>
                      <a:schemeClr val="bg1">
                        <a:lumMod val="50000"/>
                      </a:schemeClr>
                    </a:solidFill>
                  </a:rPr>
                  <a:t>parton</a:t>
                </a: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</a:rPr>
                  <a:t> distribution functions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[Martin, Stirling, Thorne, Watt, 2009]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652C54-3BC1-4D79-BD76-DC2FDE5E4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284" y="2053132"/>
                <a:ext cx="7012258" cy="3693319"/>
              </a:xfrm>
              <a:prstGeom prst="rect">
                <a:avLst/>
              </a:prstGeom>
              <a:blipFill>
                <a:blip r:embed="rId2"/>
                <a:stretch>
                  <a:fillRect l="-1043" t="-660" b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9FD190-AB80-4D6F-A655-2FB13061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B82722-B7E8-4433-9C1D-B314FB79C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243" y="1017917"/>
            <a:ext cx="5416952" cy="9473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FA4E42-08A7-46DF-ACAA-EAEA92AA71D9}"/>
              </a:ext>
            </a:extLst>
          </p:cNvPr>
          <p:cNvSpPr/>
          <p:nvPr/>
        </p:nvSpPr>
        <p:spPr>
          <a:xfrm>
            <a:off x="5895833" y="1600660"/>
            <a:ext cx="218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Detection efficiency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5C94E73-AAE9-4E9B-AB9D-3DDD9CA2BE95}"/>
                  </a:ext>
                </a:extLst>
              </p14:cNvPr>
              <p14:cNvContentPartPr/>
              <p14:nvPr/>
            </p14:nvContentPartPr>
            <p14:xfrm>
              <a:off x="2681581" y="1699082"/>
              <a:ext cx="3043800" cy="607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5C94E73-AAE9-4E9B-AB9D-3DDD9CA2B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2941" y="1690082"/>
                <a:ext cx="3061440" cy="62532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itle 1">
            <a:extLst>
              <a:ext uri="{FF2B5EF4-FFF2-40B4-BE49-F238E27FC236}">
                <a16:creationId xmlns:a16="http://schemas.microsoft.com/office/drawing/2014/main" id="{54795722-C5B9-4843-9CD0-BD2ECC6DD927}"/>
              </a:ext>
            </a:extLst>
          </p:cNvPr>
          <p:cNvSpPr txBox="1">
            <a:spLocks/>
          </p:cNvSpPr>
          <p:nvPr/>
        </p:nvSpPr>
        <p:spPr>
          <a:xfrm>
            <a:off x="2469373" y="6026902"/>
            <a:ext cx="4360080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Cambria" panose="02040503050406030204" pitchFamily="18" charset="0"/>
              </a:rPr>
              <a:t>Yu-Dai Tsai, </a:t>
            </a:r>
            <a:r>
              <a:rPr lang="en-US" sz="2000" dirty="0" err="1">
                <a:latin typeface="Cambria" panose="02040503050406030204" pitchFamily="18" charset="0"/>
              </a:rPr>
              <a:t>Fermilab</a:t>
            </a:r>
            <a:r>
              <a:rPr lang="en-US" sz="2000" dirty="0">
                <a:latin typeface="Cambria" panose="02040503050406030204" pitchFamily="18" charset="0"/>
              </a:rPr>
              <a:t> @ BNL 2018</a:t>
            </a:r>
          </a:p>
        </p:txBody>
      </p:sp>
    </p:spTree>
    <p:extLst>
      <p:ext uri="{BB962C8B-B14F-4D97-AF65-F5344CB8AC3E}">
        <p14:creationId xmlns:p14="http://schemas.microsoft.com/office/powerpoint/2010/main" val="1481770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279747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MCP Bound/Sensitivity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652C54-3BC1-4D79-BD76-DC2FDE5E4D15}"/>
                  </a:ext>
                </a:extLst>
              </p:cNvPr>
              <p:cNvSpPr/>
              <p:nvPr/>
            </p:nvSpPr>
            <p:spPr>
              <a:xfrm>
                <a:off x="1273936" y="1354409"/>
                <a:ext cx="6694226" cy="5217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1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signal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𝑒𝑣𝑒𝑛𝑡</m:t>
                        </m:r>
                      </m:sub>
                    </m:sSub>
                  </m:oMath>
                </a14:m>
                <a:endParaRPr lang="en-US" sz="21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Our sensitivity curves are obtained by performing a standard sensitivity analysis [PDG, PLB 2010]: 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Given a number of background events b and data n, the number of signal events</a:t>
                </a: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𝑒𝑣𝑒𝑛𝑡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. The (1 − α) credibility level is found by solving the equation α = Γ(1 + n, b + sup)/Γ(1 + n, b), where Γ(x, y) is the upper incomplete gamma function. 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Throughout this paper, we choose a credibility interval of </a:t>
                </a:r>
                <a:b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</a:br>
                <a:r>
                  <a:rPr lang="en-US" sz="2100" dirty="0">
                    <a:latin typeface="Times" panose="02020603050405020304" pitchFamily="18" charset="0"/>
                    <a:cs typeface="Times" panose="02020603050405020304" pitchFamily="18" charset="0"/>
                  </a:rPr>
                  <a:t>1 − α = 95% (~ 2 sigma)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" panose="02020603050405020304" pitchFamily="18" charset="0"/>
                    <a:cs typeface="Times" panose="02020603050405020304" pitchFamily="18" charset="0"/>
                  </a:rPr>
                  <a:t>Roughly,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rgbClr val="C00000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𝑠𝑒𝑛𝑠𝑖𝑡𝑖𝑣𝑖𝑡𝑦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rgbClr val="C00000"/>
                    </a:solidFill>
                    <a:latin typeface="Times" panose="02020603050405020304" pitchFamily="18" charset="0"/>
                    <a:ea typeface="Cambria Math" panose="02040503050406030204" pitchFamily="18" charset="0"/>
                    <a:cs typeface="Times" panose="02020603050405020304" pitchFamily="18" charset="0"/>
                  </a:rPr>
                  <a:t>∝</a:t>
                </a:r>
                <a:r>
                  <a:rPr lang="en-US" sz="2000" dirty="0">
                    <a:solidFill>
                      <a:srgbClr val="C00000"/>
                    </a:solidFill>
                    <a:latin typeface="Times" panose="02020603050405020304" pitchFamily="18" charset="0"/>
                    <a:ea typeface="Cambria Math" panose="020405030504060302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1/4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𝐵𝑔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1/8</m:t>
                        </m:r>
                      </m:sup>
                    </m:sSup>
                  </m:oMath>
                </a14:m>
                <a:endParaRPr lang="en-US" sz="21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652C54-3BC1-4D79-BD76-DC2FDE5E4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936" y="1354409"/>
                <a:ext cx="6694226" cy="5217582"/>
              </a:xfrm>
              <a:prstGeom prst="rect">
                <a:avLst/>
              </a:prstGeom>
              <a:blipFill>
                <a:blip r:embed="rId2"/>
                <a:stretch>
                  <a:fillRect l="-911" t="-701" r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13058-8FFF-4B08-A280-572ED357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4BAD9-DA91-4A89-A98C-C5CC5D43D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989" y="2056142"/>
            <a:ext cx="5416952" cy="9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70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64" y="550350"/>
            <a:ext cx="5506872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altLang="zh-TW" sz="3000" b="1" dirty="0">
                <a:solidFill>
                  <a:srgbClr val="C00000"/>
                </a:solidFill>
                <a:ea typeface="Cambria" panose="02040503050406030204" pitchFamily="18" charset="0"/>
              </a:rPr>
              <a:t>Background Estimation for </a:t>
            </a:r>
            <a:br>
              <a:rPr lang="en-US" altLang="zh-TW" sz="3000" b="1" dirty="0">
                <a:solidFill>
                  <a:srgbClr val="C00000"/>
                </a:solidFill>
                <a:ea typeface="Cambria" panose="02040503050406030204" pitchFamily="18" charset="0"/>
              </a:rPr>
            </a:br>
            <a:r>
              <a:rPr lang="en-US" altLang="zh-TW" sz="3000" b="1" dirty="0">
                <a:solidFill>
                  <a:srgbClr val="C00000"/>
                </a:solidFill>
                <a:ea typeface="Cambria" panose="02040503050406030204" pitchFamily="18" charset="0"/>
              </a:rPr>
              <a:t>Future Measurements</a:t>
            </a:r>
            <a:endParaRPr lang="en-US" sz="3000" b="1" dirty="0">
              <a:solidFill>
                <a:srgbClr val="C0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0B5D01-7AA7-46C0-953C-879FAC41C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07831"/>
            <a:ext cx="7340790" cy="51136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Single-electron background for ongoing/future experiments for </a:t>
            </a:r>
            <a:r>
              <a:rPr lang="en-US" sz="2000" b="1" dirty="0" err="1">
                <a:solidFill>
                  <a:srgbClr val="7030A0"/>
                </a:solidFill>
              </a:rPr>
              <a:t>MicroBooNE</a:t>
            </a:r>
            <a:r>
              <a:rPr lang="en-US" sz="2000" b="1" dirty="0">
                <a:solidFill>
                  <a:srgbClr val="7030A0"/>
                </a:solidFill>
              </a:rPr>
              <a:t>, SBND, DUNE, and </a:t>
            </a:r>
            <a:r>
              <a:rPr lang="en-US" sz="2000" b="1" dirty="0" err="1">
                <a:solidFill>
                  <a:srgbClr val="7030A0"/>
                </a:solidFill>
              </a:rPr>
              <a:t>SHiP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  <a:p>
            <a:pPr marL="285750" lvl="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 consider two classes of backgrounds: </a:t>
            </a:r>
          </a:p>
          <a:p>
            <a:pPr lvl="0" defTabSz="914400">
              <a:lnSpc>
                <a:spcPct val="150000"/>
              </a:lnSpc>
            </a:pPr>
            <a:r>
              <a:rPr lang="en-US" sz="2000" dirty="0"/>
              <a:t>     1) Coming from neutrino fluxes (calculable)</a:t>
            </a:r>
            <a:br>
              <a:rPr lang="en-US" sz="2000" dirty="0"/>
            </a:br>
            <a:r>
              <a:rPr lang="en-US" sz="2000" dirty="0"/>
              <a:t>         [i.e. </a:t>
            </a:r>
            <a:r>
              <a:rPr lang="en-US" sz="2000" b="1" dirty="0" err="1"/>
              <a:t>νe</a:t>
            </a:r>
            <a:r>
              <a:rPr lang="en-US" sz="2000" b="1" dirty="0"/>
              <a:t> → </a:t>
            </a:r>
            <a:r>
              <a:rPr lang="en-US" sz="2000" b="1" dirty="0" err="1"/>
              <a:t>νe</a:t>
            </a:r>
            <a:r>
              <a:rPr lang="en-US" sz="2000" b="1" dirty="0"/>
              <a:t> </a:t>
            </a:r>
            <a:r>
              <a:rPr lang="en-US" sz="2000" dirty="0"/>
              <a:t>and </a:t>
            </a:r>
            <a:r>
              <a:rPr lang="en-US" sz="2000" b="1" dirty="0" err="1"/>
              <a:t>νn</a:t>
            </a:r>
            <a:r>
              <a:rPr lang="en-US" sz="2000" b="1" dirty="0"/>
              <a:t> → ep</a:t>
            </a:r>
            <a:r>
              <a:rPr lang="en-US" sz="2000" dirty="0"/>
              <a:t>], we sum over the </a:t>
            </a:r>
          </a:p>
          <a:p>
            <a:pPr lvl="0" defTabSz="914400">
              <a:lnSpc>
                <a:spcPct val="150000"/>
              </a:lnSpc>
            </a:pPr>
            <a:r>
              <a:rPr lang="zh-TW" altLang="en-US" sz="2000" dirty="0"/>
              <a:t>         </a:t>
            </a:r>
            <a:r>
              <a:rPr lang="en-US" sz="2000" dirty="0"/>
              <a:t>neutrino-flux contributions from each</a:t>
            </a:r>
            <a:r>
              <a:rPr lang="zh-TW" altLang="en-US" sz="2000" dirty="0"/>
              <a:t> </a:t>
            </a:r>
            <a:r>
              <a:rPr lang="en-US" sz="2000" dirty="0"/>
              <a:t>collaboration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         </a:t>
            </a:r>
            <a:r>
              <a:rPr lang="en-US" sz="2000" dirty="0"/>
              <a:t>and account for the detection efficiencies. </a:t>
            </a:r>
          </a:p>
          <a:p>
            <a:pPr defTabSz="914400">
              <a:lnSpc>
                <a:spcPct val="150000"/>
              </a:lnSpc>
            </a:pPr>
            <a:r>
              <a:rPr lang="en-US" sz="2000" dirty="0"/>
              <a:t>     2) Other sources such as </a:t>
            </a:r>
          </a:p>
          <a:p>
            <a:pPr defTabSz="914400">
              <a:lnSpc>
                <a:spcPct val="150000"/>
              </a:lnSpc>
            </a:pPr>
            <a:r>
              <a:rPr lang="en-US" sz="2000" dirty="0"/>
              <a:t>         beam related:</a:t>
            </a:r>
            <a:r>
              <a:rPr lang="en-US" sz="2000" b="1" dirty="0"/>
              <a:t> dirt related events</a:t>
            </a:r>
            <a:r>
              <a:rPr lang="en-US" sz="2000" dirty="0"/>
              <a:t>, </a:t>
            </a:r>
            <a:r>
              <a:rPr lang="en-US" sz="2000" b="1" dirty="0"/>
              <a:t>mis-id particles</a:t>
            </a:r>
            <a:endParaRPr lang="en-US" sz="2000" dirty="0"/>
          </a:p>
          <a:p>
            <a:pPr lvl="0" defTabSz="914400">
              <a:lnSpc>
                <a:spcPct val="150000"/>
              </a:lnSpc>
            </a:pPr>
            <a:r>
              <a:rPr lang="en-US" sz="2000" dirty="0"/>
              <a:t>         external: </a:t>
            </a:r>
            <a:r>
              <a:rPr lang="en-US" sz="2000" b="1" dirty="0" err="1"/>
              <a:t>cosmics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r>
              <a:rPr lang="en-US" sz="2000" b="1" dirty="0"/>
              <a:t> </a:t>
            </a:r>
          </a:p>
          <a:p>
            <a:pPr lvl="0" defTabSz="914400">
              <a:lnSpc>
                <a:spcPct val="150000"/>
              </a:lnSpc>
            </a:pPr>
            <a:r>
              <a:rPr lang="en-US" sz="2000" b="1" dirty="0"/>
              <a:t>         </a:t>
            </a: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53D446-01FB-4600-8E7F-A6B26D21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5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700B5D01-7AA7-46C0-953C-879FAC41C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924" y="2132732"/>
                <a:ext cx="6635836" cy="32669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lvl="0" indent="-285750" defTabSz="9144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neutrino-caused backgrounds, large background reduction is obtained by </a:t>
                </a:r>
                <a:r>
                  <a:rPr lang="en-US" sz="2000" b="1" dirty="0"/>
                  <a:t>imposing the maximum electron recoil energy cuts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000" b="1" dirty="0"/>
                  <a:t>(max)</a:t>
                </a:r>
                <a:r>
                  <a:rPr lang="en-US" sz="2000" dirty="0"/>
                  <a:t>. </a:t>
                </a:r>
              </a:p>
              <a:p>
                <a:pPr marL="285750" lvl="0" indent="-285750" defTabSz="9144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This do not significantly affect the </a:t>
                </a:r>
                <a:r>
                  <a:rPr lang="en-US" sz="2000" dirty="0" err="1"/>
                  <a:t>mCP</a:t>
                </a:r>
                <a:r>
                  <a:rPr lang="en-US" sz="2000" dirty="0"/>
                  <a:t> signal (which is dominated by low electron recoils from low-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), </a:t>
                </a:r>
                <a:br>
                  <a:rPr lang="en-US" sz="2000" dirty="0"/>
                </a:br>
                <a:r>
                  <a:rPr lang="en-US" sz="2000" dirty="0">
                    <a:solidFill>
                      <a:srgbClr val="00823B"/>
                    </a:solidFill>
                  </a:rPr>
                  <a:t>but significantly reduce charged and neutral current neutrino backgrounds. </a:t>
                </a:r>
                <a:endParaRPr lang="en-US" altLang="en-US" sz="2000" dirty="0">
                  <a:solidFill>
                    <a:srgbClr val="00823B"/>
                  </a:solidFill>
                </a:endParaRPr>
              </a:p>
            </p:txBody>
          </p:sp>
        </mc:Choice>
        <mc:Fallback xmlns="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700B5D01-7AA7-46C0-953C-879FAC41C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9924" y="2132732"/>
                <a:ext cx="6635836" cy="3266985"/>
              </a:xfrm>
              <a:prstGeom prst="rect">
                <a:avLst/>
              </a:prstGeom>
              <a:blipFill>
                <a:blip r:embed="rId2"/>
                <a:stretch>
                  <a:fillRect l="-826" b="-27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58A1A-595C-41A2-83B0-4BEE4523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25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E5604E-0DA4-4FA6-B2B5-EAF65FF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64" y="985952"/>
            <a:ext cx="5506872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Background Reduction</a:t>
            </a:r>
            <a:endParaRPr lang="en-US" sz="3000" dirty="0">
              <a:solidFill>
                <a:srgbClr val="C00000"/>
              </a:solidFill>
              <a:ea typeface="Cambria" panose="0204050305040603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C572DD-65FF-4865-95DE-4015C5C8BAD9}"/>
              </a:ext>
            </a:extLst>
          </p:cNvPr>
          <p:cNvSpPr txBox="1">
            <a:spLocks/>
          </p:cNvSpPr>
          <p:nvPr/>
        </p:nvSpPr>
        <p:spPr>
          <a:xfrm>
            <a:off x="2450885" y="6015820"/>
            <a:ext cx="4360080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Cambria" panose="02040503050406030204" pitchFamily="18" charset="0"/>
              </a:rPr>
              <a:t>Yu-Dai Tsai, </a:t>
            </a:r>
            <a:r>
              <a:rPr lang="en-US" sz="2000" dirty="0" err="1">
                <a:latin typeface="Cambria" panose="02040503050406030204" pitchFamily="18" charset="0"/>
              </a:rPr>
              <a:t>Fermilab</a:t>
            </a:r>
            <a:r>
              <a:rPr lang="en-US" sz="2000" dirty="0">
                <a:latin typeface="Cambria" panose="02040503050406030204" pitchFamily="18" charset="0"/>
              </a:rPr>
              <a:t> @ BNL 2018</a:t>
            </a:r>
          </a:p>
        </p:txBody>
      </p:sp>
    </p:spTree>
    <p:extLst>
      <p:ext uri="{BB962C8B-B14F-4D97-AF65-F5344CB8AC3E}">
        <p14:creationId xmlns:p14="http://schemas.microsoft.com/office/powerpoint/2010/main" val="81040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700B5D01-7AA7-46C0-953C-879FAC41C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53" y="1719579"/>
                <a:ext cx="8099947" cy="420871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defTabSz="9144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3333FF"/>
                    </a:solidFill>
                  </a:rPr>
                  <a:t>Liquid Argon Time Projection Chamber (</a:t>
                </a:r>
                <a:r>
                  <a:rPr lang="en-US" b="1" dirty="0" err="1">
                    <a:solidFill>
                      <a:srgbClr val="3333FF"/>
                    </a:solidFill>
                  </a:rPr>
                  <a:t>LAr</a:t>
                </a:r>
                <a:r>
                  <a:rPr lang="en-US" altLang="zh-TW" b="1" dirty="0" err="1">
                    <a:solidFill>
                      <a:srgbClr val="3333FF"/>
                    </a:solidFill>
                  </a:rPr>
                  <a:t>TPC</a:t>
                </a:r>
                <a:r>
                  <a:rPr lang="en-US" b="1" dirty="0">
                    <a:solidFill>
                      <a:srgbClr val="3333FF"/>
                    </a:solidFill>
                  </a:rPr>
                  <a:t>)</a:t>
                </a:r>
                <a:r>
                  <a:rPr lang="en-US" b="1" dirty="0"/>
                  <a:t> can use timing information as vetoes to reduce backgrounds, </a:t>
                </a:r>
                <a:r>
                  <a:rPr lang="en-US" dirty="0"/>
                  <a:t>Therefore, we multiply our neutrino induced backgrounds by a factor of </a:t>
                </a:r>
                <a:r>
                  <a:rPr lang="en-US" b="1" dirty="0"/>
                  <a:t>10 for </a:t>
                </a:r>
                <a:r>
                  <a:rPr lang="en-US" b="1" dirty="0" err="1"/>
                  <a:t>LArTPC</a:t>
                </a:r>
                <a:r>
                  <a:rPr lang="en-US" b="1" dirty="0"/>
                  <a:t> detectors </a:t>
                </a:r>
                <a:r>
                  <a:rPr lang="en-US" b="1" dirty="0">
                    <a:solidFill>
                      <a:srgbClr val="00823B"/>
                    </a:solidFill>
                  </a:rPr>
                  <a:t>(</a:t>
                </a:r>
                <a:r>
                  <a:rPr lang="en-US" b="1" dirty="0" err="1">
                    <a:solidFill>
                      <a:srgbClr val="00823B"/>
                    </a:solidFill>
                  </a:rPr>
                  <a:t>MicroBooNE</a:t>
                </a:r>
                <a:r>
                  <a:rPr lang="en-US" b="1" dirty="0">
                    <a:solidFill>
                      <a:srgbClr val="00823B"/>
                    </a:solidFill>
                  </a:rPr>
                  <a:t>, SBND, and DUNE) </a:t>
                </a:r>
              </a:p>
              <a:p>
                <a:pPr marL="285750" lvl="0" indent="-285750" defTabSz="9144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For a nuclear emulsion chamber detector, we times a factor of </a:t>
                </a:r>
                <a:r>
                  <a:rPr lang="en-US" b="1" dirty="0">
                    <a:solidFill>
                      <a:srgbClr val="7030A0"/>
                    </a:solidFill>
                  </a:rPr>
                  <a:t>25 for the background (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SHiP</a:t>
                </a:r>
                <a:r>
                  <a:rPr lang="en-US" b="1" dirty="0">
                    <a:solidFill>
                      <a:srgbClr val="7030A0"/>
                    </a:solidFill>
                  </a:rPr>
                  <a:t>)</a:t>
                </a:r>
                <a:r>
                  <a:rPr lang="en-US" dirty="0"/>
                  <a:t>; </a:t>
                </a:r>
              </a:p>
              <a:p>
                <a:pPr marL="285750" lvl="0" indent="-285750" defTabSz="9144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These increase in the backgrounds decreases our sensitivity to ɛ by </a:t>
                </a:r>
                <a:br>
                  <a:rPr lang="en-US" dirty="0"/>
                </a:br>
                <a:r>
                  <a:rPr lang="en-US" dirty="0"/>
                  <a:t>20 − 30%</a:t>
                </a:r>
                <a:endParaRPr lang="en-US" b="1" dirty="0"/>
              </a:p>
              <a:p>
                <a:pPr marL="285750" lvl="0" indent="-285750" defTabSz="9144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/>
                  <a:t>Our results can be easily revised for different background assumptions,</a:t>
                </a:r>
                <a:r>
                  <a:rPr lang="zh-TW" altLang="en-US" b="1" dirty="0"/>
                  <a:t> </a:t>
                </a:r>
                <a:r>
                  <a:rPr lang="en-US" altLang="zh-TW" dirty="0"/>
                  <a:t>roughly,</a:t>
                </a:r>
                <a:r>
                  <a:rPr lang="en-US" dirty="0"/>
                  <a:t> </a:t>
                </a:r>
                <a:r>
                  <a:rPr lang="el-GR" dirty="0">
                    <a:latin typeface="Times" panose="02020603050405020304" pitchFamily="18" charset="0"/>
                    <a:cs typeface="Times" panose="02020603050405020304" pitchFamily="18" charset="0"/>
                  </a:rPr>
                  <a:t>ε</a:t>
                </a:r>
                <a:r>
                  <a:rPr lang="en-US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l-GR" dirty="0">
                    <a:latin typeface="Times" panose="02020603050405020304" pitchFamily="18" charset="0"/>
                    <a:ea typeface="Cambria Math" panose="02040503050406030204" pitchFamily="18" charset="0"/>
                    <a:cs typeface="Times" panose="02020603050405020304" pitchFamily="18" charset="0"/>
                  </a:rPr>
                  <a:t>∝</a:t>
                </a:r>
                <a:r>
                  <a:rPr lang="en-US" dirty="0">
                    <a:latin typeface="Times" panose="02020603050405020304" pitchFamily="18" charset="0"/>
                    <a:ea typeface="Cambria Math" panose="020405030504060302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1/8</m:t>
                        </m:r>
                      </m:sup>
                    </m:sSup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700B5D01-7AA7-46C0-953C-879FAC41C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53" y="1719579"/>
                <a:ext cx="8099947" cy="4208716"/>
              </a:xfrm>
              <a:prstGeom prst="rect">
                <a:avLst/>
              </a:prstGeom>
              <a:blipFill>
                <a:blip r:embed="rId2"/>
                <a:stretch>
                  <a:fillRect l="-451" r="-226" b="-188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014629C4-F887-4847-AEFB-2B013B6F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190" y="494102"/>
            <a:ext cx="6421272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altLang="zh-TW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Estimation of Other Background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4C6011-2162-45D3-8EBF-B616B3D5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55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25EEED-DA65-41B5-812A-813075BA6846}"/>
              </a:ext>
            </a:extLst>
          </p:cNvPr>
          <p:cNvSpPr txBox="1">
            <a:spLocks/>
          </p:cNvSpPr>
          <p:nvPr/>
        </p:nvSpPr>
        <p:spPr>
          <a:xfrm>
            <a:off x="534613" y="527013"/>
            <a:ext cx="8229600" cy="8712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Summary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1213D7-65A5-492E-B951-D93D53565568}"/>
                  </a:ext>
                </a:extLst>
              </p:cNvPr>
              <p:cNvSpPr/>
              <p:nvPr/>
            </p:nvSpPr>
            <p:spPr>
              <a:xfrm>
                <a:off x="1319359" y="4682197"/>
                <a:ext cx="6951184" cy="1847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>
                    <a:latin typeface="Times" panose="02020603050405020304" pitchFamily="18" charset="0"/>
                    <a:cs typeface="Times" panose="02020603050405020304" pitchFamily="18" charset="0"/>
                  </a:rPr>
                  <a:t>ε</a:t>
                </a:r>
                <a:r>
                  <a:rPr lang="en-US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l-GR" dirty="0">
                    <a:latin typeface="Times" panose="02020603050405020304" pitchFamily="18" charset="0"/>
                    <a:ea typeface="Cambria Math" panose="02040503050406030204" pitchFamily="18" charset="0"/>
                    <a:cs typeface="Times" panose="02020603050405020304" pitchFamily="18" charset="0"/>
                  </a:rPr>
                  <a:t>∝</a:t>
                </a:r>
                <a:r>
                  <a:rPr lang="en-US" dirty="0">
                    <a:latin typeface="Times" panose="02020603050405020304" pitchFamily="18" charset="0"/>
                    <a:ea typeface="Cambria Math" panose="020405030504060302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1/4</m:t>
                        </m:r>
                      </m:sup>
                    </m:sSubSup>
                  </m:oMath>
                </a14:m>
                <a:r>
                  <a:rPr lang="en-US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1/8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cos θ &gt; 0 is imposed (∗except for at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MiniBooNE's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dark matter run where a cut of cos θ &gt; 0.99 effectively reduces backgrounds to zero [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Dharmapalan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MiniBooNE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(2012)]).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efficiency of 0.2 for Cherenkov detectors, 0.5 for nuclear emulsion detectors, and 0.8 for liquid argon time projection chambers.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1213D7-65A5-492E-B951-D93D53565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359" y="4682197"/>
                <a:ext cx="6951184" cy="1847237"/>
              </a:xfrm>
              <a:prstGeom prst="rect">
                <a:avLst/>
              </a:prstGeom>
              <a:blipFill>
                <a:blip r:embed="rId2"/>
                <a:stretch>
                  <a:fillRect l="-526" b="-4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0F97D-AC18-4324-B551-D65F03E9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439CD-AFFA-4A55-9662-CB8506A5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00" y="1282626"/>
            <a:ext cx="7756302" cy="33995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7DA0B-8CF3-40CF-BFDE-2923FC3985C2}"/>
              </a:ext>
            </a:extLst>
          </p:cNvPr>
          <p:cNvSpPr/>
          <p:nvPr/>
        </p:nvSpPr>
        <p:spPr>
          <a:xfrm>
            <a:off x="916799" y="2210936"/>
            <a:ext cx="7694937" cy="97581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E1D76-EEEC-4180-8EC9-1B29F6FB0CE8}"/>
              </a:ext>
            </a:extLst>
          </p:cNvPr>
          <p:cNvSpPr/>
          <p:nvPr/>
        </p:nvSpPr>
        <p:spPr>
          <a:xfrm>
            <a:off x="916799" y="3208148"/>
            <a:ext cx="7694937" cy="1295272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8E282-4B7F-49BA-AE4E-5BB438754986}"/>
              </a:ext>
            </a:extLst>
          </p:cNvPr>
          <p:cNvSpPr/>
          <p:nvPr/>
        </p:nvSpPr>
        <p:spPr>
          <a:xfrm>
            <a:off x="41356" y="3208148"/>
            <a:ext cx="803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Future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85B52F-B4D1-472C-AF79-255DF9130A74}"/>
              </a:ext>
            </a:extLst>
          </p:cNvPr>
          <p:cNvSpPr/>
          <p:nvPr/>
        </p:nvSpPr>
        <p:spPr>
          <a:xfrm>
            <a:off x="-5355" y="2189539"/>
            <a:ext cx="897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Existing</a:t>
            </a:r>
          </a:p>
        </p:txBody>
      </p:sp>
    </p:spTree>
    <p:extLst>
      <p:ext uri="{BB962C8B-B14F-4D97-AF65-F5344CB8AC3E}">
        <p14:creationId xmlns:p14="http://schemas.microsoft.com/office/powerpoint/2010/main" val="2429390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25EEED-DA65-41B5-812A-813075BA6846}"/>
              </a:ext>
            </a:extLst>
          </p:cNvPr>
          <p:cNvSpPr txBox="1">
            <a:spLocks/>
          </p:cNvSpPr>
          <p:nvPr/>
        </p:nvSpPr>
        <p:spPr>
          <a:xfrm>
            <a:off x="534613" y="527013"/>
            <a:ext cx="8229600" cy="8712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Recasting Existing Analysis:</a:t>
            </a:r>
          </a:p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LSND, </a:t>
            </a:r>
            <a:r>
              <a:rPr lang="en-US" sz="3200" dirty="0" err="1">
                <a:solidFill>
                  <a:srgbClr val="C00000"/>
                </a:solidFill>
              </a:rPr>
              <a:t>MiniBooNE</a:t>
            </a:r>
            <a:r>
              <a:rPr lang="en-US" sz="3200" dirty="0">
                <a:solidFill>
                  <a:srgbClr val="C00000"/>
                </a:solidFill>
              </a:rPr>
              <a:t>, and </a:t>
            </a:r>
            <a:r>
              <a:rPr lang="en-US" sz="3200" dirty="0" err="1">
                <a:solidFill>
                  <a:srgbClr val="C00000"/>
                </a:solidFill>
              </a:rPr>
              <a:t>MiniBooNE</a:t>
            </a:r>
            <a:r>
              <a:rPr lang="en-US" sz="3200" dirty="0">
                <a:solidFill>
                  <a:srgbClr val="C00000"/>
                </a:solidFill>
              </a:rPr>
              <a:t>* (DM Run)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1213D7-65A5-492E-B951-D93D53565568}"/>
                  </a:ext>
                </a:extLst>
              </p:cNvPr>
              <p:cNvSpPr/>
              <p:nvPr/>
            </p:nvSpPr>
            <p:spPr>
              <a:xfrm>
                <a:off x="1173821" y="1946031"/>
                <a:ext cx="6951184" cy="4271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1900" b="1" dirty="0">
                    <a:solidFill>
                      <a:srgbClr val="00823B"/>
                    </a:solidFill>
                  </a:rPr>
                  <a:t>LSND</a:t>
                </a:r>
                <a:r>
                  <a:rPr lang="en-US" altLang="zh-TW" sz="1900" dirty="0"/>
                  <a:t>:</a:t>
                </a:r>
                <a:r>
                  <a:rPr lang="zh-TW" altLang="en-US" sz="1900" dirty="0"/>
                  <a:t> </a:t>
                </a:r>
                <a:r>
                  <a:rPr lang="pt-BR" sz="1900" dirty="0">
                    <a:solidFill>
                      <a:srgbClr val="7030A0"/>
                    </a:solidFill>
                  </a:rPr>
                  <a:t>hep-ex/0101039</a:t>
                </a:r>
                <a:r>
                  <a:rPr lang="pt-BR" sz="1900" dirty="0"/>
                  <a:t>. Measurement of </a:t>
                </a:r>
                <a:r>
                  <a:rPr lang="en-US" sz="1900" b="1" dirty="0"/>
                  <a:t>electron-neutrino electron elastic scattering</a:t>
                </a:r>
                <a:endParaRPr lang="pt-BR" sz="19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pt-BR" sz="1900" b="1" dirty="0">
                    <a:solidFill>
                      <a:srgbClr val="00823B"/>
                    </a:solidFill>
                  </a:rPr>
                  <a:t>MiniBooNE</a:t>
                </a:r>
                <a:r>
                  <a:rPr lang="pt-BR" sz="1900" dirty="0"/>
                  <a:t>: </a:t>
                </a:r>
                <a:r>
                  <a:rPr lang="pt-BR" sz="1900" dirty="0">
                    <a:solidFill>
                      <a:srgbClr val="7030A0"/>
                    </a:solidFill>
                  </a:rPr>
                  <a:t>arXiv:</a:t>
                </a:r>
                <a:r>
                  <a:rPr lang="en-US" sz="1900" dirty="0">
                    <a:solidFill>
                      <a:srgbClr val="7030A0"/>
                    </a:solidFill>
                  </a:rPr>
                  <a:t>1805.12028. </a:t>
                </a:r>
                <a:br>
                  <a:rPr lang="en-US" sz="1900" dirty="0">
                    <a:solidFill>
                      <a:srgbClr val="7030A0"/>
                    </a:solidFill>
                  </a:rPr>
                </a:br>
                <a:r>
                  <a:rPr lang="en-US" sz="1900" b="1" dirty="0"/>
                  <a:t>Electron-Like Events in the </a:t>
                </a:r>
                <a:r>
                  <a:rPr lang="en-US" sz="1900" b="1" dirty="0" err="1"/>
                  <a:t>MiniBooNE</a:t>
                </a:r>
                <a:r>
                  <a:rPr lang="en-US" sz="1900" b="1" dirty="0"/>
                  <a:t> Short-Baseline Neutrino Experiment</a:t>
                </a:r>
                <a:r>
                  <a:rPr lang="en-US" sz="1900" dirty="0"/>
                  <a:t>, combines data from both </a:t>
                </a:r>
                <a:r>
                  <a:rPr lang="en-US" sz="1900" b="1" dirty="0"/>
                  <a:t>neutrino and anti-neutrino runs</a:t>
                </a:r>
                <a:r>
                  <a:rPr lang="en-US" sz="1900" dirty="0"/>
                  <a:t> and consider a sample of </a:t>
                </a:r>
                <a:r>
                  <a:rPr lang="en-US" sz="1900" b="1" dirty="0"/>
                  <a:t>2.4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900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sup>
                    </m:sSup>
                  </m:oMath>
                </a14:m>
                <a:r>
                  <a:rPr lang="en-US" sz="1900" b="1" dirty="0"/>
                  <a:t>POT </a:t>
                </a:r>
                <a:r>
                  <a:rPr lang="en-US" sz="1900" dirty="0"/>
                  <a:t>for which we take the </a:t>
                </a:r>
                <a:r>
                  <a:rPr lang="en-US" sz="1900" b="1" dirty="0">
                    <a:solidFill>
                      <a:schemeClr val="bg1">
                        <a:lumMod val="50000"/>
                      </a:schemeClr>
                    </a:solidFill>
                  </a:rPr>
                  <a:t>single electron background to be 2.0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9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9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events and the </a:t>
                </a:r>
                <a:r>
                  <a:rPr lang="en-US" sz="1900" b="1" dirty="0">
                    <a:solidFill>
                      <a:schemeClr val="bg1">
                        <a:lumMod val="50000"/>
                      </a:schemeClr>
                    </a:solidFill>
                  </a:rPr>
                  <a:t>measured rate to be 2.4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9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1900" b="1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pt-BR" sz="1900" b="1" dirty="0">
                    <a:solidFill>
                      <a:srgbClr val="00823B"/>
                    </a:solidFill>
                  </a:rPr>
                  <a:t>MiniBooNE* (DM run)</a:t>
                </a:r>
                <a:r>
                  <a:rPr lang="pt-BR" sz="1900" dirty="0"/>
                  <a:t>:</a:t>
                </a:r>
                <a:r>
                  <a:rPr lang="pt-BR" sz="1900" dirty="0">
                    <a:solidFill>
                      <a:srgbClr val="C00000"/>
                    </a:solidFill>
                  </a:rPr>
                  <a:t> </a:t>
                </a:r>
                <a:r>
                  <a:rPr lang="pt-BR" sz="1900" dirty="0">
                    <a:solidFill>
                      <a:srgbClr val="7030A0"/>
                    </a:solidFill>
                  </a:rPr>
                  <a:t>arXiv:</a:t>
                </a:r>
                <a:r>
                  <a:rPr lang="en-US" sz="1900" dirty="0">
                    <a:solidFill>
                      <a:srgbClr val="7030A0"/>
                    </a:solidFill>
                  </a:rPr>
                  <a:t>1807.06137</a:t>
                </a:r>
                <a:r>
                  <a:rPr lang="zh-TW" altLang="en-US" sz="19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TW" sz="1900" dirty="0">
                    <a:solidFill>
                      <a:srgbClr val="C00000"/>
                    </a:solidFill>
                  </a:rPr>
                  <a:t>(came out after our v1)</a:t>
                </a:r>
                <a:r>
                  <a:rPr lang="en-US" sz="1900" b="1" dirty="0"/>
                  <a:t>. </a:t>
                </a:r>
                <a:br>
                  <a:rPr lang="en-US" sz="1900" b="1" dirty="0"/>
                </a:br>
                <a:r>
                  <a:rPr lang="en-US" sz="1900" b="1" dirty="0"/>
                  <a:t>Electron recoil analysis, </a:t>
                </a:r>
                <a:r>
                  <a:rPr lang="en-US" sz="1900" b="1" dirty="0">
                    <a:solidFill>
                      <a:srgbClr val="3333FF"/>
                    </a:solidFill>
                  </a:rPr>
                  <a:t>details see talk by Dr. Remington</a:t>
                </a:r>
                <a:br>
                  <a:rPr lang="en-US" sz="1900" b="1" dirty="0"/>
                </a:br>
                <a:r>
                  <a:rPr lang="en-US" sz="1900" dirty="0"/>
                  <a:t>We did not include their timing cuts in our calculations, since they were optimized by the </a:t>
                </a:r>
                <a:r>
                  <a:rPr lang="en-US" sz="1900" dirty="0" err="1"/>
                  <a:t>MiniBooNE</a:t>
                </a:r>
                <a:r>
                  <a:rPr lang="en-US" sz="1900" dirty="0"/>
                  <a:t> collaboration to the signal's timing profile (see talk by </a:t>
                </a:r>
                <a:r>
                  <a:rPr lang="en-US" dirty="0">
                    <a:solidFill>
                      <a:srgbClr val="7030A0"/>
                    </a:solidFill>
                  </a:rPr>
                  <a:t>Remington Tyler Thornton</a:t>
                </a:r>
                <a:r>
                  <a:rPr lang="en-US" sz="1900" dirty="0"/>
                  <a:t>).</a:t>
                </a:r>
                <a:endParaRPr lang="pt-BR" sz="19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1213D7-65A5-492E-B951-D93D53565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21" y="1946031"/>
                <a:ext cx="6951184" cy="4271747"/>
              </a:xfrm>
              <a:prstGeom prst="rect">
                <a:avLst/>
              </a:prstGeom>
              <a:blipFill>
                <a:blip r:embed="rId2"/>
                <a:stretch>
                  <a:fillRect l="-702" t="-713" r="-1053" b="-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0F97D-AC18-4324-B551-D65F03E9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98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25EEED-DA65-41B5-812A-813075BA6846}"/>
              </a:ext>
            </a:extLst>
          </p:cNvPr>
          <p:cNvSpPr txBox="1">
            <a:spLocks/>
          </p:cNvSpPr>
          <p:nvPr/>
        </p:nvSpPr>
        <p:spPr>
          <a:xfrm>
            <a:off x="534613" y="527013"/>
            <a:ext cx="8229600" cy="8712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Summary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1213D7-65A5-492E-B951-D93D53565568}"/>
                  </a:ext>
                </a:extLst>
              </p:cNvPr>
              <p:cNvSpPr/>
              <p:nvPr/>
            </p:nvSpPr>
            <p:spPr>
              <a:xfrm>
                <a:off x="1319359" y="4895733"/>
                <a:ext cx="6951184" cy="1570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>
                    <a:latin typeface="Times" panose="02020603050405020304" pitchFamily="18" charset="0"/>
                    <a:cs typeface="Times" panose="02020603050405020304" pitchFamily="18" charset="0"/>
                  </a:rPr>
                  <a:t>ε</a:t>
                </a:r>
                <a:r>
                  <a:rPr lang="en-US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l-GR" dirty="0">
                    <a:latin typeface="Times" panose="02020603050405020304" pitchFamily="18" charset="0"/>
                    <a:ea typeface="Cambria Math" panose="02040503050406030204" pitchFamily="18" charset="0"/>
                    <a:cs typeface="Times" panose="02020603050405020304" pitchFamily="18" charset="0"/>
                  </a:rPr>
                  <a:t>∝</a:t>
                </a:r>
                <a:r>
                  <a:rPr lang="en-US" dirty="0">
                    <a:latin typeface="Times" panose="02020603050405020304" pitchFamily="18" charset="0"/>
                    <a:ea typeface="Cambria Math" panose="020405030504060302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1/4</m:t>
                        </m:r>
                      </m:sup>
                    </m:sSubSup>
                  </m:oMath>
                </a14:m>
                <a:r>
                  <a:rPr lang="en-US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1/8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 </a:t>
                </a:r>
                <a:r>
                  <a:rPr lang="en-US" b="1" dirty="0" err="1"/>
                  <a:t>LArTPC</a:t>
                </a:r>
                <a:r>
                  <a:rPr lang="en-US" dirty="0"/>
                  <a:t>, the </a:t>
                </a:r>
                <a:r>
                  <a:rPr lang="en-US" b="1" dirty="0"/>
                  <a:t>wire spacing is about 3 mm</a:t>
                </a:r>
                <a:r>
                  <a:rPr lang="en-US" dirty="0"/>
                  <a:t>, the ionization stopping power is approximately </a:t>
                </a:r>
                <a:r>
                  <a:rPr lang="en-US" b="1" dirty="0"/>
                  <a:t>2.5 MeV/cm</a:t>
                </a:r>
                <a:r>
                  <a:rPr lang="en-US" dirty="0"/>
                  <a:t>: electrons with total energy larger than at least </a:t>
                </a:r>
                <a:r>
                  <a:rPr lang="en-US" b="1" dirty="0">
                    <a:solidFill>
                      <a:srgbClr val="C00000"/>
                    </a:solidFill>
                  </a:rPr>
                  <a:t>2 MeV </a:t>
                </a:r>
                <a:r>
                  <a:rPr lang="en-US" dirty="0"/>
                  <a:t>produce tracks long enough to be reconstructed across two wires.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1213D7-65A5-492E-B951-D93D53565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359" y="4895733"/>
                <a:ext cx="6951184" cy="1570238"/>
              </a:xfrm>
              <a:prstGeom prst="rect">
                <a:avLst/>
              </a:prstGeom>
              <a:blipFill>
                <a:blip r:embed="rId2"/>
                <a:stretch>
                  <a:fillRect l="-526" b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0F97D-AC18-4324-B551-D65F03E9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439CD-AFFA-4A55-9662-CB8506A5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00" y="1282626"/>
            <a:ext cx="7756302" cy="33995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B6F5EF-A109-4F95-9638-8A6734400855}"/>
              </a:ext>
            </a:extLst>
          </p:cNvPr>
          <p:cNvSpPr/>
          <p:nvPr/>
        </p:nvSpPr>
        <p:spPr>
          <a:xfrm>
            <a:off x="6835140" y="3180722"/>
            <a:ext cx="1143000" cy="97581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8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0CFDB-5F22-43E8-8FA3-186212DDB03E}"/>
              </a:ext>
            </a:extLst>
          </p:cNvPr>
          <p:cNvSpPr/>
          <p:nvPr/>
        </p:nvSpPr>
        <p:spPr>
          <a:xfrm>
            <a:off x="2567287" y="3273379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E7E888-F827-4233-BCC0-7B3800BFE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839" y="447272"/>
            <a:ext cx="8466720" cy="842898"/>
          </a:xfrm>
        </p:spPr>
        <p:txBody>
          <a:bodyPr/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Preview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1CD35-6F09-4377-A6CD-4B8F8953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F56AF-0637-4FB8-AD5B-443410A5D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02" y="1153002"/>
            <a:ext cx="7195728" cy="4575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3342E3-DA0B-40A9-8DE2-52A8AF7C44EE}"/>
              </a:ext>
            </a:extLst>
          </p:cNvPr>
          <p:cNvSpPr/>
          <p:nvPr/>
        </p:nvSpPr>
        <p:spPr>
          <a:xfrm>
            <a:off x="699502" y="5704998"/>
            <a:ext cx="3585576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Solid: current bounds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Dashed: future sensitivity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864DC2-0868-4E4D-8DF8-5603C9B1D7C1}"/>
              </a:ext>
            </a:extLst>
          </p:cNvPr>
          <p:cNvSpPr/>
          <p:nvPr/>
        </p:nvSpPr>
        <p:spPr>
          <a:xfrm>
            <a:off x="1963661" y="4598982"/>
            <a:ext cx="420621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900" dirty="0">
                <a:latin typeface="White"/>
              </a:rPr>
              <a:t>Magill, </a:t>
            </a:r>
            <a:r>
              <a:rPr lang="en-US" sz="1900" dirty="0" err="1"/>
              <a:t>Plestid</a:t>
            </a:r>
            <a:r>
              <a:rPr lang="en-US" sz="1900" dirty="0"/>
              <a:t>, </a:t>
            </a:r>
            <a:r>
              <a:rPr lang="en-US" sz="1900" dirty="0" err="1"/>
              <a:t>Pospelov</a:t>
            </a:r>
            <a:r>
              <a:rPr lang="en-US" sz="1900" dirty="0"/>
              <a:t>, </a:t>
            </a:r>
            <a:r>
              <a:rPr lang="en-US" sz="1900" b="1" dirty="0"/>
              <a:t>YT</a:t>
            </a:r>
            <a:r>
              <a:rPr lang="en-US" sz="1900" dirty="0"/>
              <a:t>, </a:t>
            </a:r>
            <a:r>
              <a:rPr lang="en-US" sz="1900" dirty="0">
                <a:hlinkClick r:id="rId3"/>
              </a:rPr>
              <a:t>1806.03310</a:t>
            </a:r>
            <a:endParaRPr lang="en-US" sz="1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736F35-7713-4475-98C2-40370F85890D}"/>
              </a:ext>
            </a:extLst>
          </p:cNvPr>
          <p:cNvSpPr/>
          <p:nvPr/>
        </p:nvSpPr>
        <p:spPr>
          <a:xfrm>
            <a:off x="4165475" y="5715215"/>
            <a:ext cx="4104430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General review on other bounds:</a:t>
            </a:r>
            <a:b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Andy Haas, </a:t>
            </a:r>
            <a:r>
              <a:rPr lang="en-US" dirty="0" err="1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Fermilab</a:t>
            </a:r>
            <a:r>
              <a:rPr lang="en-US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4"/>
              </a:rPr>
              <a:t>2017</a:t>
            </a:r>
            <a:endParaRPr lang="en-US" dirty="0">
              <a:solidFill>
                <a:srgbClr val="7030A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71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533045-89B2-4AB9-9516-35EB7AA8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25457"/>
            <a:ext cx="8466720" cy="61859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Probes of </a:t>
            </a:r>
            <a:r>
              <a:rPr lang="en-US" sz="4000" dirty="0" err="1"/>
              <a:t>mCPs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FC4E3A-570C-431B-8C4A-8A8DBDD945E7}"/>
                  </a:ext>
                </a:extLst>
              </p:cNvPr>
              <p:cNvSpPr/>
              <p:nvPr/>
            </p:nvSpPr>
            <p:spPr>
              <a:xfrm>
                <a:off x="1552666" y="5679242"/>
                <a:ext cx="6038667" cy="1088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Heavy neutral meson production turns on in large enough beam energy. Extend </a:t>
                </a:r>
                <a:r>
                  <a:rPr lang="en-US" sz="1900" dirty="0" err="1"/>
                  <a:t>mCP</a:t>
                </a:r>
                <a:r>
                  <a:rPr lang="en-US" sz="1900" dirty="0"/>
                  <a:t> mass above 200 MeV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ε</a:t>
                </a:r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l-GR" sz="2000" dirty="0">
                    <a:latin typeface="Times" panose="02020603050405020304" pitchFamily="18" charset="0"/>
                    <a:ea typeface="Cambria Math" panose="02040503050406030204" pitchFamily="18" charset="0"/>
                    <a:cs typeface="Times" panose="02020603050405020304" pitchFamily="18" charset="0"/>
                  </a:rPr>
                  <a:t>∝</a:t>
                </a:r>
                <a:r>
                  <a:rPr lang="en-US" sz="2000" dirty="0">
                    <a:latin typeface="Times" panose="02020603050405020304" pitchFamily="18" charset="0"/>
                    <a:ea typeface="Cambria Math" panose="020405030504060302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1/4</m:t>
                        </m:r>
                      </m:sup>
                    </m:sSubSup>
                  </m:oMath>
                </a14:m>
                <a:r>
                  <a:rPr lang="en-US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1/8</m:t>
                        </m:r>
                      </m:sup>
                    </m:sSup>
                  </m:oMath>
                </a14:m>
                <a:r>
                  <a:rPr lang="en-US" sz="1900" dirty="0"/>
                  <a:t> for future experiments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FC4E3A-570C-431B-8C4A-8A8DBDD94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666" y="5679242"/>
                <a:ext cx="6038667" cy="1088055"/>
              </a:xfrm>
              <a:prstGeom prst="rect">
                <a:avLst/>
              </a:prstGeom>
              <a:blipFill>
                <a:blip r:embed="rId3"/>
                <a:stretch>
                  <a:fillRect l="-909" t="-2809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DA817-D030-4EC1-8E5D-3E94FCA0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A0A78-09CC-4467-948F-2A626BF09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02" y="1141104"/>
            <a:ext cx="7195728" cy="45757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C57CD5-B4B2-4DB8-924A-15EB08B5FB17}"/>
              </a:ext>
            </a:extLst>
          </p:cNvPr>
          <p:cNvSpPr/>
          <p:nvPr/>
        </p:nvSpPr>
        <p:spPr>
          <a:xfrm>
            <a:off x="3516264" y="4006218"/>
            <a:ext cx="3204576" cy="78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Solid: current bounds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Dashed: future sensitivity</a:t>
            </a:r>
          </a:p>
        </p:txBody>
      </p:sp>
    </p:spTree>
    <p:extLst>
      <p:ext uri="{BB962C8B-B14F-4D97-AF65-F5344CB8AC3E}">
        <p14:creationId xmlns:p14="http://schemas.microsoft.com/office/powerpoint/2010/main" val="2517016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533045-89B2-4AB9-9516-35EB7AA8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534639"/>
            <a:ext cx="8466720" cy="43885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Existing Bounds &amp; </a:t>
            </a:r>
            <a:r>
              <a:rPr lang="en-US" sz="4000" dirty="0" err="1"/>
              <a:t>MilliQan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FC4E3A-570C-431B-8C4A-8A8DBDD945E7}"/>
                  </a:ext>
                </a:extLst>
              </p:cNvPr>
              <p:cNvSpPr/>
              <p:nvPr/>
            </p:nvSpPr>
            <p:spPr>
              <a:xfrm>
                <a:off x="1331009" y="5019326"/>
                <a:ext cx="7066231" cy="1744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err="1"/>
                  <a:t>MilliQan</a:t>
                </a:r>
                <a:r>
                  <a:rPr lang="en-US" dirty="0"/>
                  <a:t>: Haas, Hill, Izaguirre, </a:t>
                </a:r>
                <a:r>
                  <a:rPr lang="en-US" dirty="0" err="1"/>
                  <a:t>Yavin</a:t>
                </a:r>
                <a:r>
                  <a:rPr lang="en-US" dirty="0"/>
                  <a:t>, 15, + (LOT arXiv:1607.04669)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nb-NO" dirty="0"/>
                  <a:t>: </a:t>
                </a:r>
                <a:r>
                  <a:rPr lang="en-US" dirty="0" err="1"/>
                  <a:t>Bœhm</a:t>
                </a:r>
                <a:r>
                  <a:rPr lang="en-US" dirty="0"/>
                  <a:t>, Dolan, and McCabe, (2013)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b-NO" dirty="0">
                    <a:latin typeface="+mj-lt"/>
                  </a:rPr>
                  <a:t>Colliders/Accelerator: Davidson, Hannestad, Raffelt 2000 + refs within.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b-NO" dirty="0">
                    <a:latin typeface="+mj-lt"/>
                  </a:rPr>
                  <a:t>SLAC mQ: </a:t>
                </a:r>
                <a:r>
                  <a:rPr lang="en-US" dirty="0">
                    <a:latin typeface="+mj-lt"/>
                  </a:rPr>
                  <a:t>Prinz el al, PRL (1998); Prinz, Thesis, (2001). </a:t>
                </a:r>
                <a:endParaRPr lang="nb-NO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FC4E3A-570C-431B-8C4A-8A8DBDD94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09" y="5019326"/>
                <a:ext cx="7066231" cy="1744773"/>
              </a:xfrm>
              <a:prstGeom prst="rect">
                <a:avLst/>
              </a:prstGeom>
              <a:blipFill>
                <a:blip r:embed="rId3"/>
                <a:stretch>
                  <a:fillRect l="-517" b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5BECF-EA54-4244-9FE0-FCFDF666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FD5D4-077B-4277-AB37-996DE9A63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009" y="1111735"/>
            <a:ext cx="6341459" cy="40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51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25EEED-DA65-41B5-812A-813075BA6846}"/>
              </a:ext>
            </a:extLst>
          </p:cNvPr>
          <p:cNvSpPr txBox="1">
            <a:spLocks/>
          </p:cNvSpPr>
          <p:nvPr/>
        </p:nvSpPr>
        <p:spPr>
          <a:xfrm>
            <a:off x="534613" y="527013"/>
            <a:ext cx="8229600" cy="8712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DUNE Near Detector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0F97D-AC18-4324-B551-D65F03E9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C531E-4FC9-4F97-AC2B-B880E275F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21" y="1767385"/>
            <a:ext cx="8474679" cy="36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69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433427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b="1" dirty="0">
                <a:solidFill>
                  <a:srgbClr val="C00000"/>
                </a:solidFill>
              </a:rPr>
              <a:t>Remarks and Outlook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60EE4-B985-4E75-B737-132C4FB7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7E45AA9C-728F-4EC6-A63F-3D9B8E2F5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162" y="1577823"/>
                <a:ext cx="7458502" cy="45053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defTabSz="9144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1700" dirty="0"/>
                  <a:t>Out technique can be applied to more generic </a:t>
                </a:r>
                <a:r>
                  <a:rPr lang="en-US" altLang="en-US" sz="1700" b="1" dirty="0"/>
                  <a:t>light dark matter </a:t>
                </a:r>
                <a:r>
                  <a:rPr lang="en-US" altLang="en-US" sz="1700" dirty="0"/>
                  <a:t>and other </a:t>
                </a:r>
                <a:r>
                  <a:rPr lang="en-US" altLang="en-US" sz="1700" b="1" dirty="0"/>
                  <a:t>weakling interacting particles</a:t>
                </a:r>
              </a:p>
              <a:p>
                <a:pPr marL="285750" lvl="0" indent="-285750" defTabSz="9144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1700" dirty="0"/>
                  <a:t>For </a:t>
                </a:r>
                <a:r>
                  <a:rPr lang="en-US" altLang="en-US" sz="1700" b="1" dirty="0"/>
                  <a:t>MCP</a:t>
                </a:r>
                <a:r>
                  <a:rPr lang="en-US" altLang="en-US" sz="1700" dirty="0"/>
                  <a:t>, and generically </a:t>
                </a:r>
                <a:r>
                  <a:rPr lang="en-US" altLang="en-US" sz="1700" b="1" dirty="0"/>
                  <a:t>light dark matters </a:t>
                </a:r>
              </a:p>
              <a:p>
                <a:pPr lvl="0" defTabSz="91440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altLang="en-US" sz="1700" dirty="0"/>
                  <a:t>     - Production from </a:t>
                </a:r>
                <a:r>
                  <a:rPr lang="en-US" altLang="en-US" sz="1700" b="1" dirty="0"/>
                  <a:t>heavy neutral mesons important</a:t>
                </a:r>
              </a:p>
              <a:p>
                <a:pPr lvl="0" defTabSz="91440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altLang="en-US" sz="1700" dirty="0"/>
                  <a:t>     - Signature favor </a:t>
                </a:r>
                <a:r>
                  <a:rPr lang="en-US" altLang="en-US" sz="1700" b="1" dirty="0"/>
                  <a:t>low electron-recoil energy threshold</a:t>
                </a:r>
              </a:p>
              <a:p>
                <a:pPr marL="285750" lvl="0" indent="-285750" defTabSz="9144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1700" dirty="0"/>
                  <a:t>Discussing with </a:t>
                </a:r>
                <a:r>
                  <a:rPr lang="en-US" altLang="en-US" sz="1700" b="1" dirty="0"/>
                  <a:t>DUNE/SBN experimentalists </a:t>
                </a:r>
                <a:r>
                  <a:rPr lang="en-US" altLang="en-US" sz="1700" dirty="0"/>
                  <a:t>about realistic background,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  <m:sup/>
                    </m:sSubSup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700" dirty="0"/>
                  <a:t>cut, and better simulation (adding </a:t>
                </a:r>
                <a:r>
                  <a:rPr lang="en-US" altLang="en-US" sz="1700" b="1" dirty="0">
                    <a:solidFill>
                      <a:srgbClr val="00823B"/>
                    </a:solidFill>
                  </a:rPr>
                  <a:t>heavy mesons</a:t>
                </a:r>
                <a:r>
                  <a:rPr lang="en-US" altLang="en-US" sz="1700" dirty="0"/>
                  <a:t>)</a:t>
                </a:r>
              </a:p>
              <a:p>
                <a:pPr marL="285750" lvl="0" indent="-285750" defTabSz="9144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Sensitivity (along with other new physics scenarios) from </a:t>
                </a:r>
                <a:r>
                  <a:rPr lang="en-US" altLang="en-US" b="1" dirty="0" err="1">
                    <a:solidFill>
                      <a:srgbClr val="C00000"/>
                    </a:solidFill>
                  </a:rPr>
                  <a:t>NuMI</a:t>
                </a:r>
                <a:r>
                  <a:rPr lang="en-US" altLang="en-US" b="1" dirty="0">
                    <a:solidFill>
                      <a:srgbClr val="C00000"/>
                    </a:solidFill>
                  </a:rPr>
                  <a:t> beam in off-axis detectors</a:t>
                </a:r>
                <a:r>
                  <a:rPr lang="en-US" altLang="en-US" dirty="0"/>
                  <a:t>? High energy, lower neutrino background, but also lower statistics </a:t>
                </a:r>
                <a:r>
                  <a:rPr lang="en-US" altLang="en-US" sz="1600" dirty="0"/>
                  <a:t>(</a:t>
                </a:r>
                <a:r>
                  <a:rPr lang="en-US" altLang="en-US" sz="1600" dirty="0">
                    <a:solidFill>
                      <a:srgbClr val="3333FF"/>
                    </a:solidFill>
                  </a:rPr>
                  <a:t>Yun-</a:t>
                </a:r>
                <a:r>
                  <a:rPr lang="en-US" altLang="en-US" sz="1600" dirty="0" err="1">
                    <a:solidFill>
                      <a:srgbClr val="3333FF"/>
                    </a:solidFill>
                  </a:rPr>
                  <a:t>Tse</a:t>
                </a:r>
                <a:r>
                  <a:rPr lang="en-US" altLang="en-US" sz="1600" dirty="0">
                    <a:solidFill>
                      <a:srgbClr val="3333FF"/>
                    </a:solidFill>
                  </a:rPr>
                  <a:t> Tsai, </a:t>
                </a:r>
                <a:r>
                  <a:rPr lang="en-US" altLang="en-US" sz="1600" b="1" dirty="0">
                    <a:solidFill>
                      <a:srgbClr val="3333FF"/>
                    </a:solidFill>
                  </a:rPr>
                  <a:t>YT</a:t>
                </a:r>
                <a:r>
                  <a:rPr lang="en-US" altLang="en-US" sz="1600" dirty="0">
                    <a:solidFill>
                      <a:srgbClr val="3333FF"/>
                    </a:solidFill>
                  </a:rPr>
                  <a:t>, + … just started</a:t>
                </a:r>
                <a:r>
                  <a:rPr lang="en-US" altLang="en-US" sz="1600" dirty="0"/>
                  <a:t>)</a:t>
                </a: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7E45AA9C-728F-4EC6-A63F-3D9B8E2F5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0162" y="1577823"/>
                <a:ext cx="7458502" cy="4505336"/>
              </a:xfrm>
              <a:prstGeom prst="rect">
                <a:avLst/>
              </a:prstGeom>
              <a:blipFill>
                <a:blip r:embed="rId2"/>
                <a:stretch>
                  <a:fillRect l="-572" b="-16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021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433427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b="1" dirty="0">
                <a:solidFill>
                  <a:srgbClr val="C00000"/>
                </a:solidFill>
              </a:rPr>
              <a:t>To Do 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60EE4-B985-4E75-B737-132C4FB7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45AA9C-728F-4EC6-A63F-3D9B8E2F5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93" y="1368868"/>
            <a:ext cx="7717601" cy="4242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1" dirty="0"/>
              <a:t>Millicharged particles in electron-based experiments </a:t>
            </a:r>
            <a:r>
              <a:rPr lang="en-US" altLang="en-US" dirty="0"/>
              <a:t>(electron collisions + fixed target experiments), (</a:t>
            </a:r>
            <a:r>
              <a:rPr lang="en-US" dirty="0" err="1">
                <a:solidFill>
                  <a:srgbClr val="3333FF"/>
                </a:solidFill>
              </a:rPr>
              <a:t>Blinov</a:t>
            </a:r>
            <a:r>
              <a:rPr lang="en-US" dirty="0">
                <a:solidFill>
                  <a:srgbClr val="3333FF"/>
                </a:solidFill>
              </a:rPr>
              <a:t>, </a:t>
            </a:r>
            <a:r>
              <a:rPr lang="en-US" dirty="0" err="1">
                <a:solidFill>
                  <a:srgbClr val="3333FF"/>
                </a:solidFill>
              </a:rPr>
              <a:t>Krnjaic</a:t>
            </a:r>
            <a:r>
              <a:rPr lang="en-US" dirty="0">
                <a:solidFill>
                  <a:srgbClr val="3333FF"/>
                </a:solidFill>
              </a:rPr>
              <a:t>, </a:t>
            </a:r>
            <a:r>
              <a:rPr lang="en-US" b="1" dirty="0">
                <a:solidFill>
                  <a:srgbClr val="3333FF"/>
                </a:solidFill>
              </a:rPr>
              <a:t>YT</a:t>
            </a:r>
            <a:r>
              <a:rPr lang="en-US" dirty="0">
                <a:solidFill>
                  <a:srgbClr val="3333FF"/>
                </a:solidFill>
              </a:rPr>
              <a:t>, in progress</a:t>
            </a:r>
            <a:r>
              <a:rPr lang="en-US" dirty="0"/>
              <a:t>)</a:t>
            </a:r>
            <a:br>
              <a:rPr lang="en-US" altLang="en-US" dirty="0"/>
            </a:br>
            <a:r>
              <a:rPr lang="en-US" altLang="en-US" dirty="0"/>
              <a:t>including </a:t>
            </a:r>
            <a:r>
              <a:rPr lang="en-US" altLang="en-US" dirty="0" err="1"/>
              <a:t>BaBar</a:t>
            </a:r>
            <a:r>
              <a:rPr lang="en-US" altLang="en-US" dirty="0"/>
              <a:t>, Belle II, BDX, etc.</a:t>
            </a:r>
          </a:p>
          <a:p>
            <a:pPr defTabSz="914400">
              <a:lnSpc>
                <a:spcPct val="150000"/>
              </a:lnSpc>
              <a:spcBef>
                <a:spcPts val="600"/>
              </a:spcBef>
            </a:pPr>
            <a:r>
              <a:rPr lang="zh-TW" altLang="en-US" dirty="0"/>
              <a:t>     </a:t>
            </a:r>
            <a:r>
              <a:rPr lang="en-US" altLang="zh-TW" dirty="0"/>
              <a:t>(</a:t>
            </a:r>
            <a:r>
              <a:rPr lang="en-US" altLang="en-US" sz="1700" dirty="0"/>
              <a:t>LDMX sensitivity already set by </a:t>
            </a:r>
            <a:r>
              <a:rPr lang="en-US" sz="1700" dirty="0">
                <a:solidFill>
                  <a:srgbClr val="7030A0"/>
                </a:solidFill>
              </a:rPr>
              <a:t>Berlin, </a:t>
            </a:r>
            <a:r>
              <a:rPr lang="en-US" sz="1700" dirty="0" err="1">
                <a:solidFill>
                  <a:srgbClr val="7030A0"/>
                </a:solidFill>
              </a:rPr>
              <a:t>Blinov</a:t>
            </a:r>
            <a:r>
              <a:rPr lang="en-US" sz="1700" dirty="0">
                <a:solidFill>
                  <a:srgbClr val="7030A0"/>
                </a:solidFill>
              </a:rPr>
              <a:t>, </a:t>
            </a:r>
            <a:r>
              <a:rPr lang="en-US" sz="1700" dirty="0" err="1">
                <a:solidFill>
                  <a:srgbClr val="7030A0"/>
                </a:solidFill>
              </a:rPr>
              <a:t>Krnjaic</a:t>
            </a:r>
            <a:r>
              <a:rPr lang="en-US" sz="1700" dirty="0">
                <a:solidFill>
                  <a:srgbClr val="7030A0"/>
                </a:solidFill>
              </a:rPr>
              <a:t>, Schuster, Toro, 18)</a:t>
            </a:r>
            <a:r>
              <a:rPr lang="en-US" altLang="en-US" sz="1700" dirty="0"/>
              <a:t> </a:t>
            </a:r>
          </a:p>
          <a:p>
            <a:pPr defTabSz="914400"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      soon after our paper</a:t>
            </a:r>
          </a:p>
          <a:p>
            <a:pPr marL="285750" indent="-285750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Dark Sector Bremsstrahlung (</a:t>
            </a:r>
            <a:r>
              <a:rPr lang="en-US" dirty="0">
                <a:solidFill>
                  <a:srgbClr val="3333FF"/>
                </a:solidFill>
              </a:rPr>
              <a:t>Chang, </a:t>
            </a:r>
            <a:r>
              <a:rPr lang="en-US" b="1" dirty="0">
                <a:solidFill>
                  <a:srgbClr val="3333FF"/>
                </a:solidFill>
              </a:rPr>
              <a:t>YT</a:t>
            </a:r>
            <a:r>
              <a:rPr lang="en-US" dirty="0">
                <a:solidFill>
                  <a:srgbClr val="3333FF"/>
                </a:solidFill>
              </a:rPr>
              <a:t>, just started</a:t>
            </a:r>
            <a:r>
              <a:rPr lang="en-US" dirty="0"/>
              <a:t>)</a:t>
            </a:r>
            <a:endParaRPr lang="en-US" altLang="en-US" dirty="0"/>
          </a:p>
          <a:p>
            <a:pPr marL="285750" indent="-285750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A lot more to do! Let’s chat more during the coffee time.</a:t>
            </a:r>
          </a:p>
          <a:p>
            <a:pPr defTabSz="914400">
              <a:lnSpc>
                <a:spcPct val="150000"/>
              </a:lnSpc>
              <a:spcBef>
                <a:spcPts val="600"/>
              </a:spcBef>
            </a:pPr>
            <a:endParaRPr lang="en-US" altLang="en-US" dirty="0"/>
          </a:p>
          <a:p>
            <a:pPr marL="285750" indent="-285750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3E15D7-B06C-495D-9663-926FFF2DE6AA}"/>
              </a:ext>
            </a:extLst>
          </p:cNvPr>
          <p:cNvSpPr txBox="1">
            <a:spLocks/>
          </p:cNvSpPr>
          <p:nvPr/>
        </p:nvSpPr>
        <p:spPr>
          <a:xfrm>
            <a:off x="2493560" y="6015820"/>
            <a:ext cx="4360080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Yu-Dai Tsai, </a:t>
            </a:r>
            <a:r>
              <a:rPr lang="en-US" sz="2200" dirty="0" err="1">
                <a:solidFill>
                  <a:srgbClr val="C00000"/>
                </a:solidFill>
                <a:latin typeface="Cambria" panose="02040503050406030204" pitchFamily="18" charset="0"/>
              </a:rPr>
              <a:t>Fermilab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 @ BNL 2018</a:t>
            </a:r>
          </a:p>
        </p:txBody>
      </p:sp>
    </p:spTree>
    <p:extLst>
      <p:ext uri="{BB962C8B-B14F-4D97-AF65-F5344CB8AC3E}">
        <p14:creationId xmlns:p14="http://schemas.microsoft.com/office/powerpoint/2010/main" val="1288187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2815365"/>
            <a:ext cx="7772400" cy="14700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the conference!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0CFDB-5F22-43E8-8FA3-186212DDB03E}"/>
              </a:ext>
            </a:extLst>
          </p:cNvPr>
          <p:cNvSpPr/>
          <p:nvPr/>
        </p:nvSpPr>
        <p:spPr>
          <a:xfrm>
            <a:off x="2567287" y="3273379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9B578-2EC2-48FD-B3B2-5D2506AB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98CD8C-2739-4467-9AD5-F12AF7B8C18A}"/>
              </a:ext>
            </a:extLst>
          </p:cNvPr>
          <p:cNvSpPr txBox="1">
            <a:spLocks/>
          </p:cNvSpPr>
          <p:nvPr/>
        </p:nvSpPr>
        <p:spPr>
          <a:xfrm>
            <a:off x="787400" y="296776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8169DB-E148-4CFF-BEDF-F55DADDE234D}"/>
              </a:ext>
            </a:extLst>
          </p:cNvPr>
          <p:cNvSpPr txBox="1">
            <a:spLocks/>
          </p:cNvSpPr>
          <p:nvPr/>
        </p:nvSpPr>
        <p:spPr>
          <a:xfrm>
            <a:off x="2493560" y="6015820"/>
            <a:ext cx="4360080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Yu-Dai Tsai, </a:t>
            </a:r>
            <a:r>
              <a:rPr lang="en-US" sz="2200" dirty="0" err="1">
                <a:solidFill>
                  <a:srgbClr val="C00000"/>
                </a:solidFill>
                <a:latin typeface="Cambria" panose="02040503050406030204" pitchFamily="18" charset="0"/>
              </a:rPr>
              <a:t>Fermilab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 @ BNL 2018</a:t>
            </a:r>
          </a:p>
        </p:txBody>
      </p:sp>
    </p:spTree>
    <p:extLst>
      <p:ext uri="{BB962C8B-B14F-4D97-AF65-F5344CB8AC3E}">
        <p14:creationId xmlns:p14="http://schemas.microsoft.com/office/powerpoint/2010/main" val="1341268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. Imploding neutron stars eject neutron star fluid that forms heavy r-process elements.…"/>
          <p:cNvSpPr txBox="1"/>
          <p:nvPr/>
        </p:nvSpPr>
        <p:spPr>
          <a:xfrm>
            <a:off x="2356329" y="883202"/>
            <a:ext cx="4524233" cy="53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000" b="1" dirty="0">
                <a:solidFill>
                  <a:srgbClr val="050802"/>
                </a:solidFill>
                <a:latin typeface="Cambria" panose="02040503050406030204" pitchFamily="18" charset="0"/>
                <a:sym typeface="Helvetica Neue"/>
              </a:rPr>
              <a:t>MCP </a:t>
            </a:r>
            <a:r>
              <a:rPr lang="en-US" sz="3000" b="1" dirty="0" err="1">
                <a:solidFill>
                  <a:srgbClr val="050802"/>
                </a:solidFill>
                <a:latin typeface="Cambria" panose="02040503050406030204" pitchFamily="18" charset="0"/>
                <a:sym typeface="Helvetica Neue"/>
              </a:rPr>
              <a:t>Exisiting</a:t>
            </a:r>
            <a:r>
              <a:rPr lang="en-US" sz="3000" b="1" dirty="0">
                <a:solidFill>
                  <a:srgbClr val="050802"/>
                </a:solidFill>
                <a:latin typeface="Cambria" panose="02040503050406030204" pitchFamily="18" charset="0"/>
                <a:sym typeface="Helvetica Neue"/>
              </a:rPr>
              <a:t> bounds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1412075" y="1488762"/>
            <a:ext cx="6074187" cy="51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 recent analysis looking for low ionizing particles in </a:t>
            </a:r>
            <a:r>
              <a:rPr lang="en-US" sz="2000" b="1" dirty="0"/>
              <a:t>CMS </a:t>
            </a:r>
            <a:r>
              <a:rPr lang="en-US" sz="2000" dirty="0"/>
              <a:t>excluded particles: charge ±e/3 for </a:t>
            </a:r>
            <a:r>
              <a:rPr lang="en-US" sz="2000" dirty="0" err="1"/>
              <a:t>MmCP</a:t>
            </a:r>
            <a:r>
              <a:rPr lang="en-US" sz="2000" dirty="0"/>
              <a:t> &lt; 140 GeV &amp; </a:t>
            </a:r>
            <a:r>
              <a:rPr lang="en-US" sz="2000" dirty="0" err="1"/>
              <a:t>particles:charge</a:t>
            </a:r>
            <a:r>
              <a:rPr lang="en-US" sz="2000" dirty="0"/>
              <a:t> ±2e/3 for </a:t>
            </a:r>
            <a:r>
              <a:rPr lang="en-US" sz="2000" dirty="0" err="1"/>
              <a:t>MmCP</a:t>
            </a:r>
            <a:r>
              <a:rPr lang="en-US" sz="2000" dirty="0"/>
              <a:t> &lt; 310 GeV [</a:t>
            </a:r>
            <a:r>
              <a:rPr lang="en-US" sz="2000" dirty="0">
                <a:solidFill>
                  <a:srgbClr val="7030A0"/>
                </a:solidFill>
              </a:rPr>
              <a:t>CMS, PRD (2013)].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mCP</a:t>
            </a:r>
            <a:r>
              <a:rPr lang="en-US" sz="2000" dirty="0"/>
              <a:t> coupling to the Z is suppressed by sin(</a:t>
            </a:r>
            <a:r>
              <a:rPr lang="en-US" sz="2000" dirty="0" err="1"/>
              <a:t>θW</a:t>
            </a:r>
            <a:r>
              <a:rPr lang="en-US" sz="20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LEP invisible Z width</a:t>
            </a:r>
            <a:r>
              <a:rPr lang="en-US" sz="2000" dirty="0"/>
              <a:t>: </a:t>
            </a:r>
            <a:r>
              <a:rPr lang="en-US" sz="2000" dirty="0" err="1"/>
              <a:t>mCP</a:t>
            </a:r>
            <a:r>
              <a:rPr lang="en-US" sz="2000" dirty="0"/>
              <a:t> not contribute more than the 2σ width at LEP. [</a:t>
            </a:r>
            <a:r>
              <a:rPr lang="nb-NO" sz="2000" dirty="0">
                <a:solidFill>
                  <a:srgbClr val="7030A0"/>
                </a:solidFill>
              </a:rPr>
              <a:t>Davidson, Hannestad, Raffelt, 2000]: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  <a:latin typeface="Helvetica Neue"/>
            </a:endParaRPr>
          </a:p>
        </p:txBody>
      </p:sp>
      <p:sp>
        <p:nvSpPr>
          <p:cNvPr id="38" name="implosion…"/>
          <p:cNvSpPr txBox="1"/>
          <p:nvPr/>
        </p:nvSpPr>
        <p:spPr>
          <a:xfrm>
            <a:off x="7317300" y="4534975"/>
            <a:ext cx="10265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BA4D9B-E501-47D7-9497-7969C6ED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969" y="5123248"/>
            <a:ext cx="3045935" cy="491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8CDF9D-0F71-4E81-8A67-C383369F4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151" y="3840014"/>
            <a:ext cx="3495888" cy="4649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930A46-5DF7-452B-94DF-F4A547A6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53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F2943-97FD-4845-B337-5ECCC31F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530CD-D0E1-4740-9413-BE9127C95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44" y="925934"/>
            <a:ext cx="7219044" cy="2503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3401B9-D04C-4D09-ACFA-BD9F717A8CA5}"/>
              </a:ext>
            </a:extLst>
          </p:cNvPr>
          <p:cNvSpPr/>
          <p:nvPr/>
        </p:nvSpPr>
        <p:spPr>
          <a:xfrm>
            <a:off x="4794422" y="3429000"/>
            <a:ext cx="2805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 Nelson, for LDMX,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8D379-0978-4CDB-B507-2DAD2E2B4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4" y="3429000"/>
            <a:ext cx="4221910" cy="34703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3DA06-1911-4FE6-BCED-0FFF5E17AD02}"/>
              </a:ext>
            </a:extLst>
          </p:cNvPr>
          <p:cNvSpPr txBox="1">
            <a:spLocks/>
          </p:cNvSpPr>
          <p:nvPr/>
        </p:nvSpPr>
        <p:spPr>
          <a:xfrm>
            <a:off x="457200" y="238582"/>
            <a:ext cx="8229600" cy="7030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LDMX @ SLAC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0C2BA-E254-4ED2-8C60-7EFEF3B1CCAC}"/>
              </a:ext>
            </a:extLst>
          </p:cNvPr>
          <p:cNvSpPr/>
          <p:nvPr/>
        </p:nvSpPr>
        <p:spPr>
          <a:xfrm>
            <a:off x="3280721" y="6434752"/>
            <a:ext cx="4412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solidFill>
                  <a:srgbClr val="7030A0"/>
                </a:solidFill>
              </a:rPr>
              <a:t>Berlin, </a:t>
            </a:r>
            <a:r>
              <a:rPr lang="en-US" dirty="0" err="1">
                <a:solidFill>
                  <a:srgbClr val="7030A0"/>
                </a:solidFill>
              </a:rPr>
              <a:t>Blinov</a:t>
            </a:r>
            <a:r>
              <a:rPr lang="en-US" dirty="0">
                <a:solidFill>
                  <a:srgbClr val="7030A0"/>
                </a:solidFill>
              </a:rPr>
              <a:t>, </a:t>
            </a:r>
            <a:r>
              <a:rPr lang="en-US" dirty="0" err="1">
                <a:solidFill>
                  <a:srgbClr val="7030A0"/>
                </a:solidFill>
              </a:rPr>
              <a:t>Krnjaic</a:t>
            </a:r>
            <a:r>
              <a:rPr lang="en-US" dirty="0">
                <a:solidFill>
                  <a:srgbClr val="7030A0"/>
                </a:solidFill>
              </a:rPr>
              <a:t>, Schuster, Toro,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66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6FD0CC-8551-443C-895B-DCBB7EBF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44B44-B6EF-464F-91BF-382202CFC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1" y="1514902"/>
            <a:ext cx="7646327" cy="4455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89C9EC-8D91-4B9D-99AE-8F419ED9D0CE}"/>
              </a:ext>
            </a:extLst>
          </p:cNvPr>
          <p:cNvSpPr/>
          <p:nvPr/>
        </p:nvSpPr>
        <p:spPr>
          <a:xfrm>
            <a:off x="3185278" y="6049349"/>
            <a:ext cx="3805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Andrea Celentano, INFN-Genova, 2017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ED3795-A027-4D46-86B4-C5E0D449BB32}"/>
              </a:ext>
            </a:extLst>
          </p:cNvPr>
          <p:cNvSpPr txBox="1">
            <a:spLocks/>
          </p:cNvSpPr>
          <p:nvPr/>
        </p:nvSpPr>
        <p:spPr>
          <a:xfrm>
            <a:off x="457200" y="547931"/>
            <a:ext cx="8229600" cy="7030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BDX @ BNL</a:t>
            </a:r>
          </a:p>
        </p:txBody>
      </p:sp>
    </p:spTree>
    <p:extLst>
      <p:ext uri="{BB962C8B-B14F-4D97-AF65-F5344CB8AC3E}">
        <p14:creationId xmlns:p14="http://schemas.microsoft.com/office/powerpoint/2010/main" val="4086322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272795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Meson Production List!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D5EC9E-5843-4D3B-93C7-1F260289B36C}"/>
              </a:ext>
            </a:extLst>
          </p:cNvPr>
          <p:cNvSpPr/>
          <p:nvPr/>
        </p:nvSpPr>
        <p:spPr>
          <a:xfrm>
            <a:off x="825803" y="1144000"/>
            <a:ext cx="7783584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At LSND, the π0 (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135 MeV</a:t>
            </a:r>
            <a:r>
              <a:rPr lang="en-US" sz="2000" dirty="0"/>
              <a:t>) spectrum is modeled using a Burman-Smith distribution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Fermilab's</a:t>
            </a:r>
            <a:r>
              <a:rPr lang="en-US" sz="2000" dirty="0"/>
              <a:t> Booster Neutrino Beam (BNB): π0 and η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548 MeV</a:t>
            </a:r>
            <a:r>
              <a:rPr lang="en-US" sz="2000" dirty="0"/>
              <a:t>) mesons. π0's angular and energy spectra are modeled by the </a:t>
            </a:r>
            <a:r>
              <a:rPr lang="en-US" sz="2000" b="1" dirty="0"/>
              <a:t>Sanford-Wang distribution</a:t>
            </a:r>
            <a:r>
              <a:rPr lang="en-US" sz="2000" dirty="0"/>
              <a:t>. η mesons by the Feynman Scaling hypothesis.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SHiP</a:t>
            </a:r>
            <a:r>
              <a:rPr lang="en-US" sz="2000" dirty="0"/>
              <a:t>/DUNE: </a:t>
            </a:r>
            <a:r>
              <a:rPr lang="en-US" sz="2000" dirty="0" err="1"/>
              <a:t>pseudoscalar</a:t>
            </a:r>
            <a:r>
              <a:rPr lang="en-US" sz="2000" dirty="0"/>
              <a:t> meson production using the </a:t>
            </a:r>
            <a:r>
              <a:rPr lang="en-US" sz="2000" b="1" dirty="0"/>
              <a:t>BMPT distribution</a:t>
            </a:r>
            <a:r>
              <a:rPr lang="en-US" sz="2000" dirty="0"/>
              <a:t>, as before, but use a beam energy of 80 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J/ψ (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3.1 GeV</a:t>
            </a:r>
            <a:r>
              <a:rPr lang="en-US" sz="2000" dirty="0"/>
              <a:t>), we assume that their energy production spectra are described by the distribution from </a:t>
            </a:r>
            <a:r>
              <a:rPr lang="en-US" sz="2000" b="1" dirty="0"/>
              <a:t>Gale, Jeon, </a:t>
            </a:r>
            <a:r>
              <a:rPr lang="en-US" sz="2000" b="1" dirty="0" err="1"/>
              <a:t>Kapusta</a:t>
            </a:r>
            <a:r>
              <a:rPr lang="en-US" sz="2000" b="1" dirty="0"/>
              <a:t>, PLB </a:t>
            </a:r>
            <a:r>
              <a:rPr lang="en-US" altLang="zh-TW" sz="2000" b="1" dirty="0"/>
              <a:t>‘</a:t>
            </a:r>
            <a:r>
              <a:rPr lang="en-US" sz="2000" b="1" dirty="0"/>
              <a:t>99</a:t>
            </a:r>
            <a:r>
              <a:rPr lang="en-US" sz="2000" dirty="0"/>
              <a:t>, </a:t>
            </a:r>
            <a:r>
              <a:rPr lang="en-US" sz="2000" dirty="0" err="1"/>
              <a:t>nucl-th</a:t>
            </a:r>
            <a:r>
              <a:rPr lang="en-US" sz="2000" dirty="0"/>
              <a:t>/9812056.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Upsilon, Y (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9.4 GeV</a:t>
            </a:r>
            <a:r>
              <a:rPr lang="en-US" sz="2000" dirty="0"/>
              <a:t>): Same dist. , normalized by data from HERA-B, I. </a:t>
            </a:r>
            <a:r>
              <a:rPr lang="en-US" sz="2000" dirty="0" err="1"/>
              <a:t>Abt</a:t>
            </a:r>
            <a:r>
              <a:rPr lang="en-US" sz="2000" dirty="0"/>
              <a:t> et al., PLB (2006), hep-ex/0603015.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60EE4-B985-4E75-B737-132C4FB7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2482440"/>
            <a:ext cx="7772400" cy="243757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Millicharged Particles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electric charge quantized?</a:t>
            </a:r>
            <a:br>
              <a:rPr lang="en-US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&amp; Implications</a:t>
            </a:r>
            <a:br>
              <a:rPr lang="en-US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0CFDB-5F22-43E8-8FA3-186212DDB03E}"/>
              </a:ext>
            </a:extLst>
          </p:cNvPr>
          <p:cNvSpPr/>
          <p:nvPr/>
        </p:nvSpPr>
        <p:spPr>
          <a:xfrm>
            <a:off x="2567287" y="3273379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B3B620-B5DA-44D3-BEB5-2DF0B55830B9}"/>
              </a:ext>
            </a:extLst>
          </p:cNvPr>
          <p:cNvSpPr txBox="1">
            <a:spLocks/>
          </p:cNvSpPr>
          <p:nvPr/>
        </p:nvSpPr>
        <p:spPr>
          <a:xfrm>
            <a:off x="2391960" y="6008996"/>
            <a:ext cx="4360080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Yu-Dai Tsai, </a:t>
            </a:r>
            <a:r>
              <a:rPr lang="en-US" sz="2200" dirty="0" err="1">
                <a:solidFill>
                  <a:srgbClr val="C00000"/>
                </a:solidFill>
                <a:latin typeface="Cambria" panose="02040503050406030204" pitchFamily="18" charset="0"/>
              </a:rPr>
              <a:t>Fermilab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 @ BNL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1F1F7-D9C8-4130-AA56-BF3A0D2B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B1EE-1A42-4303-81A9-AAB573BF3F0F}"/>
              </a:ext>
            </a:extLst>
          </p:cNvPr>
          <p:cNvSpPr/>
          <p:nvPr/>
        </p:nvSpPr>
        <p:spPr>
          <a:xfrm>
            <a:off x="6633958" y="4062731"/>
            <a:ext cx="2378131" cy="8572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002060"/>
                </a:solidFill>
              </a:rPr>
              <a:t>Also see yesterday’s talk by </a:t>
            </a:r>
            <a:r>
              <a:rPr lang="en-US" sz="1700" dirty="0">
                <a:solidFill>
                  <a:srgbClr val="C00000"/>
                </a:solidFill>
              </a:rPr>
              <a:t>Tracy </a:t>
            </a:r>
            <a:r>
              <a:rPr lang="en-US" sz="1700" dirty="0">
                <a:solidFill>
                  <a:srgbClr val="002060"/>
                </a:solidFill>
              </a:rPr>
              <a:t>&amp; </a:t>
            </a:r>
            <a:r>
              <a:rPr lang="en-US" dirty="0">
                <a:solidFill>
                  <a:srgbClr val="00823B"/>
                </a:solidFill>
              </a:rPr>
              <a:t>Jae </a:t>
            </a:r>
            <a:r>
              <a:rPr lang="en-US" dirty="0" err="1">
                <a:solidFill>
                  <a:srgbClr val="00823B"/>
                </a:solidFill>
              </a:rPr>
              <a:t>Hyeok</a:t>
            </a:r>
            <a:endParaRPr lang="en-US" sz="1700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66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272795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Meson Production Check!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D5EC9E-5843-4D3B-93C7-1F260289B36C}"/>
              </a:ext>
            </a:extLst>
          </p:cNvPr>
          <p:cNvSpPr/>
          <p:nvPr/>
        </p:nvSpPr>
        <p:spPr>
          <a:xfrm>
            <a:off x="1310298" y="1724030"/>
            <a:ext cx="7048955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Using this, we have reproduced the </a:t>
            </a:r>
            <a:r>
              <a:rPr lang="en-US" sz="2000" dirty="0" err="1"/>
              <a:t>Pb</a:t>
            </a:r>
            <a:r>
              <a:rPr lang="en-US" sz="2000" dirty="0"/>
              <a:t> rates in [NA50, EPJ ‘06, </a:t>
            </a:r>
            <a:r>
              <a:rPr lang="en-US" sz="2000" dirty="0" err="1"/>
              <a:t>nucl</a:t>
            </a:r>
            <a:r>
              <a:rPr lang="en-US" sz="2000" dirty="0"/>
              <a:t>-ex/0612012] for J/Ψ, and for Υ, we reproduced the Pt rates in [</a:t>
            </a:r>
            <a:r>
              <a:rPr lang="nb-NO" sz="2000" dirty="0"/>
              <a:t>Herb et al., PRL ‘77</a:t>
            </a:r>
            <a:r>
              <a:rPr lang="en-US" sz="2000" dirty="0"/>
              <a:t>].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60EE4-B985-4E75-B737-132C4FB7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02A4DD-0379-45C7-98E0-BD50CFCE861C}"/>
              </a:ext>
            </a:extLst>
          </p:cNvPr>
          <p:cNvSpPr txBox="1">
            <a:spLocks/>
          </p:cNvSpPr>
          <p:nvPr/>
        </p:nvSpPr>
        <p:spPr>
          <a:xfrm>
            <a:off x="2493560" y="6015820"/>
            <a:ext cx="4360080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Yu-Dai Tsai, </a:t>
            </a:r>
            <a:r>
              <a:rPr lang="en-US" sz="2200" dirty="0" err="1">
                <a:solidFill>
                  <a:srgbClr val="C00000"/>
                </a:solidFill>
                <a:latin typeface="Cambria" panose="02040503050406030204" pitchFamily="18" charset="0"/>
              </a:rPr>
              <a:t>Fermilab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 @ BNL 2018</a:t>
            </a:r>
          </a:p>
        </p:txBody>
      </p:sp>
    </p:spTree>
    <p:extLst>
      <p:ext uri="{BB962C8B-B14F-4D97-AF65-F5344CB8AC3E}">
        <p14:creationId xmlns:p14="http://schemas.microsoft.com/office/powerpoint/2010/main" val="86292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272795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Other Broader Constraints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60EE4-B985-4E75-B737-132C4FB7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BC579-C639-4550-BFAE-676238E6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3" y="1170476"/>
            <a:ext cx="5396406" cy="42033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11FAE6-F97F-47D5-9EBD-D5595A107F5E}"/>
              </a:ext>
            </a:extLst>
          </p:cNvPr>
          <p:cNvSpPr/>
          <p:nvPr/>
        </p:nvSpPr>
        <p:spPr>
          <a:xfrm>
            <a:off x="5416687" y="1394894"/>
            <a:ext cx="3311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Andy Haas, </a:t>
            </a:r>
            <a:r>
              <a:rPr lang="en-US" dirty="0" err="1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Fermilab</a:t>
            </a:r>
            <a:r>
              <a:rPr lang="en-US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3"/>
              </a:rPr>
              <a:t>2017</a:t>
            </a:r>
            <a:endParaRPr lang="en-US" dirty="0">
              <a:solidFill>
                <a:srgbClr val="7030A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Beware of the different assumptions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06582-9994-48D8-8C7A-AA5A7C379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946" y="5558383"/>
            <a:ext cx="3128655" cy="3162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3B90E6-74B0-40F4-8780-D32F00D5ACB7}"/>
              </a:ext>
            </a:extLst>
          </p:cNvPr>
          <p:cNvSpPr/>
          <p:nvPr/>
        </p:nvSpPr>
        <p:spPr>
          <a:xfrm>
            <a:off x="4695859" y="5558383"/>
            <a:ext cx="2632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Badertscher</a:t>
            </a:r>
            <a:r>
              <a:rPr lang="en-US" sz="1600" dirty="0"/>
              <a:t> et al, PRD (2007)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FDE569-4B1B-46FA-ABD5-C10FD1DFB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946" y="5963288"/>
            <a:ext cx="1722489" cy="377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BD09E5-B7A8-4A37-9FEA-163E06092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435" y="5989764"/>
            <a:ext cx="1704668" cy="369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506835-3300-416E-B5EC-9A0725427A51}"/>
              </a:ext>
            </a:extLst>
          </p:cNvPr>
          <p:cNvSpPr/>
          <p:nvPr/>
        </p:nvSpPr>
        <p:spPr>
          <a:xfrm>
            <a:off x="5085924" y="5963288"/>
            <a:ext cx="2956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Gl¨uck</a:t>
            </a:r>
            <a:r>
              <a:rPr lang="en-US" sz="1600" dirty="0"/>
              <a:t>, </a:t>
            </a:r>
            <a:r>
              <a:rPr lang="en-US" sz="1600" dirty="0" err="1"/>
              <a:t>Rakshit</a:t>
            </a:r>
            <a:r>
              <a:rPr lang="en-US" sz="1600" dirty="0"/>
              <a:t>, </a:t>
            </a:r>
            <a:r>
              <a:rPr lang="en-US" sz="1600" dirty="0" err="1"/>
              <a:t>Reya</a:t>
            </a:r>
            <a:r>
              <a:rPr lang="en-US" sz="1600" dirty="0"/>
              <a:t>, PRD (2007)</a:t>
            </a:r>
          </a:p>
        </p:txBody>
      </p:sp>
    </p:spTree>
    <p:extLst>
      <p:ext uri="{BB962C8B-B14F-4D97-AF65-F5344CB8AC3E}">
        <p14:creationId xmlns:p14="http://schemas.microsoft.com/office/powerpoint/2010/main" val="75609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272795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Other Constraints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60EE4-B985-4E75-B737-132C4FB7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1FAE6-F97F-47D5-9EBD-D5595A107F5E}"/>
              </a:ext>
            </a:extLst>
          </p:cNvPr>
          <p:cNvSpPr/>
          <p:nvPr/>
        </p:nvSpPr>
        <p:spPr>
          <a:xfrm>
            <a:off x="1307483" y="1440755"/>
            <a:ext cx="6801990" cy="4195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Astrophysics: Cooling/energy loss bounds from stars and SN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Cosmology: BBN/CMB Neff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Laboratory: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Invisitble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decay of ortho-positronium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Lamb Shift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Accelerators: E613, ASP, LEP,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etc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Andy Haas, </a:t>
            </a:r>
            <a:r>
              <a:rPr lang="en-US" dirty="0" err="1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Fermilab</a:t>
            </a:r>
            <a:r>
              <a:rPr lang="en-US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2"/>
              </a:rPr>
              <a:t>2017</a:t>
            </a:r>
            <a:endParaRPr lang="en-US" dirty="0">
              <a:solidFill>
                <a:srgbClr val="7030A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08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A5E38-45AC-46FB-BB01-6C6051EB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" y="272795"/>
            <a:ext cx="8229600" cy="87120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rgbClr val="C00000"/>
                </a:solidFill>
              </a:rPr>
              <a:t>MCP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FD5EC9E-5843-4D3B-93C7-1F260289B36C}"/>
                  </a:ext>
                </a:extLst>
              </p:cNvPr>
              <p:cNvSpPr/>
              <p:nvPr/>
            </p:nvSpPr>
            <p:spPr>
              <a:xfrm>
                <a:off x="825803" y="1144000"/>
                <a:ext cx="7581218" cy="5115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100" b="1" dirty="0"/>
                  <a:t>Significant branching ratios of electromagnetic decays to lepton pairs </a:t>
                </a:r>
                <a:r>
                  <a:rPr lang="en-US" sz="2100" dirty="0"/>
                  <a:t>implies an corresponding </a:t>
                </a:r>
                <a:r>
                  <a:rPr lang="en-US" sz="2100" b="1" dirty="0"/>
                  <a:t>decay to pairs of </a:t>
                </a:r>
                <a:r>
                  <a:rPr lang="en-US" sz="2100" b="1" dirty="0" err="1"/>
                  <a:t>mCPs</a:t>
                </a:r>
                <a:r>
                  <a:rPr lang="en-US" sz="2100" dirty="0"/>
                  <a:t>, resulting in a </a:t>
                </a:r>
                <a:r>
                  <a:rPr lang="en-US" sz="2100" dirty="0">
                    <a:solidFill>
                      <a:srgbClr val="C00000"/>
                    </a:solidFill>
                  </a:rPr>
                  <a:t>significant flux of </a:t>
                </a:r>
                <a:r>
                  <a:rPr lang="en-US" sz="2100" dirty="0" err="1">
                    <a:solidFill>
                      <a:srgbClr val="C00000"/>
                    </a:solidFill>
                  </a:rPr>
                  <a:t>mCPs</a:t>
                </a:r>
                <a:r>
                  <a:rPr lang="en-US" sz="2100" dirty="0">
                    <a:solidFill>
                      <a:srgbClr val="C00000"/>
                    </a:solidFill>
                  </a:rPr>
                  <a:t>, even with small charges. </a:t>
                </a:r>
                <a:endParaRPr lang="en-US" sz="2100" dirty="0"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+mj-lt"/>
                  </a:rPr>
                  <a:t>Fixed target neutrino experiments: produce neutrinos from </a:t>
                </a:r>
                <a:r>
                  <a:rPr lang="en-US" sz="2100" b="1" dirty="0">
                    <a:latin typeface="+mj-lt"/>
                  </a:rPr>
                  <a:t>weak decays of charged </a:t>
                </a:r>
                <a:r>
                  <a:rPr lang="en-US" sz="2100" b="1" dirty="0" err="1">
                    <a:latin typeface="+mj-lt"/>
                  </a:rPr>
                  <a:t>pions</a:t>
                </a:r>
                <a:r>
                  <a:rPr lang="en-US" sz="2100" b="1" dirty="0">
                    <a:latin typeface="+mj-lt"/>
                  </a:rPr>
                  <a:t>.</a:t>
                </a:r>
                <a:r>
                  <a:rPr lang="en-US" sz="2100" dirty="0">
                    <a:latin typeface="+mj-lt"/>
                  </a:rPr>
                  <a:t> Similar spectrum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100" b="1" dirty="0">
                            <a:solidFill>
                              <a:schemeClr val="tx1"/>
                            </a:solidFill>
                            <a:latin typeface="+mj-lt"/>
                          </a:rPr>
                          <m:t>π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100" b="1" i="0" dirty="0" smtClean="0">
                            <a:solidFill>
                              <a:schemeClr val="tx1"/>
                            </a:solidFill>
                            <a:latin typeface="+mj-lt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1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sz="2100" dirty="0">
                    <a:latin typeface="+mj-lt"/>
                  </a:rPr>
                  <a:t>is produced</a:t>
                </a:r>
                <a:r>
                  <a:rPr lang="en-US" sz="21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(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inferred by comparing the production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7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m:t>π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7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7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m:t>π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700" i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 in pp and </a:t>
                </a:r>
                <a:r>
                  <a:rPr lang="en-US" sz="1700" dirty="0" err="1">
                    <a:solidFill>
                      <a:schemeClr val="bg1">
                        <a:lumMod val="50000"/>
                      </a:schemeClr>
                    </a:solidFill>
                  </a:rPr>
                  <a:t>pn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 collisions ( [</a:t>
                </a:r>
                <a:r>
                  <a:rPr lang="en-US" sz="1700" dirty="0" err="1">
                    <a:solidFill>
                      <a:srgbClr val="7030A0"/>
                    </a:solidFill>
                  </a:rPr>
                  <a:t>Teis</a:t>
                </a:r>
                <a:r>
                  <a:rPr lang="en-US" sz="1700" dirty="0">
                    <a:solidFill>
                      <a:srgbClr val="7030A0"/>
                    </a:solidFill>
                  </a:rPr>
                  <a:t> et al, 1996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]), or by using counting arguments on the number of production [</a:t>
                </a:r>
                <a:r>
                  <a:rPr lang="en-US" sz="1700" dirty="0">
                    <a:solidFill>
                      <a:srgbClr val="7030A0"/>
                    </a:solidFill>
                  </a:rPr>
                  <a:t>Norbury &amp; Townsend, NIM B, 2007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].</a:t>
                </a:r>
                <a:endParaRPr lang="en-US" sz="17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+mj-lt"/>
                  </a:rPr>
                  <a:t>For large enough beam energies, other neutral mesons </a:t>
                </a:r>
                <a:br>
                  <a:rPr lang="en-US" sz="2100" dirty="0">
                    <a:latin typeface="+mj-lt"/>
                  </a:rPr>
                </a:br>
                <a:r>
                  <a:rPr lang="en-US" sz="2100" dirty="0">
                    <a:latin typeface="+mj-lt"/>
                  </a:rPr>
                  <a:t>(e.g. </a:t>
                </a:r>
                <a:r>
                  <a:rPr lang="en-US" sz="2100" b="1" dirty="0">
                    <a:latin typeface="+mj-lt"/>
                  </a:rPr>
                  <a:t>η, Υ, J/ψ</a:t>
                </a:r>
                <a:r>
                  <a:rPr lang="en-US" sz="2100" dirty="0">
                    <a:latin typeface="+mj-lt"/>
                  </a:rPr>
                  <a:t>) are also produced.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1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FD5EC9E-5843-4D3B-93C7-1F260289B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03" y="1144000"/>
                <a:ext cx="7581218" cy="5115375"/>
              </a:xfrm>
              <a:prstGeom prst="rect">
                <a:avLst/>
              </a:prstGeom>
              <a:blipFill>
                <a:blip r:embed="rId2"/>
                <a:stretch>
                  <a:fillRect l="-804" r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60EE4-B985-4E75-B737-132C4FB7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0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2815365"/>
            <a:ext cx="7772400" cy="14700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MilliQan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CERN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0CFDB-5F22-43E8-8FA3-186212DDB03E}"/>
              </a:ext>
            </a:extLst>
          </p:cNvPr>
          <p:cNvSpPr/>
          <p:nvPr/>
        </p:nvSpPr>
        <p:spPr>
          <a:xfrm>
            <a:off x="2567287" y="3273379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9445D2-971C-48EB-9948-A539BE12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3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9334A3-F697-4EFA-A81D-B9C3D2C0A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715" y="1756443"/>
            <a:ext cx="4076085" cy="43246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E3DC1A-969C-4561-AA40-F0C69DD88BD5}"/>
              </a:ext>
            </a:extLst>
          </p:cNvPr>
          <p:cNvSpPr txBox="1">
            <a:spLocks/>
          </p:cNvSpPr>
          <p:nvPr/>
        </p:nvSpPr>
        <p:spPr>
          <a:xfrm>
            <a:off x="397565" y="442898"/>
            <a:ext cx="8466720" cy="84289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solidFill>
                  <a:srgbClr val="C00000"/>
                </a:solidFill>
              </a:rPr>
              <a:t>MilliQan</a:t>
            </a:r>
            <a:r>
              <a:rPr lang="en-US" sz="3000" dirty="0">
                <a:solidFill>
                  <a:srgbClr val="C00000"/>
                </a:solidFill>
              </a:rPr>
              <a:t> Brief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95F23E-1C2E-4E28-8D08-3B26FA23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FD5C15-8CE5-425B-AFE6-6C744081C969}"/>
              </a:ext>
            </a:extLst>
          </p:cNvPr>
          <p:cNvSpPr/>
          <p:nvPr/>
        </p:nvSpPr>
        <p:spPr>
          <a:xfrm>
            <a:off x="791571" y="1087029"/>
            <a:ext cx="782699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~ 1 photo-electron observed per 1 long scintillator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Require triple incidence in time window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Moving in CMS “drainage gallery” at P5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A5F8C-6FEC-4B19-8E36-B38E08BFA496}"/>
              </a:ext>
            </a:extLst>
          </p:cNvPr>
          <p:cNvSpPr/>
          <p:nvPr/>
        </p:nvSpPr>
        <p:spPr>
          <a:xfrm>
            <a:off x="3841845" y="2698058"/>
            <a:ext cx="1023582" cy="5228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B36B4-057D-4C22-B9AD-E507A2253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91" y="2959464"/>
            <a:ext cx="3766045" cy="24562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FF2C6C-DDA6-46C3-8E73-A63CFE6B5BBD}"/>
              </a:ext>
            </a:extLst>
          </p:cNvPr>
          <p:cNvSpPr/>
          <p:nvPr/>
        </p:nvSpPr>
        <p:spPr>
          <a:xfrm>
            <a:off x="1095704" y="5541476"/>
            <a:ext cx="321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ucida Grande"/>
              </a:rPr>
              <a:t>Andrew Haas, </a:t>
            </a:r>
            <a:r>
              <a:rPr lang="en-US" dirty="0" err="1">
                <a:solidFill>
                  <a:srgbClr val="7030A0"/>
                </a:solidFill>
                <a:latin typeface="Lucida Grande"/>
              </a:rPr>
              <a:t>Fermilab</a:t>
            </a:r>
            <a:r>
              <a:rPr lang="en-US" dirty="0">
                <a:solidFill>
                  <a:srgbClr val="7030A0"/>
                </a:solidFill>
                <a:latin typeface="Lucida Grande"/>
              </a:rPr>
              <a:t> (2017)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CF71DF-1B7B-4069-866B-1527D40A9048}"/>
              </a:ext>
            </a:extLst>
          </p:cNvPr>
          <p:cNvSpPr/>
          <p:nvPr/>
        </p:nvSpPr>
        <p:spPr>
          <a:xfrm>
            <a:off x="4519638" y="5712539"/>
            <a:ext cx="4572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MilliQan</a:t>
            </a:r>
            <a:r>
              <a:rPr lang="en-US" dirty="0"/>
              <a:t>: Haas, Hill, Izaguirre, </a:t>
            </a:r>
            <a:r>
              <a:rPr lang="en-US" dirty="0" err="1"/>
              <a:t>Yavin</a:t>
            </a:r>
            <a:r>
              <a:rPr lang="en-US" dirty="0"/>
              <a:t>, 15, </a:t>
            </a:r>
            <a:br>
              <a:rPr lang="en-US" dirty="0"/>
            </a:br>
            <a:r>
              <a:rPr lang="en-US" dirty="0"/>
              <a:t>+ (LOT arXiv:1607.04669)</a:t>
            </a:r>
          </a:p>
        </p:txBody>
      </p:sp>
    </p:spTree>
    <p:extLst>
      <p:ext uri="{BB962C8B-B14F-4D97-AF65-F5344CB8AC3E}">
        <p14:creationId xmlns:p14="http://schemas.microsoft.com/office/powerpoint/2010/main" val="59217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-Suppose dark matter (like ordinary matter) composed of particles and not antiparticles of some symmetry.…"/>
          <p:cNvSpPr txBox="1">
            <a:spLocks/>
          </p:cNvSpPr>
          <p:nvPr/>
        </p:nvSpPr>
        <p:spPr>
          <a:xfrm>
            <a:off x="914399" y="1279965"/>
            <a:ext cx="7683690" cy="5197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dirty="0">
                <a:solidFill>
                  <a:schemeClr val="tx1"/>
                </a:solidFill>
              </a:rPr>
              <a:t>Is electric charge quantized?</a:t>
            </a:r>
            <a:r>
              <a:rPr lang="en-US" sz="2000" b="1" dirty="0">
                <a:solidFill>
                  <a:srgbClr val="FF0000"/>
                </a:solidFill>
                <a:cs typeface="Helvetica"/>
                <a:sym typeface="Helvetica"/>
              </a:rPr>
              <a:t> 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TW" sz="2000" dirty="0">
                <a:solidFill>
                  <a:schemeClr val="tx1"/>
                </a:solidFill>
                <a:ea typeface="Helvetica"/>
                <a:cs typeface="Helvetica"/>
                <a:sym typeface="Helvetica"/>
              </a:rPr>
              <a:t>U(1) group allows arbitrarily small charges. Why don’t we see them in electric charges?</a:t>
            </a:r>
            <a:r>
              <a:rPr lang="en-US" altLang="zh-TW" sz="2000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Helvetica"/>
                <a:cs typeface="Helvetica"/>
                <a:sym typeface="Helvetica"/>
              </a:rPr>
              <a:t>This motivated </a:t>
            </a:r>
            <a:r>
              <a:rPr lang="en-US" sz="2000" dirty="0">
                <a:solidFill>
                  <a:srgbClr val="00823B"/>
                </a:solidFill>
                <a:ea typeface="Helvetica"/>
                <a:cs typeface="Helvetica"/>
                <a:sym typeface="Helvetica"/>
              </a:rPr>
              <a:t>Dirac monopole</a:t>
            </a:r>
            <a:r>
              <a:rPr lang="en-US" sz="2000" dirty="0">
                <a:solidFill>
                  <a:schemeClr val="tx1"/>
                </a:solidFill>
                <a:ea typeface="Helvetica"/>
                <a:cs typeface="Helvetica"/>
                <a:sym typeface="Helvetica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Helvetica"/>
                <a:cs typeface="Helvetica"/>
                <a:sym typeface="Helvetica"/>
              </a:rPr>
              <a:t>Grand Unified Theory (GUT)</a:t>
            </a:r>
            <a:r>
              <a:rPr lang="en-US" sz="2000" dirty="0">
                <a:solidFill>
                  <a:schemeClr val="tx1"/>
                </a:solidFill>
                <a:ea typeface="Helvetica"/>
                <a:cs typeface="Helvetica"/>
                <a:sym typeface="Helvetica"/>
              </a:rPr>
              <a:t>, </a:t>
            </a:r>
            <a:r>
              <a:rPr lang="en-US" sz="2000" dirty="0" err="1">
                <a:solidFill>
                  <a:schemeClr val="tx1"/>
                </a:solidFill>
                <a:ea typeface="Helvetica"/>
                <a:cs typeface="Helvetica"/>
                <a:sym typeface="Helvetica"/>
              </a:rPr>
              <a:t>etc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chemeClr val="tx1"/>
                </a:solidFill>
                <a:latin typeface="+mj-lt"/>
                <a:sym typeface="Helvetica"/>
              </a:rPr>
              <a:t>Practically, searching for </a:t>
            </a:r>
            <a:r>
              <a:rPr lang="en-US" sz="2000" dirty="0" err="1">
                <a:solidFill>
                  <a:schemeClr val="tx1"/>
                </a:solidFill>
                <a:latin typeface="+mj-lt"/>
                <a:sym typeface="Helvetica"/>
              </a:rPr>
              <a:t>millicharge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Helvetica"/>
              </a:rPr>
              <a:t> is a test of </a:t>
            </a:r>
            <a:r>
              <a:rPr lang="en-US" sz="2000" b="1" dirty="0">
                <a:solidFill>
                  <a:schemeClr val="tx1"/>
                </a:solidFill>
                <a:latin typeface="+mj-lt"/>
                <a:sym typeface="Helvetica"/>
              </a:rPr>
              <a:t>e/3 charge quantization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Helvetica"/>
              </a:rPr>
              <a:t>, and this could imply something more significant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chemeClr val="tx1"/>
                </a:solidFill>
                <a:latin typeface="+mj-lt"/>
                <a:sym typeface="Helvetica"/>
              </a:rPr>
              <a:t>Could have natural link to </a:t>
            </a:r>
            <a:r>
              <a:rPr lang="en-US" sz="2000" b="1" dirty="0">
                <a:solidFill>
                  <a:srgbClr val="3333FF"/>
                </a:solidFill>
                <a:latin typeface="+mj-lt"/>
                <a:sym typeface="Helvetica"/>
              </a:rPr>
              <a:t>dark sector 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Helvetica"/>
              </a:rPr>
              <a:t>(e.g. dark photon)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"/>
              </a:rPr>
              <a:t>Could account for DM (WIMP-like or other scenarios)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Tx/>
              <a:buChar char="-"/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Helvetica"/>
              </a:rPr>
              <a:t>Used to explain the cooling of gas temperature to explain the EDGES result [</a:t>
            </a:r>
            <a:r>
              <a:rPr lang="en-US" sz="2000" dirty="0">
                <a:solidFill>
                  <a:srgbClr val="FF3399"/>
                </a:solidFill>
                <a:latin typeface="Times" panose="02020603050405020304" pitchFamily="18" charset="0"/>
                <a:cs typeface="Times" panose="02020603050405020304" pitchFamily="18" charset="0"/>
                <a:sym typeface="Helvetica"/>
              </a:rPr>
              <a:t>EDGES </a:t>
            </a:r>
            <a:r>
              <a:rPr lang="en-US" sz="2000" dirty="0" err="1">
                <a:solidFill>
                  <a:srgbClr val="FF3399"/>
                </a:solidFill>
                <a:latin typeface="Times" panose="02020603050405020304" pitchFamily="18" charset="0"/>
                <a:cs typeface="Times" panose="02020603050405020304" pitchFamily="18" charset="0"/>
                <a:sym typeface="Helvetica"/>
              </a:rPr>
              <a:t>collab</a:t>
            </a:r>
            <a:r>
              <a:rPr lang="en-US" sz="2000" dirty="0">
                <a:solidFill>
                  <a:srgbClr val="FF3399"/>
                </a:solidFill>
                <a:latin typeface="Times" panose="02020603050405020304" pitchFamily="18" charset="0"/>
                <a:cs typeface="Times" panose="02020603050405020304" pitchFamily="18" charset="0"/>
                <a:sym typeface="Helvetica"/>
              </a:rPr>
              <a:t>., Nature, (2018), </a:t>
            </a:r>
            <a:r>
              <a:rPr lang="en-US" sz="2000" dirty="0" err="1">
                <a:solidFill>
                  <a:srgbClr val="FF3399"/>
                </a:solidFill>
                <a:latin typeface="Times" panose="02020603050405020304" pitchFamily="18" charset="0"/>
                <a:cs typeface="Times" panose="02020603050405020304" pitchFamily="18" charset="0"/>
                <a:sym typeface="Helvetica"/>
              </a:rPr>
              <a:t>Barkana</a:t>
            </a:r>
            <a:r>
              <a:rPr lang="en-US" sz="2000" dirty="0">
                <a:solidFill>
                  <a:srgbClr val="FF3399"/>
                </a:solidFill>
                <a:latin typeface="Times" panose="02020603050405020304" pitchFamily="18" charset="0"/>
                <a:cs typeface="Times" panose="02020603050405020304" pitchFamily="18" charset="0"/>
                <a:sym typeface="Helvetica"/>
              </a:rPr>
              <a:t>, Nature, (2018)</a:t>
            </a:r>
            <a:r>
              <a:rPr lang="en-US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Helvetica"/>
              </a:rPr>
              <a:t>]. Only ~ 1% of the DM allowed to explain the “anomaly” given other constraints (see talk by </a:t>
            </a:r>
            <a:r>
              <a:rPr lang="en-US" sz="2000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  <a:sym typeface="Helvetica"/>
              </a:rPr>
              <a:t>Tracy </a:t>
            </a:r>
            <a:r>
              <a:rPr lang="en-US" sz="2000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  <a:sym typeface="Helvetica"/>
              </a:rPr>
              <a:t>Slatyer</a:t>
            </a:r>
            <a:r>
              <a:rPr lang="en-US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Helvetica"/>
              </a:rPr>
              <a:t>)</a:t>
            </a:r>
            <a:endParaRPr lang="en-US" sz="2000" b="1" dirty="0">
              <a:solidFill>
                <a:srgbClr val="C00000"/>
              </a:solidFill>
              <a:latin typeface="+mj-lt"/>
              <a:sym typeface="Helvetic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533045-89B2-4AB9-9516-35EB7AA8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257974"/>
            <a:ext cx="8466720" cy="842898"/>
          </a:xfrm>
        </p:spPr>
        <p:txBody>
          <a:bodyPr/>
          <a:lstStyle/>
          <a:p>
            <a:r>
              <a:rPr lang="en-US" sz="4000" dirty="0"/>
              <a:t>Finding </a:t>
            </a:r>
            <a:r>
              <a:rPr lang="en-US" sz="4000" dirty="0" err="1"/>
              <a:t>Minicharge</a:t>
            </a:r>
            <a:r>
              <a:rPr lang="en-US" sz="40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719DE-0F2F-415B-A584-FAA65D70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1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533045-89B2-4AB9-9516-35EB7AA8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376291"/>
            <a:ext cx="8466720" cy="842898"/>
          </a:xfrm>
        </p:spPr>
        <p:txBody>
          <a:bodyPr/>
          <a:lstStyle/>
          <a:p>
            <a:r>
              <a:rPr lang="en-US" sz="4000" dirty="0"/>
              <a:t>Neutrino Experiments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65F20E-9584-456F-B0BC-9BC362A8B00F}"/>
                  </a:ext>
                </a:extLst>
              </p:cNvPr>
              <p:cNvSpPr/>
              <p:nvPr/>
            </p:nvSpPr>
            <p:spPr>
              <a:xfrm>
                <a:off x="1173707" y="1382056"/>
                <a:ext cx="7165075" cy="511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500" dirty="0"/>
                  <a:t>Neutrinos are weakly interacting particles.</a:t>
                </a:r>
                <a:r>
                  <a:rPr lang="en-US" altLang="zh-TW" sz="2300" dirty="0"/>
                  <a:t> </a:t>
                </a:r>
                <a:r>
                  <a:rPr lang="en-US" sz="2300" dirty="0">
                    <a:sym typeface="Helvetica"/>
                  </a:rPr>
                  <a:t>Just like </a:t>
                </a:r>
                <a:r>
                  <a:rPr lang="en-US" sz="2300" b="1" dirty="0">
                    <a:sym typeface="Helvetica"/>
                  </a:rPr>
                  <a:t>Millicharged particles</a:t>
                </a:r>
                <a:endParaRPr lang="en-US" altLang="zh-TW" sz="2300" b="1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 dirty="0">
                    <a:solidFill>
                      <a:srgbClr val="C00000"/>
                    </a:solidFill>
                  </a:rPr>
                  <a:t>High statistics</a:t>
                </a:r>
                <a:r>
                  <a:rPr lang="en-US" sz="2100" dirty="0">
                    <a:solidFill>
                      <a:srgbClr val="C00000"/>
                    </a:solidFill>
                  </a:rPr>
                  <a:t>, </a:t>
                </a:r>
                <a:r>
                  <a:rPr lang="en-US" sz="2100" dirty="0"/>
                  <a:t>e.g. LSND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100" dirty="0">
                    <a:solidFill>
                      <a:srgbClr val="C00000"/>
                    </a:solidFill>
                  </a:rPr>
                  <a:t> Protons on Target </a:t>
                </a:r>
                <a:r>
                  <a:rPr lang="en-US" sz="2100" dirty="0"/>
                  <a:t>(POT)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</a:rPr>
                  <a:t>Shielded/underground: low background 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(e.g. solar v programs)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 dirty="0">
                    <a:solidFill>
                      <a:srgbClr val="3333FF"/>
                    </a:solidFill>
                  </a:rPr>
                  <a:t>There are many of them existing and many to come</a:t>
                </a:r>
                <a:r>
                  <a:rPr lang="en-US" sz="2500" dirty="0"/>
                  <a:t>: </a:t>
                </a:r>
                <a:r>
                  <a:rPr lang="en-US" sz="2500" b="1" dirty="0"/>
                  <a:t>strength in numbers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 dirty="0">
                    <a:solidFill>
                      <a:srgbClr val="7030A0"/>
                    </a:solidFill>
                  </a:rPr>
                  <a:t>Produce hidden particles without DM assumptions: </a:t>
                </a:r>
                <a:r>
                  <a:rPr lang="en-US" sz="2500" dirty="0"/>
                  <a:t>more “direct” than cosmology/astrophysics probes, DM direct detections, etc.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65F20E-9584-456F-B0BC-9BC362A8B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07" y="1382056"/>
                <a:ext cx="7165075" cy="5111015"/>
              </a:xfrm>
              <a:prstGeom prst="rect">
                <a:avLst/>
              </a:prstGeom>
              <a:blipFill>
                <a:blip r:embed="rId3"/>
                <a:stretch>
                  <a:fillRect l="-1277" r="-1191" b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6CF62-3020-468A-9536-B474BB9A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24" y="1142084"/>
            <a:ext cx="7201876" cy="1891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53" y="4035094"/>
            <a:ext cx="7201876" cy="1160524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5247564" y="3132834"/>
            <a:ext cx="645236" cy="0"/>
          </a:xfrm>
          <a:prstGeom prst="straightConnector1">
            <a:avLst/>
          </a:prstGeom>
          <a:ln w="31750">
            <a:solidFill>
              <a:srgbClr val="3333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05681" y="3200554"/>
            <a:ext cx="1237086" cy="30777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FF"/>
                </a:solidFill>
                <a:latin typeface="White"/>
              </a:rPr>
              <a:t>SIMPs/ELDERs</a:t>
            </a:r>
            <a:endParaRPr lang="en-US" sz="1400" dirty="0">
              <a:solidFill>
                <a:srgbClr val="3333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7257" y="2264229"/>
            <a:ext cx="2989637" cy="170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2513" y="2592728"/>
            <a:ext cx="230428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solidFill>
                  <a:srgbClr val="3333FF"/>
                </a:solidFill>
              </a:rPr>
              <a:t>Ultralight DM, </a:t>
            </a:r>
            <a:r>
              <a:rPr lang="en-US" sz="1300" dirty="0" err="1">
                <a:solidFill>
                  <a:srgbClr val="3333FF"/>
                </a:solidFill>
              </a:rPr>
              <a:t>Axions</a:t>
            </a:r>
            <a:r>
              <a:rPr lang="en-US" sz="1300" dirty="0">
                <a:solidFill>
                  <a:srgbClr val="3333FF"/>
                </a:solidFill>
              </a:rPr>
              <a:t>, and ALPs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2963768" y="3532848"/>
            <a:ext cx="539024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ELDER: Eric </a:t>
            </a:r>
            <a:r>
              <a:rPr lang="en-US" sz="1400" dirty="0" err="1">
                <a:latin typeface="+mj-lt"/>
              </a:rPr>
              <a:t>Kuflik</a:t>
            </a:r>
            <a:r>
              <a:rPr lang="en-US" sz="1400" dirty="0">
                <a:latin typeface="+mj-lt"/>
              </a:rPr>
              <a:t>, Maxim </a:t>
            </a:r>
            <a:r>
              <a:rPr lang="en-US" sz="1400" dirty="0" err="1">
                <a:latin typeface="+mj-lt"/>
              </a:rPr>
              <a:t>Perelstein</a:t>
            </a:r>
            <a:r>
              <a:rPr lang="en-US" sz="1400" dirty="0">
                <a:latin typeface="+mj-lt"/>
              </a:rPr>
              <a:t>, </a:t>
            </a:r>
            <a:r>
              <a:rPr lang="en-US" sz="1400" dirty="0">
                <a:latin typeface="White"/>
              </a:rPr>
              <a:t>Rey-Le </a:t>
            </a:r>
            <a:r>
              <a:rPr lang="en-US" sz="1400" dirty="0" err="1">
                <a:latin typeface="White"/>
              </a:rPr>
              <a:t>Lorier</a:t>
            </a:r>
            <a:r>
              <a:rPr lang="en-US" sz="1400" dirty="0">
                <a:latin typeface="+mj-lt"/>
              </a:rPr>
              <a:t>, and Yu-Dai Tsai (</a:t>
            </a:r>
            <a:r>
              <a:rPr lang="en-US" sz="1400" b="1" dirty="0">
                <a:latin typeface="+mj-lt"/>
              </a:rPr>
              <a:t>YT</a:t>
            </a:r>
            <a:r>
              <a:rPr lang="en-US" sz="1400" dirty="0">
                <a:latin typeface="+mj-lt"/>
              </a:rPr>
              <a:t>)</a:t>
            </a:r>
            <a:br>
              <a:rPr lang="en-US" sz="1400" dirty="0">
                <a:latin typeface="+mj-lt"/>
              </a:rPr>
            </a:br>
            <a:r>
              <a:rPr lang="en-US" sz="1400" i="1" dirty="0">
                <a:latin typeface="+mj-lt"/>
              </a:rPr>
              <a:t>PRL </a:t>
            </a:r>
            <a:r>
              <a:rPr lang="en-US" altLang="zh-TW" sz="1400" dirty="0">
                <a:latin typeface="+mj-lt"/>
              </a:rPr>
              <a:t>‘</a:t>
            </a:r>
            <a:r>
              <a:rPr lang="en-US" sz="1400" dirty="0">
                <a:latin typeface="+mj-lt"/>
              </a:rPr>
              <a:t>16</a:t>
            </a:r>
            <a:r>
              <a:rPr lang="en-US" sz="1400" i="1" dirty="0">
                <a:latin typeface="+mj-lt"/>
              </a:rPr>
              <a:t>, JHEP </a:t>
            </a:r>
            <a:r>
              <a:rPr lang="en-US" altLang="zh-TW" sz="1400" dirty="0">
                <a:latin typeface="+mj-lt"/>
              </a:rPr>
              <a:t>‘</a:t>
            </a:r>
            <a:r>
              <a:rPr lang="en-US" sz="1400" dirty="0">
                <a:latin typeface="+mj-lt"/>
              </a:rPr>
              <a:t>17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B225FB-9C5A-4472-8232-6A016BEE8AC0}"/>
              </a:ext>
            </a:extLst>
          </p:cNvPr>
          <p:cNvSpPr/>
          <p:nvPr/>
        </p:nvSpPr>
        <p:spPr>
          <a:xfrm>
            <a:off x="1084546" y="333758"/>
            <a:ext cx="698422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latin typeface="Cambria" panose="02040503050406030204" pitchFamily="18" charset="0"/>
              </a:rPr>
              <a:t>Dark Matter/Hidden Particles Exploration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34DDCA-F733-4DFF-9418-61E5A48878F5}"/>
              </a:ext>
            </a:extLst>
          </p:cNvPr>
          <p:cNvSpPr/>
          <p:nvPr/>
        </p:nvSpPr>
        <p:spPr>
          <a:xfrm>
            <a:off x="1006875" y="5195618"/>
            <a:ext cx="2404826" cy="35394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700" dirty="0">
                <a:latin typeface="Cambria" panose="02040503050406030204" pitchFamily="18" charset="0"/>
              </a:rPr>
              <a:t>US Cosmic Visions 2017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DF7C41-0E1E-4592-84C2-39998D240809}"/>
              </a:ext>
            </a:extLst>
          </p:cNvPr>
          <p:cNvSpPr/>
          <p:nvPr/>
        </p:nvSpPr>
        <p:spPr>
          <a:xfrm>
            <a:off x="976924" y="5534817"/>
            <a:ext cx="7340536" cy="115416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Proton fix-target/neutrino experiments are important for MeV ~ GeV!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7030A0"/>
                </a:solidFill>
              </a:rPr>
              <a:t>Golowich</a:t>
            </a:r>
            <a:r>
              <a:rPr lang="en-US" sz="1700" dirty="0">
                <a:solidFill>
                  <a:srgbClr val="7030A0"/>
                </a:solidFill>
              </a:rPr>
              <a:t> and </a:t>
            </a:r>
            <a:r>
              <a:rPr lang="en-US" sz="1700" dirty="0" err="1">
                <a:solidFill>
                  <a:srgbClr val="7030A0"/>
                </a:solidFill>
              </a:rPr>
              <a:t>Robinett</a:t>
            </a:r>
            <a:r>
              <a:rPr lang="en-US" sz="1700" dirty="0">
                <a:solidFill>
                  <a:srgbClr val="7030A0"/>
                </a:solidFill>
              </a:rPr>
              <a:t>, PRD 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7030A0"/>
                </a:solidFill>
              </a:rPr>
              <a:t>Babu</a:t>
            </a:r>
            <a:r>
              <a:rPr lang="en-US" sz="1700" dirty="0">
                <a:solidFill>
                  <a:srgbClr val="7030A0"/>
                </a:solidFill>
              </a:rPr>
              <a:t>, Gould, and Rothstein, PLB 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7030A0"/>
                </a:solidFill>
              </a:rPr>
              <a:t>Gninenko</a:t>
            </a:r>
            <a:r>
              <a:rPr lang="en-US" sz="1700" dirty="0">
                <a:solidFill>
                  <a:srgbClr val="7030A0"/>
                </a:solidFill>
              </a:rPr>
              <a:t>, </a:t>
            </a:r>
            <a:r>
              <a:rPr lang="en-US" sz="1700" dirty="0" err="1">
                <a:solidFill>
                  <a:srgbClr val="7030A0"/>
                </a:solidFill>
              </a:rPr>
              <a:t>Krasnikov</a:t>
            </a:r>
            <a:r>
              <a:rPr lang="en-US" sz="1700" dirty="0">
                <a:solidFill>
                  <a:srgbClr val="7030A0"/>
                </a:solidFill>
              </a:rPr>
              <a:t>, and Rubbia, PRD 07, …</a:t>
            </a:r>
            <a:endParaRPr lang="en-US" sz="17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03426-16DE-4246-BA6E-657AEEDD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8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533045-89B2-4AB9-9516-35EB7AA8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3" y="498462"/>
            <a:ext cx="8466720" cy="842898"/>
          </a:xfrm>
        </p:spPr>
        <p:txBody>
          <a:bodyPr>
            <a:normAutofit/>
          </a:bodyPr>
          <a:lstStyle/>
          <a:p>
            <a:r>
              <a:rPr lang="en-US" sz="3400" dirty="0"/>
              <a:t>v Hopes for New Physics: Personal Trilogy</a:t>
            </a:r>
            <a:endParaRPr lang="en-US" sz="3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665F20E-9584-456F-B0BC-9BC362A8B00F}"/>
              </a:ext>
            </a:extLst>
          </p:cNvPr>
          <p:cNvSpPr/>
          <p:nvPr/>
        </p:nvSpPr>
        <p:spPr>
          <a:xfrm>
            <a:off x="1173707" y="2244176"/>
            <a:ext cx="7274257" cy="302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/>
              <a:t> Light Scalar</a:t>
            </a:r>
            <a:r>
              <a:rPr lang="en-US" sz="2500" dirty="0"/>
              <a:t>/</a:t>
            </a:r>
            <a:r>
              <a:rPr lang="en-US" sz="2500" b="1" dirty="0"/>
              <a:t>Dark Photon </a:t>
            </a:r>
            <a:r>
              <a:rPr lang="en-US" sz="2500" dirty="0"/>
              <a:t>at </a:t>
            </a:r>
            <a:r>
              <a:rPr lang="en-US" sz="2500" dirty="0" err="1"/>
              <a:t>Borexino</a:t>
            </a:r>
            <a:r>
              <a:rPr lang="en-US" sz="2500" dirty="0"/>
              <a:t> &amp; LSND</a:t>
            </a:r>
            <a:br>
              <a:rPr lang="en-US" sz="2500" dirty="0"/>
            </a:br>
            <a:r>
              <a:rPr lang="en-US" dirty="0"/>
              <a:t> (</a:t>
            </a:r>
            <a:r>
              <a:rPr lang="en-US" dirty="0" err="1"/>
              <a:t>Pospelov</a:t>
            </a:r>
            <a:r>
              <a:rPr lang="en-US" dirty="0"/>
              <a:t> &amp; </a:t>
            </a:r>
            <a:r>
              <a:rPr lang="en-US" b="1" dirty="0"/>
              <a:t>YT, </a:t>
            </a:r>
            <a:r>
              <a:rPr lang="en-US" dirty="0">
                <a:hlinkClick r:id="rId3"/>
              </a:rPr>
              <a:t>1706.00424</a:t>
            </a:r>
            <a:r>
              <a:rPr lang="en-US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 </a:t>
            </a:r>
            <a:r>
              <a:rPr lang="en-US" sz="2500" b="1" dirty="0"/>
              <a:t>Dipole Portal Heavy Neutral Lepton </a:t>
            </a:r>
            <a:br>
              <a:rPr lang="en-US" sz="2500" b="1" dirty="0"/>
            </a:br>
            <a:r>
              <a:rPr lang="en-US" dirty="0"/>
              <a:t>(Magill, </a:t>
            </a:r>
            <a:r>
              <a:rPr lang="en-US" dirty="0" err="1"/>
              <a:t>Plestid</a:t>
            </a:r>
            <a:r>
              <a:rPr lang="en-US" dirty="0"/>
              <a:t>, </a:t>
            </a:r>
            <a:r>
              <a:rPr lang="en-US" dirty="0" err="1"/>
              <a:t>Pospelov</a:t>
            </a:r>
            <a:r>
              <a:rPr lang="en-US" dirty="0"/>
              <a:t> &amp; </a:t>
            </a:r>
            <a:r>
              <a:rPr lang="en-US" b="1" dirty="0"/>
              <a:t>YT, </a:t>
            </a:r>
            <a:r>
              <a:rPr lang="en-US" dirty="0">
                <a:hlinkClick r:id="rId4"/>
              </a:rPr>
              <a:t>1803.03262</a:t>
            </a:r>
            <a:r>
              <a:rPr lang="en-US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FF0000"/>
                </a:solidFill>
              </a:rPr>
              <a:t>Millicharged Particles </a:t>
            </a:r>
            <a:r>
              <a:rPr lang="en-US" sz="2500" dirty="0"/>
              <a:t>in Neutrino Experiments</a:t>
            </a:r>
            <a:br>
              <a:rPr lang="en-US" sz="2500" dirty="0"/>
            </a:br>
            <a:r>
              <a:rPr lang="en-US" dirty="0"/>
              <a:t>(Magill, </a:t>
            </a:r>
            <a:r>
              <a:rPr lang="en-US" dirty="0" err="1"/>
              <a:t>Plestid</a:t>
            </a:r>
            <a:r>
              <a:rPr lang="en-US" dirty="0"/>
              <a:t>, </a:t>
            </a:r>
            <a:r>
              <a:rPr lang="en-US" dirty="0" err="1"/>
              <a:t>Pospelov</a:t>
            </a:r>
            <a:r>
              <a:rPr lang="en-US" dirty="0"/>
              <a:t> &amp; </a:t>
            </a:r>
            <a:r>
              <a:rPr lang="en-US" b="1" dirty="0"/>
              <a:t>YT, </a:t>
            </a:r>
            <a:r>
              <a:rPr lang="en-US" dirty="0">
                <a:solidFill>
                  <a:srgbClr val="3333FF"/>
                </a:solidFill>
                <a:hlinkClick r:id="rId5"/>
              </a:rPr>
              <a:t>1806.03310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1C4D43-B443-49AC-BA72-2F2CF1F446F5}"/>
              </a:ext>
            </a:extLst>
          </p:cNvPr>
          <p:cNvSpPr txBox="1">
            <a:spLocks/>
          </p:cNvSpPr>
          <p:nvPr/>
        </p:nvSpPr>
        <p:spPr>
          <a:xfrm>
            <a:off x="-17586" y="6015820"/>
            <a:ext cx="1811214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Yu-Dai Tsai, </a:t>
            </a:r>
          </a:p>
          <a:p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</a:rPr>
              <a:t>Fermilab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52B847-25B7-46B6-9825-EA8A03462B77}"/>
              </a:ext>
            </a:extLst>
          </p:cNvPr>
          <p:cNvSpPr/>
          <p:nvPr/>
        </p:nvSpPr>
        <p:spPr>
          <a:xfrm>
            <a:off x="4282110" y="167419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222222"/>
                </a:solidFill>
                <a:latin typeface="Arial" panose="020B0604020202020204" pitchFamily="34" charset="0"/>
              </a:rPr>
              <a:t>︙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F860F-D376-41A8-925C-5B54E7B764DF}"/>
              </a:ext>
            </a:extLst>
          </p:cNvPr>
          <p:cNvSpPr/>
          <p:nvPr/>
        </p:nvSpPr>
        <p:spPr>
          <a:xfrm>
            <a:off x="4283120" y="580235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222222"/>
                </a:solidFill>
                <a:latin typeface="Arial" panose="020B0604020202020204" pitchFamily="34" charset="0"/>
              </a:rPr>
              <a:t>︙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A08B8-75A9-4E7A-97FB-DEDDF7EA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9EED50-2582-46B8-84C9-09DA51390236}"/>
              </a:ext>
            </a:extLst>
          </p:cNvPr>
          <p:cNvSpPr/>
          <p:nvPr/>
        </p:nvSpPr>
        <p:spPr>
          <a:xfrm>
            <a:off x="5718412" y="4852967"/>
            <a:ext cx="3267615" cy="12290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002060"/>
                </a:solidFill>
              </a:rPr>
              <a:t>Inspired by …</a:t>
            </a:r>
          </a:p>
          <a:p>
            <a:pPr>
              <a:lnSpc>
                <a:spcPct val="150000"/>
              </a:lnSpc>
            </a:pPr>
            <a:r>
              <a:rPr lang="en-US" sz="1700" dirty="0" err="1">
                <a:solidFill>
                  <a:srgbClr val="7030A0"/>
                </a:solidFill>
              </a:rPr>
              <a:t>deNiverville</a:t>
            </a:r>
            <a:r>
              <a:rPr lang="en-US" sz="1700" dirty="0">
                <a:solidFill>
                  <a:srgbClr val="7030A0"/>
                </a:solidFill>
              </a:rPr>
              <a:t>, </a:t>
            </a:r>
            <a:r>
              <a:rPr lang="en-US" sz="1700" dirty="0" err="1">
                <a:solidFill>
                  <a:srgbClr val="7030A0"/>
                </a:solidFill>
              </a:rPr>
              <a:t>Pospelov</a:t>
            </a:r>
            <a:r>
              <a:rPr lang="en-US" sz="1700" dirty="0">
                <a:solidFill>
                  <a:srgbClr val="7030A0"/>
                </a:solidFill>
              </a:rPr>
              <a:t>, Ritz, ’11,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7030A0"/>
                </a:solidFill>
              </a:rPr>
              <a:t>Kahn, </a:t>
            </a:r>
            <a:r>
              <a:rPr lang="en-US" sz="1700" dirty="0" err="1">
                <a:solidFill>
                  <a:srgbClr val="7030A0"/>
                </a:solidFill>
              </a:rPr>
              <a:t>Krnjaic</a:t>
            </a:r>
            <a:r>
              <a:rPr lang="en-US" sz="1700" dirty="0">
                <a:solidFill>
                  <a:srgbClr val="7030A0"/>
                </a:solidFill>
              </a:rPr>
              <a:t>, Thaler, Toups, ’14, </a:t>
            </a:r>
            <a:r>
              <a:rPr lang="en-US" sz="1700" dirty="0">
                <a:solidFill>
                  <a:srgbClr val="002060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54410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533045-89B2-4AB9-9516-35EB7AA8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3" y="498462"/>
            <a:ext cx="8466720" cy="842898"/>
          </a:xfrm>
        </p:spPr>
        <p:txBody>
          <a:bodyPr>
            <a:normAutofit/>
          </a:bodyPr>
          <a:lstStyle/>
          <a:p>
            <a:r>
              <a:rPr lang="en-US" sz="3400" dirty="0"/>
              <a:t>v Hopes for New Physics: </a:t>
            </a:r>
            <a:r>
              <a:rPr lang="en-US" sz="3400" dirty="0">
                <a:solidFill>
                  <a:srgbClr val="FF0000"/>
                </a:solidFill>
              </a:rPr>
              <a:t>Anomalies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385752F-59DD-4FDA-8930-2816DC6B6F5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665F20E-9584-456F-B0BC-9BC362A8B00F}"/>
              </a:ext>
            </a:extLst>
          </p:cNvPr>
          <p:cNvSpPr/>
          <p:nvPr/>
        </p:nvSpPr>
        <p:spPr>
          <a:xfrm>
            <a:off x="966713" y="2072701"/>
            <a:ext cx="7274257" cy="329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/>
              <a:t> Light Scalar</a:t>
            </a:r>
            <a:r>
              <a:rPr lang="en-US" sz="2500" dirty="0"/>
              <a:t>/Dark Photon at </a:t>
            </a:r>
            <a:r>
              <a:rPr lang="en-US" sz="2500" dirty="0" err="1"/>
              <a:t>Borexino</a:t>
            </a:r>
            <a:r>
              <a:rPr lang="en-US" sz="2500" dirty="0"/>
              <a:t> &amp; LSND</a:t>
            </a:r>
            <a:br>
              <a:rPr lang="en-US" sz="2500" dirty="0"/>
            </a:br>
            <a:r>
              <a:rPr lang="en-US" dirty="0"/>
              <a:t> </a:t>
            </a:r>
            <a:r>
              <a:rPr lang="en-US" sz="2200" dirty="0"/>
              <a:t>Proton charge radius anomaly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 </a:t>
            </a:r>
            <a:r>
              <a:rPr lang="en-US" sz="2500" b="1" dirty="0"/>
              <a:t>Dipole Portal Heavy Neutral Lepton </a:t>
            </a:r>
            <a:br>
              <a:rPr lang="en-US" sz="2500" b="1" dirty="0"/>
            </a:br>
            <a:r>
              <a:rPr lang="en-US" sz="2000" b="1" dirty="0"/>
              <a:t> </a:t>
            </a:r>
            <a:r>
              <a:rPr lang="en-US" sz="2200" dirty="0"/>
              <a:t>LSND/</a:t>
            </a:r>
            <a:r>
              <a:rPr lang="en-US" sz="2200" dirty="0" err="1"/>
              <a:t>MiniBooNE</a:t>
            </a:r>
            <a:r>
              <a:rPr lang="en-US" sz="2200" dirty="0"/>
              <a:t> anomaly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C00000"/>
                </a:solidFill>
              </a:rPr>
              <a:t>Millicharged Particles </a:t>
            </a:r>
            <a:r>
              <a:rPr lang="en-US" sz="2500" dirty="0"/>
              <a:t>in Neutrino Experiments</a:t>
            </a:r>
            <a:br>
              <a:rPr lang="en-US" sz="2500" dirty="0"/>
            </a:br>
            <a:r>
              <a:rPr lang="en-US" sz="2200" dirty="0"/>
              <a:t>EDGES 21-cm measurement anomaly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1C4D43-B443-49AC-BA72-2F2CF1F446F5}"/>
              </a:ext>
            </a:extLst>
          </p:cNvPr>
          <p:cNvSpPr txBox="1">
            <a:spLocks/>
          </p:cNvSpPr>
          <p:nvPr/>
        </p:nvSpPr>
        <p:spPr>
          <a:xfrm>
            <a:off x="-126768" y="5981978"/>
            <a:ext cx="1811214" cy="556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Yu-Dai Tsai, </a:t>
            </a:r>
          </a:p>
          <a:p>
            <a:r>
              <a:rPr lang="en-US" sz="1800" dirty="0" err="1">
                <a:solidFill>
                  <a:srgbClr val="7030A0"/>
                </a:solidFill>
                <a:latin typeface="Cambria" panose="02040503050406030204" pitchFamily="18" charset="0"/>
              </a:rPr>
              <a:t>Fermilab</a:t>
            </a:r>
            <a:endParaRPr lang="en-US" sz="18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52B847-25B7-46B6-9825-EA8A03462B77}"/>
              </a:ext>
            </a:extLst>
          </p:cNvPr>
          <p:cNvSpPr/>
          <p:nvPr/>
        </p:nvSpPr>
        <p:spPr>
          <a:xfrm>
            <a:off x="4221490" y="156446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222222"/>
                </a:solidFill>
                <a:latin typeface="Arial" panose="020B0604020202020204" pitchFamily="34" charset="0"/>
              </a:rPr>
              <a:t>︙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F860F-D376-41A8-925C-5B54E7B764DF}"/>
              </a:ext>
            </a:extLst>
          </p:cNvPr>
          <p:cNvSpPr/>
          <p:nvPr/>
        </p:nvSpPr>
        <p:spPr>
          <a:xfrm>
            <a:off x="4221489" y="550789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222222"/>
                </a:solidFill>
                <a:latin typeface="Arial" panose="020B0604020202020204" pitchFamily="34" charset="0"/>
              </a:rPr>
              <a:t>︙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A08B8-75A9-4E7A-97FB-DEDDF7EA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EC0-191D-5F4C-A0D1-2BE325A3C970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AA61B3-756A-4D92-86F1-3A708889E4FE}"/>
              </a:ext>
            </a:extLst>
          </p:cNvPr>
          <p:cNvSpPr/>
          <p:nvPr/>
        </p:nvSpPr>
        <p:spPr>
          <a:xfrm>
            <a:off x="6448932" y="3429000"/>
            <a:ext cx="2085463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</a:rPr>
              <a:t>We can chat about these over coffee</a:t>
            </a:r>
          </a:p>
        </p:txBody>
      </p:sp>
    </p:spTree>
    <p:extLst>
      <p:ext uri="{BB962C8B-B14F-4D97-AF65-F5344CB8AC3E}">
        <p14:creationId xmlns:p14="http://schemas.microsoft.com/office/powerpoint/2010/main" val="349855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103907</TotalTime>
  <Words>2221</Words>
  <Application>Microsoft Office PowerPoint</Application>
  <PresentationFormat>On-screen Show (4:3)</PresentationFormat>
  <Paragraphs>294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Helvetica Neue</vt:lpstr>
      <vt:lpstr>Lucida Grande</vt:lpstr>
      <vt:lpstr>新細明體</vt:lpstr>
      <vt:lpstr>White</vt:lpstr>
      <vt:lpstr>Arial</vt:lpstr>
      <vt:lpstr>Arimo</vt:lpstr>
      <vt:lpstr>Blackadder ITC</vt:lpstr>
      <vt:lpstr>Calibri</vt:lpstr>
      <vt:lpstr>Cambria</vt:lpstr>
      <vt:lpstr>Cambria Math</vt:lpstr>
      <vt:lpstr>Helvetica</vt:lpstr>
      <vt:lpstr>Segoe UI Semibold</vt:lpstr>
      <vt:lpstr>Times</vt:lpstr>
      <vt:lpstr>Times New Roman</vt:lpstr>
      <vt:lpstr>Verdana</vt:lpstr>
      <vt:lpstr>Wingdings</vt:lpstr>
      <vt:lpstr>Office Theme</vt:lpstr>
      <vt:lpstr>PowerPoint Presentation</vt:lpstr>
      <vt:lpstr>Outline</vt:lpstr>
      <vt:lpstr>Preview</vt:lpstr>
      <vt:lpstr>Millicharged Particles Is electric charge quantized? Models &amp; Implications </vt:lpstr>
      <vt:lpstr>Finding Minicharge </vt:lpstr>
      <vt:lpstr>Neutrino Experiments</vt:lpstr>
      <vt:lpstr>PowerPoint Presentation</vt:lpstr>
      <vt:lpstr>v Hopes for New Physics: Personal Trilogy</vt:lpstr>
      <vt:lpstr>v Hopes for New Physics: Anomalies</vt:lpstr>
      <vt:lpstr>Millicharged Particle: Models</vt:lpstr>
      <vt:lpstr>mCP Model</vt:lpstr>
      <vt:lpstr>Kinetic Mixing</vt:lpstr>
      <vt:lpstr>The Rise of Dark Sector</vt:lpstr>
      <vt:lpstr>IMPORTANT NOTE</vt:lpstr>
      <vt:lpstr>Millicharged Particle: Signature</vt:lpstr>
      <vt:lpstr>MCP: production &amp; detection</vt:lpstr>
      <vt:lpstr>MCP Signals</vt:lpstr>
      <vt:lpstr>MCP productions</vt:lpstr>
      <vt:lpstr>MCP Detection</vt:lpstr>
      <vt:lpstr>MCP Detection</vt:lpstr>
      <vt:lpstr>MCP Detection</vt:lpstr>
      <vt:lpstr>MCP Signals Recap</vt:lpstr>
      <vt:lpstr>MCP Bound/Sensitivity</vt:lpstr>
      <vt:lpstr>Background Estimation for  Future Measurements</vt:lpstr>
      <vt:lpstr>Background Reduction</vt:lpstr>
      <vt:lpstr>Estimation of Other Background </vt:lpstr>
      <vt:lpstr>PowerPoint Presentation</vt:lpstr>
      <vt:lpstr>PowerPoint Presentation</vt:lpstr>
      <vt:lpstr>PowerPoint Presentation</vt:lpstr>
      <vt:lpstr>Probes of mCPs</vt:lpstr>
      <vt:lpstr>Existing Bounds &amp; MilliQan</vt:lpstr>
      <vt:lpstr>PowerPoint Presentation</vt:lpstr>
      <vt:lpstr>Remarks and Outlook</vt:lpstr>
      <vt:lpstr>To Do List</vt:lpstr>
      <vt:lpstr>Thank You! Thanks for the conference!</vt:lpstr>
      <vt:lpstr>PowerPoint Presentation</vt:lpstr>
      <vt:lpstr>PowerPoint Presentation</vt:lpstr>
      <vt:lpstr>PowerPoint Presentation</vt:lpstr>
      <vt:lpstr>Meson Production List!</vt:lpstr>
      <vt:lpstr>Meson Production Check!</vt:lpstr>
      <vt:lpstr>Other Broader Constraints</vt:lpstr>
      <vt:lpstr>Other Constraints</vt:lpstr>
      <vt:lpstr>MCP production</vt:lpstr>
      <vt:lpstr>Backup: MilliQan at CERN</vt:lpstr>
      <vt:lpstr>PowerPoint Presentation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presentations for the Advanced Laboratory</dc:title>
  <dc:creator>Michael Niemack</dc:creator>
  <cp:lastModifiedBy>yu-dai tsai</cp:lastModifiedBy>
  <cp:revision>8870</cp:revision>
  <cp:lastPrinted>2018-10-04T11:57:08Z</cp:lastPrinted>
  <dcterms:created xsi:type="dcterms:W3CDTF">2013-03-31T19:28:56Z</dcterms:created>
  <dcterms:modified xsi:type="dcterms:W3CDTF">2018-10-04T13:41:54Z</dcterms:modified>
</cp:coreProperties>
</file>