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4658"/>
  </p:normalViewPr>
  <p:slideViewPr>
    <p:cSldViewPr snapToGrid="0">
      <p:cViewPr varScale="1">
        <p:scale>
          <a:sx n="116" d="100"/>
          <a:sy n="116" d="100"/>
        </p:scale>
        <p:origin x="7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518F1-23BE-6B93-A29C-8DC47395A5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D9E490-6540-A958-832D-95CC016FFE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4FAE56-98F3-4F18-5A63-432EB8906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C9AC5-FCE7-4BED-9334-B28141984BC9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708B18-7E2A-0476-1FEE-9B768691F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0F4A8D-DD99-C905-E1E2-2BEE196B6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07B2-F576-4189-A60E-08023C483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695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4E03F-0E78-232B-6238-338BBF3C6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78760-3DF0-67A2-8997-9C2AE8977B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5F5748-4095-B783-4575-1B1990408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C9AC5-FCE7-4BED-9334-B28141984BC9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878D35-54B4-A53D-4AB0-8620148FA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3E7B7A-6240-6235-5F02-1DA9F21D6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07B2-F576-4189-A60E-08023C483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563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434DC-3A9B-CF81-C078-509A35666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B7CC72-A748-F5D3-3775-8FF86A131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6D7E8A-D32C-9310-C58D-DCC504957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C9AC5-FCE7-4BED-9334-B28141984BC9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F12F6F-2577-447B-F6E3-6DA89163D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694C5D-1141-25F4-89E4-1FCA75F59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07B2-F576-4189-A60E-08023C483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46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10A41-3532-FA43-1C6C-1BB3F48F1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4FC19-6BEC-A076-D947-CF8B36E91C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0AA1E3-7355-E8A3-F890-A22E7B90DD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178197-DC58-8E1D-E5E1-DD87FA9BF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C9AC5-FCE7-4BED-9334-B28141984BC9}" type="datetimeFigureOut">
              <a:rPr lang="en-US" smtClean="0"/>
              <a:t>10/8/26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A5ACFF-52F9-41D5-B39D-A721E6FCC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FED60B-CAD0-B1E8-D4BB-15265D13C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07B2-F576-4189-A60E-08023C483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020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87593-2C1B-FE2B-2418-C1EF8F658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5A5956-E8C9-CF34-E621-32F5E43CF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325B88-595C-A119-9F9D-6E77A5B08B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9B6DD4-7D1D-6861-E3AD-EE5E87FEC6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92EE38-9A3D-2129-01A9-EE863E0119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5DF121-6307-AA87-C646-275522D26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C9AC5-FCE7-4BED-9334-B28141984BC9}" type="datetimeFigureOut">
              <a:rPr lang="en-US" smtClean="0"/>
              <a:t>10/8/26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916732-3B4D-42C5-ECD7-5BC739EC1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7331DB-7943-61C4-5464-C1F5E581B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07B2-F576-4189-A60E-08023C483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036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77419-6E18-8C0A-9C7C-5E36F55E3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4C6B30-9372-2D73-AEBA-CA931879A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C9AC5-FCE7-4BED-9334-B28141984BC9}" type="datetimeFigureOut">
              <a:rPr lang="en-US" smtClean="0"/>
              <a:t>10/8/26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3DD700-C707-CBBF-AE67-90328EDF7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826205-F562-9F04-6F35-909B40695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07B2-F576-4189-A60E-08023C483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982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28D631-30A7-A077-E082-E9F2AD568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C9AC5-FCE7-4BED-9334-B28141984BC9}" type="datetimeFigureOut">
              <a:rPr lang="en-US" smtClean="0"/>
              <a:t>10/8/26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E0CF53-2BCC-9FF6-2C33-4127EEFF0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458F28-EE02-0EFC-61C7-813F646B5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07B2-F576-4189-A60E-08023C483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049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12A9D-8C6D-F454-253A-AD697CCD6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BD28DC-6897-4650-E31F-21366AB25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D78C0A-E2C1-A58C-DCA1-A2FB1B68CF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DB532C-DAD0-95DB-EF5D-26E974FC8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C9AC5-FCE7-4BED-9334-B28141984BC9}" type="datetimeFigureOut">
              <a:rPr lang="en-US" smtClean="0"/>
              <a:t>10/8/26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D7405E-C5B8-5539-8FEC-8AAF35776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DAD72D-802A-4A1E-A7A8-E67FFFBCE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07B2-F576-4189-A60E-08023C483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932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C6E1E-DCB9-6B47-6E2F-E6B38721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9B2404-7F53-4F60-AA06-01AFAE64AEA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CFD05E-BFC1-F40F-1A30-21F8DC65A5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219EFF-9E6D-8FC4-F00B-356CF56E3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C9AC5-FCE7-4BED-9334-B28141984BC9}" type="datetimeFigureOut">
              <a:rPr lang="en-US" smtClean="0"/>
              <a:t>10/8/26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0AF6DA-43DC-CCDD-50ED-FD891452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A8F3CE-7F3F-BA86-A2EA-73F2D5CFD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07B2-F576-4189-A60E-08023C483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626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4DE77-6261-5B31-BC87-A46CDD483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31A3F5-994B-86B7-89E5-4028BD6CF4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E8B73D-FF19-A1C9-FB3A-81169C335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C9AC5-FCE7-4BED-9334-B28141984BC9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AD3FC-DDC8-25BD-216E-535C0B54B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EAA243-BD7F-63BD-0960-5A470D540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07B2-F576-4189-A60E-08023C483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449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805A04-5218-4620-AEB8-EAAA98BFA5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0DEB5C-E2DD-7CD7-73BD-447BA2E3CF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57AED8-7DC4-263F-0223-9432A6DA4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C9AC5-FCE7-4BED-9334-B28141984BC9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691C7-0D1A-E652-666B-636C6E86D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63B472-09E8-0D5A-C2BB-C5A950336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07B2-F576-4189-A60E-08023C483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980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FD0A9F-CC13-BDC1-952F-702472D88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8D5BCE-AF1F-7512-D431-B7AFDEE71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85BBE8-7B1F-76B2-8C96-541CDE9A12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FC9AC5-FCE7-4BED-9334-B28141984BC9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9BCEAD-1649-B53B-8D97-260A209EC6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27EFB-9538-C344-0E92-19136D36DF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4E07B2-F576-4189-A60E-08023C483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294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8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emf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18452-596C-3CFA-3C63-F2C3F64B25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pfRICH</a:t>
            </a:r>
            <a:r>
              <a:rPr lang="en-US" dirty="0"/>
              <a:t> Subcomponent Review: HRPPDs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E43C9A-54A4-AE10-2BD5-6B88C0F730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Brian Page</a:t>
            </a:r>
          </a:p>
          <a:p>
            <a:r>
              <a:rPr lang="en-US" dirty="0" err="1"/>
              <a:t>pfRICH</a:t>
            </a:r>
            <a:r>
              <a:rPr lang="en-US" dirty="0"/>
              <a:t> DSC Meeting</a:t>
            </a:r>
          </a:p>
          <a:p>
            <a:r>
              <a:rPr lang="en-US" dirty="0"/>
              <a:t>October 8, 2026</a:t>
            </a:r>
          </a:p>
        </p:txBody>
      </p:sp>
    </p:spTree>
    <p:extLst>
      <p:ext uri="{BB962C8B-B14F-4D97-AF65-F5344CB8AC3E}">
        <p14:creationId xmlns:p14="http://schemas.microsoft.com/office/powerpoint/2010/main" val="4027934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FC6734-6449-B17A-BD9B-0F3C3B230A76}"/>
              </a:ext>
            </a:extLst>
          </p:cNvPr>
          <p:cNvSpPr txBox="1"/>
          <p:nvPr/>
        </p:nvSpPr>
        <p:spPr>
          <a:xfrm>
            <a:off x="605926" y="99150"/>
            <a:ext cx="6709272" cy="594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Questions to Address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EEED52-3814-B6AD-450D-E4C67A267D00}"/>
              </a:ext>
            </a:extLst>
          </p:cNvPr>
          <p:cNvSpPr txBox="1"/>
          <p:nvPr/>
        </p:nvSpPr>
        <p:spPr>
          <a:xfrm>
            <a:off x="605926" y="1079653"/>
            <a:ext cx="1097280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What is the status of the component?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What are the major outstanding issues to be addressed to reach 90% design maturity? Do you understand: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dirty="0"/>
              <a:t>Overall design and necessary parts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dirty="0"/>
              <a:t>Interfaces between the component and the rest of the </a:t>
            </a:r>
            <a:r>
              <a:rPr lang="en-US" dirty="0" err="1"/>
              <a:t>pfRICH</a:t>
            </a:r>
            <a:r>
              <a:rPr lang="en-US" dirty="0"/>
              <a:t> / the wider detector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dirty="0"/>
              <a:t>Assembly and integration into </a:t>
            </a:r>
            <a:r>
              <a:rPr lang="en-US" dirty="0" err="1"/>
              <a:t>pfRICH</a:t>
            </a:r>
            <a:endParaRPr lang="en-US" dirty="0"/>
          </a:p>
          <a:p>
            <a:pPr marL="800100" lvl="1" indent="-342900">
              <a:buFont typeface="Wingdings" pitchFamily="2" charset="2"/>
              <a:buChar char="Ø"/>
            </a:pPr>
            <a:r>
              <a:rPr lang="en-US" dirty="0"/>
              <a:t>QA/QC 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dirty="0"/>
              <a:t>Procurement / shipping / storage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dirty="0"/>
              <a:t>ES&amp;H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Do you have timelines for the above?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Are there dependencies on other components that are (or will be) blocking further development?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Do you have the resources needed to advance to 90% maturity?</a:t>
            </a:r>
          </a:p>
        </p:txBody>
      </p:sp>
    </p:spTree>
    <p:extLst>
      <p:ext uri="{BB962C8B-B14F-4D97-AF65-F5344CB8AC3E}">
        <p14:creationId xmlns:p14="http://schemas.microsoft.com/office/powerpoint/2010/main" val="1944334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D475A4E-1FFF-71EB-33E9-394D7F05D670}"/>
              </a:ext>
            </a:extLst>
          </p:cNvPr>
          <p:cNvSpPr txBox="1"/>
          <p:nvPr/>
        </p:nvSpPr>
        <p:spPr>
          <a:xfrm>
            <a:off x="605926" y="99150"/>
            <a:ext cx="6709272" cy="594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Component Status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48C9B2-E245-9E18-E975-DDF7D3F12E00}"/>
              </a:ext>
            </a:extLst>
          </p:cNvPr>
          <p:cNvSpPr txBox="1"/>
          <p:nvPr/>
        </p:nvSpPr>
        <p:spPr>
          <a:xfrm>
            <a:off x="319489" y="1200839"/>
            <a:ext cx="112592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/>
              <a:t>The HRPPDs recently (Sept. 1) passed an FDR for use in the </a:t>
            </a:r>
            <a:r>
              <a:rPr lang="en-US" dirty="0" err="1"/>
              <a:t>pfRICH</a:t>
            </a:r>
            <a:r>
              <a:rPr lang="en-US" dirty="0"/>
              <a:t> and </a:t>
            </a:r>
            <a:r>
              <a:rPr lang="en-US" dirty="0" err="1"/>
              <a:t>hpDIRC</a:t>
            </a:r>
            <a:r>
              <a:rPr lang="en-US" dirty="0"/>
              <a:t> – this was part of an effort for the sensors to be included in the recently proposed CD-3C LLP package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dirty="0"/>
              <a:t>Final performance parameters will be set after upcoming engineering run which will yield 2+6 tiles</a:t>
            </a:r>
          </a:p>
        </p:txBody>
      </p:sp>
    </p:spTree>
    <p:extLst>
      <p:ext uri="{BB962C8B-B14F-4D97-AF65-F5344CB8AC3E}">
        <p14:creationId xmlns:p14="http://schemas.microsoft.com/office/powerpoint/2010/main" val="63403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BE8AE2-6588-4CE9-3868-A00DE25ADE2D}"/>
              </a:ext>
            </a:extLst>
          </p:cNvPr>
          <p:cNvSpPr txBox="1"/>
          <p:nvPr/>
        </p:nvSpPr>
        <p:spPr>
          <a:xfrm>
            <a:off x="605926" y="99150"/>
            <a:ext cx="6709272" cy="594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Interfaces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E7C895-DE2C-8261-826F-358126D82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497" y="1207209"/>
            <a:ext cx="5499069" cy="27251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ED4345-D36F-76DD-B375-C1CD8EE183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86764"/>
            <a:ext cx="5687876" cy="351711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2EB6C3A-932D-79B9-C0AE-F422AC6D1C35}"/>
              </a:ext>
            </a:extLst>
          </p:cNvPr>
          <p:cNvSpPr txBox="1"/>
          <p:nvPr/>
        </p:nvSpPr>
        <p:spPr>
          <a:xfrm>
            <a:off x="605926" y="4384713"/>
            <a:ext cx="1097280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/>
              <a:t>With ASIC design / properties coming into better focus, backplane design is advancing and will define service interfaces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dirty="0"/>
              <a:t>HV/LV power, cooling, and data needs are known and detailed cabling / routing plans for these services are being developed and included in the integration model</a:t>
            </a:r>
          </a:p>
        </p:txBody>
      </p:sp>
    </p:spTree>
    <p:extLst>
      <p:ext uri="{BB962C8B-B14F-4D97-AF65-F5344CB8AC3E}">
        <p14:creationId xmlns:p14="http://schemas.microsoft.com/office/powerpoint/2010/main" val="441744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6FE493E-553D-CB37-C359-0E3EC3D17E3C}"/>
              </a:ext>
            </a:extLst>
          </p:cNvPr>
          <p:cNvSpPr txBox="1"/>
          <p:nvPr/>
        </p:nvSpPr>
        <p:spPr>
          <a:xfrm>
            <a:off x="605926" y="99150"/>
            <a:ext cx="6709272" cy="594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Integration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8ACA8D-EFD6-237C-A45A-4A82D2A07A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1340" y="4543029"/>
            <a:ext cx="2326531" cy="1937831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4406AC-157E-9CBA-14F3-677B5F117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85" y="4543029"/>
            <a:ext cx="2782057" cy="1937831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id-0FF27FAE-82EC-4BDE-95D1-7EEF28AEE133">
            <a:extLst>
              <a:ext uri="{FF2B5EF4-FFF2-40B4-BE49-F238E27FC236}">
                <a16:creationId xmlns:a16="http://schemas.microsoft.com/office/drawing/2014/main" id="{FC9E9AE6-A08C-1600-BF01-26483A29AD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140" y="1049965"/>
            <a:ext cx="5640398" cy="2221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7012477-54D4-4F10-3467-F16CB7251B2D}"/>
              </a:ext>
            </a:extLst>
          </p:cNvPr>
          <p:cNvCxnSpPr>
            <a:cxnSpLocks/>
          </p:cNvCxnSpPr>
          <p:nvPr/>
        </p:nvCxnSpPr>
        <p:spPr>
          <a:xfrm flipH="1">
            <a:off x="408633" y="3040297"/>
            <a:ext cx="1033500" cy="13188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B7507BF3-268B-F51C-48FF-B9B82AB587F4}"/>
              </a:ext>
            </a:extLst>
          </p:cNvPr>
          <p:cNvSpPr/>
          <p:nvPr/>
        </p:nvSpPr>
        <p:spPr>
          <a:xfrm>
            <a:off x="1442133" y="2522137"/>
            <a:ext cx="1676400" cy="5181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629A65-A4BE-93A8-2C27-84F8ED208C5A}"/>
              </a:ext>
            </a:extLst>
          </p:cNvPr>
          <p:cNvCxnSpPr>
            <a:cxnSpLocks/>
          </p:cNvCxnSpPr>
          <p:nvPr/>
        </p:nvCxnSpPr>
        <p:spPr>
          <a:xfrm flipH="1">
            <a:off x="408634" y="2498875"/>
            <a:ext cx="1033499" cy="81521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6C30BBA-C1BB-5998-2B54-0DB82C779C0E}"/>
              </a:ext>
            </a:extLst>
          </p:cNvPr>
          <p:cNvCxnSpPr>
            <a:cxnSpLocks/>
          </p:cNvCxnSpPr>
          <p:nvPr/>
        </p:nvCxnSpPr>
        <p:spPr>
          <a:xfrm>
            <a:off x="3118533" y="2522137"/>
            <a:ext cx="1177929" cy="79194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C8ECAD-57C7-CC82-C18B-87E1FCF82340}"/>
              </a:ext>
            </a:extLst>
          </p:cNvPr>
          <p:cNvCxnSpPr>
            <a:cxnSpLocks/>
          </p:cNvCxnSpPr>
          <p:nvPr/>
        </p:nvCxnSpPr>
        <p:spPr>
          <a:xfrm>
            <a:off x="3118532" y="3040297"/>
            <a:ext cx="1177930" cy="13188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F3593208-F6C1-221A-F4B2-81FFFAF726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634" y="3314085"/>
            <a:ext cx="3887828" cy="1045031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C46F330-08E9-177E-6FF8-2750147F81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5806" y="2147798"/>
            <a:ext cx="2341429" cy="2169937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4" name="TextBox 30">
            <a:extLst>
              <a:ext uri="{FF2B5EF4-FFF2-40B4-BE49-F238E27FC236}">
                <a16:creationId xmlns:a16="http://schemas.microsoft.com/office/drawing/2014/main" id="{78AA3D83-FC7A-EE7F-FCAF-E78BA119B907}"/>
              </a:ext>
            </a:extLst>
          </p:cNvPr>
          <p:cNvSpPr txBox="1"/>
          <p:nvPr/>
        </p:nvSpPr>
        <p:spPr>
          <a:xfrm>
            <a:off x="389850" y="6295441"/>
            <a:ext cx="2440925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Prototype Hold-Downs</a:t>
            </a:r>
          </a:p>
        </p:txBody>
      </p:sp>
      <p:sp>
        <p:nvSpPr>
          <p:cNvPr id="15" name="TextBox 32">
            <a:extLst>
              <a:ext uri="{FF2B5EF4-FFF2-40B4-BE49-F238E27FC236}">
                <a16:creationId xmlns:a16="http://schemas.microsoft.com/office/drawing/2014/main" id="{60FF30AE-22DD-0B64-6A95-A2106E568054}"/>
              </a:ext>
            </a:extLst>
          </p:cNvPr>
          <p:cNvSpPr txBox="1"/>
          <p:nvPr/>
        </p:nvSpPr>
        <p:spPr>
          <a:xfrm>
            <a:off x="3068196" y="6291312"/>
            <a:ext cx="2154629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Prototype 2x2 Plane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AB80E-44AA-A0D9-D7F9-AF6A11DFE65B}"/>
              </a:ext>
            </a:extLst>
          </p:cNvPr>
          <p:cNvSpPr/>
          <p:nvPr/>
        </p:nvSpPr>
        <p:spPr>
          <a:xfrm>
            <a:off x="4982715" y="2346878"/>
            <a:ext cx="117474" cy="17432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>
                <a:solidFill>
                  <a:srgbClr val="FF0000"/>
                </a:solidFill>
              </a:rPr>
              <a:t>Sealing Surface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C5E1C94-91B0-3AA8-FFFA-E6925D9B926B}"/>
              </a:ext>
            </a:extLst>
          </p:cNvPr>
          <p:cNvSpPr/>
          <p:nvPr/>
        </p:nvSpPr>
        <p:spPr>
          <a:xfrm rot="5400000">
            <a:off x="5828507" y="1644137"/>
            <a:ext cx="117475" cy="15229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>
                <a:solidFill>
                  <a:srgbClr val="FF0000"/>
                </a:solidFill>
              </a:rPr>
              <a:t>Sealing Surface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F1EF68-9A0F-0076-C17B-C7EE2B2153FE}"/>
              </a:ext>
            </a:extLst>
          </p:cNvPr>
          <p:cNvSpPr/>
          <p:nvPr/>
        </p:nvSpPr>
        <p:spPr>
          <a:xfrm rot="10800000">
            <a:off x="6672142" y="2370190"/>
            <a:ext cx="117474" cy="17198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>
                <a:solidFill>
                  <a:srgbClr val="FF0000"/>
                </a:solidFill>
              </a:rPr>
              <a:t>Sealing Surface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540BFF4-EB85-FF27-62C0-C73CA9C0E434}"/>
              </a:ext>
            </a:extLst>
          </p:cNvPr>
          <p:cNvSpPr/>
          <p:nvPr/>
        </p:nvSpPr>
        <p:spPr>
          <a:xfrm rot="5400000">
            <a:off x="5828506" y="3269870"/>
            <a:ext cx="117475" cy="15229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>
                <a:solidFill>
                  <a:srgbClr val="FF0000"/>
                </a:solidFill>
              </a:rPr>
              <a:t>Sealing Surface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4E82B23-A101-6AD1-1E03-B021E046F308}"/>
              </a:ext>
            </a:extLst>
          </p:cNvPr>
          <p:cNvCxnSpPr>
            <a:cxnSpLocks/>
          </p:cNvCxnSpPr>
          <p:nvPr/>
        </p:nvCxnSpPr>
        <p:spPr>
          <a:xfrm flipV="1">
            <a:off x="3171907" y="4722813"/>
            <a:ext cx="440535" cy="21079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6CDDB9B-CD23-2DA3-E09C-1FE18E694FEF}"/>
              </a:ext>
            </a:extLst>
          </p:cNvPr>
          <p:cNvCxnSpPr>
            <a:cxnSpLocks/>
            <a:stCxn id="22" idx="1"/>
          </p:cNvCxnSpPr>
          <p:nvPr/>
        </p:nvCxnSpPr>
        <p:spPr>
          <a:xfrm flipH="1">
            <a:off x="1671358" y="5066497"/>
            <a:ext cx="532945" cy="9554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56">
            <a:extLst>
              <a:ext uri="{FF2B5EF4-FFF2-40B4-BE49-F238E27FC236}">
                <a16:creationId xmlns:a16="http://schemas.microsoft.com/office/drawing/2014/main" id="{97D31EF0-8E9B-352A-F7F4-3AC2A7C8AB08}"/>
              </a:ext>
            </a:extLst>
          </p:cNvPr>
          <p:cNvSpPr txBox="1"/>
          <p:nvPr/>
        </p:nvSpPr>
        <p:spPr>
          <a:xfrm>
            <a:off x="2204303" y="4927997"/>
            <a:ext cx="1300869" cy="27699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Threaded Inserts</a:t>
            </a:r>
          </a:p>
        </p:txBody>
      </p:sp>
      <p:sp>
        <p:nvSpPr>
          <p:cNvPr id="23" name="TextBox 1023">
            <a:extLst>
              <a:ext uri="{FF2B5EF4-FFF2-40B4-BE49-F238E27FC236}">
                <a16:creationId xmlns:a16="http://schemas.microsoft.com/office/drawing/2014/main" id="{E092994E-A6DF-AE7D-C5E5-5EC904E143A6}"/>
              </a:ext>
            </a:extLst>
          </p:cNvPr>
          <p:cNvSpPr txBox="1"/>
          <p:nvPr/>
        </p:nvSpPr>
        <p:spPr>
          <a:xfrm>
            <a:off x="5401654" y="6291312"/>
            <a:ext cx="1710725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Sealing Studies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51D4C84-1A55-7FDC-625D-061E57E90B8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0911" r="12316"/>
          <a:stretch>
            <a:fillRect/>
          </a:stretch>
        </p:blipFill>
        <p:spPr>
          <a:xfrm>
            <a:off x="5401654" y="4535998"/>
            <a:ext cx="2019549" cy="1755314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5" name="TextBox 5">
            <a:extLst>
              <a:ext uri="{FF2B5EF4-FFF2-40B4-BE49-F238E27FC236}">
                <a16:creationId xmlns:a16="http://schemas.microsoft.com/office/drawing/2014/main" id="{2B7F4E15-4D7E-9F99-7A78-1E6A58EA1771}"/>
              </a:ext>
            </a:extLst>
          </p:cNvPr>
          <p:cNvSpPr txBox="1"/>
          <p:nvPr/>
        </p:nvSpPr>
        <p:spPr>
          <a:xfrm>
            <a:off x="7639377" y="1707612"/>
            <a:ext cx="4364276" cy="3570208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Aft>
                <a:spcPts val="600"/>
              </a:spcAft>
              <a:buClr>
                <a:srgbClr val="0096FF"/>
              </a:buClr>
              <a:buFont typeface="Wingdings" pitchFamily="2" charset="2"/>
              <a:buChar char="q"/>
            </a:pPr>
            <a:r>
              <a:rPr lang="en-US" b="1" dirty="0"/>
              <a:t>HRPPD mechanical integration has progressed through prototype development</a:t>
            </a:r>
            <a:r>
              <a:rPr lang="en-US" dirty="0"/>
              <a:t>, with representative sensor-plate, sealing, and clamping concepts fabricated and evaluated. </a:t>
            </a:r>
          </a:p>
          <a:p>
            <a:pPr marL="342900" indent="-342900">
              <a:spcAft>
                <a:spcPts val="600"/>
              </a:spcAft>
              <a:buClr>
                <a:srgbClr val="0096FF"/>
              </a:buClr>
              <a:buFont typeface="Wingdings" pitchFamily="2" charset="2"/>
              <a:buChar char="q"/>
            </a:pPr>
            <a:endParaRPr lang="en-US" dirty="0"/>
          </a:p>
          <a:p>
            <a:pPr marL="342900" indent="-342900">
              <a:spcAft>
                <a:spcPts val="600"/>
              </a:spcAft>
              <a:buClr>
                <a:srgbClr val="0096FF"/>
              </a:buClr>
              <a:buFont typeface="Wingdings" pitchFamily="2" charset="2"/>
              <a:buChar char="q"/>
            </a:pPr>
            <a:r>
              <a:rPr lang="en-US" b="1" dirty="0"/>
              <a:t>Prototype results have established a clear path toward the final sensor-plane design</a:t>
            </a:r>
            <a:r>
              <a:rPr lang="en-US" dirty="0"/>
              <a:t>, including the mechanical interface, sealing approach, sensor constraint strategy, and assembly methodology. </a:t>
            </a:r>
          </a:p>
        </p:txBody>
      </p:sp>
    </p:spTree>
    <p:extLst>
      <p:ext uri="{BB962C8B-B14F-4D97-AF65-F5344CB8AC3E}">
        <p14:creationId xmlns:p14="http://schemas.microsoft.com/office/powerpoint/2010/main" val="718114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177289-782A-396B-FD80-74EE13016719}"/>
              </a:ext>
            </a:extLst>
          </p:cNvPr>
          <p:cNvSpPr txBox="1"/>
          <p:nvPr/>
        </p:nvSpPr>
        <p:spPr>
          <a:xfrm>
            <a:off x="605926" y="99150"/>
            <a:ext cx="6709272" cy="594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Additional Points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E21646-0518-E12F-4C39-082C114570F2}"/>
              </a:ext>
            </a:extLst>
          </p:cNvPr>
          <p:cNvSpPr txBox="1"/>
          <p:nvPr/>
        </p:nvSpPr>
        <p:spPr>
          <a:xfrm>
            <a:off x="319489" y="1079157"/>
            <a:ext cx="112876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Necessary components well understood. Ceramic anode plate and PCB backplane designed. HRPPD tile + backplane (with interposers) will be assembled by manufacturer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QA plan is formally documented – final details on testing locations being worked out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SOW is being drafted which will define procurement and shipping procedures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ES&amp;H considerations are addressed in QA plan</a:t>
            </a:r>
          </a:p>
        </p:txBody>
      </p:sp>
    </p:spTree>
    <p:extLst>
      <p:ext uri="{BB962C8B-B14F-4D97-AF65-F5344CB8AC3E}">
        <p14:creationId xmlns:p14="http://schemas.microsoft.com/office/powerpoint/2010/main" val="4007795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0792DD7-CB61-88B9-D443-422D67AC6084}"/>
              </a:ext>
            </a:extLst>
          </p:cNvPr>
          <p:cNvSpPr txBox="1"/>
          <p:nvPr/>
        </p:nvSpPr>
        <p:spPr>
          <a:xfrm>
            <a:off x="605926" y="99150"/>
            <a:ext cx="7846096" cy="594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Timeline / Dependencies / Resources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274FCF-6265-8D7B-98EA-D6C46E9A54DA}"/>
              </a:ext>
            </a:extLst>
          </p:cNvPr>
          <p:cNvSpPr txBox="1"/>
          <p:nvPr/>
        </p:nvSpPr>
        <p:spPr>
          <a:xfrm>
            <a:off x="330506" y="1255923"/>
            <a:ext cx="1125923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/>
              <a:t>Timelines for HRPPD SOW/procurement dependent on CD-3C approval 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dirty="0"/>
              <a:t>No fixed timeline for remaining design work – progress is ongoing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dirty="0"/>
              <a:t>No significant dependencies – exact performance parameters in SOW may depend on testing of sensors from the upcoming engineering run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dirty="0"/>
              <a:t>Engineering support exists for remaining interface/integration design work, but we note that they also support another subsystem that is likely on the same timeline, which may introduce delay</a:t>
            </a:r>
          </a:p>
        </p:txBody>
      </p:sp>
    </p:spTree>
    <p:extLst>
      <p:ext uri="{BB962C8B-B14F-4D97-AF65-F5344CB8AC3E}">
        <p14:creationId xmlns:p14="http://schemas.microsoft.com/office/powerpoint/2010/main" val="41661871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432</Words>
  <Application>Microsoft Macintosh PowerPoint</Application>
  <PresentationFormat>Widescreen</PresentationFormat>
  <Paragraphs>56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Wingdings</vt:lpstr>
      <vt:lpstr>Office Theme</vt:lpstr>
      <vt:lpstr>pfRICH Subcomponent Review: HRPPDs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Page, Brian</dc:creator>
  <cp:lastModifiedBy>Page, Brian</cp:lastModifiedBy>
  <cp:revision>2</cp:revision>
  <dcterms:created xsi:type="dcterms:W3CDTF">2026-10-08T06:37:27Z</dcterms:created>
  <dcterms:modified xsi:type="dcterms:W3CDTF">2026-10-08T15:54:26Z</dcterms:modified>
</cp:coreProperties>
</file>