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555" r:id="rId2"/>
    <p:sldId id="795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B9F2B"/>
    <a:srgbClr val="000000"/>
    <a:srgbClr val="3837D6"/>
    <a:srgbClr val="E2252F"/>
    <a:srgbClr val="945200"/>
    <a:srgbClr val="CE9A43"/>
    <a:srgbClr val="07361D"/>
    <a:srgbClr val="E1242E"/>
    <a:srgbClr val="FF0000"/>
    <a:srgbClr val="AAA4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6"/>
    <p:restoredTop sz="96266"/>
  </p:normalViewPr>
  <p:slideViewPr>
    <p:cSldViewPr snapToGrid="0">
      <p:cViewPr varScale="1">
        <p:scale>
          <a:sx n="121" d="100"/>
          <a:sy n="121" d="100"/>
        </p:scale>
        <p:origin x="1064" y="176"/>
      </p:cViewPr>
      <p:guideLst/>
    </p:cSldViewPr>
  </p:slideViewPr>
  <p:outlineViewPr>
    <p:cViewPr>
      <p:scale>
        <a:sx n="33" d="100"/>
        <a:sy n="33" d="100"/>
      </p:scale>
      <p:origin x="0" y="-50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50EB1A-E6A4-B24C-9D10-513BE24FC150}" type="datetimeFigureOut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9FFD72-C36C-E94F-82C2-9022EB93DE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8258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9FFD72-C36C-E94F-82C2-9022EB93DEF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4896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9FFD72-C36C-E94F-82C2-9022EB93DEF5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2667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F611630-D19A-3318-A480-081E91C80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latin typeface="Avenir Next" panose="020B0503020202020204" pitchFamily="34" charset="0"/>
                <a:ea typeface="Hiragino Kaku Gothic Pro W3" panose="020B0300000000000000" pitchFamily="34" charset="-128"/>
                <a:cs typeface="Arial" panose="020B0604020202020204" pitchFamily="34" charset="0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DB923D0-29DB-EB7F-0975-B6832C953E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venir Next" panose="020B0503020202020204" pitchFamily="34" charset="0"/>
                <a:ea typeface="Hiragino Kaku Gothic Pro W3" panose="020B0300000000000000" pitchFamily="34" charset="-128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8CF07B-D44D-51BE-BE2A-9E4C64A1E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venir Next" panose="020B0503020202020204" pitchFamily="34" charset="0"/>
                <a:ea typeface="Hiragino Kaku Gothic Pro W3" panose="020B0300000000000000" pitchFamily="34" charset="-128"/>
                <a:cs typeface="Arial" panose="020B0604020202020204" pitchFamily="34" charset="0"/>
              </a:defRPr>
            </a:lvl1pPr>
          </a:lstStyle>
          <a:p>
            <a:fld id="{84223883-73D9-A747-AE2D-1A713BA4CD68}" type="datetime1">
              <a:rPr lang="ja-JP" altLang="en-US" smtClean="0"/>
              <a:pPr/>
              <a:t>2026/10/9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1747D41-3BC2-CDD4-DE92-1262B402D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venir Next" panose="020B0503020202020204" pitchFamily="34" charset="0"/>
                <a:ea typeface="Hiragino Kaku Gothic Pro W3" panose="020B0300000000000000" pitchFamily="34" charset="-128"/>
                <a:cs typeface="Arial" panose="020B0604020202020204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460A815-BF63-E601-48A9-FE3D51E25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venir Next" panose="020B0503020202020204" pitchFamily="34" charset="0"/>
                <a:ea typeface="Hiragino Kaku Gothic Pro W3" panose="020B0300000000000000" pitchFamily="34" charset="-128"/>
                <a:cs typeface="Arial" panose="020B0604020202020204" pitchFamily="34" charset="0"/>
              </a:defRPr>
            </a:lvl1pPr>
          </a:lstStyle>
          <a:p>
            <a:fld id="{AD205370-C637-4846-87B7-5B2B0087EC4D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05025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BB8922-7B8C-7967-58A5-CB6220377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Avenir Next" panose="020B0503020202020204" pitchFamily="34" charset="0"/>
                <a:ea typeface="Hiragino Kaku Gothic Pro W3" panose="020B0300000000000000" pitchFamily="34" charset="-128"/>
                <a:cs typeface="Arial" panose="020B0604020202020204" pitchFamily="34" charset="0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511F96A-52A2-42AA-6A72-15EAF6197C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venir Next" panose="020B0503020202020204" pitchFamily="34" charset="0"/>
                <a:ea typeface="Hiragino Kaku Gothic Pro W3" panose="020B0300000000000000" pitchFamily="34" charset="-128"/>
                <a:cs typeface="Arial" panose="020B0604020202020204" pitchFamily="34" charset="0"/>
              </a:defRPr>
            </a:lvl1pPr>
            <a:lvl2pPr>
              <a:defRPr>
                <a:latin typeface="Avenir Next" panose="020B0503020202020204" pitchFamily="34" charset="0"/>
                <a:ea typeface="Hiragino Kaku Gothic Pro W3" panose="020B0300000000000000" pitchFamily="34" charset="-128"/>
                <a:cs typeface="Arial" panose="020B0604020202020204" pitchFamily="34" charset="0"/>
              </a:defRPr>
            </a:lvl2pPr>
            <a:lvl3pPr>
              <a:defRPr>
                <a:latin typeface="Avenir Next" panose="020B0503020202020204" pitchFamily="34" charset="0"/>
                <a:ea typeface="Hiragino Kaku Gothic Pro W3" panose="020B0300000000000000" pitchFamily="34" charset="-128"/>
                <a:cs typeface="Arial" panose="020B0604020202020204" pitchFamily="34" charset="0"/>
              </a:defRPr>
            </a:lvl3pPr>
            <a:lvl4pPr>
              <a:defRPr>
                <a:latin typeface="Avenir Next" panose="020B0503020202020204" pitchFamily="34" charset="0"/>
                <a:ea typeface="Hiragino Kaku Gothic Pro W3" panose="020B0300000000000000" pitchFamily="34" charset="-128"/>
                <a:cs typeface="Arial" panose="020B0604020202020204" pitchFamily="34" charset="0"/>
              </a:defRPr>
            </a:lvl4pPr>
            <a:lvl5pPr>
              <a:defRPr>
                <a:latin typeface="Avenir Next" panose="020B0503020202020204" pitchFamily="34" charset="0"/>
                <a:ea typeface="Hiragino Kaku Gothic Pro W3" panose="020B0300000000000000" pitchFamily="34" charset="-128"/>
                <a:cs typeface="Arial" panose="020B0604020202020204" pitchFamily="34" charset="0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 dirty="0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 dirty="0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 dirty="0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 dirty="0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81FBCD-2BC2-BBF7-E1AD-949B09F9E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venir Next" panose="020B0503020202020204" pitchFamily="34" charset="0"/>
                <a:ea typeface="Hiragino Kaku Gothic Pro W3" panose="020B0300000000000000" pitchFamily="34" charset="-128"/>
              </a:defRPr>
            </a:lvl1pPr>
          </a:lstStyle>
          <a:p>
            <a:fld id="{3839DFA5-B658-DF46-ADCB-7B0AEC59A0B0}" type="datetime1">
              <a:rPr lang="ja-JP" altLang="en-US" smtClean="0"/>
              <a:pPr/>
              <a:t>2026/10/9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AAE61C8-EE0D-F9CA-ACBC-2F60F4BCD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venir Next" panose="020B0503020202020204" pitchFamily="34" charset="0"/>
                <a:ea typeface="Hiragino Kaku Gothic Pro W3" panose="020B0300000000000000" pitchFamily="34" charset="-128"/>
              </a:defRPr>
            </a:lvl1pPr>
          </a:lstStyle>
          <a:p>
            <a:endParaRPr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BA924D7-FD40-68C0-CD8B-BF8A1B31A6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9634" y="183389"/>
            <a:ext cx="1558700" cy="1558700"/>
          </a:xfrm>
          <a:prstGeom prst="rect">
            <a:avLst/>
          </a:prstGeom>
        </p:spPr>
      </p:pic>
      <p:sp>
        <p:nvSpPr>
          <p:cNvPr id="8" name="円/楕円 7">
            <a:extLst>
              <a:ext uri="{FF2B5EF4-FFF2-40B4-BE49-F238E27FC236}">
                <a16:creationId xmlns:a16="http://schemas.microsoft.com/office/drawing/2014/main" id="{6C98174D-30D4-E0B5-E1CC-4B6764669BD0}"/>
              </a:ext>
            </a:extLst>
          </p:cNvPr>
          <p:cNvSpPr/>
          <p:nvPr userDrawn="1"/>
        </p:nvSpPr>
        <p:spPr>
          <a:xfrm>
            <a:off x="10939152" y="697579"/>
            <a:ext cx="576000" cy="5760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1EFE357-C86C-42BD-689D-7F4C84FBB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47954" y="803192"/>
            <a:ext cx="974971" cy="365125"/>
          </a:xfrm>
        </p:spPr>
        <p:txBody>
          <a:bodyPr/>
          <a:lstStyle>
            <a:lvl1pPr>
              <a:defRPr sz="2400">
                <a:latin typeface="Hiragino Kaku Gothic Pro W3" panose="020B0300000000000000" pitchFamily="34" charset="-128"/>
                <a:ea typeface="Hiragino Kaku Gothic Pro W3" panose="020B0300000000000000" pitchFamily="34" charset="-128"/>
              </a:defRPr>
            </a:lvl1pPr>
          </a:lstStyle>
          <a:p>
            <a:fld id="{AD205370-C637-4846-87B7-5B2B0087EC4D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36073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80D560-75F5-74B7-DD99-5CFDA4358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8136524-E3A3-530B-110E-833B9ADB8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39DD99-9B00-F2B4-7401-A23DECE8D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7D930-3653-7C40-AB33-8F59B547B6CE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AE09F7-D216-B48D-B7B7-9CCE17EC5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7F04B5C-3FB2-C6F6-E4FA-6C4A7736F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5370-C637-4846-87B7-5B2B0087E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0358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20F176-0C12-B8A5-2A26-E03F5FC23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57D54F1-A5C9-ED09-F2D7-8095019B68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DB63DB7-C02A-A5B3-5074-5B513C573D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DFBC19D-6239-2B84-412F-5F42B24B2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CCA67-6F30-F84A-BA55-FC2C527104FA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69EADF6-EB5A-E031-D324-3B45C7D8F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2CA85BF-E9A2-7134-999A-43AABE261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5370-C637-4846-87B7-5B2B0087E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716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1DC355-7C9C-45AF-8815-4B699A70F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25B5BF1-3F80-6B30-B474-39E30E130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3AA8D50-05E7-48B6-305A-EF86D30119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70C829A-E31B-97DC-89DD-B482896260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00DCC4F-510F-7389-9869-753029CA3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F752165-3B13-B8EE-AEB5-872DA9C6A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F162A-92B9-CB41-9D92-198F9643E4AE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D110F55-C238-019A-E0D7-C4E7FBA30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514E80E-5C86-F2CD-5F9C-414556536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5370-C637-4846-87B7-5B2B0087E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9428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240E36-0CF4-49F8-E532-036632CF0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D68A6A6-5B7E-7935-06A4-D01A94A21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AFB3F-7505-3E43-A01A-DF668105CC5E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F6FF199-6894-1E57-3494-2E0076A4D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673AC0B-F944-881C-C5CF-CE125DAE5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5370-C637-4846-87B7-5B2B0087E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3812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DFE428A-4B8A-1D67-E8FA-D9776416C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8D0C-6049-7441-90F5-DA50E3FA5B12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1CDC713E-80C4-FDDF-282D-5B3EBFFC7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59BB94E-9EBC-3C5A-65D4-C44D44897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5370-C637-4846-87B7-5B2B0087E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6844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2F3512-E245-106C-4DD1-6EDD2F342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0DC360A-C2F4-4208-A285-F15376A0C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31C622F-5C89-8759-6C6F-0BCEE5117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2DAA34-5184-CD2D-6285-C9EC381A0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9AEE1-6249-A840-BC5F-0020A79F4739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B220D6-2575-12F9-FF67-DE6FCDA9F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982A30B-EA19-8E39-3536-90633F91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5370-C637-4846-87B7-5B2B0087E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709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160250-7895-12AE-D47E-A110FD56A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DAF4ED8-603C-5DAE-57CE-87D9519B5E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2AA943F-B7B4-A032-11F2-0739502E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D075C7-63A8-A317-7B1A-3D33B4F00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EEA6F-B5B8-2E49-BCEA-257F2FF52E59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B50AC9-A0B0-44C8-E37B-28ABCABDE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E9BFAED-4D2B-142F-2C56-6D66875CF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5370-C637-4846-87B7-5B2B0087E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1783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1B4636-D4E1-701B-89ED-CAC7825FA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87FA0EC-3DE3-5FEC-A041-2AF3B4E64D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36FD9F-D710-7C77-2F8F-40CE0DCA0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98502-5169-CE4E-9EB3-01E38E239784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F446F01-15BB-13D8-6F9F-EA8CEC461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29BFCD-A8E8-3D4A-984D-18D06D113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5370-C637-4846-87B7-5B2B0087E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8757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8AB90DD-B226-7CEF-D692-DE5C367211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F3D6768-E958-2F07-4AE8-E23AA3079E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865BF9B-0B9F-09BD-6023-5AF5DA47A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8103F1-8B50-AC4A-B269-55D29FD34519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1B25E99-F993-D989-3BF5-7CCF22FD5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2B7BEE-96B0-9569-8860-6AD59D8DF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5370-C637-4846-87B7-5B2B0087E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6543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614595D-0C4B-81CD-806A-E17968FB1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BADE3DE-6ED0-4B02-E191-9497B1141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 dirty="0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 dirty="0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 dirty="0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 dirty="0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6EC947-9FC4-2F3E-E401-1E4671B406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C83EB2-F445-BB41-B8BF-608EAF17B04C}" type="datetime1">
              <a:rPr kumimoji="1" lang="ja-JP" altLang="en-US" smtClean="0"/>
              <a:t>2026/10/9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B247D90-58EA-99BE-935E-FA195BCB9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439E822-4D97-E4A2-F184-4E72C88F5E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205370-C637-4846-87B7-5B2B0087EC4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357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b="1" kern="1200">
          <a:solidFill>
            <a:schemeClr val="tx1"/>
          </a:solidFill>
          <a:latin typeface="Avenir Next" panose="020B05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2EBF6-85B2-9A3C-A5F3-E5FEDC5B4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F77E7A-B54F-7AA5-9C35-0412425E4A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7561" y="1875458"/>
            <a:ext cx="11316877" cy="1641257"/>
          </a:xfrm>
        </p:spPr>
        <p:txBody>
          <a:bodyPr>
            <a:noAutofit/>
          </a:bodyPr>
          <a:lstStyle/>
          <a:p>
            <a:r>
              <a:rPr kumimoji="1" lang="en-US" altLang="ja-JP" sz="3600" b="1" dirty="0">
                <a:latin typeface="Hiragino Kaku Gothic Pro W3" panose="020B0300000000000000" pitchFamily="34" charset="-128"/>
              </a:rPr>
              <a:t>Test beam @ KEK</a:t>
            </a:r>
            <a:endParaRPr kumimoji="1" lang="ja-JP" altLang="en-US" sz="3600" b="1">
              <a:latin typeface="Hiragino Kaku Gothic Pro W3" panose="020B0300000000000000" pitchFamily="34" charset="-128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942E819-B2E2-C9EB-A0C5-EE4D5DD756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4497" y="3794053"/>
            <a:ext cx="9263006" cy="2144323"/>
          </a:xfrm>
        </p:spPr>
        <p:txBody>
          <a:bodyPr>
            <a:normAutofit/>
          </a:bodyPr>
          <a:lstStyle/>
          <a:p>
            <a:r>
              <a:rPr lang="en-US" altLang="ja-JP" sz="3000" dirty="0">
                <a:latin typeface="Hiragino Kaku Gothic Pro W3" panose="020B0300000000000000" pitchFamily="34" charset="-128"/>
              </a:rPr>
              <a:t>Satoshi YANO</a:t>
            </a:r>
            <a:endParaRPr kumimoji="1" lang="en-US" altLang="ja-JP" sz="1800" dirty="0">
              <a:latin typeface="Hiragino Kaku Gothic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09898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C9D0CE-3935-BB68-8572-984649EE4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Test beam</a:t>
            </a:r>
            <a:r>
              <a:rPr kumimoji="1" lang="ja-JP" altLang="en-US"/>
              <a:t>＠</a:t>
            </a:r>
            <a:r>
              <a:rPr kumimoji="1" lang="en-US" altLang="ja-JP" dirty="0"/>
              <a:t>KEK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2EB79A0-8E1C-F9DE-CC6D-26906CBDF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76973"/>
          </a:xfrm>
        </p:spPr>
        <p:txBody>
          <a:bodyPr>
            <a:normAutofit fontScale="92500" lnSpcReduction="10000"/>
          </a:bodyPr>
          <a:lstStyle/>
          <a:p>
            <a:r>
              <a:rPr lang="en-US" altLang="ja-JP" dirty="0" err="1"/>
              <a:t>ePIC</a:t>
            </a:r>
            <a:r>
              <a:rPr lang="en-US" altLang="ja-JP" dirty="0"/>
              <a:t> + ALICE(3) team has been assigned </a:t>
            </a:r>
            <a:r>
              <a:rPr kumimoji="1" lang="en-US" altLang="ja-JP" dirty="0"/>
              <a:t>12/11 9:00 – 12/19 9:00</a:t>
            </a:r>
          </a:p>
          <a:p>
            <a:pPr lvl="1"/>
            <a:r>
              <a:rPr lang="en-US" altLang="ja-JP" dirty="0"/>
              <a:t>12/15 9:00 ~ 12/16 9:00 Beam Study</a:t>
            </a:r>
          </a:p>
          <a:p>
            <a:r>
              <a:rPr kumimoji="1" lang="en-US" altLang="ja-JP" dirty="0"/>
              <a:t>BTOF AC-LGAD</a:t>
            </a:r>
            <a:r>
              <a:rPr lang="en-US" altLang="ja-JP" dirty="0"/>
              <a:t> is scheduled at 12/17 9:00 ~ 12/19 9:00 (</a:t>
            </a:r>
            <a:r>
              <a:rPr lang="en-US" altLang="ja-JP" b="1" dirty="0"/>
              <a:t>2 days</a:t>
            </a:r>
            <a:r>
              <a:rPr lang="en-US" altLang="ja-JP" dirty="0"/>
              <a:t>)</a:t>
            </a:r>
          </a:p>
          <a:p>
            <a:pPr lvl="1"/>
            <a:r>
              <a:rPr lang="en-US" altLang="ja-JP" dirty="0"/>
              <a:t>Baseline AC-LGAD + FCFDv1.2</a:t>
            </a:r>
          </a:p>
          <a:p>
            <a:pPr lvl="1"/>
            <a:r>
              <a:rPr kumimoji="1" lang="en-US" altLang="ja-JP" dirty="0"/>
              <a:t>Baseline AC-LGAD + Readout board</a:t>
            </a:r>
          </a:p>
          <a:p>
            <a:r>
              <a:rPr lang="en-US" altLang="ja-JP" dirty="0"/>
              <a:t>6-layer </a:t>
            </a:r>
            <a:r>
              <a:rPr kumimoji="1" lang="en-US" altLang="ja-JP" dirty="0"/>
              <a:t>MAPS similar to ALPIDE telescope will be used</a:t>
            </a:r>
          </a:p>
          <a:p>
            <a:pPr lvl="1"/>
            <a:r>
              <a:rPr lang="en-US" altLang="ja-JP" dirty="0"/>
              <a:t>The telescope will be assigned to us 2 days (17-19</a:t>
            </a:r>
            <a:r>
              <a:rPr lang="en-US" altLang="ja-JP" baseline="30000" dirty="0"/>
              <a:t>th</a:t>
            </a:r>
            <a:r>
              <a:rPr lang="en-US" altLang="ja-JP" dirty="0"/>
              <a:t>) </a:t>
            </a:r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47CE967-C391-D94F-11E4-87B8D93BD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05370-C637-4846-87B7-5B2B0087EC4D}" type="slidenum">
              <a:rPr lang="ja-JP" altLang="en-US" smtClean="0"/>
              <a:pPr/>
              <a:t>2</a:t>
            </a:fld>
            <a:endParaRPr lang="ja-JP" altLang="en-US"/>
          </a:p>
        </p:txBody>
      </p:sp>
      <p:graphicFrame>
        <p:nvGraphicFramePr>
          <p:cNvPr id="5" name="表 4">
            <a:extLst>
              <a:ext uri="{FF2B5EF4-FFF2-40B4-BE49-F238E27FC236}">
                <a16:creationId xmlns:a16="http://schemas.microsoft.com/office/drawing/2014/main" id="{1A7D5B70-C955-76FC-B074-5E502C10C7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010407"/>
              </p:ext>
            </p:extLst>
          </p:nvPr>
        </p:nvGraphicFramePr>
        <p:xfrm>
          <a:off x="1565652" y="4661180"/>
          <a:ext cx="9256119" cy="17442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1393">
                  <a:extLst>
                    <a:ext uri="{9D8B030D-6E8A-4147-A177-3AD203B41FA5}">
                      <a16:colId xmlns:a16="http://schemas.microsoft.com/office/drawing/2014/main" val="1509909093"/>
                    </a:ext>
                  </a:extLst>
                </a:gridCol>
                <a:gridCol w="931393">
                  <a:extLst>
                    <a:ext uri="{9D8B030D-6E8A-4147-A177-3AD203B41FA5}">
                      <a16:colId xmlns:a16="http://schemas.microsoft.com/office/drawing/2014/main" val="2840518768"/>
                    </a:ext>
                  </a:extLst>
                </a:gridCol>
                <a:gridCol w="931393">
                  <a:extLst>
                    <a:ext uri="{9D8B030D-6E8A-4147-A177-3AD203B41FA5}">
                      <a16:colId xmlns:a16="http://schemas.microsoft.com/office/drawing/2014/main" val="505159113"/>
                    </a:ext>
                  </a:extLst>
                </a:gridCol>
                <a:gridCol w="931393">
                  <a:extLst>
                    <a:ext uri="{9D8B030D-6E8A-4147-A177-3AD203B41FA5}">
                      <a16:colId xmlns:a16="http://schemas.microsoft.com/office/drawing/2014/main" val="4055848343"/>
                    </a:ext>
                  </a:extLst>
                </a:gridCol>
                <a:gridCol w="931393">
                  <a:extLst>
                    <a:ext uri="{9D8B030D-6E8A-4147-A177-3AD203B41FA5}">
                      <a16:colId xmlns:a16="http://schemas.microsoft.com/office/drawing/2014/main" val="1579636473"/>
                    </a:ext>
                  </a:extLst>
                </a:gridCol>
                <a:gridCol w="931393">
                  <a:extLst>
                    <a:ext uri="{9D8B030D-6E8A-4147-A177-3AD203B41FA5}">
                      <a16:colId xmlns:a16="http://schemas.microsoft.com/office/drawing/2014/main" val="2035100912"/>
                    </a:ext>
                  </a:extLst>
                </a:gridCol>
                <a:gridCol w="931393">
                  <a:extLst>
                    <a:ext uri="{9D8B030D-6E8A-4147-A177-3AD203B41FA5}">
                      <a16:colId xmlns:a16="http://schemas.microsoft.com/office/drawing/2014/main" val="1024498242"/>
                    </a:ext>
                  </a:extLst>
                </a:gridCol>
                <a:gridCol w="931393">
                  <a:extLst>
                    <a:ext uri="{9D8B030D-6E8A-4147-A177-3AD203B41FA5}">
                      <a16:colId xmlns:a16="http://schemas.microsoft.com/office/drawing/2014/main" val="102050008"/>
                    </a:ext>
                  </a:extLst>
                </a:gridCol>
                <a:gridCol w="931393">
                  <a:extLst>
                    <a:ext uri="{9D8B030D-6E8A-4147-A177-3AD203B41FA5}">
                      <a16:colId xmlns:a16="http://schemas.microsoft.com/office/drawing/2014/main" val="3311542182"/>
                    </a:ext>
                  </a:extLst>
                </a:gridCol>
                <a:gridCol w="873582">
                  <a:extLst>
                    <a:ext uri="{9D8B030D-6E8A-4147-A177-3AD203B41FA5}">
                      <a16:colId xmlns:a16="http://schemas.microsoft.com/office/drawing/2014/main" val="2448642958"/>
                    </a:ext>
                  </a:extLst>
                </a:gridCol>
              </a:tblGrid>
              <a:tr h="40753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12</a:t>
                      </a:r>
                      <a:r>
                        <a:rPr kumimoji="1" lang="ja-JP" altLang="en-US"/>
                        <a:t>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11</a:t>
                      </a:r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12</a:t>
                      </a:r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13</a:t>
                      </a:r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14</a:t>
                      </a:r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15</a:t>
                      </a:r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16</a:t>
                      </a:r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17</a:t>
                      </a:r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18</a:t>
                      </a:r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19</a:t>
                      </a:r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721800"/>
                  </a:ext>
                </a:extLst>
              </a:tr>
              <a:tr h="1336758"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798176"/>
                  </a:ext>
                </a:extLst>
              </a:tr>
            </a:tbl>
          </a:graphicData>
        </a:graphic>
      </p:graphicFrame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4A243990-89A2-5398-7DD2-F0E3BF2B899E}"/>
              </a:ext>
            </a:extLst>
          </p:cNvPr>
          <p:cNvCxnSpPr>
            <a:cxnSpLocks/>
          </p:cNvCxnSpPr>
          <p:nvPr/>
        </p:nvCxnSpPr>
        <p:spPr>
          <a:xfrm>
            <a:off x="2816387" y="5409227"/>
            <a:ext cx="2816771" cy="0"/>
          </a:xfrm>
          <a:prstGeom prst="straightConnector1">
            <a:avLst/>
          </a:prstGeom>
          <a:ln>
            <a:solidFill>
              <a:srgbClr val="2B9F2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6E884DF0-9212-2AD1-D5E0-ACAC5515DFF2}"/>
              </a:ext>
            </a:extLst>
          </p:cNvPr>
          <p:cNvCxnSpPr>
            <a:cxnSpLocks/>
          </p:cNvCxnSpPr>
          <p:nvPr/>
        </p:nvCxnSpPr>
        <p:spPr>
          <a:xfrm>
            <a:off x="6521180" y="5414184"/>
            <a:ext cx="181566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EFF9F8C8-6162-4383-F844-D8BB92DAB346}"/>
              </a:ext>
            </a:extLst>
          </p:cNvPr>
          <p:cNvCxnSpPr>
            <a:cxnSpLocks/>
          </p:cNvCxnSpPr>
          <p:nvPr/>
        </p:nvCxnSpPr>
        <p:spPr>
          <a:xfrm>
            <a:off x="5651748" y="5733864"/>
            <a:ext cx="876733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F091F83D-42AC-379C-B887-BF9014B84B58}"/>
              </a:ext>
            </a:extLst>
          </p:cNvPr>
          <p:cNvCxnSpPr>
            <a:cxnSpLocks/>
          </p:cNvCxnSpPr>
          <p:nvPr/>
        </p:nvCxnSpPr>
        <p:spPr>
          <a:xfrm>
            <a:off x="8325554" y="6283820"/>
            <a:ext cx="190217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1E13A9A-66B7-6F21-FC5D-7EDD61700C9A}"/>
              </a:ext>
            </a:extLst>
          </p:cNvPr>
          <p:cNvSpPr txBox="1"/>
          <p:nvPr/>
        </p:nvSpPr>
        <p:spPr>
          <a:xfrm>
            <a:off x="7905430" y="5797857"/>
            <a:ext cx="2628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FF0000"/>
                </a:solidFill>
              </a:rPr>
              <a:t>TOF (ePIC+ALICE3)</a:t>
            </a:r>
            <a:endParaRPr kumimoji="1" lang="ja-JP" altLang="en-US">
              <a:solidFill>
                <a:srgbClr val="FF0000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C2F7C95-CF25-1D6A-0E58-A46D8B583AF3}"/>
              </a:ext>
            </a:extLst>
          </p:cNvPr>
          <p:cNvSpPr txBox="1"/>
          <p:nvPr/>
        </p:nvSpPr>
        <p:spPr>
          <a:xfrm>
            <a:off x="1556243" y="5224561"/>
            <a:ext cx="1471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2B9F2B"/>
                </a:solidFill>
              </a:rPr>
              <a:t>MOSAIX</a:t>
            </a:r>
            <a:endParaRPr kumimoji="1" lang="ja-JP" altLang="en-US">
              <a:solidFill>
                <a:srgbClr val="2B9F2B"/>
              </a:solidFill>
            </a:endParaRPr>
          </a:p>
        </p:txBody>
      </p: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5813C6FA-E444-7B65-40C8-4173C82B8BD2}"/>
              </a:ext>
            </a:extLst>
          </p:cNvPr>
          <p:cNvCxnSpPr>
            <a:cxnSpLocks/>
          </p:cNvCxnSpPr>
          <p:nvPr/>
        </p:nvCxnSpPr>
        <p:spPr>
          <a:xfrm>
            <a:off x="7448821" y="5727334"/>
            <a:ext cx="876733" cy="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4A21751-3396-33C9-F179-66C78726CC98}"/>
              </a:ext>
            </a:extLst>
          </p:cNvPr>
          <p:cNvSpPr txBox="1"/>
          <p:nvPr/>
        </p:nvSpPr>
        <p:spPr>
          <a:xfrm>
            <a:off x="4630290" y="5542668"/>
            <a:ext cx="112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7030A0"/>
                </a:solidFill>
              </a:rPr>
              <a:t>SPARC</a:t>
            </a:r>
            <a:endParaRPr kumimoji="1" lang="ja-JP" altLang="en-US">
              <a:solidFill>
                <a:srgbClr val="7030A0"/>
              </a:solidFill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9DBD21E8-4E63-32BB-28D7-0D4BB06A9DAD}"/>
              </a:ext>
            </a:extLst>
          </p:cNvPr>
          <p:cNvSpPr/>
          <p:nvPr/>
        </p:nvSpPr>
        <p:spPr>
          <a:xfrm>
            <a:off x="6524389" y="5041735"/>
            <a:ext cx="882044" cy="1363733"/>
          </a:xfrm>
          <a:prstGeom prst="rect">
            <a:avLst/>
          </a:prstGeom>
          <a:solidFill>
            <a:srgbClr val="FFFF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06EC411-729A-239E-86AD-47978F4F370A}"/>
              </a:ext>
            </a:extLst>
          </p:cNvPr>
          <p:cNvSpPr txBox="1"/>
          <p:nvPr/>
        </p:nvSpPr>
        <p:spPr>
          <a:xfrm>
            <a:off x="6794887" y="5041735"/>
            <a:ext cx="1471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Beam study</a:t>
            </a:r>
            <a:endParaRPr kumimoji="1" lang="ja-JP" altLang="en-US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56A61A8-D955-DA58-893C-AEB97BA3D37C}"/>
              </a:ext>
            </a:extLst>
          </p:cNvPr>
          <p:cNvSpPr txBox="1"/>
          <p:nvPr/>
        </p:nvSpPr>
        <p:spPr>
          <a:xfrm>
            <a:off x="6395228" y="5501010"/>
            <a:ext cx="1209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>
                <a:solidFill>
                  <a:srgbClr val="FFFF00"/>
                </a:solidFill>
              </a:rPr>
              <a:t>Beam </a:t>
            </a:r>
          </a:p>
          <a:p>
            <a:pPr algn="ctr"/>
            <a:r>
              <a:rPr kumimoji="1" lang="en-US" altLang="ja-JP" dirty="0">
                <a:solidFill>
                  <a:srgbClr val="FFFF00"/>
                </a:solidFill>
              </a:rPr>
              <a:t>Stop</a:t>
            </a:r>
            <a:endParaRPr kumimoji="1" lang="ja-JP" altLang="en-US">
              <a:solidFill>
                <a:srgbClr val="FFFF0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0EAAAE8-11B3-5EA4-122E-E9A71E2A0F20}"/>
              </a:ext>
            </a:extLst>
          </p:cNvPr>
          <p:cNvSpPr txBox="1"/>
          <p:nvPr/>
        </p:nvSpPr>
        <p:spPr>
          <a:xfrm>
            <a:off x="2632991" y="5224561"/>
            <a:ext cx="600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>
                <a:solidFill>
                  <a:srgbClr val="2B9F2B"/>
                </a:solidFill>
              </a:rPr>
              <a:t>9:00</a:t>
            </a:r>
            <a:endParaRPr kumimoji="1" lang="ja-JP" altLang="en-US" sz="1000">
              <a:solidFill>
                <a:srgbClr val="2B9F2B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EAE3B37-735B-CDC8-AEBE-A145DFAB8EA8}"/>
              </a:ext>
            </a:extLst>
          </p:cNvPr>
          <p:cNvSpPr txBox="1"/>
          <p:nvPr/>
        </p:nvSpPr>
        <p:spPr>
          <a:xfrm>
            <a:off x="5482700" y="5553782"/>
            <a:ext cx="600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>
                <a:solidFill>
                  <a:srgbClr val="7030A0"/>
                </a:solidFill>
              </a:rPr>
              <a:t>9:00</a:t>
            </a:r>
            <a:endParaRPr kumimoji="1" lang="ja-JP" altLang="en-US" sz="1000">
              <a:solidFill>
                <a:srgbClr val="7030A0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D205E6C-0A32-2400-9710-A4C97F7C6D4E}"/>
              </a:ext>
            </a:extLst>
          </p:cNvPr>
          <p:cNvSpPr txBox="1"/>
          <p:nvPr/>
        </p:nvSpPr>
        <p:spPr>
          <a:xfrm>
            <a:off x="8153447" y="6079550"/>
            <a:ext cx="600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>
                <a:solidFill>
                  <a:srgbClr val="FF0000"/>
                </a:solidFill>
              </a:rPr>
              <a:t>9:00</a:t>
            </a:r>
            <a:endParaRPr kumimoji="1" lang="ja-JP" altLang="en-US" sz="1000">
              <a:solidFill>
                <a:srgbClr val="FF0000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F9B9B38-954E-9B1D-6FDD-BE9FA85F0329}"/>
              </a:ext>
            </a:extLst>
          </p:cNvPr>
          <p:cNvSpPr txBox="1"/>
          <p:nvPr/>
        </p:nvSpPr>
        <p:spPr>
          <a:xfrm>
            <a:off x="6341799" y="5211376"/>
            <a:ext cx="600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/>
              <a:t>9:00</a:t>
            </a:r>
            <a:endParaRPr kumimoji="1" lang="ja-JP" altLang="en-US" sz="100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92AB7D1-EE4A-87D9-9DAE-43CFAC8760A7}"/>
              </a:ext>
            </a:extLst>
          </p:cNvPr>
          <p:cNvSpPr txBox="1"/>
          <p:nvPr/>
        </p:nvSpPr>
        <p:spPr>
          <a:xfrm>
            <a:off x="9759243" y="6079549"/>
            <a:ext cx="600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00" dirty="0">
                <a:solidFill>
                  <a:srgbClr val="FF0000"/>
                </a:solidFill>
              </a:rPr>
              <a:t>9:00</a:t>
            </a:r>
            <a:endParaRPr kumimoji="1" lang="ja-JP" altLang="en-US" sz="1000">
              <a:solidFill>
                <a:srgbClr val="FF0000"/>
              </a:solidFill>
            </a:endParaRPr>
          </a:p>
        </p:txBody>
      </p: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5943393B-DE20-1E33-618E-96E3B3CEF592}"/>
              </a:ext>
            </a:extLst>
          </p:cNvPr>
          <p:cNvCxnSpPr>
            <a:cxnSpLocks/>
          </p:cNvCxnSpPr>
          <p:nvPr/>
        </p:nvCxnSpPr>
        <p:spPr>
          <a:xfrm>
            <a:off x="2805098" y="6283820"/>
            <a:ext cx="5517684" cy="0"/>
          </a:xfrm>
          <a:prstGeom prst="straightConnector1">
            <a:avLst/>
          </a:prstGeom>
          <a:ln w="19050">
            <a:solidFill>
              <a:srgbClr val="FFC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8AE3A6D-E48B-C0F9-FA4F-6E58FD9C8CBC}"/>
              </a:ext>
            </a:extLst>
          </p:cNvPr>
          <p:cNvSpPr txBox="1"/>
          <p:nvPr/>
        </p:nvSpPr>
        <p:spPr>
          <a:xfrm>
            <a:off x="2660611" y="6447043"/>
            <a:ext cx="567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solidFill>
                  <a:srgbClr val="FFC000"/>
                </a:solidFill>
              </a:rPr>
              <a:t>AC-LGAD + MCPPMT standalone run</a:t>
            </a:r>
            <a:endParaRPr kumimoji="1" lang="ja-JP" altLang="en-US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519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216414</TotalTime>
  <Words>112</Words>
  <Application>Microsoft Macintosh PowerPoint</Application>
  <PresentationFormat>ワイド画面</PresentationFormat>
  <Paragraphs>35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Hiragino Kaku Gothic Pro W3</vt:lpstr>
      <vt:lpstr>游ゴシック</vt:lpstr>
      <vt:lpstr>Arial</vt:lpstr>
      <vt:lpstr>Avenir Next</vt:lpstr>
      <vt:lpstr>Office テーマ</vt:lpstr>
      <vt:lpstr>Test beam @ KEK</vt:lpstr>
      <vt:lpstr>Test beam＠KEK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CAEN DT5742: 5GHz + TRIG-IN</dc:title>
  <dc:creator>Satoshi YANO</dc:creator>
  <cp:lastModifiedBy>Satoshi YANO</cp:lastModifiedBy>
  <cp:revision>4998</cp:revision>
  <dcterms:created xsi:type="dcterms:W3CDTF">2025-04-11T07:28:13Z</dcterms:created>
  <dcterms:modified xsi:type="dcterms:W3CDTF">2026-10-08T22:58:48Z</dcterms:modified>
</cp:coreProperties>
</file>