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74" r:id="rId2"/>
    <p:sldId id="275" r:id="rId3"/>
    <p:sldId id="296" r:id="rId4"/>
    <p:sldId id="295" r:id="rId5"/>
    <p:sldId id="292" r:id="rId6"/>
    <p:sldId id="294" r:id="rId7"/>
    <p:sldId id="293" r:id="rId8"/>
    <p:sldId id="297" r:id="rId9"/>
    <p:sldId id="298" r:id="rId10"/>
    <p:sldId id="299" r:id="rId11"/>
    <p:sldId id="301" r:id="rId12"/>
    <p:sldId id="302" r:id="rId13"/>
    <p:sldId id="303" r:id="rId14"/>
    <p:sldId id="304" r:id="rId15"/>
    <p:sldId id="305" r:id="rId16"/>
    <p:sldId id="306" r:id="rId17"/>
    <p:sldId id="289" r:id="rId18"/>
    <p:sldId id="291" r:id="rId1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2139" userDrawn="1">
          <p15:clr>
            <a:srgbClr val="A4A3A4"/>
          </p15:clr>
        </p15:guide>
        <p15:guide id="4" pos="5541" userDrawn="1">
          <p15:clr>
            <a:srgbClr val="A4A3A4"/>
          </p15:clr>
        </p15:guide>
        <p15:guide id="5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7F7F7F"/>
    <a:srgbClr val="FF0000"/>
    <a:srgbClr val="0000FF"/>
    <a:srgbClr val="0058FF"/>
    <a:srgbClr val="172B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095" autoAdjust="0"/>
    <p:restoredTop sz="94660"/>
  </p:normalViewPr>
  <p:slideViewPr>
    <p:cSldViewPr snapToGrid="0" showGuides="1">
      <p:cViewPr varScale="1">
        <p:scale>
          <a:sx n="123" d="100"/>
          <a:sy n="123" d="100"/>
        </p:scale>
        <p:origin x="1478" y="75"/>
      </p:cViewPr>
      <p:guideLst>
        <p:guide pos="3840"/>
        <p:guide pos="2139"/>
        <p:guide pos="5541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tefa\Desktop\routin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tefa\Desktop\routing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tefa\Desktop\routing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tefa\Desktop\routing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tefa\Desktop\routing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tefa\Desktop\routing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tefa\Desktop\routing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tefa\Desktop\routing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tefa\Desktop\routing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tefa\Desktop\routing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tefa\Desktop\routing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tefa\Desktop\routing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tefa\Desktop\routing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tefa\Desktop\routing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tefa\Desktop\routing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Strip</a:t>
            </a:r>
            <a:r>
              <a:rPr lang="it-IT" baseline="0"/>
              <a:t> Distribution per FEB</a:t>
            </a:r>
          </a:p>
          <a:p>
            <a:pPr>
              <a:defRPr/>
            </a:pPr>
            <a:r>
              <a:rPr lang="it-IT" baseline="0"/>
              <a:t>(ETA Reverse Engineering)</a:t>
            </a:r>
            <a:endParaRPr lang="it-I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Foglio1!$B$17</c:f>
              <c:strCache>
                <c:ptCount val="1"/>
                <c:pt idx="0">
                  <c:v>Strip 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Foglio1!$A$18:$A$23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Foglio1!$B$18:$B$23</c:f>
              <c:numCache>
                <c:formatCode>General</c:formatCode>
                <c:ptCount val="6"/>
                <c:pt idx="0">
                  <c:v>224</c:v>
                </c:pt>
                <c:pt idx="1">
                  <c:v>180</c:v>
                </c:pt>
                <c:pt idx="2">
                  <c:v>133</c:v>
                </c:pt>
                <c:pt idx="3">
                  <c:v>116</c:v>
                </c:pt>
                <c:pt idx="4">
                  <c:v>76</c:v>
                </c:pt>
                <c:pt idx="5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A5-45CC-A213-299627B2E100}"/>
            </c:ext>
          </c:extLst>
        </c:ser>
        <c:ser>
          <c:idx val="2"/>
          <c:order val="1"/>
          <c:tx>
            <c:strRef>
              <c:f>Foglio1!$C$17</c:f>
              <c:strCache>
                <c:ptCount val="1"/>
                <c:pt idx="0">
                  <c:v> Strip 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Foglio1!$A$18:$A$23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Foglio1!$C$18:$C$23</c:f>
              <c:numCache>
                <c:formatCode>General</c:formatCode>
                <c:ptCount val="6"/>
                <c:pt idx="0">
                  <c:v>32</c:v>
                </c:pt>
                <c:pt idx="1">
                  <c:v>76</c:v>
                </c:pt>
                <c:pt idx="2">
                  <c:v>116</c:v>
                </c:pt>
                <c:pt idx="3">
                  <c:v>133</c:v>
                </c:pt>
                <c:pt idx="4">
                  <c:v>180</c:v>
                </c:pt>
                <c:pt idx="5">
                  <c:v>224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A5-45CC-A213-299627B2E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91628560"/>
        <c:axId val="1428787760"/>
      </c:lineChart>
      <c:catAx>
        <c:axId val="189162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28787760"/>
        <c:crosses val="autoZero"/>
        <c:auto val="1"/>
        <c:lblAlgn val="ctr"/>
        <c:lblOffset val="100"/>
        <c:noMultiLvlLbl val="0"/>
      </c:catAx>
      <c:valAx>
        <c:axId val="142878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9162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Strip Distribution</a:t>
            </a:r>
            <a:r>
              <a:rPr lang="it-IT" baseline="0"/>
              <a:t> per Connector</a:t>
            </a:r>
          </a:p>
          <a:p>
            <a:pPr>
              <a:defRPr/>
            </a:pPr>
            <a:r>
              <a:rPr lang="it-IT" baseline="0"/>
              <a:t>(ETA Reverse Engineering)</a:t>
            </a:r>
            <a:endParaRPr lang="it-I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Foglio1!$B$2</c:f>
              <c:strCache>
                <c:ptCount val="1"/>
                <c:pt idx="0">
                  <c:v>Strip 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Foglio1!$B$3:$B$14</c:f>
              <c:numCache>
                <c:formatCode>General</c:formatCode>
                <c:ptCount val="12"/>
                <c:pt idx="0">
                  <c:v>116</c:v>
                </c:pt>
                <c:pt idx="1">
                  <c:v>108</c:v>
                </c:pt>
                <c:pt idx="2">
                  <c:v>96</c:v>
                </c:pt>
                <c:pt idx="3">
                  <c:v>84</c:v>
                </c:pt>
                <c:pt idx="4">
                  <c:v>76</c:v>
                </c:pt>
                <c:pt idx="5">
                  <c:v>57</c:v>
                </c:pt>
                <c:pt idx="6">
                  <c:v>64</c:v>
                </c:pt>
                <c:pt idx="7">
                  <c:v>52</c:v>
                </c:pt>
                <c:pt idx="8">
                  <c:v>44</c:v>
                </c:pt>
                <c:pt idx="9">
                  <c:v>32</c:v>
                </c:pt>
                <c:pt idx="10">
                  <c:v>20</c:v>
                </c:pt>
                <c:pt idx="11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47-44E9-AE3F-707CFEA65BC3}"/>
            </c:ext>
          </c:extLst>
        </c:ser>
        <c:ser>
          <c:idx val="1"/>
          <c:order val="1"/>
          <c:tx>
            <c:strRef>
              <c:f>Foglio1!$C$2</c:f>
              <c:strCache>
                <c:ptCount val="1"/>
                <c:pt idx="0">
                  <c:v> Strip 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Foglio1!$C$3:$C$14</c:f>
              <c:numCache>
                <c:formatCode>General</c:formatCode>
                <c:ptCount val="12"/>
                <c:pt idx="0">
                  <c:v>12</c:v>
                </c:pt>
                <c:pt idx="1">
                  <c:v>20</c:v>
                </c:pt>
                <c:pt idx="2">
                  <c:v>32</c:v>
                </c:pt>
                <c:pt idx="3">
                  <c:v>44</c:v>
                </c:pt>
                <c:pt idx="4">
                  <c:v>52</c:v>
                </c:pt>
                <c:pt idx="5">
                  <c:v>64</c:v>
                </c:pt>
                <c:pt idx="6">
                  <c:v>57</c:v>
                </c:pt>
                <c:pt idx="7">
                  <c:v>76</c:v>
                </c:pt>
                <c:pt idx="8">
                  <c:v>84</c:v>
                </c:pt>
                <c:pt idx="9">
                  <c:v>96</c:v>
                </c:pt>
                <c:pt idx="10">
                  <c:v>108</c:v>
                </c:pt>
                <c:pt idx="11">
                  <c:v>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47-44E9-AE3F-707CFEA65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8271840"/>
        <c:axId val="1428803120"/>
      </c:lineChart>
      <c:catAx>
        <c:axId val="6827184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28803120"/>
        <c:crosses val="autoZero"/>
        <c:auto val="1"/>
        <c:lblAlgn val="ctr"/>
        <c:lblOffset val="100"/>
        <c:noMultiLvlLbl val="0"/>
      </c:catAx>
      <c:valAx>
        <c:axId val="142880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827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Strip Distribution</a:t>
            </a:r>
            <a:r>
              <a:rPr lang="it-IT" baseline="0"/>
              <a:t> per SALSA</a:t>
            </a:r>
          </a:p>
          <a:p>
            <a:pPr>
              <a:defRPr/>
            </a:pPr>
            <a:r>
              <a:rPr lang="it-IT" baseline="0"/>
              <a:t>(ETA Reverse Engineering)</a:t>
            </a:r>
            <a:endParaRPr lang="it-I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Foglio1!$O$74</c:f>
              <c:strCache>
                <c:ptCount val="1"/>
                <c:pt idx="0">
                  <c:v>Strip 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Foglio1!$O$75:$O$98</c:f>
              <c:numCache>
                <c:formatCode>General</c:formatCode>
                <c:ptCount val="24"/>
                <c:pt idx="0">
                  <c:v>64</c:v>
                </c:pt>
                <c:pt idx="1">
                  <c:v>52</c:v>
                </c:pt>
                <c:pt idx="2">
                  <c:v>64</c:v>
                </c:pt>
                <c:pt idx="3">
                  <c:v>44</c:v>
                </c:pt>
                <c:pt idx="4">
                  <c:v>64</c:v>
                </c:pt>
                <c:pt idx="5">
                  <c:v>32</c:v>
                </c:pt>
                <c:pt idx="6">
                  <c:v>64</c:v>
                </c:pt>
                <c:pt idx="7">
                  <c:v>20</c:v>
                </c:pt>
                <c:pt idx="8">
                  <c:v>64</c:v>
                </c:pt>
                <c:pt idx="9">
                  <c:v>12</c:v>
                </c:pt>
                <c:pt idx="10">
                  <c:v>57</c:v>
                </c:pt>
                <c:pt idx="11">
                  <c:v>0</c:v>
                </c:pt>
                <c:pt idx="12">
                  <c:v>64</c:v>
                </c:pt>
                <c:pt idx="13">
                  <c:v>0</c:v>
                </c:pt>
                <c:pt idx="14">
                  <c:v>52</c:v>
                </c:pt>
                <c:pt idx="15">
                  <c:v>0</c:v>
                </c:pt>
                <c:pt idx="16">
                  <c:v>44</c:v>
                </c:pt>
                <c:pt idx="17">
                  <c:v>0</c:v>
                </c:pt>
                <c:pt idx="18">
                  <c:v>32</c:v>
                </c:pt>
                <c:pt idx="19">
                  <c:v>0</c:v>
                </c:pt>
                <c:pt idx="20">
                  <c:v>20</c:v>
                </c:pt>
                <c:pt idx="21">
                  <c:v>0</c:v>
                </c:pt>
                <c:pt idx="22">
                  <c:v>12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ED-4071-B469-6F8C6A2C6E6C}"/>
            </c:ext>
          </c:extLst>
        </c:ser>
        <c:ser>
          <c:idx val="1"/>
          <c:order val="1"/>
          <c:tx>
            <c:strRef>
              <c:f>Foglio1!$P$74</c:f>
              <c:strCache>
                <c:ptCount val="1"/>
                <c:pt idx="0">
                  <c:v> Strip 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Foglio1!$P$75:$P$98</c:f>
              <c:numCache>
                <c:formatCode>General</c:formatCode>
                <c:ptCount val="24"/>
                <c:pt idx="0">
                  <c:v>0</c:v>
                </c:pt>
                <c:pt idx="1">
                  <c:v>12</c:v>
                </c:pt>
                <c:pt idx="2">
                  <c:v>0</c:v>
                </c:pt>
                <c:pt idx="3">
                  <c:v>20</c:v>
                </c:pt>
                <c:pt idx="4">
                  <c:v>0</c:v>
                </c:pt>
                <c:pt idx="5">
                  <c:v>32</c:v>
                </c:pt>
                <c:pt idx="6">
                  <c:v>0</c:v>
                </c:pt>
                <c:pt idx="7">
                  <c:v>44</c:v>
                </c:pt>
                <c:pt idx="8">
                  <c:v>0</c:v>
                </c:pt>
                <c:pt idx="9">
                  <c:v>52</c:v>
                </c:pt>
                <c:pt idx="10">
                  <c:v>0</c:v>
                </c:pt>
                <c:pt idx="11">
                  <c:v>64</c:v>
                </c:pt>
                <c:pt idx="12">
                  <c:v>0</c:v>
                </c:pt>
                <c:pt idx="13">
                  <c:v>57</c:v>
                </c:pt>
                <c:pt idx="14">
                  <c:v>12</c:v>
                </c:pt>
                <c:pt idx="15">
                  <c:v>64</c:v>
                </c:pt>
                <c:pt idx="16">
                  <c:v>20</c:v>
                </c:pt>
                <c:pt idx="17">
                  <c:v>64</c:v>
                </c:pt>
                <c:pt idx="18">
                  <c:v>32</c:v>
                </c:pt>
                <c:pt idx="19">
                  <c:v>64</c:v>
                </c:pt>
                <c:pt idx="20">
                  <c:v>44</c:v>
                </c:pt>
                <c:pt idx="21">
                  <c:v>64</c:v>
                </c:pt>
                <c:pt idx="22">
                  <c:v>52</c:v>
                </c:pt>
                <c:pt idx="23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ED-4071-B469-6F8C6A2C6E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4008079"/>
        <c:axId val="1197050095"/>
      </c:lineChart>
      <c:catAx>
        <c:axId val="1814008079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97050095"/>
        <c:crosses val="autoZero"/>
        <c:auto val="1"/>
        <c:lblAlgn val="ctr"/>
        <c:lblOffset val="100"/>
        <c:noMultiLvlLbl val="0"/>
      </c:catAx>
      <c:valAx>
        <c:axId val="11970500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14008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Strip</a:t>
            </a:r>
            <a:r>
              <a:rPr lang="it-IT" baseline="0"/>
              <a:t> Distribution per FEB</a:t>
            </a:r>
          </a:p>
          <a:p>
            <a:pPr>
              <a:defRPr/>
            </a:pPr>
            <a:r>
              <a:rPr lang="it-IT" baseline="0"/>
              <a:t>(ETA Reverse Engineering)</a:t>
            </a:r>
            <a:endParaRPr lang="it-I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Foglio1!$B$17</c:f>
              <c:strCache>
                <c:ptCount val="1"/>
                <c:pt idx="0">
                  <c:v>Strip 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Foglio1!$A$18:$A$23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Foglio1!$B$18:$B$23</c:f>
              <c:numCache>
                <c:formatCode>General</c:formatCode>
                <c:ptCount val="6"/>
                <c:pt idx="0">
                  <c:v>224</c:v>
                </c:pt>
                <c:pt idx="1">
                  <c:v>180</c:v>
                </c:pt>
                <c:pt idx="2">
                  <c:v>133</c:v>
                </c:pt>
                <c:pt idx="3">
                  <c:v>116</c:v>
                </c:pt>
                <c:pt idx="4">
                  <c:v>76</c:v>
                </c:pt>
                <c:pt idx="5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A5-45CC-A213-299627B2E100}"/>
            </c:ext>
          </c:extLst>
        </c:ser>
        <c:ser>
          <c:idx val="2"/>
          <c:order val="1"/>
          <c:tx>
            <c:strRef>
              <c:f>Foglio1!$C$17</c:f>
              <c:strCache>
                <c:ptCount val="1"/>
                <c:pt idx="0">
                  <c:v> Strip 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Foglio1!$A$18:$A$23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Foglio1!$C$18:$C$23</c:f>
              <c:numCache>
                <c:formatCode>General</c:formatCode>
                <c:ptCount val="6"/>
                <c:pt idx="0">
                  <c:v>32</c:v>
                </c:pt>
                <c:pt idx="1">
                  <c:v>76</c:v>
                </c:pt>
                <c:pt idx="2">
                  <c:v>116</c:v>
                </c:pt>
                <c:pt idx="3">
                  <c:v>133</c:v>
                </c:pt>
                <c:pt idx="4">
                  <c:v>180</c:v>
                </c:pt>
                <c:pt idx="5">
                  <c:v>224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A5-45CC-A213-299627B2E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91628560"/>
        <c:axId val="1428787760"/>
      </c:lineChart>
      <c:catAx>
        <c:axId val="189162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28787760"/>
        <c:crosses val="autoZero"/>
        <c:auto val="1"/>
        <c:lblAlgn val="ctr"/>
        <c:lblOffset val="100"/>
        <c:noMultiLvlLbl val="0"/>
      </c:catAx>
      <c:valAx>
        <c:axId val="142878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9162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Strip Distribution</a:t>
            </a:r>
            <a:r>
              <a:rPr lang="it-IT" baseline="0"/>
              <a:t> per Connector</a:t>
            </a:r>
          </a:p>
          <a:p>
            <a:pPr>
              <a:defRPr/>
            </a:pPr>
            <a:r>
              <a:rPr lang="it-IT" baseline="0"/>
              <a:t>(ETA Reverse Engineering)</a:t>
            </a:r>
            <a:endParaRPr lang="it-I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Foglio1!$B$2</c:f>
              <c:strCache>
                <c:ptCount val="1"/>
                <c:pt idx="0">
                  <c:v>Strip 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Foglio1!$B$3:$B$14</c:f>
              <c:numCache>
                <c:formatCode>General</c:formatCode>
                <c:ptCount val="12"/>
                <c:pt idx="0">
                  <c:v>116</c:v>
                </c:pt>
                <c:pt idx="1">
                  <c:v>108</c:v>
                </c:pt>
                <c:pt idx="2">
                  <c:v>96</c:v>
                </c:pt>
                <c:pt idx="3">
                  <c:v>84</c:v>
                </c:pt>
                <c:pt idx="4">
                  <c:v>76</c:v>
                </c:pt>
                <c:pt idx="5">
                  <c:v>57</c:v>
                </c:pt>
                <c:pt idx="6">
                  <c:v>64</c:v>
                </c:pt>
                <c:pt idx="7">
                  <c:v>52</c:v>
                </c:pt>
                <c:pt idx="8">
                  <c:v>44</c:v>
                </c:pt>
                <c:pt idx="9">
                  <c:v>32</c:v>
                </c:pt>
                <c:pt idx="10">
                  <c:v>20</c:v>
                </c:pt>
                <c:pt idx="11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47-44E9-AE3F-707CFEA65BC3}"/>
            </c:ext>
          </c:extLst>
        </c:ser>
        <c:ser>
          <c:idx val="1"/>
          <c:order val="1"/>
          <c:tx>
            <c:strRef>
              <c:f>Foglio1!$C$2</c:f>
              <c:strCache>
                <c:ptCount val="1"/>
                <c:pt idx="0">
                  <c:v> Strip 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Foglio1!$C$3:$C$14</c:f>
              <c:numCache>
                <c:formatCode>General</c:formatCode>
                <c:ptCount val="12"/>
                <c:pt idx="0">
                  <c:v>12</c:v>
                </c:pt>
                <c:pt idx="1">
                  <c:v>20</c:v>
                </c:pt>
                <c:pt idx="2">
                  <c:v>32</c:v>
                </c:pt>
                <c:pt idx="3">
                  <c:v>44</c:v>
                </c:pt>
                <c:pt idx="4">
                  <c:v>52</c:v>
                </c:pt>
                <c:pt idx="5">
                  <c:v>64</c:v>
                </c:pt>
                <c:pt idx="6">
                  <c:v>57</c:v>
                </c:pt>
                <c:pt idx="7">
                  <c:v>76</c:v>
                </c:pt>
                <c:pt idx="8">
                  <c:v>84</c:v>
                </c:pt>
                <c:pt idx="9">
                  <c:v>96</c:v>
                </c:pt>
                <c:pt idx="10">
                  <c:v>108</c:v>
                </c:pt>
                <c:pt idx="11">
                  <c:v>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47-44E9-AE3F-707CFEA65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8271840"/>
        <c:axId val="1428803120"/>
      </c:lineChart>
      <c:catAx>
        <c:axId val="6827184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28803120"/>
        <c:crosses val="autoZero"/>
        <c:auto val="1"/>
        <c:lblAlgn val="ctr"/>
        <c:lblOffset val="100"/>
        <c:noMultiLvlLbl val="0"/>
      </c:catAx>
      <c:valAx>
        <c:axId val="142880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827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Strip Distribution</a:t>
            </a:r>
            <a:r>
              <a:rPr lang="it-IT" baseline="0"/>
              <a:t> per SALSA</a:t>
            </a:r>
          </a:p>
          <a:p>
            <a:pPr>
              <a:defRPr/>
            </a:pPr>
            <a:r>
              <a:rPr lang="it-IT" baseline="0"/>
              <a:t>(ETA Reverse Engineering)</a:t>
            </a:r>
            <a:endParaRPr lang="it-I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Foglio1!$O$74</c:f>
              <c:strCache>
                <c:ptCount val="1"/>
                <c:pt idx="0">
                  <c:v>Strip 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Foglio1!$O$75:$O$98</c:f>
              <c:numCache>
                <c:formatCode>General</c:formatCode>
                <c:ptCount val="24"/>
                <c:pt idx="0">
                  <c:v>64</c:v>
                </c:pt>
                <c:pt idx="1">
                  <c:v>52</c:v>
                </c:pt>
                <c:pt idx="2">
                  <c:v>64</c:v>
                </c:pt>
                <c:pt idx="3">
                  <c:v>44</c:v>
                </c:pt>
                <c:pt idx="4">
                  <c:v>64</c:v>
                </c:pt>
                <c:pt idx="5">
                  <c:v>32</c:v>
                </c:pt>
                <c:pt idx="6">
                  <c:v>64</c:v>
                </c:pt>
                <c:pt idx="7">
                  <c:v>20</c:v>
                </c:pt>
                <c:pt idx="8">
                  <c:v>64</c:v>
                </c:pt>
                <c:pt idx="9">
                  <c:v>12</c:v>
                </c:pt>
                <c:pt idx="10">
                  <c:v>57</c:v>
                </c:pt>
                <c:pt idx="11">
                  <c:v>0</c:v>
                </c:pt>
                <c:pt idx="12">
                  <c:v>64</c:v>
                </c:pt>
                <c:pt idx="13">
                  <c:v>0</c:v>
                </c:pt>
                <c:pt idx="14">
                  <c:v>52</c:v>
                </c:pt>
                <c:pt idx="15">
                  <c:v>0</c:v>
                </c:pt>
                <c:pt idx="16">
                  <c:v>44</c:v>
                </c:pt>
                <c:pt idx="17">
                  <c:v>0</c:v>
                </c:pt>
                <c:pt idx="18">
                  <c:v>32</c:v>
                </c:pt>
                <c:pt idx="19">
                  <c:v>0</c:v>
                </c:pt>
                <c:pt idx="20">
                  <c:v>20</c:v>
                </c:pt>
                <c:pt idx="21">
                  <c:v>0</c:v>
                </c:pt>
                <c:pt idx="22">
                  <c:v>12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ED-4071-B469-6F8C6A2C6E6C}"/>
            </c:ext>
          </c:extLst>
        </c:ser>
        <c:ser>
          <c:idx val="1"/>
          <c:order val="1"/>
          <c:tx>
            <c:strRef>
              <c:f>Foglio1!$P$74</c:f>
              <c:strCache>
                <c:ptCount val="1"/>
                <c:pt idx="0">
                  <c:v> Strip 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Foglio1!$P$75:$P$98</c:f>
              <c:numCache>
                <c:formatCode>General</c:formatCode>
                <c:ptCount val="24"/>
                <c:pt idx="0">
                  <c:v>0</c:v>
                </c:pt>
                <c:pt idx="1">
                  <c:v>12</c:v>
                </c:pt>
                <c:pt idx="2">
                  <c:v>0</c:v>
                </c:pt>
                <c:pt idx="3">
                  <c:v>20</c:v>
                </c:pt>
                <c:pt idx="4">
                  <c:v>0</c:v>
                </c:pt>
                <c:pt idx="5">
                  <c:v>32</c:v>
                </c:pt>
                <c:pt idx="6">
                  <c:v>0</c:v>
                </c:pt>
                <c:pt idx="7">
                  <c:v>44</c:v>
                </c:pt>
                <c:pt idx="8">
                  <c:v>0</c:v>
                </c:pt>
                <c:pt idx="9">
                  <c:v>52</c:v>
                </c:pt>
                <c:pt idx="10">
                  <c:v>0</c:v>
                </c:pt>
                <c:pt idx="11">
                  <c:v>64</c:v>
                </c:pt>
                <c:pt idx="12">
                  <c:v>0</c:v>
                </c:pt>
                <c:pt idx="13">
                  <c:v>57</c:v>
                </c:pt>
                <c:pt idx="14">
                  <c:v>12</c:v>
                </c:pt>
                <c:pt idx="15">
                  <c:v>64</c:v>
                </c:pt>
                <c:pt idx="16">
                  <c:v>20</c:v>
                </c:pt>
                <c:pt idx="17">
                  <c:v>64</c:v>
                </c:pt>
                <c:pt idx="18">
                  <c:v>32</c:v>
                </c:pt>
                <c:pt idx="19">
                  <c:v>64</c:v>
                </c:pt>
                <c:pt idx="20">
                  <c:v>44</c:v>
                </c:pt>
                <c:pt idx="21">
                  <c:v>64</c:v>
                </c:pt>
                <c:pt idx="22">
                  <c:v>52</c:v>
                </c:pt>
                <c:pt idx="23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ED-4071-B469-6F8C6A2C6E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4008079"/>
        <c:axId val="1197050095"/>
      </c:lineChart>
      <c:catAx>
        <c:axId val="1814008079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97050095"/>
        <c:crosses val="autoZero"/>
        <c:auto val="1"/>
        <c:lblAlgn val="ctr"/>
        <c:lblOffset val="100"/>
        <c:noMultiLvlLbl val="0"/>
      </c:catAx>
      <c:valAx>
        <c:axId val="11970500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14008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Strip Distribution per FEB</a:t>
            </a:r>
          </a:p>
          <a:p>
            <a:pPr>
              <a:defRPr/>
            </a:pPr>
            <a:r>
              <a:rPr lang="it-IT" baseline="0"/>
              <a:t>(Geometry Optimized)</a:t>
            </a:r>
            <a:endParaRPr lang="it-I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Foglio1!$G$2</c:f>
              <c:strCache>
                <c:ptCount val="1"/>
                <c:pt idx="0">
                  <c:v>Strip 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Foglio1!$F$3:$F$7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Foglio1!$G$3:$G$7</c:f>
              <c:numCache>
                <c:formatCode>General</c:formatCode>
                <c:ptCount val="5"/>
                <c:pt idx="0">
                  <c:v>192</c:v>
                </c:pt>
                <c:pt idx="1">
                  <c:v>160</c:v>
                </c:pt>
                <c:pt idx="2">
                  <c:v>128</c:v>
                </c:pt>
                <c:pt idx="3">
                  <c:v>96</c:v>
                </c:pt>
                <c:pt idx="4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1C-4066-843E-5D9B62691BDA}"/>
            </c:ext>
          </c:extLst>
        </c:ser>
        <c:ser>
          <c:idx val="1"/>
          <c:order val="1"/>
          <c:tx>
            <c:strRef>
              <c:f>Foglio1!$H$2</c:f>
              <c:strCache>
                <c:ptCount val="1"/>
                <c:pt idx="0">
                  <c:v> Strip 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Foglio1!$F$3:$F$7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Foglio1!$H$3:$H$7</c:f>
              <c:numCache>
                <c:formatCode>General</c:formatCode>
                <c:ptCount val="5"/>
                <c:pt idx="0">
                  <c:v>64</c:v>
                </c:pt>
                <c:pt idx="1">
                  <c:v>96</c:v>
                </c:pt>
                <c:pt idx="2">
                  <c:v>128</c:v>
                </c:pt>
                <c:pt idx="3">
                  <c:v>160</c:v>
                </c:pt>
                <c:pt idx="4">
                  <c:v>192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1C-4066-843E-5D9B62691B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5657152"/>
        <c:axId val="1428763280"/>
      </c:lineChart>
      <c:catAx>
        <c:axId val="18565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28763280"/>
        <c:crosses val="autoZero"/>
        <c:auto val="1"/>
        <c:lblAlgn val="ctr"/>
        <c:lblOffset val="100"/>
        <c:noMultiLvlLbl val="0"/>
      </c:catAx>
      <c:valAx>
        <c:axId val="1428763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565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Strip Distribution per</a:t>
            </a:r>
            <a:r>
              <a:rPr lang="it-IT" baseline="0"/>
              <a:t> Connector</a:t>
            </a:r>
          </a:p>
          <a:p>
            <a:pPr>
              <a:defRPr/>
            </a:pPr>
            <a:r>
              <a:rPr lang="it-IT" baseline="0"/>
              <a:t>(Geometry Optimized)</a:t>
            </a:r>
            <a:endParaRPr lang="it-I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Foglio1!$G$10</c:f>
              <c:strCache>
                <c:ptCount val="1"/>
                <c:pt idx="0">
                  <c:v>Strip 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Foglio1!$G$11:$G$20</c:f>
              <c:numCache>
                <c:formatCode>General</c:formatCode>
                <c:ptCount val="10"/>
                <c:pt idx="0">
                  <c:v>100</c:v>
                </c:pt>
                <c:pt idx="1">
                  <c:v>92</c:v>
                </c:pt>
                <c:pt idx="2">
                  <c:v>84</c:v>
                </c:pt>
                <c:pt idx="3">
                  <c:v>76</c:v>
                </c:pt>
                <c:pt idx="4">
                  <c:v>64</c:v>
                </c:pt>
                <c:pt idx="5">
                  <c:v>64</c:v>
                </c:pt>
                <c:pt idx="6">
                  <c:v>52</c:v>
                </c:pt>
                <c:pt idx="7">
                  <c:v>44</c:v>
                </c:pt>
                <c:pt idx="8">
                  <c:v>36</c:v>
                </c:pt>
                <c:pt idx="9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41-4E2B-BABD-E2160992F533}"/>
            </c:ext>
          </c:extLst>
        </c:ser>
        <c:ser>
          <c:idx val="1"/>
          <c:order val="1"/>
          <c:tx>
            <c:strRef>
              <c:f>Foglio1!$H$10</c:f>
              <c:strCache>
                <c:ptCount val="1"/>
                <c:pt idx="0">
                  <c:v> Strip 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Foglio1!$H$11:$H$20</c:f>
              <c:numCache>
                <c:formatCode>General</c:formatCode>
                <c:ptCount val="10"/>
                <c:pt idx="0">
                  <c:v>28</c:v>
                </c:pt>
                <c:pt idx="1">
                  <c:v>36</c:v>
                </c:pt>
                <c:pt idx="2">
                  <c:v>44</c:v>
                </c:pt>
                <c:pt idx="3">
                  <c:v>52</c:v>
                </c:pt>
                <c:pt idx="4">
                  <c:v>64</c:v>
                </c:pt>
                <c:pt idx="5">
                  <c:v>64</c:v>
                </c:pt>
                <c:pt idx="6">
                  <c:v>76</c:v>
                </c:pt>
                <c:pt idx="7">
                  <c:v>84</c:v>
                </c:pt>
                <c:pt idx="8">
                  <c:v>92</c:v>
                </c:pt>
                <c:pt idx="9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41-4E2B-BABD-E2160992F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5536368"/>
        <c:axId val="1428755600"/>
      </c:lineChart>
      <c:catAx>
        <c:axId val="19553636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28755600"/>
        <c:crosses val="autoZero"/>
        <c:auto val="1"/>
        <c:lblAlgn val="ctr"/>
        <c:lblOffset val="100"/>
        <c:noMultiLvlLbl val="0"/>
      </c:catAx>
      <c:valAx>
        <c:axId val="1428755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553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Strip Distribution per SALSA</a:t>
            </a:r>
          </a:p>
          <a:p>
            <a:pPr>
              <a:defRPr/>
            </a:pPr>
            <a:r>
              <a:rPr lang="it-IT"/>
              <a:t>(Geometry Optimized)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Foglio1!$O$26</c:f>
              <c:strCache>
                <c:ptCount val="1"/>
                <c:pt idx="0">
                  <c:v>Strip 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Foglio1!$O$27:$O$46</c:f>
              <c:numCache>
                <c:formatCode>General</c:formatCode>
                <c:ptCount val="20"/>
                <c:pt idx="0">
                  <c:v>64</c:v>
                </c:pt>
                <c:pt idx="1">
                  <c:v>36</c:v>
                </c:pt>
                <c:pt idx="2">
                  <c:v>64</c:v>
                </c:pt>
                <c:pt idx="3">
                  <c:v>28</c:v>
                </c:pt>
                <c:pt idx="4">
                  <c:v>64</c:v>
                </c:pt>
                <c:pt idx="5">
                  <c:v>20</c:v>
                </c:pt>
                <c:pt idx="6">
                  <c:v>64</c:v>
                </c:pt>
                <c:pt idx="7">
                  <c:v>12</c:v>
                </c:pt>
                <c:pt idx="8">
                  <c:v>64</c:v>
                </c:pt>
                <c:pt idx="9">
                  <c:v>0</c:v>
                </c:pt>
                <c:pt idx="10">
                  <c:v>64</c:v>
                </c:pt>
                <c:pt idx="11">
                  <c:v>0</c:v>
                </c:pt>
                <c:pt idx="12">
                  <c:v>52</c:v>
                </c:pt>
                <c:pt idx="13">
                  <c:v>0</c:v>
                </c:pt>
                <c:pt idx="14">
                  <c:v>44</c:v>
                </c:pt>
                <c:pt idx="15">
                  <c:v>0</c:v>
                </c:pt>
                <c:pt idx="16">
                  <c:v>36</c:v>
                </c:pt>
                <c:pt idx="17">
                  <c:v>0</c:v>
                </c:pt>
                <c:pt idx="18">
                  <c:v>28</c:v>
                </c:pt>
                <c:pt idx="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3F-4B23-8B05-3F0B20D32977}"/>
            </c:ext>
          </c:extLst>
        </c:ser>
        <c:ser>
          <c:idx val="1"/>
          <c:order val="1"/>
          <c:tx>
            <c:strRef>
              <c:f>Foglio1!$P$26</c:f>
              <c:strCache>
                <c:ptCount val="1"/>
                <c:pt idx="0">
                  <c:v> Strip 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Foglio1!$P$27:$P$46</c:f>
              <c:numCache>
                <c:formatCode>General</c:formatCode>
                <c:ptCount val="20"/>
                <c:pt idx="0">
                  <c:v>0</c:v>
                </c:pt>
                <c:pt idx="1">
                  <c:v>28</c:v>
                </c:pt>
                <c:pt idx="2">
                  <c:v>0</c:v>
                </c:pt>
                <c:pt idx="3">
                  <c:v>36</c:v>
                </c:pt>
                <c:pt idx="4">
                  <c:v>0</c:v>
                </c:pt>
                <c:pt idx="5">
                  <c:v>44</c:v>
                </c:pt>
                <c:pt idx="6">
                  <c:v>0</c:v>
                </c:pt>
                <c:pt idx="7">
                  <c:v>52</c:v>
                </c:pt>
                <c:pt idx="8">
                  <c:v>0</c:v>
                </c:pt>
                <c:pt idx="9">
                  <c:v>64</c:v>
                </c:pt>
                <c:pt idx="10">
                  <c:v>0</c:v>
                </c:pt>
                <c:pt idx="11">
                  <c:v>64</c:v>
                </c:pt>
                <c:pt idx="12">
                  <c:v>12</c:v>
                </c:pt>
                <c:pt idx="13">
                  <c:v>64</c:v>
                </c:pt>
                <c:pt idx="14">
                  <c:v>20</c:v>
                </c:pt>
                <c:pt idx="15">
                  <c:v>64</c:v>
                </c:pt>
                <c:pt idx="16">
                  <c:v>28</c:v>
                </c:pt>
                <c:pt idx="17">
                  <c:v>64</c:v>
                </c:pt>
                <c:pt idx="18">
                  <c:v>36</c:v>
                </c:pt>
                <c:pt idx="19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3F-4B23-8B05-3F0B20D329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4021999"/>
        <c:axId val="1197091375"/>
      </c:lineChart>
      <c:catAx>
        <c:axId val="1814021999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97091375"/>
        <c:crosses val="autoZero"/>
        <c:auto val="1"/>
        <c:lblAlgn val="ctr"/>
        <c:lblOffset val="100"/>
        <c:noMultiLvlLbl val="0"/>
      </c:catAx>
      <c:valAx>
        <c:axId val="11970913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140219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Strip</a:t>
            </a:r>
            <a:r>
              <a:rPr lang="it-IT" baseline="0"/>
              <a:t> Distribution per FEB</a:t>
            </a:r>
          </a:p>
          <a:p>
            <a:pPr>
              <a:defRPr/>
            </a:pPr>
            <a:r>
              <a:rPr lang="it-IT" baseline="0"/>
              <a:t>(ETA Reverse Engineering)</a:t>
            </a:r>
            <a:endParaRPr lang="it-I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Foglio1!$B$17</c:f>
              <c:strCache>
                <c:ptCount val="1"/>
                <c:pt idx="0">
                  <c:v>Strip 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Foglio1!$A$18:$A$23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Foglio1!$B$18:$B$23</c:f>
              <c:numCache>
                <c:formatCode>General</c:formatCode>
                <c:ptCount val="6"/>
                <c:pt idx="0">
                  <c:v>224</c:v>
                </c:pt>
                <c:pt idx="1">
                  <c:v>180</c:v>
                </c:pt>
                <c:pt idx="2">
                  <c:v>133</c:v>
                </c:pt>
                <c:pt idx="3">
                  <c:v>116</c:v>
                </c:pt>
                <c:pt idx="4">
                  <c:v>76</c:v>
                </c:pt>
                <c:pt idx="5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A5-45CC-A213-299627B2E100}"/>
            </c:ext>
          </c:extLst>
        </c:ser>
        <c:ser>
          <c:idx val="2"/>
          <c:order val="1"/>
          <c:tx>
            <c:strRef>
              <c:f>Foglio1!$C$17</c:f>
              <c:strCache>
                <c:ptCount val="1"/>
                <c:pt idx="0">
                  <c:v> Strip 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Foglio1!$A$18:$A$23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Foglio1!$C$18:$C$23</c:f>
              <c:numCache>
                <c:formatCode>General</c:formatCode>
                <c:ptCount val="6"/>
                <c:pt idx="0">
                  <c:v>32</c:v>
                </c:pt>
                <c:pt idx="1">
                  <c:v>76</c:v>
                </c:pt>
                <c:pt idx="2">
                  <c:v>116</c:v>
                </c:pt>
                <c:pt idx="3">
                  <c:v>133</c:v>
                </c:pt>
                <c:pt idx="4">
                  <c:v>180</c:v>
                </c:pt>
                <c:pt idx="5">
                  <c:v>224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A5-45CC-A213-299627B2E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91628560"/>
        <c:axId val="1428787760"/>
      </c:lineChart>
      <c:catAx>
        <c:axId val="189162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28787760"/>
        <c:crosses val="autoZero"/>
        <c:auto val="1"/>
        <c:lblAlgn val="ctr"/>
        <c:lblOffset val="100"/>
        <c:noMultiLvlLbl val="0"/>
      </c:catAx>
      <c:valAx>
        <c:axId val="142878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9162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Strip Distribution</a:t>
            </a:r>
            <a:r>
              <a:rPr lang="it-IT" baseline="0"/>
              <a:t> per Connector</a:t>
            </a:r>
          </a:p>
          <a:p>
            <a:pPr>
              <a:defRPr/>
            </a:pPr>
            <a:r>
              <a:rPr lang="it-IT" baseline="0"/>
              <a:t>(ETA Reverse Engineering)</a:t>
            </a:r>
            <a:endParaRPr lang="it-I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Foglio1!$B$2</c:f>
              <c:strCache>
                <c:ptCount val="1"/>
                <c:pt idx="0">
                  <c:v>Strip 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Foglio1!$B$3:$B$14</c:f>
              <c:numCache>
                <c:formatCode>General</c:formatCode>
                <c:ptCount val="12"/>
                <c:pt idx="0">
                  <c:v>116</c:v>
                </c:pt>
                <c:pt idx="1">
                  <c:v>108</c:v>
                </c:pt>
                <c:pt idx="2">
                  <c:v>96</c:v>
                </c:pt>
                <c:pt idx="3">
                  <c:v>84</c:v>
                </c:pt>
                <c:pt idx="4">
                  <c:v>76</c:v>
                </c:pt>
                <c:pt idx="5">
                  <c:v>57</c:v>
                </c:pt>
                <c:pt idx="6">
                  <c:v>64</c:v>
                </c:pt>
                <c:pt idx="7">
                  <c:v>52</c:v>
                </c:pt>
                <c:pt idx="8">
                  <c:v>44</c:v>
                </c:pt>
                <c:pt idx="9">
                  <c:v>32</c:v>
                </c:pt>
                <c:pt idx="10">
                  <c:v>20</c:v>
                </c:pt>
                <c:pt idx="11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47-44E9-AE3F-707CFEA65BC3}"/>
            </c:ext>
          </c:extLst>
        </c:ser>
        <c:ser>
          <c:idx val="1"/>
          <c:order val="1"/>
          <c:tx>
            <c:strRef>
              <c:f>Foglio1!$C$2</c:f>
              <c:strCache>
                <c:ptCount val="1"/>
                <c:pt idx="0">
                  <c:v> Strip 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Foglio1!$C$3:$C$14</c:f>
              <c:numCache>
                <c:formatCode>General</c:formatCode>
                <c:ptCount val="12"/>
                <c:pt idx="0">
                  <c:v>12</c:v>
                </c:pt>
                <c:pt idx="1">
                  <c:v>20</c:v>
                </c:pt>
                <c:pt idx="2">
                  <c:v>32</c:v>
                </c:pt>
                <c:pt idx="3">
                  <c:v>44</c:v>
                </c:pt>
                <c:pt idx="4">
                  <c:v>52</c:v>
                </c:pt>
                <c:pt idx="5">
                  <c:v>64</c:v>
                </c:pt>
                <c:pt idx="6">
                  <c:v>57</c:v>
                </c:pt>
                <c:pt idx="7">
                  <c:v>76</c:v>
                </c:pt>
                <c:pt idx="8">
                  <c:v>84</c:v>
                </c:pt>
                <c:pt idx="9">
                  <c:v>96</c:v>
                </c:pt>
                <c:pt idx="10">
                  <c:v>108</c:v>
                </c:pt>
                <c:pt idx="11">
                  <c:v>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47-44E9-AE3F-707CFEA65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8271840"/>
        <c:axId val="1428803120"/>
      </c:lineChart>
      <c:catAx>
        <c:axId val="6827184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28803120"/>
        <c:crosses val="autoZero"/>
        <c:auto val="1"/>
        <c:lblAlgn val="ctr"/>
        <c:lblOffset val="100"/>
        <c:noMultiLvlLbl val="0"/>
      </c:catAx>
      <c:valAx>
        <c:axId val="142880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827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Strip Distribution</a:t>
            </a:r>
            <a:r>
              <a:rPr lang="it-IT" baseline="0"/>
              <a:t> per SALSA</a:t>
            </a:r>
          </a:p>
          <a:p>
            <a:pPr>
              <a:defRPr/>
            </a:pPr>
            <a:r>
              <a:rPr lang="it-IT" baseline="0"/>
              <a:t>(ETA Reverse Engineering)</a:t>
            </a:r>
            <a:endParaRPr lang="it-I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Foglio1!$O$74</c:f>
              <c:strCache>
                <c:ptCount val="1"/>
                <c:pt idx="0">
                  <c:v>Strip 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Foglio1!$O$75:$O$98</c:f>
              <c:numCache>
                <c:formatCode>General</c:formatCode>
                <c:ptCount val="24"/>
                <c:pt idx="0">
                  <c:v>64</c:v>
                </c:pt>
                <c:pt idx="1">
                  <c:v>52</c:v>
                </c:pt>
                <c:pt idx="2">
                  <c:v>64</c:v>
                </c:pt>
                <c:pt idx="3">
                  <c:v>44</c:v>
                </c:pt>
                <c:pt idx="4">
                  <c:v>64</c:v>
                </c:pt>
                <c:pt idx="5">
                  <c:v>32</c:v>
                </c:pt>
                <c:pt idx="6">
                  <c:v>64</c:v>
                </c:pt>
                <c:pt idx="7">
                  <c:v>20</c:v>
                </c:pt>
                <c:pt idx="8">
                  <c:v>64</c:v>
                </c:pt>
                <c:pt idx="9">
                  <c:v>12</c:v>
                </c:pt>
                <c:pt idx="10">
                  <c:v>57</c:v>
                </c:pt>
                <c:pt idx="11">
                  <c:v>0</c:v>
                </c:pt>
                <c:pt idx="12">
                  <c:v>64</c:v>
                </c:pt>
                <c:pt idx="13">
                  <c:v>0</c:v>
                </c:pt>
                <c:pt idx="14">
                  <c:v>52</c:v>
                </c:pt>
                <c:pt idx="15">
                  <c:v>0</c:v>
                </c:pt>
                <c:pt idx="16">
                  <c:v>44</c:v>
                </c:pt>
                <c:pt idx="17">
                  <c:v>0</c:v>
                </c:pt>
                <c:pt idx="18">
                  <c:v>32</c:v>
                </c:pt>
                <c:pt idx="19">
                  <c:v>0</c:v>
                </c:pt>
                <c:pt idx="20">
                  <c:v>20</c:v>
                </c:pt>
                <c:pt idx="21">
                  <c:v>0</c:v>
                </c:pt>
                <c:pt idx="22">
                  <c:v>12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ED-4071-B469-6F8C6A2C6E6C}"/>
            </c:ext>
          </c:extLst>
        </c:ser>
        <c:ser>
          <c:idx val="1"/>
          <c:order val="1"/>
          <c:tx>
            <c:strRef>
              <c:f>Foglio1!$P$74</c:f>
              <c:strCache>
                <c:ptCount val="1"/>
                <c:pt idx="0">
                  <c:v> Strip 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Foglio1!$P$75:$P$98</c:f>
              <c:numCache>
                <c:formatCode>General</c:formatCode>
                <c:ptCount val="24"/>
                <c:pt idx="0">
                  <c:v>0</c:v>
                </c:pt>
                <c:pt idx="1">
                  <c:v>12</c:v>
                </c:pt>
                <c:pt idx="2">
                  <c:v>0</c:v>
                </c:pt>
                <c:pt idx="3">
                  <c:v>20</c:v>
                </c:pt>
                <c:pt idx="4">
                  <c:v>0</c:v>
                </c:pt>
                <c:pt idx="5">
                  <c:v>32</c:v>
                </c:pt>
                <c:pt idx="6">
                  <c:v>0</c:v>
                </c:pt>
                <c:pt idx="7">
                  <c:v>44</c:v>
                </c:pt>
                <c:pt idx="8">
                  <c:v>0</c:v>
                </c:pt>
                <c:pt idx="9">
                  <c:v>52</c:v>
                </c:pt>
                <c:pt idx="10">
                  <c:v>0</c:v>
                </c:pt>
                <c:pt idx="11">
                  <c:v>64</c:v>
                </c:pt>
                <c:pt idx="12">
                  <c:v>0</c:v>
                </c:pt>
                <c:pt idx="13">
                  <c:v>57</c:v>
                </c:pt>
                <c:pt idx="14">
                  <c:v>12</c:v>
                </c:pt>
                <c:pt idx="15">
                  <c:v>64</c:v>
                </c:pt>
                <c:pt idx="16">
                  <c:v>20</c:v>
                </c:pt>
                <c:pt idx="17">
                  <c:v>64</c:v>
                </c:pt>
                <c:pt idx="18">
                  <c:v>32</c:v>
                </c:pt>
                <c:pt idx="19">
                  <c:v>64</c:v>
                </c:pt>
                <c:pt idx="20">
                  <c:v>44</c:v>
                </c:pt>
                <c:pt idx="21">
                  <c:v>64</c:v>
                </c:pt>
                <c:pt idx="22">
                  <c:v>52</c:v>
                </c:pt>
                <c:pt idx="23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ED-4071-B469-6F8C6A2C6E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4008079"/>
        <c:axId val="1197050095"/>
      </c:lineChart>
      <c:catAx>
        <c:axId val="1814008079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97050095"/>
        <c:crosses val="autoZero"/>
        <c:auto val="1"/>
        <c:lblAlgn val="ctr"/>
        <c:lblOffset val="100"/>
        <c:noMultiLvlLbl val="0"/>
      </c:catAx>
      <c:valAx>
        <c:axId val="11970500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14008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Strip Distribution per FEB</a:t>
            </a:r>
          </a:p>
          <a:p>
            <a:pPr>
              <a:defRPr/>
            </a:pPr>
            <a:r>
              <a:rPr lang="en-US"/>
              <a:t>(DAQ Optimized)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Foglio1!$L$2</c:f>
              <c:strCache>
                <c:ptCount val="1"/>
                <c:pt idx="0">
                  <c:v>Strip 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Foglio1!$L$3:$L$7</c:f>
              <c:numCache>
                <c:formatCode>General</c:formatCode>
                <c:ptCount val="5"/>
                <c:pt idx="0">
                  <c:v>192</c:v>
                </c:pt>
                <c:pt idx="1">
                  <c:v>64</c:v>
                </c:pt>
                <c:pt idx="2">
                  <c:v>128</c:v>
                </c:pt>
                <c:pt idx="3">
                  <c:v>192</c:v>
                </c:pt>
                <c:pt idx="4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E2-4D9C-B0D8-8F7DB5DB2920}"/>
            </c:ext>
          </c:extLst>
        </c:ser>
        <c:ser>
          <c:idx val="1"/>
          <c:order val="1"/>
          <c:tx>
            <c:strRef>
              <c:f>Foglio1!$M$2</c:f>
              <c:strCache>
                <c:ptCount val="1"/>
                <c:pt idx="0">
                  <c:v>Strip 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Foglio1!$M$3:$M$7</c:f>
              <c:numCache>
                <c:formatCode>General</c:formatCode>
                <c:ptCount val="5"/>
                <c:pt idx="0">
                  <c:v>64</c:v>
                </c:pt>
                <c:pt idx="1">
                  <c:v>192</c:v>
                </c:pt>
                <c:pt idx="2">
                  <c:v>128</c:v>
                </c:pt>
                <c:pt idx="3">
                  <c:v>64</c:v>
                </c:pt>
                <c:pt idx="4">
                  <c:v>192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E2-4D9C-B0D8-8F7DB5DB29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0472128"/>
        <c:axId val="1428742160"/>
      </c:lineChart>
      <c:catAx>
        <c:axId val="19047212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28742160"/>
        <c:crosses val="autoZero"/>
        <c:auto val="1"/>
        <c:lblAlgn val="ctr"/>
        <c:lblOffset val="100"/>
        <c:noMultiLvlLbl val="0"/>
      </c:catAx>
      <c:valAx>
        <c:axId val="142874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047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Strip Distribution per Connector</a:t>
            </a:r>
          </a:p>
          <a:p>
            <a:pPr>
              <a:defRPr/>
            </a:pPr>
            <a:r>
              <a:rPr lang="it-IT"/>
              <a:t>(DAQ</a:t>
            </a:r>
            <a:r>
              <a:rPr lang="it-IT" baseline="0"/>
              <a:t> Optimized)</a:t>
            </a:r>
            <a:endParaRPr lang="it-IT"/>
          </a:p>
        </c:rich>
      </c:tx>
      <c:layout>
        <c:manualLayout>
          <c:xMode val="edge"/>
          <c:yMode val="edge"/>
          <c:x val="0.22848301798096132"/>
          <c:y val="4.18540508455160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Foglio1!$L$10</c:f>
              <c:strCache>
                <c:ptCount val="1"/>
                <c:pt idx="0">
                  <c:v>Strip 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Foglio1!$L$11:$L$20</c:f>
              <c:numCache>
                <c:formatCode>General</c:formatCode>
                <c:ptCount val="10"/>
                <c:pt idx="0">
                  <c:v>128</c:v>
                </c:pt>
                <c:pt idx="1">
                  <c:v>64</c:v>
                </c:pt>
                <c:pt idx="2">
                  <c:v>64</c:v>
                </c:pt>
                <c:pt idx="3">
                  <c:v>0</c:v>
                </c:pt>
                <c:pt idx="4">
                  <c:v>64</c:v>
                </c:pt>
                <c:pt idx="5">
                  <c:v>64</c:v>
                </c:pt>
                <c:pt idx="6">
                  <c:v>128</c:v>
                </c:pt>
                <c:pt idx="7">
                  <c:v>64</c:v>
                </c:pt>
                <c:pt idx="8">
                  <c:v>64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27-4293-ADBE-8F94CF03DAA4}"/>
            </c:ext>
          </c:extLst>
        </c:ser>
        <c:ser>
          <c:idx val="1"/>
          <c:order val="1"/>
          <c:tx>
            <c:strRef>
              <c:f>Foglio1!$M$10</c:f>
              <c:strCache>
                <c:ptCount val="1"/>
                <c:pt idx="0">
                  <c:v> Strip 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Foglio1!$M$11:$M$20</c:f>
              <c:numCache>
                <c:formatCode>General</c:formatCode>
                <c:ptCount val="10"/>
                <c:pt idx="0">
                  <c:v>0</c:v>
                </c:pt>
                <c:pt idx="1">
                  <c:v>64</c:v>
                </c:pt>
                <c:pt idx="2">
                  <c:v>64</c:v>
                </c:pt>
                <c:pt idx="3">
                  <c:v>128</c:v>
                </c:pt>
                <c:pt idx="4">
                  <c:v>64</c:v>
                </c:pt>
                <c:pt idx="5">
                  <c:v>64</c:v>
                </c:pt>
                <c:pt idx="6">
                  <c:v>0</c:v>
                </c:pt>
                <c:pt idx="7">
                  <c:v>64</c:v>
                </c:pt>
                <c:pt idx="8">
                  <c:v>64</c:v>
                </c:pt>
                <c:pt idx="9">
                  <c:v>128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27-4293-ADBE-8F94CF03DA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5540080"/>
        <c:axId val="1428776240"/>
      </c:lineChart>
      <c:catAx>
        <c:axId val="19554008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28776240"/>
        <c:crosses val="autoZero"/>
        <c:auto val="1"/>
        <c:lblAlgn val="ctr"/>
        <c:lblOffset val="100"/>
        <c:noMultiLvlLbl val="0"/>
      </c:catAx>
      <c:valAx>
        <c:axId val="1428776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554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Strip Distribution per</a:t>
            </a:r>
            <a:r>
              <a:rPr lang="it-IT" baseline="0"/>
              <a:t> SALSA</a:t>
            </a:r>
          </a:p>
          <a:p>
            <a:pPr>
              <a:defRPr/>
            </a:pPr>
            <a:r>
              <a:rPr lang="it-IT" baseline="0"/>
              <a:t>(DAQ Optimized)</a:t>
            </a:r>
            <a:endParaRPr lang="it-I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Foglio1!$O$50</c:f>
              <c:strCache>
                <c:ptCount val="1"/>
                <c:pt idx="0">
                  <c:v>Strip 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Foglio1!$O$51:$O$70</c:f>
              <c:numCache>
                <c:formatCode>General</c:formatCode>
                <c:ptCount val="20"/>
                <c:pt idx="0">
                  <c:v>64</c:v>
                </c:pt>
                <c:pt idx="1">
                  <c:v>64</c:v>
                </c:pt>
                <c:pt idx="2">
                  <c:v>64</c:v>
                </c:pt>
                <c:pt idx="3">
                  <c:v>0</c:v>
                </c:pt>
                <c:pt idx="4">
                  <c:v>64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64</c:v>
                </c:pt>
                <c:pt idx="9">
                  <c:v>0</c:v>
                </c:pt>
                <c:pt idx="10">
                  <c:v>64</c:v>
                </c:pt>
                <c:pt idx="11">
                  <c:v>0</c:v>
                </c:pt>
                <c:pt idx="12">
                  <c:v>64</c:v>
                </c:pt>
                <c:pt idx="13">
                  <c:v>64</c:v>
                </c:pt>
                <c:pt idx="14">
                  <c:v>64</c:v>
                </c:pt>
                <c:pt idx="15">
                  <c:v>0</c:v>
                </c:pt>
                <c:pt idx="16">
                  <c:v>64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4B-4BDD-814B-16EE4BDB9E6E}"/>
            </c:ext>
          </c:extLst>
        </c:ser>
        <c:ser>
          <c:idx val="1"/>
          <c:order val="1"/>
          <c:tx>
            <c:strRef>
              <c:f>Foglio1!$P$50</c:f>
              <c:strCache>
                <c:ptCount val="1"/>
                <c:pt idx="0">
                  <c:v> Strip 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Foglio1!$P$51:$P$70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64</c:v>
                </c:pt>
                <c:pt idx="4">
                  <c:v>0</c:v>
                </c:pt>
                <c:pt idx="5">
                  <c:v>64</c:v>
                </c:pt>
                <c:pt idx="6">
                  <c:v>64</c:v>
                </c:pt>
                <c:pt idx="7">
                  <c:v>64</c:v>
                </c:pt>
                <c:pt idx="8">
                  <c:v>0</c:v>
                </c:pt>
                <c:pt idx="9">
                  <c:v>64</c:v>
                </c:pt>
                <c:pt idx="10">
                  <c:v>0</c:v>
                </c:pt>
                <c:pt idx="11">
                  <c:v>64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64</c:v>
                </c:pt>
                <c:pt idx="16">
                  <c:v>0</c:v>
                </c:pt>
                <c:pt idx="17">
                  <c:v>64</c:v>
                </c:pt>
                <c:pt idx="18">
                  <c:v>64</c:v>
                </c:pt>
                <c:pt idx="19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4B-4BDD-814B-16EE4BDB9E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3241487"/>
        <c:axId val="1197057775"/>
      </c:lineChart>
      <c:catAx>
        <c:axId val="1723241487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97057775"/>
        <c:crosses val="autoZero"/>
        <c:auto val="1"/>
        <c:lblAlgn val="ctr"/>
        <c:lblOffset val="100"/>
        <c:noMultiLvlLbl val="0"/>
      </c:catAx>
      <c:valAx>
        <c:axId val="11970577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7232414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29C7C7-F759-41C0-8D96-2FA5A6C68A2A}" type="datetimeFigureOut">
              <a:rPr lang="it-IT" smtClean="0"/>
              <a:t>09/10/2026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3B121-2A23-413C-BC40-3B0F35DE47E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85371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3B121-2A23-413C-BC40-3B0F35DE47E6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69434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C9CF26-2FA1-7DFB-565E-92827AA1B4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33487"/>
            <a:ext cx="9144000" cy="219551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485456F-2884-E226-2358-217202DBDE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73463"/>
            <a:ext cx="9144000" cy="168433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EAA604B-2320-F1A7-F343-E71700CF7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2026-10-09 | ECT Meeting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08F9BD-4E90-6089-5CB0-B6745244E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Stefano Gramigna - sgramigna@roma2.infn.it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9F6B791-3F7F-B4ED-D53E-EE1D77B96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F6D6E-325C-48A3-92DA-693BB629A02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4532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25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F6D977-5EAC-FD85-C763-64EC40F90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EBF9154-8159-12B2-7E11-7C24D0C02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077506B-FB41-39BE-06A2-97684B362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2026-10-09 | ECT Meeting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30BABFE-106B-FC80-4667-8AAB79BEB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Stefano Gramigna - sgramigna@roma2.infn.it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F5BD05E-8667-851C-107B-58B7BD2AC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F6D6E-325C-48A3-92DA-693BB629A02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93762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202EEF-3970-A6C3-2DBD-569A945F9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709738"/>
            <a:ext cx="10801349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6751312-FA89-7924-030C-F6D0E12F8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589463"/>
            <a:ext cx="1080134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DEA291C-0824-F4F6-27E7-F82175B79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2026-10-09 | ECT Meeting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42F5EFC-9E2B-1830-749A-3C7BF47AD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Stefano Gramigna - sgramigna@roma2.infn.it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392FC53-867B-23CC-82BA-83612009C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F6D6E-325C-48A3-92DA-693BB629A02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95886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3EA8CB-CABD-E39A-925B-6481BB9AC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tabLst>
                <a:tab pos="5291138" algn="l"/>
              </a:tabLst>
              <a:defRPr/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609FA1-695C-7F43-A9A0-1AA2AE8D2E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233488"/>
            <a:ext cx="5329238" cy="496728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4A65753-273B-C64A-18F6-67E155B363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7439" y="1233488"/>
            <a:ext cx="5329236" cy="496728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E7BFAD-7ED9-98F6-E59B-5C2FD4DD0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2026-10-09 | ECT Meeting</a:t>
            </a:r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59CBD13-9730-69FD-1134-B90F4A281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Stefano Gramigna - sgramigna@roma2.infn.it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8232DED-80FD-8A68-BA0E-1B161B775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F6D6E-325C-48A3-92DA-693BB629A02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39095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379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503F3E-606A-86C5-860C-0FBC66572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49" cy="720726"/>
          </a:xfr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3835B97-6B52-3D60-89CA-B8544E9FAE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1233488"/>
            <a:ext cx="53244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FACF703-286A-4FC1-091D-075EE276E3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5326" y="2068513"/>
            <a:ext cx="5324474" cy="412115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7E5435E-509B-E943-90B3-A30A8B0F3D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8" y="1244601"/>
            <a:ext cx="53244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141B0C6-4C59-CDCF-B222-251B145A2B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68513"/>
            <a:ext cx="5324474" cy="412115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D8AA2F9-F5D8-FE80-E662-422839B47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2026-10-09 | ECT Meeting</a:t>
            </a:r>
            <a:endParaRPr lang="it-IT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A0FE3FC-23EA-C400-85EC-4A4EB1498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Stefano Gramigna - sgramigna@roma2.infn.it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4E35574-5F91-A145-ADBE-69581B6F5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F6D6E-325C-48A3-92DA-693BB629A02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66231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940DFD-EF4A-AB0C-8377-5EACAD69E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939877B-4B34-E846-94F6-C6BFA0CFC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2026-10-09 | ECT Meeting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3599C4A-F608-B3AB-0976-DF447A136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Stefano Gramigna - sgramigna@roma2.infn.it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BBB2A6E-50BB-3AF3-E618-869A01AE6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F6D6E-325C-48A3-92DA-693BB629A02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14898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1B92782-8D06-FC53-D3B2-6B12AE721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2026-10-09 | ECT Meeting</a:t>
            </a:r>
            <a:endParaRPr lang="it-IT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BA6AFC8-0051-BB03-E173-D2E7009DD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Stefano Gramigna - sgramigna@roma2.infn.it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1F8CB20-8695-12BC-5685-A28AB97CF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F6D6E-325C-48A3-92DA-693BB629A02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72980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CFBE510-9CFA-C8AF-6E4E-2EAEE7EF1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49" cy="720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9E1B5D9-5DFD-905C-F62F-866EDA7CC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233488"/>
            <a:ext cx="10801349" cy="49672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5B8868E-76A8-9155-9A4D-A9229148AF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5325" y="6345237"/>
            <a:ext cx="2886075" cy="396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it-IT"/>
              <a:t>2026-10-09 | ECT Meeting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DE5DB00-18FA-6070-A2C8-10526D4284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45238"/>
            <a:ext cx="4114800" cy="3968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it-IT" dirty="0"/>
              <a:t>Stefano Gramigna - sgramigna@roma2.infn.it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ACB1519-7241-E75E-7203-CBB25F185E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345238"/>
            <a:ext cx="2886075" cy="396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1F6D6E-325C-48A3-92DA-693BB629A022}" type="slidenum">
              <a:rPr lang="it-IT" smtClean="0"/>
              <a:t>‹N›</a:t>
            </a:fld>
            <a:endParaRPr lang="it-IT" dirty="0"/>
          </a:p>
        </p:txBody>
      </p:sp>
      <p:pic>
        <p:nvPicPr>
          <p:cNvPr id="7" name="Immagine 6" descr="Immagine che contiene Elementi grafici, simbolo, grafica, clipart&#10;&#10;Il contenuto generato dall'IA potrebbe non essere corretto.">
            <a:extLst>
              <a:ext uri="{FF2B5EF4-FFF2-40B4-BE49-F238E27FC236}">
                <a16:creationId xmlns:a16="http://schemas.microsoft.com/office/drawing/2014/main" id="{03199578-A624-3AF5-5F88-FE8D835CAB4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585" y="148649"/>
            <a:ext cx="1316300" cy="947736"/>
          </a:xfrm>
          <a:prstGeom prst="rect">
            <a:avLst/>
          </a:prstGeom>
        </p:spPr>
      </p:pic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65ACA5CC-9AD3-5901-46A1-FF469637F343}"/>
              </a:ext>
            </a:extLst>
          </p:cNvPr>
          <p:cNvCxnSpPr>
            <a:cxnSpLocks/>
          </p:cNvCxnSpPr>
          <p:nvPr userDrawn="1"/>
        </p:nvCxnSpPr>
        <p:spPr>
          <a:xfrm>
            <a:off x="-29095" y="1163782"/>
            <a:ext cx="12282055" cy="0"/>
          </a:xfrm>
          <a:prstGeom prst="line">
            <a:avLst/>
          </a:prstGeom>
          <a:ln w="12700">
            <a:solidFill>
              <a:srgbClr val="005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83F5922A-8187-BEBA-A061-8E842BE0A192}"/>
              </a:ext>
            </a:extLst>
          </p:cNvPr>
          <p:cNvCxnSpPr>
            <a:cxnSpLocks/>
          </p:cNvCxnSpPr>
          <p:nvPr userDrawn="1"/>
        </p:nvCxnSpPr>
        <p:spPr>
          <a:xfrm>
            <a:off x="-45028" y="6262254"/>
            <a:ext cx="12282055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5272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41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686" userDrawn="1">
          <p15:clr>
            <a:srgbClr val="F26B43"/>
          </p15:clr>
        </p15:guide>
        <p15:guide id="4" orient="horz" pos="3906" userDrawn="1">
          <p15:clr>
            <a:srgbClr val="F26B43"/>
          </p15:clr>
        </p15:guide>
        <p15:guide id="5" orient="horz" pos="232" userDrawn="1">
          <p15:clr>
            <a:srgbClr val="F26B43"/>
          </p15:clr>
        </p15:guide>
        <p15:guide id="6" orient="horz" pos="777" userDrawn="1">
          <p15:clr>
            <a:srgbClr val="F26B43"/>
          </p15:clr>
        </p15:guide>
        <p15:guide id="7" pos="7242" userDrawn="1">
          <p15:clr>
            <a:srgbClr val="F26B43"/>
          </p15:clr>
        </p15:guide>
        <p15:guide id="8" pos="438" userDrawn="1">
          <p15:clr>
            <a:srgbClr val="F26B43"/>
          </p15:clr>
        </p15:guide>
        <p15:guide id="9" orient="horz" pos="3997" userDrawn="1">
          <p15:clr>
            <a:srgbClr val="F26B43"/>
          </p15:clr>
        </p15:guide>
        <p15:guide id="10" orient="horz" pos="424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sgramigna@roma2.infn.it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Excel_Worksheet1.xlsx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7" Type="http://schemas.openxmlformats.org/officeDocument/2006/relationships/chart" Target="../charts/chart9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package" Target="../embeddings/Microsoft_Excel_Worksheet2.xlsx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7" Type="http://schemas.openxmlformats.org/officeDocument/2006/relationships/chart" Target="../charts/chart15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1A6D8-A889-926A-6065-F127A265F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>
            <a:extLst>
              <a:ext uri="{FF2B5EF4-FFF2-40B4-BE49-F238E27FC236}">
                <a16:creationId xmlns:a16="http://schemas.microsoft.com/office/drawing/2014/main" id="{2D6784BB-F33E-D867-B2BA-D9E7E4BF67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1233487"/>
            <a:ext cx="10801350" cy="2195513"/>
          </a:xfrm>
        </p:spPr>
        <p:txBody>
          <a:bodyPr>
            <a:normAutofit/>
          </a:bodyPr>
          <a:lstStyle/>
          <a:p>
            <a:pPr algn="l"/>
            <a:r>
              <a:rPr lang="en-US" sz="7300" b="1" noProof="0" dirty="0"/>
              <a:t>Routing Studies for ETA2</a:t>
            </a:r>
            <a:endParaRPr lang="en-US" sz="6600" b="1" noProof="0" dirty="0"/>
          </a:p>
        </p:txBody>
      </p:sp>
      <p:pic>
        <p:nvPicPr>
          <p:cNvPr id="11" name="Immagine 10" descr="Immagine che contiene Elementi grafici, simbolo, grafica, clipart&#10;&#10;Il contenuto generato dall'IA potrebbe non essere corretto.">
            <a:extLst>
              <a:ext uri="{FF2B5EF4-FFF2-40B4-BE49-F238E27FC236}">
                <a16:creationId xmlns:a16="http://schemas.microsoft.com/office/drawing/2014/main" id="{3B0D935B-B7A5-93F3-0146-A7729687C2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350" y="4330742"/>
            <a:ext cx="2600325" cy="1872234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7CF4BF0-1C20-5BEA-2BCE-AF16EB4B5378}"/>
              </a:ext>
            </a:extLst>
          </p:cNvPr>
          <p:cNvSpPr txBox="1"/>
          <p:nvPr/>
        </p:nvSpPr>
        <p:spPr>
          <a:xfrm>
            <a:off x="695325" y="3716338"/>
            <a:ext cx="81010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800"/>
              </a:spcBef>
            </a:pPr>
            <a:r>
              <a:rPr lang="en-US" sz="2800" b="1" noProof="0" dirty="0"/>
              <a:t>Stefano Gramigna (</a:t>
            </a:r>
            <a:r>
              <a:rPr lang="en-US" sz="2800" b="1" noProof="0" dirty="0">
                <a:hlinkClick r:id="rId4"/>
              </a:rPr>
              <a:t>sgramigna@roma2.infn.it</a:t>
            </a:r>
            <a:r>
              <a:rPr lang="en-US" sz="2800" b="1" noProof="0" dirty="0"/>
              <a:t>)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68E8C22-A0E5-68C5-2FED-99E96E135297}"/>
              </a:ext>
            </a:extLst>
          </p:cNvPr>
          <p:cNvSpPr txBox="1"/>
          <p:nvPr/>
        </p:nvSpPr>
        <p:spPr>
          <a:xfrm>
            <a:off x="695325" y="5677555"/>
            <a:ext cx="81010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800"/>
              </a:spcBef>
            </a:pPr>
            <a:r>
              <a:rPr lang="en-US" sz="2800" b="1" noProof="0" dirty="0"/>
              <a:t>Oct 9</a:t>
            </a:r>
            <a:r>
              <a:rPr lang="en-US" sz="2800" b="1" baseline="30000" noProof="0" dirty="0"/>
              <a:t>th</a:t>
            </a:r>
            <a:r>
              <a:rPr lang="en-US" sz="2800" b="1" noProof="0" dirty="0"/>
              <a:t>, 2026 – ECT Meeting</a:t>
            </a:r>
            <a:endParaRPr lang="en-US" sz="2800" b="1" noProof="0" dirty="0">
              <a:solidFill>
                <a:srgbClr val="172B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092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0B4B95-C5CD-275B-A798-DD72B1B70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Outline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EEB786B-4FD0-188C-BB67-D86631FEB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457200" indent="-4572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3600" b="1" dirty="0"/>
              <a:t>ETA1 Reverse Engineering</a:t>
            </a:r>
          </a:p>
          <a:p>
            <a:pPr marL="457200" indent="-4572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3600" b="1" dirty="0"/>
              <a:t>ETA2 Routing Hypotheses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26CD263-241D-0CD5-EFF5-E8B6F8D03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noProof="0"/>
              <a:t>2026-10-09 | ECT Meeting</a:t>
            </a:r>
            <a:endParaRPr lang="en-US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46998DC-621A-786D-7D2A-46887707F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Stefano Gramigna - sgramigna@roma2.infn.it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71CEA9-9E2A-EA35-6A5E-C677DCF71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F6D6E-325C-48A3-92DA-693BB629A022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9517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03BC448A-6A91-37BB-026E-E2285E0A9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ETA1 Reverse Engineering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6C5538EB-F5CF-5DE5-9FEB-8FC389EE1F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AE9E1D-B0E4-C624-BFA0-75F35E9EF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2026-10-09 | ECT Meeting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A513573-7A33-6B7A-A17D-040C25A7D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Stefano Gramigna - sgramigna@roma2.infn.it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3565E65-3314-F117-4830-C3773DD77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F6D6E-325C-48A3-92DA-693BB629A022}" type="slidenum">
              <a:rPr lang="it-IT" smtClean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76854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25EDC3-6BB7-BF17-A020-78756C3D7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Considerations</a:t>
            </a:r>
          </a:p>
        </p:txBody>
      </p:sp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A09F75B1-ED17-34DE-D27F-9049B752AC0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793" y="1232694"/>
            <a:ext cx="4964414" cy="4967287"/>
          </a:xfrm>
          <a:prstGeom prst="rect">
            <a:avLst/>
          </a:prstGeom>
        </p:spPr>
      </p:pic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DBCF362-BE8C-CD24-B3E3-AC8990E18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2026-10-09 | ECT Meeting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7F5FDCF-FBF6-0342-F7D0-8DEA04D18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Stefano Gramigna - sgramigna@roma2.infn.it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B48EE6F-649C-20AE-917A-7B578F1CA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F6D6E-325C-48A3-92DA-693BB629A022}" type="slidenum">
              <a:rPr lang="it-IT" smtClean="0"/>
              <a:t>4</a:t>
            </a:fld>
            <a:endParaRPr lang="it-IT" dirty="0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F6C5601E-8898-D60D-1031-1049BE42645F}"/>
              </a:ext>
            </a:extLst>
          </p:cNvPr>
          <p:cNvCxnSpPr>
            <a:cxnSpLocks/>
          </p:cNvCxnSpPr>
          <p:nvPr/>
        </p:nvCxnSpPr>
        <p:spPr>
          <a:xfrm flipV="1">
            <a:off x="3710866" y="1322380"/>
            <a:ext cx="4780625" cy="4776579"/>
          </a:xfrm>
          <a:prstGeom prst="line">
            <a:avLst/>
          </a:prstGeom>
          <a:ln>
            <a:solidFill>
              <a:srgbClr val="FFFF00"/>
            </a:solidFill>
            <a:prstDash val="lgDashDot"/>
          </a:ln>
          <a:effectLst>
            <a:glow rad="101600">
              <a:srgbClr val="FFFF00">
                <a:alpha val="60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C71D8D4-15BE-7538-03D9-6AB62FD2B127}"/>
              </a:ext>
            </a:extLst>
          </p:cNvPr>
          <p:cNvSpPr txBox="1"/>
          <p:nvPr/>
        </p:nvSpPr>
        <p:spPr>
          <a:xfrm rot="18885500">
            <a:off x="4247926" y="3621267"/>
            <a:ext cx="2391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Routing is symmetric</a:t>
            </a:r>
          </a:p>
          <a:p>
            <a:pPr algn="ctr"/>
            <a:r>
              <a:rPr lang="en-US" b="1" dirty="0" err="1">
                <a:solidFill>
                  <a:srgbClr val="FFFF00"/>
                </a:solidFill>
              </a:rPr>
              <a:t>w.r.t.</a:t>
            </a:r>
            <a:r>
              <a:rPr lang="en-US" b="1" dirty="0">
                <a:solidFill>
                  <a:srgbClr val="FFFF00"/>
                </a:solidFill>
              </a:rPr>
              <a:t> 45° axis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3F5AAD4-0AB7-0368-E3AC-3F1AC2BDDF72}"/>
              </a:ext>
            </a:extLst>
          </p:cNvPr>
          <p:cNvSpPr txBox="1"/>
          <p:nvPr/>
        </p:nvSpPr>
        <p:spPr>
          <a:xfrm>
            <a:off x="6096000" y="1343243"/>
            <a:ext cx="17105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6 FEBs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12 Connectors</a:t>
            </a:r>
          </a:p>
        </p:txBody>
      </p:sp>
      <p:sp>
        <p:nvSpPr>
          <p:cNvPr id="17" name="Figura a mano libera: forma 16">
            <a:extLst>
              <a:ext uri="{FF2B5EF4-FFF2-40B4-BE49-F238E27FC236}">
                <a16:creationId xmlns:a16="http://schemas.microsoft.com/office/drawing/2014/main" id="{16A96632-003D-AB50-A0B6-9F0F7F6259A4}"/>
              </a:ext>
            </a:extLst>
          </p:cNvPr>
          <p:cNvSpPr/>
          <p:nvPr/>
        </p:nvSpPr>
        <p:spPr>
          <a:xfrm>
            <a:off x="4236089" y="1930587"/>
            <a:ext cx="1682319" cy="630315"/>
          </a:xfrm>
          <a:custGeom>
            <a:avLst/>
            <a:gdLst>
              <a:gd name="csX0" fmla="*/ 1682319 w 1682319"/>
              <a:gd name="csY0" fmla="*/ 630315 h 630315"/>
              <a:gd name="csX1" fmla="*/ 0 w 1682319"/>
              <a:gd name="csY1" fmla="*/ 0 h 63031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682319" h="630315">
                <a:moveTo>
                  <a:pt x="1682319" y="630315"/>
                </a:moveTo>
                <a:cubicBezTo>
                  <a:pt x="1269506" y="297402"/>
                  <a:pt x="821185" y="62143"/>
                  <a:pt x="0" y="0"/>
                </a:cubicBezTo>
              </a:path>
            </a:pathLst>
          </a:custGeom>
          <a:noFill/>
          <a:ln w="38100">
            <a:solidFill>
              <a:srgbClr val="FFC000"/>
            </a:solidFill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50F0174E-F992-2435-1C84-EA56C1EF77F6}"/>
              </a:ext>
            </a:extLst>
          </p:cNvPr>
          <p:cNvSpPr txBox="1"/>
          <p:nvPr/>
        </p:nvSpPr>
        <p:spPr>
          <a:xfrm>
            <a:off x="4220012" y="2472531"/>
            <a:ext cx="1640449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More X than Y</a:t>
            </a:r>
          </a:p>
          <a:p>
            <a:pPr algn="ctr"/>
            <a:r>
              <a:rPr lang="en-US" b="1" dirty="0">
                <a:solidFill>
                  <a:srgbClr val="FFC000"/>
                </a:solidFill>
              </a:rPr>
              <a:t>to connectors</a:t>
            </a:r>
          </a:p>
        </p:txBody>
      </p:sp>
      <p:sp>
        <p:nvSpPr>
          <p:cNvPr id="23" name="Figura a mano libera: forma 22">
            <a:extLst>
              <a:ext uri="{FF2B5EF4-FFF2-40B4-BE49-F238E27FC236}">
                <a16:creationId xmlns:a16="http://schemas.microsoft.com/office/drawing/2014/main" id="{8722101F-BDD0-AE74-2D89-B92CAA40C02D}"/>
              </a:ext>
            </a:extLst>
          </p:cNvPr>
          <p:cNvSpPr/>
          <p:nvPr/>
        </p:nvSpPr>
        <p:spPr>
          <a:xfrm rot="16200000" flipV="1">
            <a:off x="6650216" y="4431307"/>
            <a:ext cx="1682319" cy="630315"/>
          </a:xfrm>
          <a:custGeom>
            <a:avLst/>
            <a:gdLst>
              <a:gd name="csX0" fmla="*/ 1682319 w 1682319"/>
              <a:gd name="csY0" fmla="*/ 630315 h 630315"/>
              <a:gd name="csX1" fmla="*/ 0 w 1682319"/>
              <a:gd name="csY1" fmla="*/ 0 h 63031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682319" h="630315">
                <a:moveTo>
                  <a:pt x="1682319" y="630315"/>
                </a:moveTo>
                <a:cubicBezTo>
                  <a:pt x="1269506" y="297402"/>
                  <a:pt x="821185" y="62143"/>
                  <a:pt x="0" y="0"/>
                </a:cubicBezTo>
              </a:path>
            </a:pathLst>
          </a:custGeom>
          <a:noFill/>
          <a:ln w="38100">
            <a:solidFill>
              <a:schemeClr val="accent4">
                <a:lumMod val="40000"/>
                <a:lumOff val="60000"/>
              </a:schemeClr>
            </a:solidFill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08C122DD-0ED1-9259-9A3A-0A1609CE596C}"/>
              </a:ext>
            </a:extLst>
          </p:cNvPr>
          <p:cNvSpPr txBox="1"/>
          <p:nvPr/>
        </p:nvSpPr>
        <p:spPr>
          <a:xfrm>
            <a:off x="5918408" y="4545261"/>
            <a:ext cx="1640449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More Y than X</a:t>
            </a:r>
          </a:p>
          <a:p>
            <a:pPr algn="ctr"/>
            <a: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to connectors</a:t>
            </a:r>
          </a:p>
        </p:txBody>
      </p:sp>
      <p:cxnSp>
        <p:nvCxnSpPr>
          <p:cNvPr id="27" name="Connettore diritto 26">
            <a:extLst>
              <a:ext uri="{FF2B5EF4-FFF2-40B4-BE49-F238E27FC236}">
                <a16:creationId xmlns:a16="http://schemas.microsoft.com/office/drawing/2014/main" id="{6F401A65-B13D-5B70-1092-1B15792FF013}"/>
              </a:ext>
            </a:extLst>
          </p:cNvPr>
          <p:cNvCxnSpPr>
            <a:cxnSpLocks/>
          </p:cNvCxnSpPr>
          <p:nvPr/>
        </p:nvCxnSpPr>
        <p:spPr>
          <a:xfrm>
            <a:off x="4585317" y="5726097"/>
            <a:ext cx="3402076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1B46E01B-DD8A-D3EA-063F-7956905C5C91}"/>
              </a:ext>
            </a:extLst>
          </p:cNvPr>
          <p:cNvSpPr txBox="1"/>
          <p:nvPr/>
        </p:nvSpPr>
        <p:spPr>
          <a:xfrm>
            <a:off x="5245357" y="5416308"/>
            <a:ext cx="219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Y strips go like this</a:t>
            </a:r>
            <a:endParaRPr lang="en-US" dirty="0"/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482C50B8-CA02-7B95-5530-7154BDA48A36}"/>
              </a:ext>
            </a:extLst>
          </p:cNvPr>
          <p:cNvSpPr txBox="1"/>
          <p:nvPr/>
        </p:nvSpPr>
        <p:spPr>
          <a:xfrm rot="16200000">
            <a:off x="2938848" y="3429712"/>
            <a:ext cx="219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FFC000"/>
                </a:solidFill>
              </a:rPr>
              <a:t>X strips go like this</a:t>
            </a:r>
            <a:endParaRPr lang="en-US" dirty="0">
              <a:solidFill>
                <a:srgbClr val="FFC000"/>
              </a:solidFill>
            </a:endParaRPr>
          </a:p>
        </p:txBody>
      </p:sp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2A6E36D3-4447-90CE-928B-EC9790201E36}"/>
              </a:ext>
            </a:extLst>
          </p:cNvPr>
          <p:cNvCxnSpPr>
            <a:cxnSpLocks/>
          </p:cNvCxnSpPr>
          <p:nvPr/>
        </p:nvCxnSpPr>
        <p:spPr>
          <a:xfrm flipV="1">
            <a:off x="4181250" y="1839115"/>
            <a:ext cx="0" cy="340722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73993AB1-EE0F-C888-7FC0-E088DCD18691}"/>
              </a:ext>
            </a:extLst>
          </p:cNvPr>
          <p:cNvSpPr txBox="1"/>
          <p:nvPr/>
        </p:nvSpPr>
        <p:spPr>
          <a:xfrm>
            <a:off x="4372212" y="5864571"/>
            <a:ext cx="5428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4">
                    <a:lumMod val="40000"/>
                    <a:lumOff val="60000"/>
                  </a:schemeClr>
                </a:solidFill>
                <a:highlight>
                  <a:srgbClr val="000000"/>
                </a:highlight>
              </a:rPr>
              <a:t>Y1</a:t>
            </a:r>
            <a:endParaRPr lang="en-US" dirty="0">
              <a:highlight>
                <a:srgbClr val="000000"/>
              </a:highlight>
            </a:endParaRP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E3F96C15-C082-0763-0D8F-DBAA332D40E9}"/>
              </a:ext>
            </a:extLst>
          </p:cNvPr>
          <p:cNvSpPr txBox="1"/>
          <p:nvPr/>
        </p:nvSpPr>
        <p:spPr>
          <a:xfrm>
            <a:off x="3562280" y="4909254"/>
            <a:ext cx="5428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FFC000"/>
                </a:solidFill>
                <a:highlight>
                  <a:srgbClr val="000000"/>
                </a:highlight>
              </a:rPr>
              <a:t>X1</a:t>
            </a:r>
            <a:endParaRPr lang="en-US" dirty="0">
              <a:solidFill>
                <a:srgbClr val="FFC000"/>
              </a:solidFill>
              <a:highlight>
                <a:srgbClr val="000000"/>
              </a:highlight>
            </a:endParaRP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E67D9B36-9D73-3F13-8A64-65C427A20B22}"/>
              </a:ext>
            </a:extLst>
          </p:cNvPr>
          <p:cNvSpPr txBox="1"/>
          <p:nvPr/>
        </p:nvSpPr>
        <p:spPr>
          <a:xfrm>
            <a:off x="4132714" y="1215287"/>
            <a:ext cx="5577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highlight>
                  <a:srgbClr val="000000"/>
                </a:highlight>
              </a:rPr>
              <a:t>1</a:t>
            </a:r>
            <a:endParaRPr lang="en-US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469F9962-AE18-AAAE-3EC7-4C1E994696DC}"/>
              </a:ext>
            </a:extLst>
          </p:cNvPr>
          <p:cNvSpPr txBox="1"/>
          <p:nvPr/>
        </p:nvSpPr>
        <p:spPr>
          <a:xfrm>
            <a:off x="8226562" y="4940209"/>
            <a:ext cx="5428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highlight>
                  <a:srgbClr val="000000"/>
                </a:highlight>
              </a:rPr>
              <a:t>12</a:t>
            </a:r>
            <a:endParaRPr lang="en-US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ADB89520-116D-0D66-16C5-B080D1A7E6D3}"/>
              </a:ext>
            </a:extLst>
          </p:cNvPr>
          <p:cNvSpPr txBox="1"/>
          <p:nvPr/>
        </p:nvSpPr>
        <p:spPr>
          <a:xfrm>
            <a:off x="7471785" y="2383894"/>
            <a:ext cx="9412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600 µm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pitch</a:t>
            </a:r>
          </a:p>
        </p:txBody>
      </p:sp>
    </p:spTree>
    <p:extLst>
      <p:ext uri="{BB962C8B-B14F-4D97-AF65-F5344CB8AC3E}">
        <p14:creationId xmlns:p14="http://schemas.microsoft.com/office/powerpoint/2010/main" val="3727694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16B015-0F7E-64FE-B674-C1C3A338F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 Connector Level…</a:t>
            </a:r>
          </a:p>
        </p:txBody>
      </p:sp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701790D8-7C9F-C0B1-A399-12D73F7020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5325" y="1232694"/>
            <a:ext cx="5073831" cy="4967287"/>
          </a:xfrm>
          <a:prstGeom prst="rect">
            <a:avLst/>
          </a:prstGeom>
        </p:spPr>
      </p:pic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95C59D6-7CD8-C7A6-8418-C75D0D601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2026-10-09 | ECT Meeting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3D6547D-3341-3ED4-B461-771FFA32E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Stefano Gramigna - sgramigna@roma2.infn.it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0E37E27-818C-C769-879D-C2A98857D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F6D6E-325C-48A3-92DA-693BB629A022}" type="slidenum">
              <a:rPr lang="it-IT" smtClean="0"/>
              <a:t>5</a:t>
            </a:fld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5382198-8BA0-9F4F-D994-915BF969A254}"/>
              </a:ext>
            </a:extLst>
          </p:cNvPr>
          <p:cNvSpPr txBox="1"/>
          <p:nvPr/>
        </p:nvSpPr>
        <p:spPr>
          <a:xfrm>
            <a:off x="6096001" y="2179259"/>
            <a:ext cx="5400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Each FEB carries 2</a:t>
            </a:r>
            <a:r>
              <a:rPr lang="en-US" dirty="0"/>
              <a:t>× HIROSE FX20-140P </a:t>
            </a:r>
            <a:r>
              <a:rPr lang="en-US" b="1" dirty="0"/>
              <a:t>connectors</a:t>
            </a:r>
          </a:p>
          <a:p>
            <a:endParaRPr lang="en-US" dirty="0"/>
          </a:p>
          <a:p>
            <a:r>
              <a:rPr lang="en-US" dirty="0"/>
              <a:t>140 pins available on each connector, max 128 used</a:t>
            </a:r>
          </a:p>
        </p:txBody>
      </p:sp>
    </p:spTree>
    <p:extLst>
      <p:ext uri="{BB962C8B-B14F-4D97-AF65-F5344CB8AC3E}">
        <p14:creationId xmlns:p14="http://schemas.microsoft.com/office/powerpoint/2010/main" val="502102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DD84F-B66A-EB57-52E0-2576446D0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26900A-4ECE-2C94-0AF8-62DECAB2B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 Connector Level…</a:t>
            </a:r>
          </a:p>
        </p:txBody>
      </p:sp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D27AACBF-3CCE-2232-5C85-DBA6453B0D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5325" y="1232694"/>
            <a:ext cx="5073831" cy="4967287"/>
          </a:xfrm>
          <a:prstGeom prst="rect">
            <a:avLst/>
          </a:prstGeom>
        </p:spPr>
      </p:pic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F5C2348-66BD-6050-5CE7-40F69D250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2026-10-09 | ECT Meeting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CC83510-FDA3-813B-A202-EF8837059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Stefano Gramigna - sgramigna@roma2.infn.it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24C3C2A-913B-03BB-F905-89FA5AFCE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F6D6E-325C-48A3-92DA-693BB629A022}" type="slidenum">
              <a:rPr lang="it-IT" smtClean="0"/>
              <a:t>6</a:t>
            </a:fld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4D0FD65-7690-D923-F442-79E58F86259E}"/>
              </a:ext>
            </a:extLst>
          </p:cNvPr>
          <p:cNvSpPr/>
          <p:nvPr/>
        </p:nvSpPr>
        <p:spPr>
          <a:xfrm rot="605952">
            <a:off x="1725254" y="2174178"/>
            <a:ext cx="2643714" cy="1125685"/>
          </a:xfrm>
          <a:prstGeom prst="rect">
            <a:avLst/>
          </a:prstGeom>
          <a:solidFill>
            <a:schemeClr val="tx1">
              <a:alpha val="25000"/>
            </a:schemeClr>
          </a:solidFill>
          <a:ln w="38100">
            <a:solidFill>
              <a:schemeClr val="accent2"/>
            </a:solidFill>
            <a:prstDash val="soli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AFA4509-CA3E-E02E-0E97-AFB5C538AF2D}"/>
              </a:ext>
            </a:extLst>
          </p:cNvPr>
          <p:cNvSpPr/>
          <p:nvPr/>
        </p:nvSpPr>
        <p:spPr>
          <a:xfrm rot="605952">
            <a:off x="4414952" y="2465967"/>
            <a:ext cx="569365" cy="1125685"/>
          </a:xfrm>
          <a:prstGeom prst="rect">
            <a:avLst/>
          </a:prstGeom>
          <a:solidFill>
            <a:schemeClr val="tx1">
              <a:alpha val="25000"/>
            </a:schemeClr>
          </a:solidFill>
          <a:ln w="38100">
            <a:solidFill>
              <a:srgbClr val="00B0F0"/>
            </a:solidFill>
            <a:prstDash val="solid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Y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A62E946-CF97-91F1-D956-411DA3AE69B4}"/>
              </a:ext>
            </a:extLst>
          </p:cNvPr>
          <p:cNvSpPr txBox="1"/>
          <p:nvPr/>
        </p:nvSpPr>
        <p:spPr>
          <a:xfrm>
            <a:off x="6096001" y="2179259"/>
            <a:ext cx="54006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Each FEB carries 2</a:t>
            </a:r>
            <a:r>
              <a:rPr lang="en-US" dirty="0"/>
              <a:t>× HIROSE FX20-140P </a:t>
            </a:r>
            <a:r>
              <a:rPr lang="en-US" b="1" dirty="0"/>
              <a:t>connectors</a:t>
            </a:r>
          </a:p>
          <a:p>
            <a:endParaRPr lang="en-US" dirty="0"/>
          </a:p>
          <a:p>
            <a:r>
              <a:rPr lang="en-US" dirty="0"/>
              <a:t>140 pins available on each connector, max 128 used</a:t>
            </a:r>
          </a:p>
          <a:p>
            <a:endParaRPr lang="en-US" dirty="0"/>
          </a:p>
          <a:p>
            <a:r>
              <a:rPr lang="en-US" b="1" dirty="0"/>
              <a:t>X and Y </a:t>
            </a:r>
            <a:r>
              <a:rPr lang="en-US" dirty="0"/>
              <a:t>can (or have to) </a:t>
            </a:r>
            <a:r>
              <a:rPr lang="en-US" b="1" dirty="0"/>
              <a:t>share the same connector</a:t>
            </a:r>
          </a:p>
        </p:txBody>
      </p:sp>
    </p:spTree>
    <p:extLst>
      <p:ext uri="{BB962C8B-B14F-4D97-AF65-F5344CB8AC3E}">
        <p14:creationId xmlns:p14="http://schemas.microsoft.com/office/powerpoint/2010/main" val="250214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14075-43B4-6BB5-F824-26E4A1C83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1A944E-347D-16AB-6EBB-29ED2C61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 Connector Level…</a:t>
            </a:r>
          </a:p>
        </p:txBody>
      </p:sp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59214560-7A84-6906-00E8-D9E56B7F2D1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5325" y="1232694"/>
            <a:ext cx="5073831" cy="4967287"/>
          </a:xfrm>
          <a:prstGeom prst="rect">
            <a:avLst/>
          </a:prstGeom>
        </p:spPr>
      </p:pic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D494ABA-D684-FA62-C984-DA429B194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2026-10-09 | ECT Meeting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E1031F6-54D2-0548-D0A0-55DA73E63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Stefano Gramigna - sgramigna@roma2.infn.it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26DD2D4-304A-B76E-385E-BEF8DB0B8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F6D6E-325C-48A3-92DA-693BB629A022}" type="slidenum">
              <a:rPr lang="it-IT" smtClean="0"/>
              <a:t>7</a:t>
            </a:fld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04D7D67-54A5-819A-8527-D113CDD448BF}"/>
              </a:ext>
            </a:extLst>
          </p:cNvPr>
          <p:cNvSpPr/>
          <p:nvPr/>
        </p:nvSpPr>
        <p:spPr>
          <a:xfrm rot="605952">
            <a:off x="3365770" y="2395571"/>
            <a:ext cx="1795326" cy="1125685"/>
          </a:xfrm>
          <a:prstGeom prst="rect">
            <a:avLst/>
          </a:prstGeom>
          <a:solidFill>
            <a:schemeClr val="tx1">
              <a:alpha val="25000"/>
            </a:schemeClr>
          </a:solidFill>
          <a:ln w="38100">
            <a:solidFill>
              <a:schemeClr val="accent3">
                <a:lumMod val="60000"/>
                <a:lumOff val="40000"/>
              </a:schemeClr>
            </a:solidFill>
            <a:prstDash val="solid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SALSA 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CD40510-8D64-51EC-BD3F-59413CBD02C5}"/>
              </a:ext>
            </a:extLst>
          </p:cNvPr>
          <p:cNvSpPr/>
          <p:nvPr/>
        </p:nvSpPr>
        <p:spPr>
          <a:xfrm rot="605952">
            <a:off x="1544368" y="2078933"/>
            <a:ext cx="1795326" cy="1125685"/>
          </a:xfrm>
          <a:prstGeom prst="rect">
            <a:avLst/>
          </a:prstGeom>
          <a:solidFill>
            <a:schemeClr val="tx1">
              <a:alpha val="25000"/>
            </a:schemeClr>
          </a:solidFill>
          <a:ln w="38100">
            <a:solidFill>
              <a:srgbClr val="FF00FF"/>
            </a:solidFill>
            <a:prstDash val="solid"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SALSA 1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CFD0CFA-D883-E2C4-3455-D2E8BBAAF9F5}"/>
              </a:ext>
            </a:extLst>
          </p:cNvPr>
          <p:cNvSpPr txBox="1"/>
          <p:nvPr/>
        </p:nvSpPr>
        <p:spPr>
          <a:xfrm>
            <a:off x="6096001" y="2179259"/>
            <a:ext cx="5400674" cy="3074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Each FEB carries 2</a:t>
            </a:r>
            <a:r>
              <a:rPr lang="en-US" dirty="0"/>
              <a:t>× HIROSE FX20-140P </a:t>
            </a:r>
            <a:r>
              <a:rPr lang="en-US" b="1" dirty="0"/>
              <a:t>connectors</a:t>
            </a:r>
          </a:p>
          <a:p>
            <a:endParaRPr lang="en-US" dirty="0"/>
          </a:p>
          <a:p>
            <a:r>
              <a:rPr lang="en-US" dirty="0"/>
              <a:t>140 pins available on each connector, max 128 used</a:t>
            </a:r>
          </a:p>
          <a:p>
            <a:endParaRPr lang="en-US" dirty="0"/>
          </a:p>
          <a:p>
            <a:r>
              <a:rPr lang="en-US" b="1" dirty="0"/>
              <a:t>X and Y </a:t>
            </a:r>
            <a:r>
              <a:rPr lang="en-US" dirty="0"/>
              <a:t>can (or have to) </a:t>
            </a:r>
            <a:r>
              <a:rPr lang="en-US" b="1" dirty="0"/>
              <a:t>share the same connector</a:t>
            </a:r>
          </a:p>
          <a:p>
            <a:endParaRPr lang="en-US" dirty="0"/>
          </a:p>
          <a:p>
            <a:pPr>
              <a:spcBef>
                <a:spcPts val="600"/>
              </a:spcBef>
            </a:pPr>
            <a:r>
              <a:rPr lang="en-US" b="1" dirty="0"/>
              <a:t>Most straightforward connection</a:t>
            </a:r>
            <a:r>
              <a:rPr lang="en-US" dirty="0"/>
              <a:t> to SALSA channels </a:t>
            </a:r>
            <a:r>
              <a:rPr lang="en-US" b="1" dirty="0"/>
              <a:t>splits the connector down the middle</a:t>
            </a:r>
            <a:r>
              <a:rPr lang="en-US" dirty="0"/>
              <a:t>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Salsa 1 pins 1-70 (max 64 connected to SALSA)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Salsa 2 pins 71-140 (max 64 connected to SALSA)</a:t>
            </a:r>
          </a:p>
        </p:txBody>
      </p:sp>
    </p:spTree>
    <p:extLst>
      <p:ext uri="{BB962C8B-B14F-4D97-AF65-F5344CB8AC3E}">
        <p14:creationId xmlns:p14="http://schemas.microsoft.com/office/powerpoint/2010/main" val="2277321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2DC19B-FB22-5860-F6E1-ABB3F2AC4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ETA Strip Lookup Table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ADFFD3F-9C2E-B052-7AD3-424C69D68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2026-10-09 | ECT Meeting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052F547-E211-162D-D274-494DF62DD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Stefano Gramigna - sgramigna@roma2.infn.it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722AFD0-714D-634B-93C8-BC9B11B21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F6D6E-325C-48A3-92DA-693BB629A022}" type="slidenum">
              <a:rPr lang="it-IT" smtClean="0"/>
              <a:t>8</a:t>
            </a:fld>
            <a:endParaRPr lang="it-IT" dirty="0"/>
          </a:p>
        </p:txBody>
      </p:sp>
      <p:graphicFrame>
        <p:nvGraphicFramePr>
          <p:cNvPr id="8" name="Oggetto 7">
            <a:extLst>
              <a:ext uri="{FF2B5EF4-FFF2-40B4-BE49-F238E27FC236}">
                <a16:creationId xmlns:a16="http://schemas.microsoft.com/office/drawing/2014/main" id="{84FC2B8F-EBBE-82AA-D05A-E272326CD6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6340756"/>
              </p:ext>
            </p:extLst>
          </p:nvPr>
        </p:nvGraphicFramePr>
        <p:xfrm>
          <a:off x="1521618" y="1233488"/>
          <a:ext cx="9148762" cy="5002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149339" imgH="5002141" progId="Excel.Sheet.12">
                  <p:embed/>
                </p:oleObj>
              </mc:Choice>
              <mc:Fallback>
                <p:oleObj name="Worksheet" r:id="rId2" imgW="9149339" imgH="500214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1618" y="1233488"/>
                        <a:ext cx="9148762" cy="5002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6602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DA4D39-B72B-D7AD-62AA-8775BF2CA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ETA Strip Distributions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AFAD260-BB54-D84D-9DB0-1257AA6C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2026-10-09 | ECT Meeting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95DFE1E-A394-7B8F-8919-979054852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Stefano Gramigna - sgramigna@roma2.infn.it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BB1659-9E0F-0A0B-C766-648BFC190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F6D6E-325C-48A3-92DA-693BB629A022}" type="slidenum">
              <a:rPr lang="it-IT" smtClean="0"/>
              <a:t>9</a:t>
            </a:fld>
            <a:endParaRPr lang="it-IT" dirty="0"/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id="{9C068211-14B5-BB20-6060-4C1594AFB233}"/>
              </a:ext>
            </a:extLst>
          </p:cNvPr>
          <p:cNvGrpSpPr/>
          <p:nvPr/>
        </p:nvGrpSpPr>
        <p:grpSpPr>
          <a:xfrm>
            <a:off x="611646" y="2644077"/>
            <a:ext cx="10968708" cy="2144522"/>
            <a:chOff x="611646" y="2356739"/>
            <a:chExt cx="10968708" cy="2144522"/>
          </a:xfrm>
        </p:grpSpPr>
        <p:graphicFrame>
          <p:nvGraphicFramePr>
            <p:cNvPr id="7" name="Grafico 6">
              <a:extLst>
                <a:ext uri="{FF2B5EF4-FFF2-40B4-BE49-F238E27FC236}">
                  <a16:creationId xmlns:a16="http://schemas.microsoft.com/office/drawing/2014/main" id="{B9B8E8F3-80D5-4123-206C-0F0E6956250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23698594"/>
                </p:ext>
              </p:extLst>
            </p:nvPr>
          </p:nvGraphicFramePr>
          <p:xfrm>
            <a:off x="611646" y="2356739"/>
            <a:ext cx="3656236" cy="21433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8" name="Grafico 7">
              <a:extLst>
                <a:ext uri="{FF2B5EF4-FFF2-40B4-BE49-F238E27FC236}">
                  <a16:creationId xmlns:a16="http://schemas.microsoft.com/office/drawing/2014/main" id="{F51F2487-230B-FB27-3713-70591878B96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09025712"/>
                </p:ext>
              </p:extLst>
            </p:nvPr>
          </p:nvGraphicFramePr>
          <p:xfrm>
            <a:off x="4267882" y="2356739"/>
            <a:ext cx="3656236" cy="21445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9" name="Grafico 8">
              <a:extLst>
                <a:ext uri="{FF2B5EF4-FFF2-40B4-BE49-F238E27FC236}">
                  <a16:creationId xmlns:a16="http://schemas.microsoft.com/office/drawing/2014/main" id="{842745C2-BF3E-94CF-78E7-ED6BA04EE394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46485416"/>
                </p:ext>
              </p:extLst>
            </p:nvPr>
          </p:nvGraphicFramePr>
          <p:xfrm>
            <a:off x="7924118" y="2389799"/>
            <a:ext cx="3656236" cy="211026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270474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BFA78B61-430B-852F-CA47-7566A9178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ETA2 Routing Hypotheses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7093AFE5-E0E1-BA31-BE88-D34EA486DE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57E0FF4-1450-59FD-D7AA-44AC9ED36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2026-10-09 | ECT Meeting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C25607D-3424-9B95-BE7A-7779A8204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Stefano Gramigna - sgramigna@roma2.infn.it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47ACD4E-B862-3183-CAFA-64DC38C5D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F6D6E-325C-48A3-92DA-693BB629A022}" type="slidenum">
              <a:rPr lang="it-IT" smtClean="0"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3781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A2AF7F7D-EA14-F669-3346-6307C8BBA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Geometrical Constraints</a:t>
            </a:r>
          </a:p>
        </p:txBody>
      </p:sp>
      <p:pic>
        <p:nvPicPr>
          <p:cNvPr id="10" name="Segnaposto contenuto 9">
            <a:extLst>
              <a:ext uri="{FF2B5EF4-FFF2-40B4-BE49-F238E27FC236}">
                <a16:creationId xmlns:a16="http://schemas.microsoft.com/office/drawing/2014/main" id="{3EA58758-0268-1304-F003-A69B8DE783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356" y="1233488"/>
            <a:ext cx="4967287" cy="4967287"/>
          </a:xfrm>
          <a:prstGeom prst="rect">
            <a:avLst/>
          </a:prstGeom>
        </p:spPr>
      </p:pic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E6D4244-70FC-8B6A-377E-3D2D2AA01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2026-10-09 | ECT Meeting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598F82E-A1CF-3F66-2608-3ABECD342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Stefano Gramigna - sgramigna@roma2.infn.it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F6C587D-8472-FF9A-1894-429B8E306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F6D6E-325C-48A3-92DA-693BB629A022}" type="slidenum">
              <a:rPr lang="it-IT" smtClean="0"/>
              <a:t>11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8939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1C03C5-8853-3E6D-A16B-94CE01D68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“Geometry Optimized” Strip Lookup Table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8DB9500-86D6-C1F7-674D-43EAA7D4F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2026-10-09 | ECT Meeting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D44A308-EF27-4CD7-C970-D0E6C02B8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Stefano Gramigna - sgramigna@roma2.infn.it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71A1A43-D5F1-3FE4-39AF-37137DE14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F6D6E-325C-48A3-92DA-693BB629A022}" type="slidenum">
              <a:rPr lang="it-IT" smtClean="0"/>
              <a:t>12</a:t>
            </a:fld>
            <a:endParaRPr lang="it-IT" dirty="0"/>
          </a:p>
        </p:txBody>
      </p:sp>
      <p:graphicFrame>
        <p:nvGraphicFramePr>
          <p:cNvPr id="8" name="Oggetto 7">
            <a:extLst>
              <a:ext uri="{FF2B5EF4-FFF2-40B4-BE49-F238E27FC236}">
                <a16:creationId xmlns:a16="http://schemas.microsoft.com/office/drawing/2014/main" id="{B3C77865-1099-0ADD-760D-A0EEF00CDB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2308119"/>
              </p:ext>
            </p:extLst>
          </p:nvPr>
        </p:nvGraphicFramePr>
        <p:xfrm>
          <a:off x="1521618" y="1297781"/>
          <a:ext cx="9148762" cy="426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149339" imgH="4261757" progId="Excel.Sheet.12">
                  <p:embed/>
                </p:oleObj>
              </mc:Choice>
              <mc:Fallback>
                <p:oleObj name="Worksheet" r:id="rId2" imgW="9149339" imgH="426175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1618" y="1297781"/>
                        <a:ext cx="9148762" cy="4262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ttangolo 8">
            <a:extLst>
              <a:ext uri="{FF2B5EF4-FFF2-40B4-BE49-F238E27FC236}">
                <a16:creationId xmlns:a16="http://schemas.microsoft.com/office/drawing/2014/main" id="{180E6D15-11CF-7889-FE14-8498C0E53132}"/>
              </a:ext>
            </a:extLst>
          </p:cNvPr>
          <p:cNvSpPr/>
          <p:nvPr/>
        </p:nvSpPr>
        <p:spPr>
          <a:xfrm>
            <a:off x="8044542" y="1653099"/>
            <a:ext cx="664029" cy="11282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E019779-77D8-6B6D-CC22-61EECCE48426}"/>
              </a:ext>
            </a:extLst>
          </p:cNvPr>
          <p:cNvSpPr/>
          <p:nvPr/>
        </p:nvSpPr>
        <p:spPr>
          <a:xfrm>
            <a:off x="7380513" y="4256313"/>
            <a:ext cx="664029" cy="11282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A2CDB43-95E7-D05F-250A-9C89249B7284}"/>
              </a:ext>
            </a:extLst>
          </p:cNvPr>
          <p:cNvSpPr txBox="1"/>
          <p:nvPr/>
        </p:nvSpPr>
        <p:spPr>
          <a:xfrm>
            <a:off x="842733" y="5800665"/>
            <a:ext cx="105065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Views “fragmented” in low density regions → Common mode corrections less effective (?)</a:t>
            </a:r>
          </a:p>
        </p:txBody>
      </p:sp>
    </p:spTree>
    <p:extLst>
      <p:ext uri="{BB962C8B-B14F-4D97-AF65-F5344CB8AC3E}">
        <p14:creationId xmlns:p14="http://schemas.microsoft.com/office/powerpoint/2010/main" val="211613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F6589-E2D7-3F02-617C-0AE8A26C8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4750D4-9B51-C2E7-22AD-18A37CAD3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“Geometry Optimized” Strip Distributions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A6FC649-DA9F-6C7E-8033-97C83E864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2026-10-09 | ECT Meeting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AD91987-54A0-4F9B-8BAC-8A7E0209F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42453"/>
            <a:ext cx="4114800" cy="396874"/>
          </a:xfrm>
        </p:spPr>
        <p:txBody>
          <a:bodyPr/>
          <a:lstStyle/>
          <a:p>
            <a:r>
              <a:rPr lang="it-IT"/>
              <a:t>Stefano Gramigna - sgramigna@roma2.infn.it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6B78513-E8D8-46D1-EE9B-58E95837F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F6D6E-325C-48A3-92DA-693BB629A022}" type="slidenum">
              <a:rPr lang="it-IT" smtClean="0"/>
              <a:t>13</a:t>
            </a:fld>
            <a:endParaRPr lang="it-IT" dirty="0"/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id="{30AF6F1E-C9BD-6AE6-67FD-AFB3A3094D7F}"/>
              </a:ext>
            </a:extLst>
          </p:cNvPr>
          <p:cNvGrpSpPr/>
          <p:nvPr/>
        </p:nvGrpSpPr>
        <p:grpSpPr>
          <a:xfrm>
            <a:off x="611645" y="1284721"/>
            <a:ext cx="10968708" cy="2144522"/>
            <a:chOff x="611646" y="2356739"/>
            <a:chExt cx="10968708" cy="2144522"/>
          </a:xfrm>
        </p:grpSpPr>
        <p:graphicFrame>
          <p:nvGraphicFramePr>
            <p:cNvPr id="7" name="Grafico 6">
              <a:extLst>
                <a:ext uri="{FF2B5EF4-FFF2-40B4-BE49-F238E27FC236}">
                  <a16:creationId xmlns:a16="http://schemas.microsoft.com/office/drawing/2014/main" id="{6448492D-014C-3F02-51D0-747270F6AD32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4280898"/>
                </p:ext>
              </p:extLst>
            </p:nvPr>
          </p:nvGraphicFramePr>
          <p:xfrm>
            <a:off x="611646" y="2356739"/>
            <a:ext cx="3656236" cy="21433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8" name="Grafico 7">
              <a:extLst>
                <a:ext uri="{FF2B5EF4-FFF2-40B4-BE49-F238E27FC236}">
                  <a16:creationId xmlns:a16="http://schemas.microsoft.com/office/drawing/2014/main" id="{F558F6F5-CD31-D985-AACA-EF78AF0D0BD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86870091"/>
                </p:ext>
              </p:extLst>
            </p:nvPr>
          </p:nvGraphicFramePr>
          <p:xfrm>
            <a:off x="4267882" y="2356739"/>
            <a:ext cx="3656236" cy="21445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9" name="Grafico 8">
              <a:extLst>
                <a:ext uri="{FF2B5EF4-FFF2-40B4-BE49-F238E27FC236}">
                  <a16:creationId xmlns:a16="http://schemas.microsoft.com/office/drawing/2014/main" id="{B39ECFB6-76B3-D7F5-25CE-9953F41C15B1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7924118" y="2389799"/>
            <a:ext cx="3656236" cy="211026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54912219-3DCF-8ECD-19DF-343C630BD70D}"/>
              </a:ext>
            </a:extLst>
          </p:cNvPr>
          <p:cNvGrpSpPr/>
          <p:nvPr/>
        </p:nvGrpSpPr>
        <p:grpSpPr>
          <a:xfrm>
            <a:off x="615729" y="3634693"/>
            <a:ext cx="10964624" cy="2021491"/>
            <a:chOff x="611645" y="3716338"/>
            <a:chExt cx="10964624" cy="2021491"/>
          </a:xfrm>
        </p:grpSpPr>
        <p:graphicFrame>
          <p:nvGraphicFramePr>
            <p:cNvPr id="3" name="Grafico 2">
              <a:extLst>
                <a:ext uri="{FF2B5EF4-FFF2-40B4-BE49-F238E27FC236}">
                  <a16:creationId xmlns:a16="http://schemas.microsoft.com/office/drawing/2014/main" id="{03915BFE-9387-B800-3F3C-645363404354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911427054"/>
                </p:ext>
              </p:extLst>
            </p:nvPr>
          </p:nvGraphicFramePr>
          <p:xfrm>
            <a:off x="611645" y="3773459"/>
            <a:ext cx="3657600" cy="19643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1" name="Grafico 10">
              <a:extLst>
                <a:ext uri="{FF2B5EF4-FFF2-40B4-BE49-F238E27FC236}">
                  <a16:creationId xmlns:a16="http://schemas.microsoft.com/office/drawing/2014/main" id="{E70A93A6-839C-66DE-12BA-4547A740C60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808551171"/>
                </p:ext>
              </p:extLst>
            </p:nvPr>
          </p:nvGraphicFramePr>
          <p:xfrm>
            <a:off x="4265157" y="3716338"/>
            <a:ext cx="3657600" cy="19643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12" name="Grafico 11">
              <a:extLst>
                <a:ext uri="{FF2B5EF4-FFF2-40B4-BE49-F238E27FC236}">
                  <a16:creationId xmlns:a16="http://schemas.microsoft.com/office/drawing/2014/main" id="{6419D841-B2B9-239C-D038-B43311DA589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839064240"/>
                </p:ext>
              </p:extLst>
            </p:nvPr>
          </p:nvGraphicFramePr>
          <p:xfrm>
            <a:off x="7918669" y="3761337"/>
            <a:ext cx="3657600" cy="19479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</p:grp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B80AAE9-ADEF-0C74-892C-545C7344CEEC}"/>
              </a:ext>
            </a:extLst>
          </p:cNvPr>
          <p:cNvSpPr txBox="1"/>
          <p:nvPr/>
        </p:nvSpPr>
        <p:spPr>
          <a:xfrm>
            <a:off x="2116962" y="5800665"/>
            <a:ext cx="79580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Strip distributions well match results from ETA reverse engineering</a:t>
            </a:r>
          </a:p>
        </p:txBody>
      </p:sp>
    </p:spTree>
    <p:extLst>
      <p:ext uri="{BB962C8B-B14F-4D97-AF65-F5344CB8AC3E}">
        <p14:creationId xmlns:p14="http://schemas.microsoft.com/office/powerpoint/2010/main" val="235807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C25AA-C47E-5FB8-A451-6FFEBB6A9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8B9668-26E1-8CB7-8EEF-9A65C1699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“DAQ Optimized” Strip Lookup Table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0B3345D-83BC-F369-4E53-0C764F636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2026-10-09 | ECT Meeting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4502B03-6913-AE8F-BB1C-DA37C7980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Stefano Gramigna - sgramigna@roma2.infn.it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B2985C4-970F-39EA-E40E-E4FC5BD49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F6D6E-325C-48A3-92DA-693BB629A022}" type="slidenum">
              <a:rPr lang="it-IT" smtClean="0"/>
              <a:t>14</a:t>
            </a:fld>
            <a:endParaRPr lang="it-IT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5D8921F-3F6A-713F-627D-F743A5B798A9}"/>
              </a:ext>
            </a:extLst>
          </p:cNvPr>
          <p:cNvSpPr txBox="1"/>
          <p:nvPr/>
        </p:nvSpPr>
        <p:spPr>
          <a:xfrm>
            <a:off x="1254513" y="5800665"/>
            <a:ext cx="96829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Fragmentation is removed → Each SALSA handles only 1 view … but is it feasible? </a:t>
            </a:r>
          </a:p>
        </p:txBody>
      </p:sp>
      <p:graphicFrame>
        <p:nvGraphicFramePr>
          <p:cNvPr id="7" name="Oggetto 6">
            <a:extLst>
              <a:ext uri="{FF2B5EF4-FFF2-40B4-BE49-F238E27FC236}">
                <a16:creationId xmlns:a16="http://schemas.microsoft.com/office/drawing/2014/main" id="{962AA504-6EE6-B0D4-59CF-4ED3E8C269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4172412"/>
              </p:ext>
            </p:extLst>
          </p:nvPr>
        </p:nvGraphicFramePr>
        <p:xfrm>
          <a:off x="1522413" y="1296988"/>
          <a:ext cx="9148762" cy="426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149339" imgH="4261757" progId="Excel.Sheet.12">
                  <p:embed/>
                </p:oleObj>
              </mc:Choice>
              <mc:Fallback>
                <p:oleObj name="Worksheet" r:id="rId2" imgW="9149339" imgH="426175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2413" y="1296988"/>
                        <a:ext cx="9148762" cy="4262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28626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C4181-9BB9-D939-1AC3-3211F5F80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2B0B73-9C2E-4741-99D8-82EAA74F6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“DAQ Optimized” Strip Distributions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3C4DEC8-EFE9-B304-9993-8ACA2CCBE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2026-10-09 | ECT Meeting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0BAE2A1-7C7F-ABD3-D89D-0C9B360EF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42453"/>
            <a:ext cx="4114800" cy="396874"/>
          </a:xfrm>
        </p:spPr>
        <p:txBody>
          <a:bodyPr/>
          <a:lstStyle/>
          <a:p>
            <a:r>
              <a:rPr lang="it-IT"/>
              <a:t>Stefano Gramigna - sgramigna@roma2.infn.it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7455743-5C2D-5F8B-347F-D0572B623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F6D6E-325C-48A3-92DA-693BB629A022}" type="slidenum">
              <a:rPr lang="it-IT" smtClean="0"/>
              <a:t>15</a:t>
            </a:fld>
            <a:endParaRPr lang="it-IT" dirty="0"/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id="{E7F4F988-BBDE-BC72-CB4C-0EBACBBAEDA6}"/>
              </a:ext>
            </a:extLst>
          </p:cNvPr>
          <p:cNvGrpSpPr/>
          <p:nvPr/>
        </p:nvGrpSpPr>
        <p:grpSpPr>
          <a:xfrm>
            <a:off x="611645" y="1284721"/>
            <a:ext cx="10968708" cy="2144522"/>
            <a:chOff x="611646" y="2356739"/>
            <a:chExt cx="10968708" cy="2144522"/>
          </a:xfrm>
        </p:grpSpPr>
        <p:graphicFrame>
          <p:nvGraphicFramePr>
            <p:cNvPr id="7" name="Grafico 6">
              <a:extLst>
                <a:ext uri="{FF2B5EF4-FFF2-40B4-BE49-F238E27FC236}">
                  <a16:creationId xmlns:a16="http://schemas.microsoft.com/office/drawing/2014/main" id="{291EF4E2-F35C-8BE3-E8BE-A099BCAF3505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11646" y="2356739"/>
            <a:ext cx="3656236" cy="21433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8" name="Grafico 7">
              <a:extLst>
                <a:ext uri="{FF2B5EF4-FFF2-40B4-BE49-F238E27FC236}">
                  <a16:creationId xmlns:a16="http://schemas.microsoft.com/office/drawing/2014/main" id="{46DC0082-2901-3948-B66A-787B75A5055E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267882" y="2356739"/>
            <a:ext cx="3656236" cy="21445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9" name="Grafico 8">
              <a:extLst>
                <a:ext uri="{FF2B5EF4-FFF2-40B4-BE49-F238E27FC236}">
                  <a16:creationId xmlns:a16="http://schemas.microsoft.com/office/drawing/2014/main" id="{071708FA-8F31-302F-C307-70AF71B08E02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7924118" y="2389799"/>
            <a:ext cx="3656236" cy="211026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9685A80-027D-25EA-DB0F-F6363DD8A5AA}"/>
              </a:ext>
            </a:extLst>
          </p:cNvPr>
          <p:cNvSpPr txBox="1"/>
          <p:nvPr/>
        </p:nvSpPr>
        <p:spPr>
          <a:xfrm>
            <a:off x="477216" y="5800665"/>
            <a:ext cx="112487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Strip distributions look very different, routing lines might get excessively long and/or overlap AA</a:t>
            </a: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C01529EF-2207-0219-4382-975E08B88337}"/>
              </a:ext>
            </a:extLst>
          </p:cNvPr>
          <p:cNvGrpSpPr/>
          <p:nvPr/>
        </p:nvGrpSpPr>
        <p:grpSpPr>
          <a:xfrm>
            <a:off x="611644" y="3716338"/>
            <a:ext cx="11114292" cy="1842601"/>
            <a:chOff x="563117" y="3684816"/>
            <a:chExt cx="11114292" cy="1842601"/>
          </a:xfrm>
        </p:grpSpPr>
        <p:graphicFrame>
          <p:nvGraphicFramePr>
            <p:cNvPr id="13" name="Grafico 12">
              <a:extLst>
                <a:ext uri="{FF2B5EF4-FFF2-40B4-BE49-F238E27FC236}">
                  <a16:creationId xmlns:a16="http://schemas.microsoft.com/office/drawing/2014/main" id="{249F6F70-CEB8-1FCF-2E0A-1A030FE62A84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069534999"/>
                </p:ext>
              </p:extLst>
            </p:nvPr>
          </p:nvGraphicFramePr>
          <p:xfrm>
            <a:off x="563117" y="3684816"/>
            <a:ext cx="3704764" cy="182612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6" name="Grafico 15">
              <a:extLst>
                <a:ext uri="{FF2B5EF4-FFF2-40B4-BE49-F238E27FC236}">
                  <a16:creationId xmlns:a16="http://schemas.microsoft.com/office/drawing/2014/main" id="{BE6FB4AA-9283-B2D8-B0CF-C2AA63D8AAA1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87752498"/>
                </p:ext>
              </p:extLst>
            </p:nvPr>
          </p:nvGraphicFramePr>
          <p:xfrm>
            <a:off x="4267881" y="3701293"/>
            <a:ext cx="3704764" cy="182612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17" name="Grafico 16">
              <a:extLst>
                <a:ext uri="{FF2B5EF4-FFF2-40B4-BE49-F238E27FC236}">
                  <a16:creationId xmlns:a16="http://schemas.microsoft.com/office/drawing/2014/main" id="{44A56996-AC4A-D390-F2B3-40CD8E82BDA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93477429"/>
                </p:ext>
              </p:extLst>
            </p:nvPr>
          </p:nvGraphicFramePr>
          <p:xfrm>
            <a:off x="7972645" y="3700096"/>
            <a:ext cx="3704764" cy="18108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5094211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2CB83D-6D36-8648-A452-814443CFB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DDA3A43-BB14-9C88-0E72-DE4E669F4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b="1" dirty="0"/>
              <a:t>ETA Gerber files were studied</a:t>
            </a:r>
            <a:r>
              <a:rPr lang="en-US" dirty="0"/>
              <a:t> to extract strip distributions, as examples of “common practice” in routing strips to connectors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/>
              <a:t>Two hypotheses</a:t>
            </a:r>
            <a:r>
              <a:rPr lang="en-US" dirty="0"/>
              <a:t> were formulated </a:t>
            </a:r>
            <a:r>
              <a:rPr lang="en-US" b="1" dirty="0"/>
              <a:t>for routing of the</a:t>
            </a:r>
            <a:r>
              <a:rPr lang="en-US" dirty="0"/>
              <a:t> </a:t>
            </a:r>
            <a:r>
              <a:rPr lang="en-US" b="1" dirty="0"/>
              <a:t>preproduction prototypes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/>
              <a:t>The “</a:t>
            </a:r>
            <a:r>
              <a:rPr lang="en-US" b="1" dirty="0"/>
              <a:t>geometry optimized</a:t>
            </a:r>
            <a:r>
              <a:rPr lang="en-US" dirty="0"/>
              <a:t>” hypothesis favors </a:t>
            </a:r>
            <a:r>
              <a:rPr lang="en-US" b="1" dirty="0"/>
              <a:t>geometrical constraints</a:t>
            </a:r>
            <a:r>
              <a:rPr lang="en-US" dirty="0"/>
              <a:t> and </a:t>
            </a:r>
            <a:r>
              <a:rPr lang="en-US" b="1" dirty="0"/>
              <a:t>natural strip distributions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/>
              <a:t>The “</a:t>
            </a:r>
            <a:r>
              <a:rPr lang="en-US" b="1" dirty="0"/>
              <a:t>DAQ optimized</a:t>
            </a:r>
            <a:r>
              <a:rPr lang="en-US" dirty="0"/>
              <a:t>” hypothesis tries to take advantage as much as possible of SALSA’s </a:t>
            </a:r>
            <a:r>
              <a:rPr lang="en-US" b="1" dirty="0"/>
              <a:t>common mode corrections</a:t>
            </a:r>
            <a:r>
              <a:rPr lang="en-US" dirty="0"/>
              <a:t> by grouping </a:t>
            </a:r>
            <a:r>
              <a:rPr lang="en-US" b="1" dirty="0"/>
              <a:t>neighboring regions</a:t>
            </a:r>
            <a:r>
              <a:rPr lang="en-US" dirty="0"/>
              <a:t> of the readout circuit on the connector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electronic designer AKA </a:t>
            </a:r>
            <a:r>
              <a:rPr lang="en-US" b="1" dirty="0"/>
              <a:t>Bertrand</a:t>
            </a:r>
            <a:r>
              <a:rPr lang="en-US" dirty="0"/>
              <a:t> (CERN MPT Workshop) will ultimately have to evaluate these options when completing the design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“</a:t>
            </a:r>
            <a:r>
              <a:rPr lang="en-US" b="1" dirty="0"/>
              <a:t>Geometry Optimized</a:t>
            </a:r>
            <a:r>
              <a:rPr lang="en-US" dirty="0"/>
              <a:t>” routing seems the most rational option (in my opinion) and the logical </a:t>
            </a:r>
            <a:r>
              <a:rPr lang="en-US" b="1" dirty="0"/>
              <a:t>starting point for studies on SALSA rates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768D0A6-A4DC-02B9-0384-60DA94EEF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2026-10-09 | ECT Meeting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EC893FC-61B9-0DB6-7F57-1547C58A4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Stefano Gramigna - sgramigna@roma2.infn.it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0F401FA-6699-39C7-36CD-4EB59293E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F6D6E-325C-48A3-92DA-693BB629A022}" type="slidenum">
              <a:rPr lang="it-IT" smtClean="0"/>
              <a:t>16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63953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49ECAA1-D28B-1625-9D2F-6C9215739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D797569-B55F-848D-D478-26A78D7E313F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21257644">
            <a:off x="695325" y="1233488"/>
            <a:ext cx="10801349" cy="4967287"/>
          </a:xfrm>
        </p:spPr>
        <p:txBody>
          <a:bodyPr anchor="ctr">
            <a:normAutofit/>
          </a:bodyPr>
          <a:lstStyle/>
          <a:p>
            <a:pPr algn="ctr"/>
            <a:r>
              <a:rPr lang="en-US" sz="5400" b="1" i="1" noProof="0" dirty="0">
                <a:latin typeface="Segoe Print" panose="02000600000000000000" pitchFamily="2" charset="0"/>
              </a:rPr>
              <a:t>Thanks for your attention!</a:t>
            </a:r>
          </a:p>
          <a:p>
            <a:pPr algn="ctr">
              <a:spcBef>
                <a:spcPts val="1800"/>
              </a:spcBef>
            </a:pPr>
            <a:r>
              <a:rPr lang="en-US" sz="5400" b="1" i="1" noProof="0" dirty="0">
                <a:latin typeface="Segoe Print" panose="02000600000000000000" pitchFamily="2" charset="0"/>
              </a:rPr>
              <a:t>Questions?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2CE393-7AC5-D834-0F68-8351F1F6C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noProof="0"/>
              <a:t>2026-10-09 | ECT Meeting</a:t>
            </a:r>
            <a:endParaRPr lang="en-US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FF36C99-5ADB-23ED-2BF0-FE47FFA0F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Stefano Gramigna - sgramigna@roma2.infn.it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5F9649E-2083-BACA-230B-62784001C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F6D6E-325C-48A3-92DA-693BB629A022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259747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B35F577D-4BED-B4F8-D0B4-72EB2F90A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Backup Slides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E3F52424-2229-6105-9AFE-65084A4FF8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(Mostly slides from the January 2026 meeting)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F371438-758D-5733-AFF3-7CE883DCA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noProof="0"/>
              <a:t>2026-10-09 | ECT Meeting</a:t>
            </a:r>
            <a:endParaRPr lang="en-US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F9B29C-7553-0F8D-4258-B346118EF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Stefano Gramigna - sgramigna@roma2.infn.it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C5338E2-6865-8048-1177-788E7DEFB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F6D6E-325C-48A3-92DA-693BB629A022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142623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4063</TotalTime>
  <Words>834</Words>
  <Application>Microsoft Office PowerPoint</Application>
  <PresentationFormat>Widescreen</PresentationFormat>
  <Paragraphs>153</Paragraphs>
  <Slides>18</Slides>
  <Notes>1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4" baseType="lpstr">
      <vt:lpstr>Aptos</vt:lpstr>
      <vt:lpstr>Aptos Display</vt:lpstr>
      <vt:lpstr>Arial</vt:lpstr>
      <vt:lpstr>Segoe Print</vt:lpstr>
      <vt:lpstr>Tema di Office</vt:lpstr>
      <vt:lpstr>Worksheet</vt:lpstr>
      <vt:lpstr>Routing Studies for ETA2</vt:lpstr>
      <vt:lpstr>Outline</vt:lpstr>
      <vt:lpstr>ETA1 Reverse Engineering</vt:lpstr>
      <vt:lpstr>General Considerations</vt:lpstr>
      <vt:lpstr>At Connector Level…</vt:lpstr>
      <vt:lpstr>At Connector Level…</vt:lpstr>
      <vt:lpstr>At Connector Level…</vt:lpstr>
      <vt:lpstr>ETA Strip Lookup Table</vt:lpstr>
      <vt:lpstr>ETA Strip Distributions</vt:lpstr>
      <vt:lpstr>ETA2 Routing Hypotheses</vt:lpstr>
      <vt:lpstr>Geometrical Constraints</vt:lpstr>
      <vt:lpstr>“Geometry Optimized” Strip Lookup Table</vt:lpstr>
      <vt:lpstr>“Geometry Optimized” Strip Distributions</vt:lpstr>
      <vt:lpstr>“DAQ Optimized” Strip Lookup Table</vt:lpstr>
      <vt:lpstr>“DAQ Optimized” Strip Distributions</vt:lpstr>
      <vt:lpstr>Conclusions</vt:lpstr>
      <vt:lpstr>Presentazione standard di PowerPoint</vt:lpstr>
      <vt:lpstr>Backup Slides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Stefano Gramigna</dc:creator>
  <cp:lastModifiedBy>Stefano Gramigna</cp:lastModifiedBy>
  <cp:revision>298</cp:revision>
  <dcterms:created xsi:type="dcterms:W3CDTF">2025-03-11T08:42:28Z</dcterms:created>
  <dcterms:modified xsi:type="dcterms:W3CDTF">2026-10-09T14:19:30Z</dcterms:modified>
</cp:coreProperties>
</file>