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18"/>
  </p:notesMasterIdLst>
  <p:handoutMasterIdLst>
    <p:handoutMasterId r:id="rId19"/>
  </p:handoutMasterIdLst>
  <p:sldIdLst>
    <p:sldId id="493" r:id="rId2"/>
    <p:sldId id="507" r:id="rId3"/>
    <p:sldId id="508" r:id="rId4"/>
    <p:sldId id="528" r:id="rId5"/>
    <p:sldId id="526" r:id="rId6"/>
    <p:sldId id="523" r:id="rId7"/>
    <p:sldId id="524" r:id="rId8"/>
    <p:sldId id="525" r:id="rId9"/>
    <p:sldId id="529" r:id="rId10"/>
    <p:sldId id="516" r:id="rId11"/>
    <p:sldId id="518" r:id="rId12"/>
    <p:sldId id="521" r:id="rId13"/>
    <p:sldId id="522" r:id="rId14"/>
    <p:sldId id="520" r:id="rId15"/>
    <p:sldId id="527" r:id="rId16"/>
    <p:sldId id="519" r:id="rId1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4A8F"/>
    <a:srgbClr val="0F4F97"/>
    <a:srgbClr val="F6CE86"/>
    <a:srgbClr val="AEF8E5"/>
    <a:srgbClr val="0A8464"/>
    <a:srgbClr val="0DB78A"/>
    <a:srgbClr val="D68F10"/>
    <a:srgbClr val="F1B13D"/>
    <a:srgbClr val="10D6A2"/>
    <a:srgbClr val="2DE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6" autoAdjust="0"/>
    <p:restoredTop sz="65336" autoAdjust="0"/>
  </p:normalViewPr>
  <p:slideViewPr>
    <p:cSldViewPr snapToGrid="0">
      <p:cViewPr>
        <p:scale>
          <a:sx n="134" d="100"/>
          <a:sy n="134" d="100"/>
        </p:scale>
        <p:origin x="856" y="-8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11/4/17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11/4/17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9083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1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-</a:t>
            </a:r>
            <a:r>
              <a:rPr lang="cs-CZ" sz="1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741151</a:t>
            </a:r>
            <a:endParaRPr lang="en-US" sz="10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61" y="806117"/>
            <a:ext cx="8955078" cy="561874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9699" y="147944"/>
            <a:ext cx="8760239" cy="565055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>
              <a:defRPr sz="2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167" y="1320461"/>
            <a:ext cx="4310281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310984"/>
            <a:ext cx="4182142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793" y="1320461"/>
            <a:ext cx="4301655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320461"/>
            <a:ext cx="420024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428194"/>
            <a:ext cx="9144000" cy="4298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992" y="134412"/>
            <a:ext cx="8896016" cy="580099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46" y="790065"/>
            <a:ext cx="8956508" cy="563813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73915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150145" y="6676889"/>
            <a:ext cx="84895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7631796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 descr="\\Gs-san1\tpg\GS-Images\LOGOS\NNSA - National Nuclear Security Administration\NNSA_Logo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106082" y="6484099"/>
            <a:ext cx="1037918" cy="287409"/>
          </a:xfrm>
          <a:prstGeom prst="rect">
            <a:avLst/>
          </a:prstGeom>
          <a:noFill/>
        </p:spPr>
      </p:pic>
      <p:grpSp>
        <p:nvGrpSpPr>
          <p:cNvPr id="18" name="Group 4"/>
          <p:cNvGrpSpPr>
            <a:grpSpLocks/>
          </p:cNvGrpSpPr>
          <p:nvPr userDrawn="1"/>
        </p:nvGrpSpPr>
        <p:grpSpPr bwMode="auto">
          <a:xfrm>
            <a:off x="0" y="713864"/>
            <a:ext cx="9142413" cy="76200"/>
            <a:chOff x="0" y="0"/>
            <a:chExt cx="5760" cy="708"/>
          </a:xfrm>
        </p:grpSpPr>
        <p:sp>
          <p:nvSpPr>
            <p:cNvPr id="21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2" charset="0"/>
                <a:ea typeface="ＭＳ Ｐゴシック" pitchFamily="32" charset="-128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2" charset="0"/>
                <a:ea typeface="ＭＳ Ｐゴシック" pitchFamily="32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2800" b="1" kern="1200">
          <a:solidFill>
            <a:srgbClr val="214A8F"/>
          </a:solidFill>
          <a:effectLst/>
          <a:latin typeface="Arial Narrow" pitchFamily="34" charset="0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73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91516"/>
            <a:ext cx="8404826" cy="1539128"/>
          </a:xfrm>
        </p:spPr>
        <p:txBody>
          <a:bodyPr/>
          <a:lstStyle/>
          <a:p>
            <a:r>
              <a:rPr lang="en-US" sz="3200" b="1" dirty="0" smtClean="0"/>
              <a:t>Status of </a:t>
            </a:r>
            <a:r>
              <a:rPr lang="en-US" sz="3200" b="1" dirty="0"/>
              <a:t>FUDGE GNDS </a:t>
            </a:r>
            <a:r>
              <a:rPr lang="en-US" sz="3200" b="1" dirty="0" smtClean="0"/>
              <a:t>support and processing</a:t>
            </a:r>
            <a:endParaRPr lang="en-US" sz="32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45377" y="2606094"/>
            <a:ext cx="5686726" cy="454025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en-US" sz="2000" dirty="0" smtClean="0">
                <a:latin typeface="Arial"/>
                <a:ea typeface="+mj-ea"/>
                <a:cs typeface="Arial"/>
              </a:rPr>
              <a:t>Bret Beck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603764" y="1692311"/>
            <a:ext cx="8642926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latin typeface="Arial"/>
                <a:cs typeface="Lucida Handwriting"/>
              </a:rPr>
              <a:t>CSEWG, Nov. </a:t>
            </a:r>
            <a:r>
              <a:rPr lang="en-US" sz="1600" dirty="0">
                <a:latin typeface="Arial"/>
                <a:cs typeface="Lucida Handwriting"/>
              </a:rPr>
              <a:t>7</a:t>
            </a:r>
            <a:r>
              <a:rPr lang="en-US" sz="1600" dirty="0" smtClean="0">
                <a:latin typeface="Arial"/>
                <a:cs typeface="Lucida Handwriting"/>
              </a:rPr>
              <a:t>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Reconstruct </a:t>
            </a:r>
            <a:r>
              <a:rPr lang="en-US" dirty="0"/>
              <a:t>cross </a:t>
            </a:r>
            <a:r>
              <a:rPr lang="en-US" dirty="0" smtClean="0"/>
              <a:t>section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Heat </a:t>
            </a:r>
            <a:r>
              <a:rPr lang="en-US" dirty="0"/>
              <a:t>cross </a:t>
            </a:r>
            <a:r>
              <a:rPr lang="en-US" dirty="0" smtClean="0"/>
              <a:t>sections (incident neutrons only)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Calculate </a:t>
            </a:r>
            <a:r>
              <a:rPr lang="en-US" dirty="0"/>
              <a:t>cross section from photo-atomic coherent and incoherent scattering double differential cross </a:t>
            </a:r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smtClean="0"/>
              <a:t>processing: use by multi-group and MC processing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" y="3451438"/>
            <a:ext cx="4572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97" y="3451438"/>
            <a:ext cx="45720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9138" y="6000707"/>
            <a:ext cx="12962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 (eV)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286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Calculating available energy: </a:t>
                </a:r>
                <a:r>
                  <a:rPr lang="en-US" i="1" dirty="0" err="1" smtClean="0">
                    <a:latin typeface="Cambria Math" charset="0"/>
                    <a:ea typeface="Cambria Math" charset="0"/>
                    <a:cs typeface="Cambria Math" charset="0"/>
                  </a:rPr>
                  <a:t>E</a:t>
                </a:r>
                <a:r>
                  <a:rPr lang="en-US" baseline="-25000" dirty="0" err="1" smtClean="0"/>
                  <a:t>avail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This is the total kinetic energy to all products (E + Q)</a:t>
                </a:r>
                <a:br>
                  <a:rPr lang="en-US" dirty="0" smtClean="0"/>
                </a:br>
                <a:endParaRPr lang="en-US" dirty="0"/>
              </a:p>
              <a:p>
                <a:r>
                  <a:rPr lang="en-US" dirty="0"/>
                  <a:t>Calculating average product </a:t>
                </a:r>
                <a:r>
                  <a:rPr lang="en-US" dirty="0" smtClean="0"/>
                  <a:t>data</a:t>
                </a:r>
              </a:p>
              <a:p>
                <a:pPr lvl="1"/>
                <a:r>
                  <a:rPr lang="en-US" dirty="0" smtClean="0"/>
                  <a:t>For product ‘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’ this is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&lt;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800" b="0" i="0" baseline="-25000" smtClean="0">
                        <a:latin typeface="Cambria Math" charset="0"/>
                      </a:rPr>
                      <m:t>i</m:t>
                    </m:r>
                    <m:r>
                      <a:rPr lang="en-US" sz="2800" i="1">
                        <a:latin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) = 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sz="2800" i="1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Ω</m:t>
                        </m:r>
                        <m:r>
                          <a:rPr lang="en-US" sz="2800">
                            <a:latin typeface="Cambria Math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charset="0"/>
                          </a:rPr>
                          <m:t> </m:t>
                        </m:r>
                        <m:r>
                          <a:rPr lang="en-US" sz="2800" i="1">
                            <a:latin typeface="Cambria Math" charset="0"/>
                          </a:rPr>
                          <m:t>𝑃</m:t>
                        </m:r>
                        <m:r>
                          <m:rPr>
                            <m:sty m:val="p"/>
                          </m:rPr>
                          <a:rPr lang="en-US" sz="2800" b="0" i="0" baseline="-25000" smtClean="0">
                            <a:latin typeface="Cambria Math" charset="0"/>
                          </a:rPr>
                          <m:t>i</m:t>
                        </m:r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Ω</m:t>
                        </m:r>
                        <m:r>
                          <a:rPr lang="en-US" sz="2800" i="1">
                            <a:latin typeface="Cambria Math" charset="0"/>
                          </a:rPr>
                          <m:t>|</m:t>
                        </m:r>
                        <m:r>
                          <a:rPr lang="en-US" sz="2800" i="1">
                            <a:latin typeface="Cambria Math" charset="0"/>
                          </a:rPr>
                          <m:t>𝐸</m:t>
                        </m:r>
                      </m:e>
                    </m:nary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dirty="0" err="1" smtClean="0"/>
                  <a:t>Kerma</a:t>
                </a:r>
                <a:r>
                  <a:rPr lang="en-US" dirty="0" smtClean="0"/>
                  <a:t> is effectively (I think): </a:t>
                </a:r>
                <a:r>
                  <a:rPr lang="en-US" i="1" dirty="0" err="1" smtClean="0">
                    <a:latin typeface="Cambria Math" charset="0"/>
                    <a:ea typeface="Cambria Math" charset="0"/>
                    <a:cs typeface="Cambria Math" charset="0"/>
                  </a:rPr>
                  <a:t>E</a:t>
                </a:r>
                <a:r>
                  <a:rPr lang="en-US" baseline="-25000" dirty="0" err="1" smtClean="0"/>
                  <a:t>avail</a:t>
                </a:r>
                <a:r>
                  <a:rPr lang="en-US" dirty="0" smtClean="0"/>
                  <a:t>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( </a:t>
                </a:r>
                <a:r>
                  <a:rPr lang="en-US" i="1" dirty="0" err="1" smtClean="0">
                    <a:latin typeface="Cambria Math" charset="0"/>
                    <a:ea typeface="Cambria Math" charset="0"/>
                    <a:cs typeface="Cambria Math" charset="0"/>
                  </a:rPr>
                  <a:t>E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+ </a:t>
                </a:r>
                <a:r>
                  <a:rPr lang="en-US" i="1" dirty="0" err="1" smtClean="0">
                    <a:latin typeface="Cambria Math" charset="0"/>
                    <a:ea typeface="Cambria Math" charset="0"/>
                    <a:cs typeface="Cambria Math" charset="0"/>
                  </a:rPr>
                  <a:t>E</a:t>
                </a:r>
                <a:r>
                  <a:rPr lang="en-US" baseline="-25000" dirty="0" err="1" smtClean="0">
                    <a:latin typeface="Symbol" charset="2"/>
                    <a:ea typeface="Symbol" charset="2"/>
                    <a:cs typeface="Symbol" charset="2"/>
                  </a:rPr>
                  <a:t>g</a:t>
                </a:r>
                <a:r>
                  <a:rPr lang="en-US" dirty="0" smtClean="0"/>
                  <a:t> )</a:t>
                </a:r>
              </a:p>
              <a:p>
                <a:pPr lvl="1"/>
                <a:r>
                  <a:rPr lang="en-US" dirty="0" smtClean="0"/>
                  <a:t>At LLNL we call this deposition energy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r>
                  <a:rPr lang="en-US" dirty="0" smtClean="0"/>
                  <a:t>At LLNL we may transport an combination of</a:t>
                </a:r>
                <a:r>
                  <a:rPr lang="en-US" dirty="0"/>
                  <a:t> </a:t>
                </a:r>
                <a:r>
                  <a:rPr lang="en-US" dirty="0" smtClean="0"/>
                  <a:t>n, p, d, t, h, a and </a:t>
                </a:r>
                <a:r>
                  <a:rPr lang="en-US" dirty="0" smtClean="0">
                    <a:latin typeface="Symbol" charset="2"/>
                    <a:ea typeface="Symbol" charset="2"/>
                    <a:cs typeface="Symbol" charset="2"/>
                  </a:rPr>
                  <a:t>g</a:t>
                </a:r>
                <a:r>
                  <a:rPr lang="en-US" dirty="0" smtClean="0"/>
                  <a:t> LLN</a:t>
                </a:r>
              </a:p>
              <a:p>
                <a:pPr lvl="1"/>
                <a:r>
                  <a:rPr lang="en-US" dirty="0" smtClean="0"/>
                  <a:t>For example, transporting n, p and g the deposition energy is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i="1" dirty="0" err="1" smtClean="0">
                    <a:latin typeface="Cambria Math" charset="0"/>
                    <a:ea typeface="Cambria Math" charset="0"/>
                    <a:cs typeface="Cambria Math" charset="0"/>
                  </a:rPr>
                  <a:t>E</a:t>
                </a:r>
                <a:r>
                  <a:rPr lang="en-US" baseline="-25000" dirty="0" err="1" smtClean="0"/>
                  <a:t>DepEnergy</a:t>
                </a:r>
                <a:r>
                  <a:rPr lang="en-US" dirty="0" smtClean="0"/>
                  <a:t>  = </a:t>
                </a:r>
                <a:r>
                  <a:rPr lang="en-US" i="1" dirty="0" err="1" smtClean="0">
                    <a:latin typeface="Cambria Math" charset="0"/>
                    <a:ea typeface="Cambria Math" charset="0"/>
                    <a:cs typeface="Cambria Math" charset="0"/>
                  </a:rPr>
                  <a:t>E</a:t>
                </a:r>
                <a:r>
                  <a:rPr lang="en-US" baseline="-25000" dirty="0" err="1" smtClean="0"/>
                  <a:t>avail</a:t>
                </a:r>
                <a:r>
                  <a:rPr lang="en-US" dirty="0" smtClean="0"/>
                  <a:t> </a:t>
                </a:r>
                <a:r>
                  <a:rPr lang="mr-IN" dirty="0"/>
                  <a:t>–</a:t>
                </a:r>
                <a:r>
                  <a:rPr lang="en-US" dirty="0"/>
                  <a:t> </a:t>
                </a:r>
                <a:r>
                  <a:rPr lang="en-US" dirty="0" smtClean="0"/>
                  <a:t>( </a:t>
                </a:r>
                <a:r>
                  <a:rPr lang="en-US" i="1" dirty="0" err="1" smtClean="0">
                    <a:latin typeface="Cambria Math" charset="0"/>
                    <a:ea typeface="Cambria Math" charset="0"/>
                    <a:cs typeface="Cambria Math" charset="0"/>
                  </a:rPr>
                  <a:t>E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+ </a:t>
                </a:r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E</a:t>
                </a:r>
                <a:r>
                  <a:rPr lang="en-US" baseline="-25000" dirty="0" smtClean="0"/>
                  <a:t>p</a:t>
                </a:r>
                <a:r>
                  <a:rPr lang="en-US" dirty="0" smtClean="0"/>
                  <a:t> + </a:t>
                </a:r>
                <a:r>
                  <a:rPr lang="en-US" i="1" dirty="0" err="1" smtClean="0">
                    <a:latin typeface="Cambria Math" charset="0"/>
                    <a:ea typeface="Cambria Math" charset="0"/>
                    <a:cs typeface="Cambria Math" charset="0"/>
                  </a:rPr>
                  <a:t>E</a:t>
                </a:r>
                <a:r>
                  <a:rPr lang="en-US" baseline="-25000" dirty="0" err="1" smtClean="0">
                    <a:latin typeface="Symbol" charset="2"/>
                    <a:ea typeface="Symbol" charset="2"/>
                    <a:cs typeface="Symbol" charset="2"/>
                  </a:rPr>
                  <a:t>g</a:t>
                </a:r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smtClean="0"/>
              <a:t>processing 2: Product energy and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product distributions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onverts pdf to GNDS pdf/</a:t>
            </a:r>
            <a:r>
              <a:rPr lang="en-US" dirty="0" err="1" smtClean="0"/>
              <a:t>cdf</a:t>
            </a:r>
            <a:endParaRPr lang="en-US" dirty="0" smtClean="0"/>
          </a:p>
          <a:p>
            <a:pPr lvl="1"/>
            <a:r>
              <a:rPr lang="en-US" dirty="0" smtClean="0"/>
              <a:t>Calculates </a:t>
            </a:r>
            <a:r>
              <a:rPr lang="en-US" dirty="0" err="1" smtClean="0"/>
              <a:t>Kalbach</a:t>
            </a:r>
            <a:r>
              <a:rPr lang="en-US" dirty="0" smtClean="0"/>
              <a:t>/Mann a(E,E’) function if missing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each temperature, puts cross sections on a common energy grid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To do:</a:t>
            </a:r>
          </a:p>
          <a:p>
            <a:pPr lvl="1"/>
            <a:r>
              <a:rPr lang="en-US" dirty="0"/>
              <a:t>Implement </a:t>
            </a:r>
            <a:r>
              <a:rPr lang="en-US" dirty="0" err="1" smtClean="0"/>
              <a:t>upscattering</a:t>
            </a:r>
            <a:r>
              <a:rPr lang="en-US" dirty="0" smtClean="0"/>
              <a:t> (i.e., target thermal motion)</a:t>
            </a:r>
          </a:p>
          <a:p>
            <a:pPr lvl="1"/>
            <a:r>
              <a:rPr lang="en-US" dirty="0"/>
              <a:t>Charged-Particle Elastic </a:t>
            </a:r>
            <a:r>
              <a:rPr lang="en-US" dirty="0" smtClean="0"/>
              <a:t>Scattering (ENDF MF=6/LAW=5)?</a:t>
            </a:r>
          </a:p>
          <a:p>
            <a:pPr lvl="1"/>
            <a:r>
              <a:rPr lang="en-US" dirty="0" smtClean="0"/>
              <a:t>Handle photo-atomic data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</a:t>
            </a:r>
            <a:r>
              <a:rPr lang="en-US" dirty="0" smtClean="0"/>
              <a:t>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8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heated cross section to multi-group per reaction</a:t>
            </a:r>
          </a:p>
          <a:p>
            <a:pPr lvl="1"/>
            <a:r>
              <a:rPr lang="en-US" dirty="0" smtClean="0"/>
              <a:t>cross sections</a:t>
            </a:r>
          </a:p>
          <a:p>
            <a:pPr lvl="1"/>
            <a:r>
              <a:rPr lang="en-US" dirty="0" smtClean="0"/>
              <a:t>Q-values </a:t>
            </a:r>
            <a:r>
              <a:rPr lang="en-US" dirty="0"/>
              <a:t>on </a:t>
            </a:r>
            <a:r>
              <a:rPr lang="en-US" dirty="0" smtClean="0"/>
              <a:t>a per channel basis</a:t>
            </a:r>
          </a:p>
          <a:p>
            <a:pPr lvl="1"/>
            <a:r>
              <a:rPr lang="en-US" dirty="0" smtClean="0"/>
              <a:t>multiplicities </a:t>
            </a:r>
            <a:r>
              <a:rPr lang="en-US" dirty="0"/>
              <a:t>on a per </a:t>
            </a:r>
            <a:r>
              <a:rPr lang="en-US" dirty="0" smtClean="0"/>
              <a:t>product basis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vailable energy/momentum </a:t>
            </a:r>
            <a:r>
              <a:rPr lang="en-US" dirty="0"/>
              <a:t>on a per </a:t>
            </a:r>
            <a:r>
              <a:rPr lang="en-US" dirty="0" smtClean="0"/>
              <a:t>product basis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product </a:t>
            </a:r>
            <a:r>
              <a:rPr lang="en-US" dirty="0"/>
              <a:t>energy/momentum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istributions (transfer matrices) on a per product basis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do:</a:t>
            </a:r>
          </a:p>
          <a:p>
            <a:pPr lvl="1"/>
            <a:r>
              <a:rPr lang="en-US" dirty="0" smtClean="0"/>
              <a:t>Implement </a:t>
            </a:r>
            <a:r>
              <a:rPr lang="en-US" dirty="0" err="1" smtClean="0"/>
              <a:t>upscattering</a:t>
            </a:r>
            <a:endParaRPr lang="en-US" dirty="0" smtClean="0"/>
          </a:p>
          <a:p>
            <a:pPr lvl="1"/>
            <a:r>
              <a:rPr lang="en-US" dirty="0"/>
              <a:t>Charged-Particle Elastic </a:t>
            </a:r>
            <a:r>
              <a:rPr lang="en-US" dirty="0" smtClean="0"/>
              <a:t>Scattering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6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GIDI: General Interaction Data Interface</a:t>
            </a:r>
          </a:p>
          <a:p>
            <a:pPr lvl="1"/>
            <a:r>
              <a:rPr lang="en-US" dirty="0" smtClean="0"/>
              <a:t>C++ API to read GNDS files for transport codes</a:t>
            </a:r>
          </a:p>
          <a:p>
            <a:pPr lvl="1"/>
            <a:r>
              <a:rPr lang="en-US" dirty="0" smtClean="0"/>
              <a:t>Multi-group collapsing</a:t>
            </a:r>
          </a:p>
          <a:p>
            <a:pPr lvl="1"/>
            <a:r>
              <a:rPr lang="en-US" dirty="0" smtClean="0"/>
              <a:t>Calculates multi-group energy deposition</a:t>
            </a:r>
          </a:p>
          <a:p>
            <a:pPr lvl="1"/>
            <a:r>
              <a:rPr lang="en-US" dirty="0" smtClean="0"/>
              <a:t>Nearly complete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MCGIDI: Monte Carlo GIDI</a:t>
            </a:r>
          </a:p>
          <a:p>
            <a:pPr lvl="1"/>
            <a:r>
              <a:rPr lang="en-US" dirty="0"/>
              <a:t>C++ </a:t>
            </a:r>
            <a:r>
              <a:rPr lang="en-US" dirty="0" smtClean="0"/>
              <a:t>API to store and sample for Monte Carlo transport codes</a:t>
            </a:r>
          </a:p>
          <a:p>
            <a:pPr lvl="1"/>
            <a:r>
              <a:rPr lang="en-US" dirty="0" smtClean="0"/>
              <a:t>Uses GIDI to read data, then puts it into better form for MC needs</a:t>
            </a:r>
          </a:p>
          <a:p>
            <a:pPr lvl="1"/>
            <a:r>
              <a:rPr lang="en-US" dirty="0" smtClean="0"/>
              <a:t>Handles point-wise cross sections and pdf/</a:t>
            </a:r>
            <a:r>
              <a:rPr lang="en-US" dirty="0" err="1" smtClean="0"/>
              <a:t>cdf</a:t>
            </a:r>
            <a:r>
              <a:rPr lang="en-US" dirty="0" smtClean="0"/>
              <a:t> distributions</a:t>
            </a:r>
          </a:p>
          <a:p>
            <a:pPr lvl="1"/>
            <a:r>
              <a:rPr lang="en-US" dirty="0" smtClean="0"/>
              <a:t>Working on</a:t>
            </a:r>
          </a:p>
          <a:p>
            <a:pPr lvl="2"/>
            <a:r>
              <a:rPr lang="en-US" dirty="0" smtClean="0"/>
              <a:t>point-wise energy deposition</a:t>
            </a:r>
          </a:p>
          <a:p>
            <a:pPr lvl="2"/>
            <a:r>
              <a:rPr lang="en-US" dirty="0" smtClean="0"/>
              <a:t>multi-group and fixed-grid support for cross sections, deposition energy, etc.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ngle biasing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via </a:t>
            </a:r>
            <a:r>
              <a:rPr lang="en-US" dirty="0" smtClean="0"/>
              <a:t>GIDI/MCGIDI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1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LLNL transport codes are </a:t>
            </a:r>
            <a:r>
              <a:rPr lang="en-US" dirty="0"/>
              <a:t>implementing GIDI/MCGIDI </a:t>
            </a:r>
            <a:endParaRPr lang="en-US" dirty="0" smtClean="0"/>
          </a:p>
          <a:p>
            <a:pPr lvl="1"/>
            <a:r>
              <a:rPr lang="en-US" dirty="0" err="1" smtClean="0"/>
              <a:t>Ardra</a:t>
            </a:r>
            <a:r>
              <a:rPr lang="en-US" dirty="0" smtClean="0"/>
              <a:t> (deterministic) and </a:t>
            </a:r>
          </a:p>
          <a:p>
            <a:pPr lvl="1"/>
            <a:r>
              <a:rPr lang="en-US" dirty="0" smtClean="0"/>
              <a:t>Mercury (MC) transport codes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See Marie-Anne </a:t>
            </a:r>
            <a:r>
              <a:rPr lang="en-US" dirty="0" err="1" smtClean="0"/>
              <a:t>Descalle</a:t>
            </a:r>
            <a:r>
              <a:rPr lang="en-US" dirty="0" smtClean="0"/>
              <a:t> criticality tests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alk </a:t>
            </a:r>
            <a:r>
              <a:rPr lang="en-US" dirty="0"/>
              <a:t>Monday </a:t>
            </a:r>
            <a:r>
              <a:rPr lang="en-US" dirty="0" smtClean="0"/>
              <a:t>14:25</a:t>
            </a:r>
            <a:endParaRPr lang="en-US" dirty="0"/>
          </a:p>
          <a:p>
            <a:pPr lvl="1"/>
            <a:r>
              <a:rPr lang="en-US" dirty="0" smtClean="0"/>
              <a:t>Various versions of ENDF including ENDF/B-VIII.beta5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Transfer matrices</a:t>
            </a:r>
          </a:p>
          <a:p>
            <a:pPr lvl="1"/>
            <a:r>
              <a:rPr lang="en-US" dirty="0" smtClean="0"/>
              <a:t>See Caleb Mattoon about comparison to NJOY and AMPX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via </a:t>
            </a:r>
            <a:r>
              <a:rPr lang="en-US" dirty="0" smtClean="0"/>
              <a:t>GIDI/MCGIDI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9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Upscattering</a:t>
            </a:r>
            <a:r>
              <a:rPr lang="en-US" dirty="0" smtClean="0"/>
              <a:t> (i.e., target thermal motion)</a:t>
            </a:r>
          </a:p>
          <a:p>
            <a:r>
              <a:rPr lang="en-US" dirty="0" smtClean="0"/>
              <a:t>Neutron thermal scattering law</a:t>
            </a:r>
          </a:p>
          <a:p>
            <a:r>
              <a:rPr lang="en-US" dirty="0" smtClean="0"/>
              <a:t>Unresolved resonance probability tables</a:t>
            </a:r>
          </a:p>
          <a:p>
            <a:r>
              <a:rPr lang="en-US" dirty="0" smtClean="0"/>
              <a:t>Multi-band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GNDS to ACE, NDI, etc.</a:t>
            </a:r>
          </a:p>
          <a:p>
            <a:pPr lvl="1"/>
            <a:r>
              <a:rPr lang="en-US" dirty="0" smtClean="0"/>
              <a:t>Need a “python” script to split an ACE into directories by MT (e.g., reaction) and data type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3148" y="4823205"/>
            <a:ext cx="408968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MT_2</a:t>
            </a:r>
            <a:r>
              <a:rPr lang="en-US" dirty="0" smtClean="0"/>
              <a:t>/ </a:t>
            </a:r>
            <a:r>
              <a:rPr lang="en-US" smtClean="0"/>
              <a:t>	MT_5</a:t>
            </a:r>
            <a:r>
              <a:rPr lang="en-US" dirty="0" smtClean="0"/>
              <a:t>/</a:t>
            </a:r>
            <a:r>
              <a:rPr lang="en-US" smtClean="0"/>
              <a:t>	MT_51</a:t>
            </a:r>
            <a:r>
              <a:rPr lang="en-US" dirty="0" smtClean="0"/>
              <a:t>/</a:t>
            </a:r>
            <a:r>
              <a:rPr lang="en-US" smtClean="0"/>
              <a:t>	MT_52/ 	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93148" y="5560894"/>
            <a:ext cx="497896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crossSection</a:t>
            </a:r>
            <a:r>
              <a:rPr lang="en-US" dirty="0" smtClean="0"/>
              <a:t>		# One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) pair per line</a:t>
            </a:r>
          </a:p>
          <a:p>
            <a:r>
              <a:rPr lang="en-US" dirty="0" smtClean="0"/>
              <a:t>neutron_1/		# Data for outgoing neutron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91024" y="5114611"/>
            <a:ext cx="140677" cy="446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4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43" y="785190"/>
            <a:ext cx="9015236" cy="561560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Overview of FUDGE</a:t>
            </a:r>
          </a:p>
          <a:p>
            <a:pPr lvl="1"/>
            <a:r>
              <a:rPr lang="en-US" dirty="0" smtClean="0"/>
              <a:t>Translation of ENDF/ENDL to GNDS</a:t>
            </a:r>
          </a:p>
          <a:p>
            <a:pPr lvl="1"/>
            <a:r>
              <a:rPr lang="en-US" dirty="0" smtClean="0"/>
              <a:t>FUDGE GNDS processing example for transport codes</a:t>
            </a:r>
          </a:p>
          <a:p>
            <a:pPr lvl="1"/>
            <a:r>
              <a:rPr lang="en-US" dirty="0" smtClean="0"/>
              <a:t>Common processing</a:t>
            </a:r>
          </a:p>
          <a:p>
            <a:pPr lvl="2"/>
            <a:r>
              <a:rPr lang="en-US" dirty="0" smtClean="0"/>
              <a:t>Reconstructing cross section, heating cross sections, </a:t>
            </a:r>
            <a:r>
              <a:rPr lang="en-US" dirty="0"/>
              <a:t>calculating average product data, </a:t>
            </a:r>
            <a:r>
              <a:rPr lang="en-US" dirty="0" smtClean="0"/>
              <a:t>etc.</a:t>
            </a:r>
          </a:p>
          <a:p>
            <a:pPr lvl="1"/>
            <a:r>
              <a:rPr lang="en-US" dirty="0"/>
              <a:t>Monte Carlo </a:t>
            </a:r>
            <a:r>
              <a:rPr lang="en-US" dirty="0" smtClean="0"/>
              <a:t>processing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df/</a:t>
            </a:r>
            <a:r>
              <a:rPr lang="en-US" dirty="0" err="1" smtClean="0"/>
              <a:t>cdf</a:t>
            </a:r>
            <a:r>
              <a:rPr lang="en-US" dirty="0" smtClean="0"/>
              <a:t> and gridded cross sections</a:t>
            </a:r>
          </a:p>
          <a:p>
            <a:pPr lvl="1"/>
            <a:r>
              <a:rPr lang="en-US" dirty="0"/>
              <a:t>Deterministic </a:t>
            </a:r>
            <a:r>
              <a:rPr lang="en-US" dirty="0" smtClean="0"/>
              <a:t>processing</a:t>
            </a:r>
          </a:p>
          <a:p>
            <a:pPr lvl="2"/>
            <a:r>
              <a:rPr lang="en-US" dirty="0" smtClean="0"/>
              <a:t>Multi-group structures</a:t>
            </a:r>
          </a:p>
          <a:p>
            <a:pPr lvl="2"/>
            <a:r>
              <a:rPr lang="en-US" dirty="0" smtClean="0"/>
              <a:t>Multi-grouping data</a:t>
            </a:r>
          </a:p>
          <a:p>
            <a:pPr lvl="1"/>
            <a:r>
              <a:rPr lang="en-US" dirty="0" smtClean="0"/>
              <a:t>Testing via GIDI/MCGIDI</a:t>
            </a:r>
          </a:p>
          <a:p>
            <a:pPr lvl="1"/>
            <a:r>
              <a:rPr lang="en-US" dirty="0" smtClean="0"/>
              <a:t>Future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FUDGE</a:t>
            </a:r>
          </a:p>
          <a:p>
            <a:pPr lvl="1"/>
            <a:r>
              <a:rPr lang="en-US" dirty="0" smtClean="0"/>
              <a:t>Originally named “For Updating Data and Generating ENDL”</a:t>
            </a:r>
          </a:p>
          <a:p>
            <a:pPr lvl="1"/>
            <a:r>
              <a:rPr lang="en-US" dirty="0" smtClean="0"/>
              <a:t>Changed to “For </a:t>
            </a:r>
            <a:r>
              <a:rPr lang="en-US" dirty="0"/>
              <a:t>Updating Data and Generating </a:t>
            </a:r>
            <a:r>
              <a:rPr lang="en-US" dirty="0" smtClean="0"/>
              <a:t>Evaluation”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Started around 2002 to manage, manipulate, view and process ENDL 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Updated to translate ENDL and ENDF to GNDS and GNDS to ENDF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Updating</a:t>
            </a:r>
            <a:r>
              <a:rPr lang="en-US" dirty="0" smtClean="0"/>
              <a:t> to </a:t>
            </a:r>
            <a:r>
              <a:rPr lang="en-US" dirty="0"/>
              <a:t>manage, manipulate, </a:t>
            </a:r>
            <a:r>
              <a:rPr lang="en-US" dirty="0" smtClean="0"/>
              <a:t>view, check </a:t>
            </a:r>
            <a:r>
              <a:rPr lang="en-US" dirty="0"/>
              <a:t>and process </a:t>
            </a:r>
            <a:r>
              <a:rPr lang="en-US" dirty="0" smtClean="0"/>
              <a:t>GNDS 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Download fudge via </a:t>
            </a:r>
            <a:r>
              <a:rPr lang="en-US" dirty="0"/>
              <a:t>https://ndclx4.bnl.gov/gf/project/</a:t>
            </a:r>
            <a:r>
              <a:rPr lang="en-US" dirty="0" err="1"/>
              <a:t>gnd</a:t>
            </a:r>
            <a:r>
              <a:rPr lang="en-US" dirty="0"/>
              <a:t>/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Now includes all deterministic processing</a:t>
            </a:r>
          </a:p>
          <a:p>
            <a:pPr lvl="1"/>
            <a:r>
              <a:rPr lang="en-US" dirty="0" smtClean="0"/>
              <a:t>Python 2.7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FUDGE</a:t>
            </a:r>
          </a:p>
        </p:txBody>
      </p:sp>
    </p:spTree>
    <p:extLst>
      <p:ext uri="{BB962C8B-B14F-4D97-AF65-F5344CB8AC3E}">
        <p14:creationId xmlns:p14="http://schemas.microsoft.com/office/powerpoint/2010/main" val="23992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ENDL translation complete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Of the following ENDF sub-libraries, FUDGE translates all. </a:t>
            </a:r>
            <a:r>
              <a:rPr lang="en-US" dirty="0"/>
              <a:t>B</a:t>
            </a:r>
            <a:r>
              <a:rPr lang="en-US" dirty="0" smtClean="0"/>
              <a:t>ut definition for </a:t>
            </a:r>
            <a:r>
              <a:rPr lang="en-US" dirty="0" err="1" smtClean="0"/>
              <a:t>nfy</a:t>
            </a:r>
            <a:r>
              <a:rPr lang="en-US" dirty="0" smtClean="0"/>
              <a:t> and </a:t>
            </a:r>
            <a:r>
              <a:rPr lang="en-US" dirty="0" err="1" smtClean="0"/>
              <a:t>sfy</a:t>
            </a:r>
            <a:r>
              <a:rPr lang="en-US" dirty="0" smtClean="0"/>
              <a:t> still not complete in GNDS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FUDGE handles all properly formatted ENDF-6 formatted files except for the new fission stuff</a:t>
            </a:r>
          </a:p>
          <a:p>
            <a:pPr lvl="1"/>
            <a:r>
              <a:rPr lang="en-US" dirty="0" smtClean="0"/>
              <a:t>ENDF/B-VII.1, VIII.0-beta5</a:t>
            </a:r>
          </a:p>
          <a:p>
            <a:r>
              <a:rPr lang="en-US" dirty="0" smtClean="0"/>
              <a:t>The following sub-libraries can be processed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Translation of ENDF/ENDL to 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GNDS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2188" y="2571750"/>
            <a:ext cx="715962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neutrons </a:t>
            </a:r>
            <a:r>
              <a:rPr lang="en-US" sz="1600" dirty="0" smtClean="0"/>
              <a:t>		protons 			deuterons 		tritons</a:t>
            </a:r>
          </a:p>
          <a:p>
            <a:r>
              <a:rPr lang="en-US" sz="1600" dirty="0" smtClean="0"/>
              <a:t>helium3s 		gammas	</a:t>
            </a:r>
            <a:r>
              <a:rPr lang="en-US" sz="1600" dirty="0"/>
              <a:t> </a:t>
            </a:r>
            <a:r>
              <a:rPr lang="en-US" sz="1600" dirty="0" smtClean="0"/>
              <a:t>		</a:t>
            </a:r>
            <a:r>
              <a:rPr lang="en-US" sz="1600" dirty="0" err="1" smtClean="0"/>
              <a:t>photoat</a:t>
            </a:r>
            <a:r>
              <a:rPr lang="en-US" sz="1600" dirty="0" smtClean="0"/>
              <a:t>			standards</a:t>
            </a:r>
          </a:p>
          <a:p>
            <a:r>
              <a:rPr lang="en-US" sz="1600" dirty="0" smtClean="0"/>
              <a:t>electrons 		decay			</a:t>
            </a:r>
            <a:r>
              <a:rPr lang="en-US" sz="1600" dirty="0" err="1" smtClean="0"/>
              <a:t>atomic_relax</a:t>
            </a:r>
            <a:r>
              <a:rPr lang="en-US" sz="1600" dirty="0" smtClean="0"/>
              <a:t>		</a:t>
            </a:r>
            <a:r>
              <a:rPr lang="en-US" sz="1600" dirty="0"/>
              <a:t> </a:t>
            </a:r>
            <a:r>
              <a:rPr lang="en-US" sz="1600" dirty="0" err="1"/>
              <a:t>thermal_scatt</a:t>
            </a:r>
            <a:endParaRPr lang="en-US" sz="1600" dirty="0"/>
          </a:p>
          <a:p>
            <a:r>
              <a:rPr lang="en-US" sz="1600" dirty="0" err="1"/>
              <a:t>n</a:t>
            </a:r>
            <a:r>
              <a:rPr lang="en-US" sz="1600" dirty="0" err="1" smtClean="0"/>
              <a:t>fy</a:t>
            </a:r>
            <a:r>
              <a:rPr lang="en-US" sz="1600" dirty="0" smtClean="0"/>
              <a:t>				</a:t>
            </a:r>
            <a:r>
              <a:rPr lang="en-US" sz="1600" dirty="0" err="1" smtClean="0"/>
              <a:t>sfy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69195" y="5565775"/>
            <a:ext cx="680561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dirty="0" smtClean="0"/>
              <a:t>eutrons			protons			deuterons 		</a:t>
            </a:r>
            <a:r>
              <a:rPr lang="en-US" sz="1600" dirty="0"/>
              <a:t> </a:t>
            </a:r>
            <a:r>
              <a:rPr lang="en-US" sz="1600" dirty="0" smtClean="0"/>
              <a:t>tritons</a:t>
            </a:r>
          </a:p>
          <a:p>
            <a:r>
              <a:rPr lang="en-US" sz="1600" dirty="0" smtClean="0"/>
              <a:t>gammas			helium3s		</a:t>
            </a:r>
            <a:r>
              <a:rPr lang="en-US" sz="1600" dirty="0"/>
              <a:t> </a:t>
            </a:r>
            <a:r>
              <a:rPr lang="en-US" sz="1600" dirty="0" err="1"/>
              <a:t>photoat</a:t>
            </a:r>
            <a:r>
              <a:rPr lang="en-US" sz="1600" dirty="0"/>
              <a:t> </a:t>
            </a:r>
            <a:r>
              <a:rPr lang="en-US" sz="1600" dirty="0" smtClean="0"/>
              <a:t>			standards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051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FUDGE command to process a GNDS file for deterministic and Monte Carlo transport at 3 temperatures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600" dirty="0" smtClean="0"/>
          </a:p>
          <a:p>
            <a:pPr lvl="1"/>
            <a:r>
              <a:rPr lang="en-US" dirty="0" smtClean="0"/>
              <a:t>Default temperature unit is MeV/K 		(--</a:t>
            </a:r>
            <a:r>
              <a:rPr lang="en-US" dirty="0" err="1" smtClean="0"/>
              <a:t>temperatureUnit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processProtare.py</a:t>
            </a:r>
            <a:r>
              <a:rPr lang="en-US" dirty="0" smtClean="0"/>
              <a:t> can be user modified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File contains</a:t>
            </a:r>
          </a:p>
          <a:p>
            <a:pPr lvl="1"/>
            <a:r>
              <a:rPr lang="en-US" dirty="0" smtClean="0"/>
              <a:t>evaluation data</a:t>
            </a:r>
          </a:p>
          <a:p>
            <a:pPr lvl="1"/>
            <a:r>
              <a:rPr lang="en-US" dirty="0" smtClean="0"/>
              <a:t>average product data</a:t>
            </a:r>
          </a:p>
          <a:p>
            <a:pPr lvl="1"/>
            <a:r>
              <a:rPr lang="en-US" dirty="0" smtClean="0"/>
              <a:t>pdf/</a:t>
            </a:r>
            <a:r>
              <a:rPr lang="en-US" dirty="0" err="1" smtClean="0"/>
              <a:t>cdf</a:t>
            </a:r>
            <a:r>
              <a:rPr lang="en-US" dirty="0" smtClean="0"/>
              <a:t> data for distributions (e.g., P(E’|E))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eated cross sections</a:t>
            </a:r>
          </a:p>
          <a:p>
            <a:pPr lvl="1"/>
            <a:r>
              <a:rPr lang="en-US" dirty="0" smtClean="0"/>
              <a:t>Common grid heated cross section (for Monte Carlo)</a:t>
            </a:r>
          </a:p>
          <a:p>
            <a:pPr lvl="1"/>
            <a:r>
              <a:rPr lang="en-US" dirty="0" smtClean="0"/>
              <a:t>multi-group data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FUDGE GNDS processing example for transport codes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26" y="1821346"/>
            <a:ext cx="8597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b</a:t>
            </a:r>
            <a:r>
              <a:rPr lang="en-US" sz="1600" dirty="0" smtClean="0">
                <a:solidFill>
                  <a:srgbClr val="FF0000"/>
                </a:solidFill>
              </a:rPr>
              <a:t>in/</a:t>
            </a:r>
            <a:r>
              <a:rPr lang="en-US" sz="1600" dirty="0" err="1" smtClean="0">
                <a:solidFill>
                  <a:srgbClr val="FF0000"/>
                </a:solidFill>
              </a:rPr>
              <a:t>processProtare.py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--</a:t>
            </a:r>
            <a:r>
              <a:rPr lang="en-US" sz="1600" dirty="0" err="1">
                <a:solidFill>
                  <a:srgbClr val="FF0000"/>
                </a:solidFill>
              </a:rPr>
              <a:t>energyUnit</a:t>
            </a:r>
            <a:r>
              <a:rPr lang="en-US" sz="1600" dirty="0">
                <a:solidFill>
                  <a:srgbClr val="FF0000"/>
                </a:solidFill>
              </a:rPr>
              <a:t> MeV -mc -mg -t 2.58522e-08 -t 1e-07 -t 1e-4 </a:t>
            </a:r>
            <a:r>
              <a:rPr lang="en-US" sz="1600" dirty="0" err="1">
                <a:solidFill>
                  <a:srgbClr val="FF0000"/>
                </a:solidFill>
              </a:rPr>
              <a:t>gnds.file.xml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level of GNDS file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945"/>
            <a:ext cx="9130536" cy="49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about data are given by various styles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2" y="2050379"/>
            <a:ext cx="8052877" cy="3638866"/>
          </a:xfrm>
          <a:prstGeom prst="rect">
            <a:avLst/>
          </a:prstGeom>
        </p:spPr>
      </p:pic>
      <p:sp>
        <p:nvSpPr>
          <p:cNvPr id="4" name="Curved Right Arrow 3"/>
          <p:cNvSpPr/>
          <p:nvPr/>
        </p:nvSpPr>
        <p:spPr>
          <a:xfrm flipV="1">
            <a:off x="748505" y="4858047"/>
            <a:ext cx="359121" cy="663464"/>
          </a:xfrm>
          <a:prstGeom prst="curvedRightArrow">
            <a:avLst>
              <a:gd name="adj1" fmla="val 14666"/>
              <a:gd name="adj2" fmla="val 431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 flipV="1">
            <a:off x="832970" y="4878464"/>
            <a:ext cx="267820" cy="353035"/>
          </a:xfrm>
          <a:prstGeom prst="curvedRightArrow">
            <a:avLst>
              <a:gd name="adj1" fmla="val 14666"/>
              <a:gd name="adj2" fmla="val 431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flipV="1">
            <a:off x="748505" y="4034090"/>
            <a:ext cx="359121" cy="663464"/>
          </a:xfrm>
          <a:prstGeom prst="curvedRightArrow">
            <a:avLst>
              <a:gd name="adj1" fmla="val 14666"/>
              <a:gd name="adj2" fmla="val 431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flipV="1">
            <a:off x="840543" y="4045821"/>
            <a:ext cx="267820" cy="353035"/>
          </a:xfrm>
          <a:prstGeom prst="curvedRightArrow">
            <a:avLst>
              <a:gd name="adj1" fmla="val 14666"/>
              <a:gd name="adj2" fmla="val 431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V="1">
            <a:off x="748505" y="3202121"/>
            <a:ext cx="359121" cy="663464"/>
          </a:xfrm>
          <a:prstGeom prst="curvedRightArrow">
            <a:avLst>
              <a:gd name="adj1" fmla="val 14666"/>
              <a:gd name="adj2" fmla="val 431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V="1">
            <a:off x="840543" y="3229418"/>
            <a:ext cx="267820" cy="353035"/>
          </a:xfrm>
          <a:prstGeom prst="curvedRightArrow">
            <a:avLst>
              <a:gd name="adj1" fmla="val 14666"/>
              <a:gd name="adj2" fmla="val 431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flipV="1">
            <a:off x="251200" y="2669352"/>
            <a:ext cx="736506" cy="2291694"/>
          </a:xfrm>
          <a:prstGeom prst="curvedRightArrow">
            <a:avLst>
              <a:gd name="adj1" fmla="val 5358"/>
              <a:gd name="adj2" fmla="val 25468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flipV="1">
            <a:off x="408276" y="2754529"/>
            <a:ext cx="547814" cy="1375627"/>
          </a:xfrm>
          <a:prstGeom prst="curvedRightArrow">
            <a:avLst>
              <a:gd name="adj1" fmla="val 5358"/>
              <a:gd name="adj2" fmla="val 3049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flipV="1">
            <a:off x="625949" y="2754501"/>
            <a:ext cx="359121" cy="564935"/>
          </a:xfrm>
          <a:prstGeom prst="curvedRightArrow">
            <a:avLst>
              <a:gd name="adj1" fmla="val 14666"/>
              <a:gd name="adj2" fmla="val 7228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flipV="1">
            <a:off x="851160" y="2387817"/>
            <a:ext cx="267820" cy="353035"/>
          </a:xfrm>
          <a:prstGeom prst="curvedRightArrow">
            <a:avLst>
              <a:gd name="adj1" fmla="val 14666"/>
              <a:gd name="adj2" fmla="val 56301"/>
              <a:gd name="adj3" fmla="val 25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flipV="1">
            <a:off x="819011" y="2118343"/>
            <a:ext cx="267819" cy="372673"/>
          </a:xfrm>
          <a:prstGeom prst="curvedRightArrow">
            <a:avLst>
              <a:gd name="adj1" fmla="val 14666"/>
              <a:gd name="adj2" fmla="val 61556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170583" y="984555"/>
            <a:ext cx="5138529" cy="921454"/>
          </a:xfrm>
          <a:prstGeom prst="wedgeRoundRectCallout">
            <a:avLst>
              <a:gd name="adj1" fmla="val -62146"/>
              <a:gd name="adj2" fmla="val 16660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/>
            <a:r>
              <a:rPr lang="en-US" sz="1600" dirty="0"/>
              <a:t>This is a </a:t>
            </a:r>
            <a:r>
              <a:rPr lang="en-US" sz="1600" dirty="0" smtClean="0"/>
              <a:t>floater style. It has </a:t>
            </a:r>
            <a:r>
              <a:rPr lang="en-US" sz="1600" dirty="0"/>
              <a:t>no ‘</a:t>
            </a:r>
            <a:r>
              <a:rPr lang="en-US" sz="1600" dirty="0" err="1"/>
              <a:t>derivedFrom</a:t>
            </a:r>
            <a:r>
              <a:rPr lang="en-US" sz="1600" dirty="0"/>
              <a:t>’ style but is used by all ‘</a:t>
            </a:r>
            <a:r>
              <a:rPr lang="en-US" sz="1600" dirty="0" err="1"/>
              <a:t>heatedMjultiGroup</a:t>
            </a:r>
            <a:r>
              <a:rPr lang="en-US" sz="1600" dirty="0"/>
              <a:t>’ styles to define the group structure for all </a:t>
            </a:r>
            <a:r>
              <a:rPr lang="en-US" sz="1600" dirty="0" smtClean="0"/>
              <a:t>particles for multi-grouping.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996" y="5874026"/>
            <a:ext cx="902000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This GNDS file contains data for 3 temperatures for both Monte Carlo and deterministic transport.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821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forms for </a:t>
            </a:r>
            <a:r>
              <a:rPr lang="en-US" dirty="0" err="1" smtClean="0"/>
              <a:t>crossSection</a:t>
            </a:r>
            <a:r>
              <a:rPr lang="en-US" dirty="0" smtClean="0"/>
              <a:t> and </a:t>
            </a:r>
            <a:r>
              <a:rPr lang="en-US" dirty="0" err="1" smtClean="0"/>
              <a:t>availableEnergy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34" y="813047"/>
            <a:ext cx="5441132" cy="5622279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 flipV="1">
            <a:off x="1832405" y="3210368"/>
            <a:ext cx="367870" cy="549474"/>
          </a:xfrm>
          <a:prstGeom prst="curvedRightArrow">
            <a:avLst>
              <a:gd name="adj1" fmla="val 0"/>
              <a:gd name="adj2" fmla="val 17066"/>
              <a:gd name="adj3" fmla="val 25000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flipV="1">
            <a:off x="904876" y="3124200"/>
            <a:ext cx="1295399" cy="2397311"/>
          </a:xfrm>
          <a:prstGeom prst="curvedRightArrow">
            <a:avLst>
              <a:gd name="adj1" fmla="val 5358"/>
              <a:gd name="adj2" fmla="val 18056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flipV="1">
            <a:off x="1932455" y="3229417"/>
            <a:ext cx="267820" cy="287821"/>
          </a:xfrm>
          <a:prstGeom prst="curvedRightArrow">
            <a:avLst>
              <a:gd name="adj1" fmla="val 0"/>
              <a:gd name="adj2" fmla="val 6085"/>
              <a:gd name="adj3" fmla="val 28556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flipV="1">
            <a:off x="904875" y="2337496"/>
            <a:ext cx="1295400" cy="2983290"/>
          </a:xfrm>
          <a:prstGeom prst="curvedRightArrow">
            <a:avLst>
              <a:gd name="adj1" fmla="val 3864"/>
              <a:gd name="adj2" fmla="val 21294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flipV="1">
            <a:off x="1832405" y="2468050"/>
            <a:ext cx="367870" cy="549474"/>
          </a:xfrm>
          <a:prstGeom prst="curvedRightArrow">
            <a:avLst>
              <a:gd name="adj1" fmla="val 0"/>
              <a:gd name="adj2" fmla="val 11823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flipV="1">
            <a:off x="1932455" y="2468049"/>
            <a:ext cx="267820" cy="287821"/>
          </a:xfrm>
          <a:prstGeom prst="curvedRightArrow">
            <a:avLst>
              <a:gd name="adj1" fmla="val 14666"/>
              <a:gd name="adj2" fmla="val 6043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flipV="1">
            <a:off x="1832405" y="1679961"/>
            <a:ext cx="367870" cy="549474"/>
          </a:xfrm>
          <a:prstGeom prst="curvedRightArrow">
            <a:avLst>
              <a:gd name="adj1" fmla="val 0"/>
              <a:gd name="adj2" fmla="val 17066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flipV="1">
            <a:off x="1932455" y="1689485"/>
            <a:ext cx="267820" cy="287821"/>
          </a:xfrm>
          <a:prstGeom prst="curvedRightArrow">
            <a:avLst>
              <a:gd name="adj1" fmla="val 14666"/>
              <a:gd name="adj2" fmla="val 6043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flipV="1">
            <a:off x="904876" y="1609723"/>
            <a:ext cx="1295399" cy="3429911"/>
          </a:xfrm>
          <a:prstGeom prst="curvedRightArrow">
            <a:avLst>
              <a:gd name="adj1" fmla="val 5358"/>
              <a:gd name="adj2" fmla="val 15833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flipV="1">
            <a:off x="1980080" y="1417857"/>
            <a:ext cx="267820" cy="299609"/>
          </a:xfrm>
          <a:prstGeom prst="curvedRightArrow">
            <a:avLst>
              <a:gd name="adj1" fmla="val 0"/>
              <a:gd name="adj2" fmla="val 1706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flipV="1">
            <a:off x="1628775" y="1408331"/>
            <a:ext cx="619125" cy="1059715"/>
          </a:xfrm>
          <a:prstGeom prst="curvedRightArrow">
            <a:avLst>
              <a:gd name="adj1" fmla="val 0"/>
              <a:gd name="adj2" fmla="val 1706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flipV="1">
            <a:off x="1504951" y="1376916"/>
            <a:ext cx="742950" cy="1852499"/>
          </a:xfrm>
          <a:prstGeom prst="curvedRightArrow">
            <a:avLst>
              <a:gd name="adj1" fmla="val 0"/>
              <a:gd name="adj2" fmla="val 1706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flipV="1">
            <a:off x="1666833" y="4745021"/>
            <a:ext cx="619125" cy="761561"/>
          </a:xfrm>
          <a:prstGeom prst="curvedRightArrow">
            <a:avLst>
              <a:gd name="adj1" fmla="val 0"/>
              <a:gd name="adj2" fmla="val 1706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flipV="1">
            <a:off x="1752579" y="4744211"/>
            <a:ext cx="533379" cy="538517"/>
          </a:xfrm>
          <a:prstGeom prst="curvedRightArrow">
            <a:avLst>
              <a:gd name="adj1" fmla="val 0"/>
              <a:gd name="adj2" fmla="val 1526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flipV="1">
            <a:off x="1980079" y="4762604"/>
            <a:ext cx="305879" cy="259141"/>
          </a:xfrm>
          <a:prstGeom prst="curvedRightArrow">
            <a:avLst>
              <a:gd name="adj1" fmla="val 0"/>
              <a:gd name="adj2" fmla="val 1706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7359240" y="4928708"/>
            <a:ext cx="213155" cy="71619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62728" y="4825139"/>
            <a:ext cx="1124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 section weighted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forms </a:t>
            </a:r>
            <a:r>
              <a:rPr lang="en-US" dirty="0" smtClean="0"/>
              <a:t>for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4262572"/>
            <a:ext cx="7829550" cy="1354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920749"/>
            <a:ext cx="5837208" cy="3222625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 flipV="1">
            <a:off x="181143" y="3262591"/>
            <a:ext cx="1295399" cy="2258919"/>
          </a:xfrm>
          <a:prstGeom prst="curvedRightArrow">
            <a:avLst>
              <a:gd name="adj1" fmla="val 5358"/>
              <a:gd name="adj2" fmla="val 18056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V="1">
            <a:off x="181142" y="2390774"/>
            <a:ext cx="1295358" cy="2891911"/>
          </a:xfrm>
          <a:prstGeom prst="curvedRightArrow">
            <a:avLst>
              <a:gd name="adj1" fmla="val 3864"/>
              <a:gd name="adj2" fmla="val 21294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flipV="1">
            <a:off x="181143" y="1590675"/>
            <a:ext cx="1295357" cy="3487318"/>
          </a:xfrm>
          <a:prstGeom prst="curvedRightArrow">
            <a:avLst>
              <a:gd name="adj1" fmla="val 5358"/>
              <a:gd name="adj2" fmla="val 15833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flipV="1">
            <a:off x="857375" y="4527170"/>
            <a:ext cx="619125" cy="979412"/>
          </a:xfrm>
          <a:prstGeom prst="curvedRightArrow">
            <a:avLst>
              <a:gd name="adj1" fmla="val 0"/>
              <a:gd name="adj2" fmla="val 1706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flipV="1">
            <a:off x="943121" y="4527170"/>
            <a:ext cx="533379" cy="719307"/>
          </a:xfrm>
          <a:prstGeom prst="curvedRightArrow">
            <a:avLst>
              <a:gd name="adj1" fmla="val 0"/>
              <a:gd name="adj2" fmla="val 1526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flipV="1">
            <a:off x="1170621" y="4572103"/>
            <a:ext cx="305879" cy="467531"/>
          </a:xfrm>
          <a:prstGeom prst="curvedRightArrow">
            <a:avLst>
              <a:gd name="adj1" fmla="val 0"/>
              <a:gd name="adj2" fmla="val 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397" y="5842684"/>
            <a:ext cx="81272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multiGroup3d nodes are </a:t>
            </a:r>
            <a:r>
              <a:rPr lang="en-US" dirty="0" smtClean="0"/>
              <a:t>transfer matrices and include the products multiplicity.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91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119073</TotalTime>
  <Words>403</Words>
  <Application>Microsoft Macintosh PowerPoint</Application>
  <PresentationFormat>On-screen Show (4:3)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Cambria Math</vt:lpstr>
      <vt:lpstr>Lucida Grande</vt:lpstr>
      <vt:lpstr>Lucida Handwriting</vt:lpstr>
      <vt:lpstr>Mangal</vt:lpstr>
      <vt:lpstr>ＭＳ Ｐゴシック</vt:lpstr>
      <vt:lpstr>Symbol</vt:lpstr>
      <vt:lpstr>Wingdings</vt:lpstr>
      <vt:lpstr>Wingdings 2</vt:lpstr>
      <vt:lpstr>Standard Background</vt:lpstr>
      <vt:lpstr>Status of FUDGE GNDS support and processing</vt:lpstr>
      <vt:lpstr>Outline</vt:lpstr>
      <vt:lpstr>Overview of FUDGE</vt:lpstr>
      <vt:lpstr>Translation of ENDF/ENDL to GNDS</vt:lpstr>
      <vt:lpstr>FUDGE GNDS processing example for transport codes</vt:lpstr>
      <vt:lpstr>Top level of GNDS file</vt:lpstr>
      <vt:lpstr>Characteristics about data are given by various styles</vt:lpstr>
      <vt:lpstr>Different forms for crossSection and availableEnergy</vt:lpstr>
      <vt:lpstr>Different forms for distribution</vt:lpstr>
      <vt:lpstr>Common processing: use by multi-group and MC processing</vt:lpstr>
      <vt:lpstr>Common processing 2: Product energy and momentum</vt:lpstr>
      <vt:lpstr>Monte Carlo processing</vt:lpstr>
      <vt:lpstr>Deterministic processing</vt:lpstr>
      <vt:lpstr>Testing via GIDI/MCGIDI</vt:lpstr>
      <vt:lpstr>Testing via GIDI/MCGIDI</vt:lpstr>
      <vt:lpstr>Future work</vt:lpstr>
    </vt:vector>
  </TitlesOfParts>
  <Company>LLNL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LLNL Template</dc:title>
  <dc:creator>TID</dc:creator>
  <cp:lastModifiedBy>Beck, Bret</cp:lastModifiedBy>
  <cp:revision>1557</cp:revision>
  <cp:lastPrinted>2012-11-30T11:34:23Z</cp:lastPrinted>
  <dcterms:created xsi:type="dcterms:W3CDTF">2010-07-01T20:56:41Z</dcterms:created>
  <dcterms:modified xsi:type="dcterms:W3CDTF">2017-11-04T23:17:18Z</dcterms:modified>
</cp:coreProperties>
</file>