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6" r:id="rId1"/>
  </p:sldMasterIdLst>
  <p:notesMasterIdLst>
    <p:notesMasterId r:id="rId11"/>
  </p:notesMasterIdLst>
  <p:handoutMasterIdLst>
    <p:handoutMasterId r:id="rId12"/>
  </p:handoutMasterIdLst>
  <p:sldIdLst>
    <p:sldId id="365" r:id="rId2"/>
    <p:sldId id="430" r:id="rId3"/>
    <p:sldId id="504" r:id="rId4"/>
    <p:sldId id="505" r:id="rId5"/>
    <p:sldId id="501" r:id="rId6"/>
    <p:sldId id="507" r:id="rId7"/>
    <p:sldId id="510" r:id="rId8"/>
    <p:sldId id="508" r:id="rId9"/>
    <p:sldId id="499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B7F"/>
    <a:srgbClr val="0000FF"/>
    <a:srgbClr val="E6B9B8"/>
    <a:srgbClr val="008000"/>
    <a:srgbClr val="800000"/>
    <a:srgbClr val="FFC000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0143" autoAdjust="0"/>
  </p:normalViewPr>
  <p:slideViewPr>
    <p:cSldViewPr>
      <p:cViewPr>
        <p:scale>
          <a:sx n="69" d="100"/>
          <a:sy n="69" d="100"/>
        </p:scale>
        <p:origin x="-1675" y="-2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1154E38C-A77C-40AD-9865-57E5DA9B1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1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6CBE9D29-5C9F-4B5C-B05B-E727A118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8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7FDD21-7884-42EC-A34E-421A65CF26DB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2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EEF959AA-FAC2-4C1A-B9C4-D7F6FE7F7BD7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2D5E156-7552-4F32-ADE6-A9FAFCC4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2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5AF6451-DCB3-48D1-882A-3149C9EEB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8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DC75C66-2309-4CD2-A3CC-F2F6613B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1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119CF80D-CE4B-4B48-99CA-4F0072B4D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778AC0EA-064D-4C51-B5A1-8C89F0E8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3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6BB7D4D-3B1E-4DFB-8832-3ED7098AB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0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CE08F509-DA07-4C1D-96A2-0A8A046E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2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AD1C941-FF35-4CE8-8826-1CCCCD1D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9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5F919BC-9759-49AE-888F-2D87D9F97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6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201A8E7-72FB-4F91-833E-D88DB0DE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3B339D3-81D1-48A9-BEBE-F46642409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FABD5C0-0E4A-4392-A82C-C05862CB9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8" descr="REVBG_Slide4_Bl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962400" y="64008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A.A.</a:t>
            </a:r>
            <a:r>
              <a:rPr lang="en-US" sz="1100" baseline="0" dirty="0" smtClean="0">
                <a:solidFill>
                  <a:schemeClr val="accent5">
                    <a:lumMod val="75000"/>
                  </a:schemeClr>
                </a:solidFill>
              </a:rPr>
              <a:t> Sonzogni –  CSEWG 17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ctrTitle"/>
          </p:nvPr>
        </p:nvSpPr>
        <p:spPr>
          <a:xfrm>
            <a:off x="-39688" y="762000"/>
            <a:ext cx="9259888" cy="863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Calibri" pitchFamily="34" charset="0"/>
              </a:rPr>
              <a:t>Fission Yields Data Needs</a:t>
            </a: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38200" y="2362200"/>
            <a:ext cx="73564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 A.A. Sonzogni, E.A. McCutchan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National Nuclear Data Center</a:t>
            </a:r>
          </a:p>
          <a:p>
            <a:pPr algn="ctr">
              <a:lnSpc>
                <a:spcPct val="150000"/>
              </a:lnSpc>
              <a:defRPr/>
            </a:pPr>
            <a:endParaRPr lang="en-US" sz="2400" i="1" dirty="0" smtClean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ndc.bnl.gov/nudat2/temp/z47n71zl5c235ufy65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2796"/>
            <a:ext cx="3048000" cy="185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1000" y="398443"/>
            <a:ext cx="850502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42B7F"/>
                </a:solidFill>
              </a:rPr>
              <a:t>Fission Yield Data </a:t>
            </a:r>
          </a:p>
          <a:p>
            <a:r>
              <a:rPr lang="en-US" b="1" dirty="0" smtClean="0">
                <a:solidFill>
                  <a:srgbClr val="042B7F"/>
                </a:solidFill>
              </a:rPr>
              <a:t>on the market:</a:t>
            </a:r>
          </a:p>
          <a:p>
            <a:endParaRPr lang="en-US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ENDF/B, USA, released in 1992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JENDL, Japan, very similar to ENDF/B, somewhat updated.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JEFF-3.1.1, Europe (UK), released in 2009, source and methods are proprietary information.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r>
              <a:rPr lang="en-US" dirty="0" smtClean="0">
                <a:solidFill>
                  <a:srgbClr val="042B7F"/>
                </a:solidFill>
              </a:rPr>
              <a:t>Format is the same from ENDF/B-V, just a list of independent and cumulative fission yields with uncertainty.</a:t>
            </a:r>
          </a:p>
        </p:txBody>
      </p:sp>
    </p:spTree>
    <p:extLst>
      <p:ext uri="{BB962C8B-B14F-4D97-AF65-F5344CB8AC3E}">
        <p14:creationId xmlns:p14="http://schemas.microsoft.com/office/powerpoint/2010/main" val="880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22564" y="2286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42B7F"/>
                </a:solidFill>
              </a:rPr>
              <a:t>ENDF/B</a:t>
            </a:r>
          </a:p>
          <a:p>
            <a:endParaRPr lang="en-US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    Some yields need corrections.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    Isomeric ratios could be updated.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   Yields are not compatible with modern decay data.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>
                <a:solidFill>
                  <a:srgbClr val="042B7F"/>
                </a:solidFill>
              </a:rPr>
              <a:t>All the experimental data published from the late 1980s have not been incorporated in the ENDF/B yields!</a:t>
            </a:r>
          </a:p>
        </p:txBody>
      </p:sp>
    </p:spTree>
    <p:extLst>
      <p:ext uri="{BB962C8B-B14F-4D97-AF65-F5344CB8AC3E}">
        <p14:creationId xmlns:p14="http://schemas.microsoft.com/office/powerpoint/2010/main" val="20432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ndc.bnl.gov/sigma/temp/plot845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3" y="914400"/>
            <a:ext cx="601980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ndc.bnl.gov/sigma/temp/plot522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33" y="1571740"/>
            <a:ext cx="6041440" cy="528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12693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42B7F"/>
                </a:solidFill>
              </a:rPr>
              <a:t>Example of corrections needed.</a:t>
            </a:r>
            <a:endParaRPr lang="en-US" b="1" dirty="0">
              <a:solidFill>
                <a:srgbClr val="042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85800" y="2311636"/>
            <a:ext cx="3276600" cy="2366665"/>
            <a:chOff x="304800" y="2286000"/>
            <a:chExt cx="3276600" cy="2366665"/>
          </a:xfrm>
        </p:grpSpPr>
        <p:sp>
          <p:nvSpPr>
            <p:cNvPr id="15" name="TextBox 14"/>
            <p:cNvSpPr txBox="1"/>
            <p:nvPr/>
          </p:nvSpPr>
          <p:spPr>
            <a:xfrm>
              <a:off x="2362200" y="34290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IT 100%</a:t>
              </a:r>
              <a:endParaRPr lang="en-US" sz="2000" b="1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04800" y="2286000"/>
              <a:ext cx="2971800" cy="2366665"/>
              <a:chOff x="685800" y="2667000"/>
              <a:chExt cx="2971800" cy="236666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057400" y="3733800"/>
                <a:ext cx="1066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057400" y="4343400"/>
                <a:ext cx="1066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590800" y="3733800"/>
                <a:ext cx="0" cy="6096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200400" y="3505200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3</a:t>
                </a:r>
                <a:endParaRPr lang="en-US" sz="20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00400" y="4114800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0</a:t>
                </a:r>
                <a:endParaRPr lang="en-US" sz="2000" b="1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1371600" y="4343400"/>
                <a:ext cx="685800" cy="685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85800" y="4267200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Symbol" pitchFamily="18" charset="2"/>
                  </a:rPr>
                  <a:t>b</a:t>
                </a:r>
                <a:r>
                  <a:rPr lang="en-US" sz="2000" b="1" dirty="0" smtClean="0"/>
                  <a:t>- 100%</a:t>
                </a:r>
                <a:endParaRPr lang="en-US" sz="20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286000" y="4572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30000" dirty="0" smtClean="0"/>
                  <a:t>96</a:t>
                </a:r>
                <a:r>
                  <a:rPr lang="en-US" sz="2400" b="1" dirty="0" smtClean="0"/>
                  <a:t>Y</a:t>
                </a:r>
                <a:endParaRPr lang="en-US" sz="24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76400" y="2667000"/>
                <a:ext cx="1905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2"/>
                    </a:solidFill>
                  </a:rPr>
                  <a:t>ENDF/B-VII.1 Fission Yields (1992) 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5045039" y="2530529"/>
            <a:ext cx="2971800" cy="2061865"/>
            <a:chOff x="5257800" y="2819400"/>
            <a:chExt cx="2971800" cy="206186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477000" y="36576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770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620000" y="34290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8+</a:t>
              </a:r>
              <a:endParaRPr lang="en-US" sz="2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0000" y="39624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0-</a:t>
              </a:r>
              <a:endParaRPr lang="en-US" sz="2000" b="1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5791200" y="4191000"/>
              <a:ext cx="685800" cy="685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705600" y="4419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30000" dirty="0" smtClean="0"/>
                <a:t>96</a:t>
              </a:r>
              <a:r>
                <a:rPr lang="en-US" sz="2400" b="1" dirty="0" smtClean="0"/>
                <a:t>Y</a:t>
              </a:r>
              <a:endParaRPr lang="en-US" sz="2400" b="1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5791200" y="3657600"/>
              <a:ext cx="685800" cy="685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257800" y="35052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Symbol" pitchFamily="18" charset="2"/>
                </a:rPr>
                <a:t>b</a:t>
              </a:r>
              <a:r>
                <a:rPr lang="en-US" sz="2000" b="1" dirty="0" smtClean="0"/>
                <a:t>- 100%</a:t>
              </a:r>
              <a:endParaRPr lang="en-US" sz="2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9800" y="2819400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ENSDF  (Current) 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6263" y="381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>
                <a:solidFill>
                  <a:srgbClr val="042B7F"/>
                </a:solidFill>
              </a:rPr>
              <a:t>96</a:t>
            </a:r>
            <a:r>
              <a:rPr lang="en-US" b="1" dirty="0" smtClean="0">
                <a:solidFill>
                  <a:srgbClr val="042B7F"/>
                </a:solidFill>
              </a:rPr>
              <a:t>Y, example of compatibility issues with current decay data</a:t>
            </a:r>
            <a:endParaRPr lang="en-US" b="1" dirty="0">
              <a:solidFill>
                <a:srgbClr val="042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82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-calc2i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7010400" cy="5364612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7550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Example on updating ENDF yields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1600200"/>
            <a:ext cx="2895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Corrected yields:</a:t>
            </a:r>
          </a:p>
          <a:p>
            <a:endParaRPr lang="en-US" sz="800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No electron excess.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Better agreement with JEFF.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07818" y="5881135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A.A. </a:t>
            </a:r>
            <a:r>
              <a:rPr lang="en-US" sz="1600" dirty="0" err="1" smtClean="0"/>
              <a:t>Sonzogni</a:t>
            </a:r>
            <a:r>
              <a:rPr lang="en-US" sz="1600" dirty="0" smtClean="0"/>
              <a:t>, E.A. </a:t>
            </a:r>
            <a:r>
              <a:rPr lang="en-US" sz="1600" dirty="0" err="1" smtClean="0"/>
              <a:t>McCutchan</a:t>
            </a:r>
            <a:r>
              <a:rPr lang="en-US" sz="1600" dirty="0" smtClean="0"/>
              <a:t>, T.D. Johnson, P. </a:t>
            </a:r>
            <a:r>
              <a:rPr lang="en-US" sz="1600" dirty="0" err="1" smtClean="0"/>
              <a:t>Dimitriou</a:t>
            </a:r>
            <a:r>
              <a:rPr lang="en-US" sz="1600" dirty="0" smtClean="0"/>
              <a:t>, </a:t>
            </a:r>
            <a:r>
              <a:rPr lang="en-US" sz="1600" dirty="0"/>
              <a:t>PRL 116, 132502 (2016).</a:t>
            </a:r>
          </a:p>
        </p:txBody>
      </p:sp>
    </p:spTree>
    <p:extLst>
      <p:ext uri="{BB962C8B-B14F-4D97-AF65-F5344CB8AC3E}">
        <p14:creationId xmlns:p14="http://schemas.microsoft.com/office/powerpoint/2010/main" val="169478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Cumulative Fission Yields Correlations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CFY= </a:t>
            </a:r>
            <a:r>
              <a:rPr lang="en-US" b="1" dirty="0" smtClean="0"/>
              <a:t>A</a:t>
            </a:r>
            <a:r>
              <a:rPr lang="en-US" dirty="0" smtClean="0"/>
              <a:t> IFY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552"/>
            <a:ext cx="312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Matrix </a:t>
            </a:r>
            <a:r>
              <a:rPr lang="en-US" sz="2400" b="1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 obtained from the ENDF/B-VIII.0 decay data sub-library.</a:t>
            </a:r>
          </a:p>
          <a:p>
            <a:endParaRPr lang="en-US" sz="2400" dirty="0"/>
          </a:p>
          <a:p>
            <a:r>
              <a:rPr lang="en-US" sz="2400" dirty="0" smtClean="0"/>
              <a:t>Needed to understand uncertainty quantification in reactor antineutrino problems.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6369" b="4969"/>
          <a:stretch/>
        </p:blipFill>
        <p:spPr bwMode="auto">
          <a:xfrm>
            <a:off x="3810000" y="1084203"/>
            <a:ext cx="503303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0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5257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42B7F"/>
                </a:solidFill>
              </a:rPr>
              <a:t>Considerable Theoretical Progress</a:t>
            </a:r>
          </a:p>
          <a:p>
            <a:endParaRPr lang="en-US" b="1" dirty="0" smtClean="0">
              <a:solidFill>
                <a:srgbClr val="042B7F"/>
              </a:solidFill>
            </a:endParaRPr>
          </a:p>
          <a:p>
            <a:r>
              <a:rPr lang="en-US" sz="2000" dirty="0" smtClean="0"/>
              <a:t>From T. Kawano, USNDP meeting, BNL, 11/2017.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364496"/>
            <a:ext cx="4648201" cy="411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641"/>
            <a:ext cx="3565242" cy="323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466296"/>
            <a:ext cx="3406906" cy="319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7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76200"/>
            <a:ext cx="89154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42B7F"/>
                </a:solidFill>
              </a:rPr>
              <a:t>We need to recover fission yield evaluation capabilities in the US:</a:t>
            </a:r>
          </a:p>
          <a:p>
            <a:endParaRPr lang="en-US" sz="8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Critical compilation of all fission yield data.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Development of fission yield theory and codes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Production and maintenance of recommended fission yield data.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Expansion of the format to accommodate other quantities such as: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US" sz="2400" dirty="0"/>
              <a:t>Y(A) pre and post neutron emission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US" sz="2400" dirty="0"/>
              <a:t>Nu-bar(A)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n-US" sz="2400" dirty="0"/>
              <a:t>Correlation </a:t>
            </a:r>
            <a:r>
              <a:rPr lang="en-US" sz="2400" dirty="0" smtClean="0"/>
              <a:t>matrices</a:t>
            </a:r>
          </a:p>
          <a:p>
            <a:pPr lvl="1" algn="just"/>
            <a:endParaRPr lang="en-US" sz="2400" dirty="0" smtClean="0"/>
          </a:p>
          <a:p>
            <a:pPr lvl="1" algn="ctr"/>
            <a:r>
              <a:rPr lang="en-US" sz="2400" dirty="0" smtClean="0"/>
              <a:t>BNL, </a:t>
            </a:r>
            <a:r>
              <a:rPr lang="en-US" sz="2400" dirty="0" smtClean="0"/>
              <a:t>LANL, LLNL </a:t>
            </a:r>
            <a:r>
              <a:rPr lang="en-US" sz="2400" dirty="0" smtClean="0"/>
              <a:t>&amp; ORNL have expressed interest in this task.</a:t>
            </a:r>
          </a:p>
          <a:p>
            <a:pPr lvl="1" algn="ctr"/>
            <a:endParaRPr lang="en-US" sz="800" dirty="0"/>
          </a:p>
          <a:p>
            <a:pPr lvl="1" algn="ctr"/>
            <a:r>
              <a:rPr lang="en-US" sz="2400" dirty="0" smtClean="0">
                <a:solidFill>
                  <a:srgbClr val="042B7F"/>
                </a:solidFill>
              </a:rPr>
              <a:t>Upcoming IAEA CRP on fission yields (around 2019).</a:t>
            </a:r>
            <a:endParaRPr lang="en-US" sz="2400" dirty="0">
              <a:solidFill>
                <a:srgbClr val="042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6326</TotalTime>
  <Words>361</Words>
  <Application>Microsoft Office PowerPoint</Application>
  <PresentationFormat>On-screen Show (4:3)</PresentationFormat>
  <Paragraphs>70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Fission Yields Data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Sonzogni, Alejandro A.</cp:lastModifiedBy>
  <cp:revision>489</cp:revision>
  <cp:lastPrinted>2007-07-02T19:06:14Z</cp:lastPrinted>
  <dcterms:created xsi:type="dcterms:W3CDTF">2007-06-28T20:22:43Z</dcterms:created>
  <dcterms:modified xsi:type="dcterms:W3CDTF">2017-11-09T20:24:46Z</dcterms:modified>
</cp:coreProperties>
</file>