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31"/>
  </p:notesMasterIdLst>
  <p:handoutMasterIdLst>
    <p:handoutMasterId r:id="rId32"/>
  </p:handoutMasterIdLst>
  <p:sldIdLst>
    <p:sldId id="259" r:id="rId2"/>
    <p:sldId id="475" r:id="rId3"/>
    <p:sldId id="474" r:id="rId4"/>
    <p:sldId id="476" r:id="rId5"/>
    <p:sldId id="463" r:id="rId6"/>
    <p:sldId id="465" r:id="rId7"/>
    <p:sldId id="464" r:id="rId8"/>
    <p:sldId id="425" r:id="rId9"/>
    <p:sldId id="466" r:id="rId10"/>
    <p:sldId id="467" r:id="rId11"/>
    <p:sldId id="468" r:id="rId12"/>
    <p:sldId id="454" r:id="rId13"/>
    <p:sldId id="453" r:id="rId14"/>
    <p:sldId id="462" r:id="rId15"/>
    <p:sldId id="447" r:id="rId16"/>
    <p:sldId id="449" r:id="rId17"/>
    <p:sldId id="450" r:id="rId18"/>
    <p:sldId id="451" r:id="rId19"/>
    <p:sldId id="446" r:id="rId20"/>
    <p:sldId id="457" r:id="rId21"/>
    <p:sldId id="458" r:id="rId22"/>
    <p:sldId id="360" r:id="rId23"/>
    <p:sldId id="472" r:id="rId24"/>
    <p:sldId id="473" r:id="rId25"/>
    <p:sldId id="434" r:id="rId26"/>
    <p:sldId id="435" r:id="rId27"/>
    <p:sldId id="469" r:id="rId28"/>
    <p:sldId id="470" r:id="rId29"/>
    <p:sldId id="471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385D8A"/>
    <a:srgbClr val="FF3399"/>
    <a:srgbClr val="FFFF66"/>
    <a:srgbClr val="FF6699"/>
    <a:srgbClr val="D99694"/>
    <a:srgbClr val="FFFF00"/>
    <a:srgbClr val="00B0F0"/>
    <a:srgbClr val="FF9900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EC9A3B-E627-4F38-A691-992A74549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0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5723645-B59A-4A9A-8751-5F86E19D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4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r>
              <a:rPr lang="en-US" sz="1200" smtClean="0"/>
              <a:t>Go to ”Insert (View) | Header and Footer" to add your organization, sponsor, meeting name here; then, click "Apply to All"</a:t>
            </a: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fld id="{963BB3DE-D5C9-48B5-AE65-03861921ACEB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23645-B59A-4A9A-8751-5F86E19D8E7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1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23645-B59A-4A9A-8751-5F86E19D8E7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DC87-8C06-421A-9339-D8FB9CC2A4B3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1B28-501A-43D1-A911-2786B9868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1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5C9B8-3C53-4B8E-AF69-55858EC7F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9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DE730-29B3-4110-ADB6-52535C6C9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8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D7A3-A980-456F-82CF-A8C49BCB2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549DD-064C-47A9-808E-E5A6669D4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53DC-E54A-470F-B6EC-547CEF57C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FF35B-F31C-46C7-8BEC-BB0515A66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6F40-8B98-4977-8CAF-407F4B5DB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E9A47-77A7-432F-A80A-87F453C95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FE25C-A1E4-4488-968A-CE2BE0A63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5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5E528-334F-4883-9914-D1E55CC6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D13922-E4E8-40EE-914E-36D999D94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8" descr="REVBG_Slide4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image" Target="../media/image59.jp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6"/>
          <p:cNvSpPr>
            <a:spLocks noGrp="1"/>
          </p:cNvSpPr>
          <p:nvPr>
            <p:ph type="ctrTitle"/>
          </p:nvPr>
        </p:nvSpPr>
        <p:spPr>
          <a:xfrm>
            <a:off x="-53788" y="2460010"/>
            <a:ext cx="9238129" cy="863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</a:rPr>
              <a:t>Decay Data Needs</a:t>
            </a:r>
            <a:br>
              <a:rPr lang="en-US" sz="4000" dirty="0" smtClean="0">
                <a:solidFill>
                  <a:schemeClr val="bg1"/>
                </a:solidFill>
              </a:rPr>
            </a:b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9859" y="3267635"/>
            <a:ext cx="637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i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400" i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83" y="3526969"/>
            <a:ext cx="9191617" cy="3087915"/>
            <a:chOff x="53983" y="3526969"/>
            <a:chExt cx="9191617" cy="3087915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"/>
            <a:stretch/>
          </p:blipFill>
          <p:spPr bwMode="auto">
            <a:xfrm>
              <a:off x="53983" y="3526969"/>
              <a:ext cx="9191617" cy="3087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40613" y="5417389"/>
              <a:ext cx="284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Gammasphere</a:t>
              </a:r>
              <a:endParaRPr lang="en-US" dirty="0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" y="928913"/>
            <a:ext cx="7736113" cy="2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293257" y="2297298"/>
            <a:ext cx="14514" cy="13683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05311" y="2406156"/>
            <a:ext cx="14514" cy="13683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66455" y="2406156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09135" y="2398902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79135" y="2535183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11992" y="2535183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esults on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8434" y="691962"/>
            <a:ext cx="491802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05612" y="636525"/>
            <a:ext cx="356101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Gate on 2</a:t>
            </a:r>
            <a:r>
              <a:rPr lang="en-US" sz="3200" baseline="30000" dirty="0" smtClean="0"/>
              <a:t>+</a:t>
            </a:r>
            <a:r>
              <a:rPr lang="en-US" sz="3200" dirty="0" smtClean="0">
                <a:sym typeface="Symbol"/>
              </a:rPr>
              <a:t>0</a:t>
            </a:r>
            <a:r>
              <a:rPr lang="en-US" sz="3200" baseline="30000" dirty="0" smtClean="0">
                <a:sym typeface="Symbol"/>
              </a:rPr>
              <a:t>+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50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32998" r="11718" b="7096"/>
          <a:stretch/>
        </p:blipFill>
        <p:spPr bwMode="auto">
          <a:xfrm>
            <a:off x="33436" y="750498"/>
            <a:ext cx="2250645" cy="26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29068" r="11719" b="7096"/>
          <a:stretch/>
        </p:blipFill>
        <p:spPr bwMode="auto">
          <a:xfrm>
            <a:off x="2268747" y="1415402"/>
            <a:ext cx="2224546" cy="23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22820" r="11605" b="7304"/>
          <a:stretch/>
        </p:blipFill>
        <p:spPr bwMode="auto">
          <a:xfrm>
            <a:off x="4493293" y="2130724"/>
            <a:ext cx="2347453" cy="251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t="16051" r="11605" b="7200"/>
          <a:stretch/>
        </p:blipFill>
        <p:spPr bwMode="auto">
          <a:xfrm>
            <a:off x="6905445" y="3070842"/>
            <a:ext cx="2238555" cy="240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Revised Decay Scheme for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8434" y="648420"/>
            <a:ext cx="75160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05445" y="905773"/>
            <a:ext cx="1966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Confirmed</a:t>
            </a:r>
          </a:p>
          <a:p>
            <a:r>
              <a:rPr lang="en-US" dirty="0" smtClean="0">
                <a:latin typeface="+mj-lt"/>
              </a:rPr>
              <a:t>New</a:t>
            </a:r>
            <a:endParaRPr lang="en-US" dirty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18053" y="1173192"/>
            <a:ext cx="4873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18772" y="1567131"/>
            <a:ext cx="4873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849" y="4757092"/>
            <a:ext cx="539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Identified over 100 new transitions</a:t>
            </a:r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434" y="5211301"/>
            <a:ext cx="7125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511-keV intensity decreases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by 20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% !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6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8" y="4656868"/>
            <a:ext cx="7477685" cy="17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7506" y="5123327"/>
            <a:ext cx="7598707" cy="779929"/>
          </a:xfrm>
          <a:prstGeom prst="rect">
            <a:avLst/>
          </a:prstGeom>
          <a:solidFill>
            <a:srgbClr val="FFFF66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1039770"/>
            <a:ext cx="3994335" cy="2169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6894"/>
            <a:ext cx="396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Study of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61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Cu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5575" y="793376"/>
            <a:ext cx="377096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411" y="3388659"/>
            <a:ext cx="3994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Commonly used in tumor hypoxia imaging</a:t>
            </a:r>
            <a:endParaRPr lang="en-US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61807" y="1425388"/>
            <a:ext cx="3972323" cy="2917378"/>
            <a:chOff x="4661807" y="1425388"/>
            <a:chExt cx="3972323" cy="291737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807" y="2133527"/>
              <a:ext cx="3972323" cy="22092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88107" y="1425388"/>
              <a:ext cx="21111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+mj-lt"/>
                </a:rPr>
                <a:t>Motivation</a:t>
              </a:r>
              <a:endParaRPr lang="en-US" sz="3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99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" y="878266"/>
            <a:ext cx="3863787" cy="308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5432"/>
            <a:ext cx="7543800" cy="282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6894"/>
            <a:ext cx="396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61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Cu analysis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0727" y="793376"/>
            <a:ext cx="350202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Users\mccutchan\Documents\Conferences\USNDP_2017\IMG_00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1852"/>
          <a:stretch/>
        </p:blipFill>
        <p:spPr bwMode="auto">
          <a:xfrm rot="5400000">
            <a:off x="-82922" y="4807323"/>
            <a:ext cx="2070845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2753" y="981635"/>
            <a:ext cx="52712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Only a few additions to the decay scheme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Clear, systematic decrease in all measured intensities of strong gammas</a:t>
            </a:r>
            <a:endParaRPr lang="en-US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5217459"/>
            <a:ext cx="5244353" cy="968188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7200" y="6535267"/>
            <a:ext cx="5244353" cy="313765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000099"/>
                </a:solidFill>
              </a:rPr>
              <a:t>Antineutrinos From a Reactor</a:t>
            </a:r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76804" name="Picture 7" descr="http://newscenter.lbl.gov/soundslides/daya_bay_slide_show/img/large/01XBD201101-00002-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9" y="923025"/>
            <a:ext cx="3952801" cy="2024363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 Box 11"/>
          <p:cNvSpPr txBox="1">
            <a:spLocks noChangeArrowheads="1"/>
          </p:cNvSpPr>
          <p:nvPr/>
        </p:nvSpPr>
        <p:spPr bwMode="auto">
          <a:xfrm>
            <a:off x="416943" y="923025"/>
            <a:ext cx="32221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solidFill>
                  <a:srgbClr val="042B7F"/>
                </a:solidFill>
              </a:rPr>
              <a:t>Daya</a:t>
            </a:r>
            <a:r>
              <a:rPr lang="en-US" sz="4400" b="1" dirty="0">
                <a:solidFill>
                  <a:srgbClr val="042B7F"/>
                </a:solidFill>
              </a:rPr>
              <a:t> Bay </a:t>
            </a:r>
          </a:p>
        </p:txBody>
      </p:sp>
      <p:sp>
        <p:nvSpPr>
          <p:cNvPr id="76805" name="Text Box 11"/>
          <p:cNvSpPr txBox="1">
            <a:spLocks noChangeArrowheads="1"/>
          </p:cNvSpPr>
          <p:nvPr/>
        </p:nvSpPr>
        <p:spPr bwMode="auto">
          <a:xfrm>
            <a:off x="210114" y="2941637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F.P</a:t>
            </a:r>
            <a:r>
              <a:rPr lang="en-US" sz="1600" dirty="0">
                <a:latin typeface="+mn-lt"/>
              </a:rPr>
              <a:t>. An </a:t>
            </a:r>
            <a:r>
              <a:rPr lang="en-US" sz="1600" i="1" dirty="0">
                <a:latin typeface="+mn-lt"/>
              </a:rPr>
              <a:t>et al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smtClean="0">
                <a:latin typeface="+mn-lt"/>
              </a:rPr>
              <a:t>Phys. </a:t>
            </a:r>
            <a:r>
              <a:rPr lang="en-US" sz="1600" dirty="0">
                <a:latin typeface="+mn-lt"/>
              </a:rPr>
              <a:t>Rev. </a:t>
            </a:r>
            <a:r>
              <a:rPr lang="en-US" sz="1600" dirty="0" err="1">
                <a:latin typeface="+mn-lt"/>
              </a:rPr>
              <a:t>Lett</a:t>
            </a:r>
            <a:r>
              <a:rPr lang="en-US" sz="1600" dirty="0">
                <a:latin typeface="+mn-lt"/>
              </a:rPr>
              <a:t>. </a:t>
            </a:r>
            <a:r>
              <a:rPr lang="en-US" sz="1600" b="1" dirty="0">
                <a:latin typeface="+mn-lt"/>
              </a:rPr>
              <a:t>108</a:t>
            </a:r>
            <a:r>
              <a:rPr lang="en-US" sz="1600" dirty="0">
                <a:latin typeface="+mn-lt"/>
              </a:rPr>
              <a:t>, 171803 (2012)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14" y="2519632"/>
            <a:ext cx="5423945" cy="411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5249" y="6521185"/>
            <a:ext cx="675858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A.A. </a:t>
            </a:r>
            <a:r>
              <a:rPr lang="en-US" sz="1600" dirty="0" err="1" smtClean="0">
                <a:latin typeface="+mj-lt"/>
              </a:rPr>
              <a:t>Sonzogni</a:t>
            </a:r>
            <a:r>
              <a:rPr lang="en-US" sz="1600" dirty="0" smtClean="0">
                <a:latin typeface="+mj-lt"/>
              </a:rPr>
              <a:t>, T.D. Johnson, E.A. </a:t>
            </a:r>
            <a:r>
              <a:rPr lang="en-US" sz="1600" dirty="0" err="1" smtClean="0">
                <a:latin typeface="+mj-lt"/>
              </a:rPr>
              <a:t>McCutchan</a:t>
            </a:r>
            <a:r>
              <a:rPr lang="en-US" sz="1600" dirty="0" smtClean="0">
                <a:latin typeface="+mj-lt"/>
              </a:rPr>
              <a:t>, Phys. Rev. C 91, 011301(R) (2015).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0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" y="806810"/>
            <a:ext cx="4543445" cy="135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" y="2945982"/>
            <a:ext cx="4258124" cy="37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4400" baseline="30000" dirty="0" smtClean="0">
                <a:solidFill>
                  <a:schemeClr val="tx2"/>
                </a:solidFill>
                <a:latin typeface="+mn-lt"/>
              </a:rPr>
              <a:t>92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Rb race : TAGS results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5575" y="642938"/>
            <a:ext cx="642003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4406" y="2279221"/>
            <a:ext cx="309403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G.S. Branch 87.2 (25)%</a:t>
            </a:r>
            <a:endParaRPr lang="en-US" sz="2400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66" y="892891"/>
            <a:ext cx="4514594" cy="118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76" y="2694719"/>
            <a:ext cx="4067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04115" y="2233054"/>
            <a:ext cx="309403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G.S. Branch 91 (3) % </a:t>
            </a:r>
          </a:p>
        </p:txBody>
      </p:sp>
    </p:spTree>
    <p:extLst>
      <p:ext uri="{BB962C8B-B14F-4D97-AF65-F5344CB8AC3E}">
        <p14:creationId xmlns:p14="http://schemas.microsoft.com/office/powerpoint/2010/main" val="20182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1034" y="1425389"/>
            <a:ext cx="6068508" cy="4881282"/>
            <a:chOff x="4420811" y="3139257"/>
            <a:chExt cx="4598499" cy="37163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770" y="5478457"/>
              <a:ext cx="2025540" cy="1377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" r="4984"/>
            <a:stretch/>
          </p:blipFill>
          <p:spPr bwMode="auto">
            <a:xfrm>
              <a:off x="4420811" y="3139257"/>
              <a:ext cx="3549048" cy="178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790" y="5409182"/>
              <a:ext cx="2104648" cy="142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6"/>
            <p:cNvSpPr txBox="1"/>
            <p:nvPr/>
          </p:nvSpPr>
          <p:spPr>
            <a:xfrm>
              <a:off x="4605790" y="5025063"/>
              <a:ext cx="167640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r>
                <a:rPr lang="en-US" sz="2800" dirty="0" smtClean="0"/>
                <a:t>X- Array</a:t>
              </a:r>
              <a:endParaRPr lang="en-US" sz="2800" dirty="0"/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6590605" y="5025063"/>
              <a:ext cx="195967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r>
                <a:rPr lang="en-US" sz="2800" dirty="0" smtClean="0"/>
                <a:t>SATURN</a:t>
              </a:r>
              <a:endParaRPr lang="en-US" sz="28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4400" baseline="30000" dirty="0" smtClean="0">
                <a:solidFill>
                  <a:schemeClr val="tx2"/>
                </a:solidFill>
                <a:latin typeface="+mn-lt"/>
              </a:rPr>
              <a:t>92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Rb race : </a:t>
            </a:r>
            <a:r>
              <a:rPr lang="el-GR" sz="4400" dirty="0" smtClean="0">
                <a:solidFill>
                  <a:schemeClr val="tx2"/>
                </a:solidFill>
                <a:latin typeface="Calibri"/>
              </a:rPr>
              <a:t>βγ</a:t>
            </a:r>
            <a:r>
              <a:rPr lang="en-US" sz="4400" dirty="0" smtClean="0">
                <a:solidFill>
                  <a:schemeClr val="tx2"/>
                </a:solidFill>
                <a:latin typeface="Calibri"/>
              </a:rPr>
              <a:t> experiment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5575" y="642938"/>
            <a:ext cx="7159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9965" y="726142"/>
            <a:ext cx="540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NNDC, LLNL, ANL collaboration</a:t>
            </a:r>
            <a:endParaRPr lang="en-US" sz="3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5146" y="1559859"/>
            <a:ext cx="158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CARIBU</a:t>
            </a:r>
            <a:endParaRPr lang="en-US" sz="32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4624" y="1559859"/>
            <a:ext cx="307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30000" dirty="0" smtClean="0">
                <a:latin typeface="+mj-lt"/>
              </a:rPr>
              <a:t>92</a:t>
            </a:r>
            <a:r>
              <a:rPr lang="en-US" sz="3600" dirty="0" smtClean="0">
                <a:latin typeface="+mj-lt"/>
              </a:rPr>
              <a:t>Rb beam </a:t>
            </a:r>
          </a:p>
          <a:p>
            <a:pPr algn="ctr"/>
            <a:r>
              <a:rPr lang="en-US" sz="3600" dirty="0" smtClean="0">
                <a:latin typeface="+mj-lt"/>
              </a:rPr>
              <a:t>~1000 ions/s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5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" y="1210237"/>
            <a:ext cx="5280521" cy="402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47" y="2138080"/>
            <a:ext cx="3913250" cy="289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Few experimental examples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5575" y="642938"/>
            <a:ext cx="65410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mccutchan\AppData\Local\Microsoft\Windows\Temporary Internet Files\Content.Outlook\XZ435XK6\image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/>
          <a:stretch/>
        </p:blipFill>
        <p:spPr bwMode="auto">
          <a:xfrm rot="5400000">
            <a:off x="110678" y="5325349"/>
            <a:ext cx="1470361" cy="13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18" y="693738"/>
            <a:ext cx="3751568" cy="60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2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78092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238202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78" y="990600"/>
            <a:ext cx="257136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Revised level scheme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5575" y="642938"/>
            <a:ext cx="533010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937" y="6198222"/>
            <a:ext cx="6225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Literature: R</a:t>
            </a:r>
            <a:r>
              <a:rPr lang="en-US" sz="2400" dirty="0">
                <a:latin typeface="+mj-lt"/>
              </a:rPr>
              <a:t>. J. </a:t>
            </a:r>
            <a:r>
              <a:rPr lang="en-US" sz="2400" dirty="0" smtClean="0">
                <a:latin typeface="+mj-lt"/>
              </a:rPr>
              <a:t>Olson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 smtClean="0">
                <a:latin typeface="+mj-lt"/>
              </a:rPr>
              <a:t>et al</a:t>
            </a:r>
            <a:r>
              <a:rPr lang="en-US" sz="2400" dirty="0" smtClean="0">
                <a:latin typeface="+mj-lt"/>
              </a:rPr>
              <a:t>., PRC </a:t>
            </a:r>
            <a:r>
              <a:rPr lang="en-US" sz="2400" b="1" dirty="0">
                <a:latin typeface="+mj-lt"/>
              </a:rPr>
              <a:t>5</a:t>
            </a:r>
            <a:r>
              <a:rPr lang="en-US" sz="2400" dirty="0">
                <a:latin typeface="+mj-lt"/>
              </a:rPr>
              <a:t>, 2095 </a:t>
            </a:r>
            <a:r>
              <a:rPr lang="en-US" sz="2400" dirty="0" smtClean="0">
                <a:latin typeface="+mj-lt"/>
              </a:rPr>
              <a:t> (1972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417" y="4854642"/>
            <a:ext cx="695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52 New Levels (17 previously known)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4243" y="5466837"/>
            <a:ext cx="723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I</a:t>
            </a:r>
            <a:r>
              <a:rPr lang="el-GR" b="1" dirty="0" smtClean="0">
                <a:solidFill>
                  <a:srgbClr val="C00000"/>
                </a:solidFill>
                <a:latin typeface="+mj-lt"/>
              </a:rPr>
              <a:t>β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to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g.s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. = 91 (1) % (agrees with ORNL result)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2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87503" y="-67234"/>
            <a:ext cx="6373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Southeast of </a:t>
            </a:r>
            <a:r>
              <a:rPr lang="en-US" sz="4400" baseline="300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208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Pb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1787" y="626224"/>
            <a:ext cx="463157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6" t="24062" r="33088" b="44117"/>
          <a:stretch/>
        </p:blipFill>
        <p:spPr bwMode="auto">
          <a:xfrm>
            <a:off x="715993" y="1575342"/>
            <a:ext cx="3729658" cy="174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91" y="658907"/>
            <a:ext cx="815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Data below </a:t>
            </a:r>
            <a:r>
              <a:rPr lang="en-US" baseline="30000" dirty="0" smtClean="0">
                <a:latin typeface="+mj-lt"/>
              </a:rPr>
              <a:t>208</a:t>
            </a:r>
            <a:r>
              <a:rPr lang="en-US" dirty="0" smtClean="0">
                <a:latin typeface="+mj-lt"/>
              </a:rPr>
              <a:t>Pb get very sparse very quickly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191" y="1113677"/>
            <a:ext cx="874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Probe using </a:t>
            </a:r>
            <a:r>
              <a:rPr lang="en-US" sz="2400" baseline="30000" dirty="0" smtClean="0">
                <a:latin typeface="+mj-lt"/>
              </a:rPr>
              <a:t>204</a:t>
            </a:r>
            <a:r>
              <a:rPr lang="en-US" sz="2400" dirty="0" smtClean="0">
                <a:latin typeface="+mj-lt"/>
              </a:rPr>
              <a:t>Hg+</a:t>
            </a:r>
            <a:r>
              <a:rPr lang="en-US" sz="2400" baseline="30000" dirty="0" smtClean="0">
                <a:latin typeface="+mj-lt"/>
              </a:rPr>
              <a:t>208</a:t>
            </a:r>
            <a:r>
              <a:rPr lang="en-US" sz="2400" dirty="0" smtClean="0">
                <a:latin typeface="+mj-lt"/>
              </a:rPr>
              <a:t>Pb, </a:t>
            </a:r>
            <a:r>
              <a:rPr lang="en-US" sz="2400" baseline="30000" dirty="0" smtClean="0">
                <a:latin typeface="+mj-lt"/>
              </a:rPr>
              <a:t>136</a:t>
            </a:r>
            <a:r>
              <a:rPr lang="en-US" sz="2400" dirty="0" smtClean="0">
                <a:latin typeface="+mj-lt"/>
              </a:rPr>
              <a:t>Xe+</a:t>
            </a:r>
            <a:r>
              <a:rPr lang="en-US" sz="2400" baseline="30000" dirty="0" smtClean="0">
                <a:latin typeface="+mj-lt"/>
              </a:rPr>
              <a:t>208</a:t>
            </a:r>
            <a:r>
              <a:rPr lang="en-US" sz="2400" dirty="0" smtClean="0">
                <a:latin typeface="+mj-lt"/>
              </a:rPr>
              <a:t>Pb, </a:t>
            </a:r>
            <a:r>
              <a:rPr lang="en-US" sz="2400" baseline="30000" dirty="0" smtClean="0">
                <a:latin typeface="+mj-lt"/>
              </a:rPr>
              <a:t>136</a:t>
            </a:r>
            <a:r>
              <a:rPr lang="en-US" sz="2400" dirty="0" smtClean="0">
                <a:latin typeface="+mj-lt"/>
              </a:rPr>
              <a:t>Xe+</a:t>
            </a:r>
            <a:r>
              <a:rPr lang="en-US" sz="2400" baseline="30000" dirty="0" smtClean="0">
                <a:latin typeface="+mj-lt"/>
              </a:rPr>
              <a:t>198</a:t>
            </a:r>
            <a:r>
              <a:rPr lang="en-US" sz="2400" dirty="0" smtClean="0">
                <a:latin typeface="+mj-lt"/>
              </a:rPr>
              <a:t>Pt and </a:t>
            </a:r>
            <a:r>
              <a:rPr lang="en-US" sz="2400" dirty="0" err="1" smtClean="0">
                <a:latin typeface="+mj-lt"/>
              </a:rPr>
              <a:t>Gammasphere</a:t>
            </a:r>
            <a:endParaRPr lang="en-US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12" y="5771072"/>
            <a:ext cx="4995145" cy="90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32" y="1573290"/>
            <a:ext cx="2645525" cy="406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1" y="3750576"/>
            <a:ext cx="3580030" cy="14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2588"/>
            <a:ext cx="3857624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2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30626" y="0"/>
            <a:ext cx="9794875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4600" dirty="0" smtClean="0">
                <a:solidFill>
                  <a:schemeClr val="tx2"/>
                </a:solidFill>
                <a:latin typeface="+mj-lt"/>
              </a:rPr>
              <a:t>Evaluated Nuclear Structure Data File</a:t>
            </a:r>
            <a:endParaRPr lang="en-US" sz="4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9830" y="755252"/>
            <a:ext cx="8904505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23561" r="29474" b="11954"/>
          <a:stretch/>
        </p:blipFill>
        <p:spPr bwMode="auto">
          <a:xfrm>
            <a:off x="564756" y="1056853"/>
            <a:ext cx="7635810" cy="518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9457" y="1056853"/>
            <a:ext cx="627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ENSDF</a:t>
            </a:r>
            <a:endParaRPr lang="en-US" sz="4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8204" y="1745918"/>
            <a:ext cx="3004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3,325 </a:t>
            </a:r>
            <a:r>
              <a:rPr lang="en-US" dirty="0" smtClean="0">
                <a:latin typeface="+mj-lt"/>
              </a:rPr>
              <a:t>nuclides</a:t>
            </a:r>
          </a:p>
          <a:p>
            <a:r>
              <a:rPr lang="en-US" dirty="0" smtClean="0">
                <a:latin typeface="+mj-lt"/>
              </a:rPr>
              <a:t>18782 </a:t>
            </a:r>
            <a:r>
              <a:rPr lang="en-US" dirty="0" smtClean="0">
                <a:latin typeface="+mj-lt"/>
              </a:rPr>
              <a:t>datasets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4543" y="4362250"/>
            <a:ext cx="384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~4,200 Decay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Datasets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1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779" y="406880"/>
            <a:ext cx="3111245" cy="303629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01" y="21596235"/>
            <a:ext cx="1819465" cy="1227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02" y="20314216"/>
            <a:ext cx="1820633" cy="1171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50" y="20333771"/>
            <a:ext cx="1787609" cy="1175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69" y="21610412"/>
            <a:ext cx="1789548" cy="1222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>
          <a:xfrm>
            <a:off x="3366465" y="17309934"/>
            <a:ext cx="4086127" cy="3007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1" y="21748635"/>
            <a:ext cx="1819465" cy="1227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2" y="20466616"/>
            <a:ext cx="1820633" cy="11719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50" y="20486171"/>
            <a:ext cx="1787609" cy="1175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69" y="21762812"/>
            <a:ext cx="1789548" cy="1222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>
          <a:xfrm>
            <a:off x="3480765" y="17462334"/>
            <a:ext cx="4086127" cy="30078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01" y="21901035"/>
            <a:ext cx="1819465" cy="1227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02" y="20619016"/>
            <a:ext cx="1820633" cy="11719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50" y="20638571"/>
            <a:ext cx="1787609" cy="1175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69" y="21915212"/>
            <a:ext cx="1789548" cy="12225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>
          <a:xfrm>
            <a:off x="3595065" y="17614734"/>
            <a:ext cx="4086127" cy="30078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44223" r="48341" b="27198"/>
          <a:stretch/>
        </p:blipFill>
        <p:spPr>
          <a:xfrm>
            <a:off x="73459" y="3278473"/>
            <a:ext cx="2125980" cy="17966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3965" r="34248" b="30855"/>
          <a:stretch/>
        </p:blipFill>
        <p:spPr>
          <a:xfrm>
            <a:off x="2239794" y="3375346"/>
            <a:ext cx="2253343" cy="15829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44889" r="24254" b="30917"/>
          <a:stretch/>
        </p:blipFill>
        <p:spPr>
          <a:xfrm>
            <a:off x="4573845" y="3377213"/>
            <a:ext cx="2028009" cy="15209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t="44452" r="33504" b="37304"/>
          <a:stretch/>
        </p:blipFill>
        <p:spPr>
          <a:xfrm>
            <a:off x="6682563" y="3424755"/>
            <a:ext cx="2345799" cy="1425885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39555" y="4703413"/>
            <a:ext cx="876300" cy="389536"/>
          </a:xfrm>
          <a:prstGeom prst="roundRect">
            <a:avLst/>
          </a:prstGeom>
          <a:noFill/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638055" y="4547600"/>
            <a:ext cx="957010" cy="389536"/>
          </a:xfrm>
          <a:prstGeom prst="roundRect">
            <a:avLst/>
          </a:prstGeom>
          <a:noFill/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868116" y="4378544"/>
            <a:ext cx="876300" cy="389536"/>
          </a:xfrm>
          <a:prstGeom prst="roundRect">
            <a:avLst/>
          </a:prstGeom>
          <a:noFill/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934201" y="4808271"/>
            <a:ext cx="2045823" cy="408443"/>
          </a:xfrm>
          <a:prstGeom prst="roundRect">
            <a:avLst/>
          </a:prstGeom>
          <a:solidFill>
            <a:srgbClr val="FFC0FC"/>
          </a:solidFill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459" y="3278472"/>
            <a:ext cx="488516" cy="67009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239794" y="3388907"/>
            <a:ext cx="488516" cy="67009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68830" y="3348468"/>
            <a:ext cx="488516" cy="67009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758102" y="3424754"/>
            <a:ext cx="622816" cy="83703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61966" r="26136" b="24758"/>
          <a:stretch/>
        </p:blipFill>
        <p:spPr>
          <a:xfrm>
            <a:off x="792412" y="1505729"/>
            <a:ext cx="6508799" cy="1239787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H="1">
            <a:off x="474967" y="2295572"/>
            <a:ext cx="1009946" cy="880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02256" y="2263725"/>
            <a:ext cx="163548" cy="1023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024320" y="2263725"/>
            <a:ext cx="1571633" cy="1023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824726" y="2291103"/>
            <a:ext cx="3109475" cy="1084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4"/>
          <p:cNvSpPr txBox="1">
            <a:spLocks/>
          </p:cNvSpPr>
          <p:nvPr/>
        </p:nvSpPr>
        <p:spPr>
          <a:xfrm>
            <a:off x="306657" y="5177270"/>
            <a:ext cx="7374535" cy="1145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i="0" dirty="0" smtClean="0">
                <a:solidFill>
                  <a:schemeClr val="tx1"/>
                </a:solidFill>
              </a:rPr>
              <a:t>Does a high-spin isomer persist in 198Ir?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9699159" cy="1500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-336176" y="1"/>
            <a:ext cx="6373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High-spin Isomers in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Ir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01787" y="814482"/>
            <a:ext cx="568044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18317" y="998771"/>
            <a:ext cx="346107" cy="15340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23597" r="10310" b="8186"/>
          <a:stretch/>
        </p:blipFill>
        <p:spPr>
          <a:xfrm>
            <a:off x="4101353" y="745934"/>
            <a:ext cx="4226395" cy="51331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7959" y="-146959"/>
            <a:ext cx="9054383" cy="832089"/>
          </a:xfrm>
        </p:spPr>
        <p:txBody>
          <a:bodyPr>
            <a:noAutofit/>
          </a:bodyPr>
          <a:lstStyle/>
          <a:p>
            <a:pPr algn="l"/>
            <a:r>
              <a:rPr lang="en-US" sz="4000" baseline="30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198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Pt populated by decay of </a:t>
            </a:r>
            <a:r>
              <a:rPr lang="en-US" sz="4000" baseline="30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198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Ir isomer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26195"/>
          <a:stretch/>
        </p:blipFill>
        <p:spPr>
          <a:xfrm>
            <a:off x="297392" y="3578089"/>
            <a:ext cx="3266080" cy="322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8" y="820093"/>
            <a:ext cx="3797930" cy="282405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6143532" y="1361367"/>
            <a:ext cx="2184216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i="0" dirty="0" smtClean="0">
                <a:solidFill>
                  <a:srgbClr val="C00000"/>
                </a:solidFill>
              </a:rPr>
              <a:t>High J decays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01787" y="720353"/>
            <a:ext cx="730754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2" descr="https://mail.bnl.gov/OWA/attachment.ashx?id=RgAAAAC4%2fXpsXlTVR61QzoKd6s1hBwCZHjJ4ZQTFRZjfGDb6P8jVAAAB9ebNAAAR9MnJxGZJSovRhctR5NfWAABPGQL0AAAJ&amp;attcnt=1&amp;attid0=BAAAAAAA&amp;attcid0=image001.png%4001D351D9.21EEFD60"/>
          <p:cNvSpPr>
            <a:spLocks noChangeAspect="1" noChangeArrowheads="1"/>
          </p:cNvSpPr>
          <p:nvPr/>
        </p:nvSpPr>
        <p:spPr bwMode="auto">
          <a:xfrm>
            <a:off x="63500" y="-136525"/>
            <a:ext cx="9601200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/>
          <a:stretch/>
        </p:blipFill>
        <p:spPr bwMode="auto">
          <a:xfrm>
            <a:off x="7135700" y="4667536"/>
            <a:ext cx="2008300" cy="213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2" y="39912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Collaborators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5575" y="693269"/>
            <a:ext cx="280533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77746" y="2149181"/>
            <a:ext cx="378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R.J. </a:t>
            </a:r>
            <a:r>
              <a:rPr lang="en-US" dirty="0" err="1" smtClean="0">
                <a:latin typeface="+mj-lt"/>
              </a:rPr>
              <a:t>Nickles</a:t>
            </a:r>
            <a:r>
              <a:rPr lang="en-US" dirty="0" smtClean="0">
                <a:latin typeface="+mj-lt"/>
              </a:rPr>
              <a:t>, P. Ellison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7443" y="2667066"/>
            <a:ext cx="7387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 University of Wisconsin</a:t>
            </a:r>
            <a:endParaRPr lang="en-US" sz="24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3519" y="1004685"/>
            <a:ext cx="7594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j-lt"/>
              </a:rPr>
              <a:t> A.A. Sonzogni, A. Gula, N. Nelson, K. McKillop, E. Gass</a:t>
            </a:r>
            <a:endParaRPr lang="en-US" sz="2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576" y="1517448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Brookhaven National Laboratory</a:t>
            </a:r>
            <a:endParaRPr lang="en-US" sz="2400" i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0839" y="3280230"/>
            <a:ext cx="816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J.P. Greene, M.P. Carpenter, G. Savard, J. Clark, S. Zhu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0511" y="3803450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Argonne National Laboratory</a:t>
            </a:r>
            <a:endParaRPr lang="en-US" sz="2400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7663" y="5247649"/>
            <a:ext cx="40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K. Moran, P. </a:t>
            </a:r>
            <a:r>
              <a:rPr lang="en-US" dirty="0" err="1" smtClean="0">
                <a:latin typeface="+mj-lt"/>
              </a:rPr>
              <a:t>Copp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827" y="5807161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University of Massachusetts, Lowell</a:t>
            </a:r>
            <a:endParaRPr lang="en-US" sz="2400" i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2557" y="4284068"/>
            <a:ext cx="547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N. Scielzo, S. </a:t>
            </a:r>
            <a:r>
              <a:rPr lang="en-US" dirty="0" err="1" smtClean="0">
                <a:latin typeface="+mj-lt"/>
              </a:rPr>
              <a:t>Pagdett</a:t>
            </a:r>
            <a:r>
              <a:rPr lang="en-US" dirty="0" smtClean="0">
                <a:latin typeface="+mj-lt"/>
              </a:rPr>
              <a:t>, K. </a:t>
            </a:r>
            <a:r>
              <a:rPr lang="en-US" dirty="0" err="1" smtClean="0">
                <a:latin typeface="+mj-lt"/>
              </a:rPr>
              <a:t>Kolos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8852" y="4807288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 </a:t>
            </a:r>
            <a:r>
              <a:rPr lang="en-US" sz="2400" i="1" dirty="0" smtClean="0">
                <a:latin typeface="+mj-lt"/>
              </a:rPr>
              <a:t>                      LLNL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91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7" t="22948" r="11196" b="45095"/>
          <a:stretch/>
        </p:blipFill>
        <p:spPr>
          <a:xfrm>
            <a:off x="336177" y="1281757"/>
            <a:ext cx="4141140" cy="3119283"/>
          </a:xfrm>
          <a:prstGeom prst="rect">
            <a:avLst/>
          </a:prstGeom>
          <a:ln w="6350">
            <a:solidFill>
              <a:srgbClr val="FF66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363500" y="1263223"/>
            <a:ext cx="435589" cy="4234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4340" y="2629659"/>
            <a:ext cx="413951" cy="4234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35069" y="4028303"/>
            <a:ext cx="388699" cy="37273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546228" y="-6177"/>
            <a:ext cx="942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Intriguing population of beam-like products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1787" y="646217"/>
            <a:ext cx="879507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27038" r="12470" b="23909"/>
          <a:stretch/>
        </p:blipFill>
        <p:spPr>
          <a:xfrm>
            <a:off x="4885511" y="1281757"/>
            <a:ext cx="3992832" cy="325202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416050" y="1455865"/>
            <a:ext cx="3019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Double gate in </a:t>
            </a:r>
            <a:r>
              <a:rPr lang="en-US" sz="2000" baseline="30000" dirty="0" smtClean="0">
                <a:latin typeface="+mj-lt"/>
              </a:rPr>
              <a:t>147</a:t>
            </a:r>
            <a:r>
              <a:rPr lang="en-US" sz="2000" dirty="0" smtClean="0">
                <a:latin typeface="+mj-lt"/>
              </a:rPr>
              <a:t>Sm</a:t>
            </a:r>
            <a:endParaRPr lang="en-US" sz="2000" dirty="0">
              <a:latin typeface="+mj-lt"/>
            </a:endParaRPr>
          </a:p>
        </p:txBody>
      </p:sp>
      <p:pic>
        <p:nvPicPr>
          <p:cNvPr id="8194" name="Picture 2" descr="C:\Users\mccutchan\AppData\Local\Microsoft\Windows\Temporary Internet Files\Content.Outlook\MQ5B994C\IMG_0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9944" y="4520010"/>
            <a:ext cx="2442712" cy="183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3754" y="4623762"/>
            <a:ext cx="410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This is huge for 8 protons away from beam, is it</a:t>
            </a:r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3207" y="5461906"/>
            <a:ext cx="3756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Transfer?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Reaction on C,O in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???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32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2960" r="20004" b="2457"/>
          <a:stretch/>
        </p:blipFill>
        <p:spPr>
          <a:xfrm>
            <a:off x="1362972" y="879894"/>
            <a:ext cx="1586139" cy="5792601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r="69409" b="2908"/>
          <a:stretch/>
        </p:blipFill>
        <p:spPr>
          <a:xfrm>
            <a:off x="621893" y="1214651"/>
            <a:ext cx="600716" cy="5450854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2750" r="9187" b="2331"/>
          <a:stretch/>
        </p:blipFill>
        <p:spPr>
          <a:xfrm>
            <a:off x="3431458" y="1185984"/>
            <a:ext cx="1837806" cy="5474123"/>
          </a:xfrm>
          <a:prstGeom prst="rect">
            <a:avLst/>
          </a:prstGeom>
          <a:ln w="28575">
            <a:solidFill>
              <a:srgbClr val="66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58058" y="-6177"/>
            <a:ext cx="942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Along the way, some beautiful data to test shell model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1787" y="577209"/>
            <a:ext cx="8938696" cy="138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02325" y="1214651"/>
            <a:ext cx="1690777" cy="3961198"/>
          </a:xfrm>
          <a:prstGeom prst="rect">
            <a:avLst/>
          </a:prstGeom>
          <a:solidFill>
            <a:srgbClr val="4F81BD">
              <a:alpha val="18824"/>
            </a:srgbClr>
          </a:solidFill>
          <a:ln>
            <a:solidFill>
              <a:srgbClr val="385D8A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6530" y="906375"/>
            <a:ext cx="1638459" cy="3961198"/>
          </a:xfrm>
          <a:prstGeom prst="rect">
            <a:avLst/>
          </a:prstGeom>
          <a:solidFill>
            <a:srgbClr val="4F81BD">
              <a:alpha val="18824"/>
            </a:srgbClr>
          </a:solidFill>
          <a:ln>
            <a:solidFill>
              <a:srgbClr val="385D8A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34641" y="1673557"/>
            <a:ext cx="3605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Data analysis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As are shell model </a:t>
            </a:r>
            <a:r>
              <a:rPr lang="en-US" sz="2400" dirty="0" err="1" smtClean="0">
                <a:latin typeface="+mj-lt"/>
              </a:rPr>
              <a:t>calcs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7041" y="5796951"/>
            <a:ext cx="126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141</a:t>
            </a:r>
            <a:r>
              <a:rPr lang="en-US" dirty="0" smtClean="0"/>
              <a:t>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62450" y="2591297"/>
            <a:ext cx="105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/>
              <a:t>147</a:t>
            </a:r>
            <a:r>
              <a:rPr lang="en-US" sz="2400" dirty="0" smtClean="0"/>
              <a:t>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8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24" y="-29908"/>
            <a:ext cx="9081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cs typeface="Arial" charset="0"/>
              </a:rPr>
              <a:t>Isotope Production Experts</a:t>
            </a:r>
            <a:endParaRPr lang="en-US" sz="40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1061" y="603812"/>
            <a:ext cx="5635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200 MeVLIN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9" y="1788658"/>
            <a:ext cx="3245076" cy="22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7" y="3631293"/>
            <a:ext cx="4429695" cy="322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032" y="711440"/>
            <a:ext cx="4340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Brookhaven </a:t>
            </a:r>
            <a:r>
              <a:rPr lang="en-US" sz="3200" b="1" dirty="0" err="1" smtClean="0">
                <a:solidFill>
                  <a:schemeClr val="tx2"/>
                </a:solidFill>
                <a:latin typeface="+mj-lt"/>
              </a:rPr>
              <a:t>Linac</a:t>
            </a: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 Isotope Producer (BLIP)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122" name="Picture 2" descr="Our GE PeTr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2"/>
          <a:stretch/>
        </p:blipFill>
        <p:spPr bwMode="auto">
          <a:xfrm>
            <a:off x="5094067" y="1716088"/>
            <a:ext cx="3324216" cy="19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7717" y="712907"/>
            <a:ext cx="4340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University of Wisconsin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Institute for Medical Research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5984" y="3638125"/>
            <a:ext cx="4823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16 MeV proton GE </a:t>
            </a:r>
            <a:r>
              <a:rPr lang="en-US" sz="2000" dirty="0" err="1" smtClean="0">
                <a:latin typeface="+mj-lt"/>
              </a:rPr>
              <a:t>PETrace</a:t>
            </a:r>
            <a:r>
              <a:rPr lang="en-US" sz="2000" dirty="0" smtClean="0">
                <a:latin typeface="+mj-lt"/>
              </a:rPr>
              <a:t> cyclotron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11 MeV proton CTI RDS 112 cyclotron</a:t>
            </a:r>
            <a:endParaRPr lang="en-US" sz="2000" dirty="0">
              <a:latin typeface="+mj-lt"/>
            </a:endParaRPr>
          </a:p>
        </p:txBody>
      </p:sp>
      <p:pic>
        <p:nvPicPr>
          <p:cNvPr id="5124" name="Picture 4" descr="Isotope Me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07" y="4354153"/>
            <a:ext cx="3697810" cy="25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Gammasphere spectrometer is an array of up to 110 High Purity Germanium Detectors. We use it for our projectile Coulomb excitation experiments at the Argonne National Laboratory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7"/>
          <a:stretch/>
        </p:blipFill>
        <p:spPr bwMode="auto">
          <a:xfrm>
            <a:off x="155575" y="4028442"/>
            <a:ext cx="3993704" cy="22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15" y="34363"/>
            <a:ext cx="8541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Gammasphere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 at Argonne National Lab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5575" y="742249"/>
            <a:ext cx="8451395" cy="13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1" y="972456"/>
            <a:ext cx="4790595" cy="295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china\gs_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65" y="3345955"/>
            <a:ext cx="3629891" cy="27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34856" y="1219200"/>
            <a:ext cx="3849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HPGe</a:t>
            </a:r>
            <a:r>
              <a:rPr lang="en-US" dirty="0" smtClean="0"/>
              <a:t> detectors</a:t>
            </a:r>
          </a:p>
          <a:p>
            <a:r>
              <a:rPr lang="en-US" dirty="0" smtClean="0"/>
              <a:t>Compton-suppressed</a:t>
            </a:r>
          </a:p>
          <a:p>
            <a:r>
              <a:rPr lang="en-US" dirty="0" smtClean="0"/>
              <a:t>Digital or analog DAQ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55" y="748393"/>
            <a:ext cx="5663345" cy="148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24" y="2449364"/>
            <a:ext cx="7637741" cy="1345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41280" y="1190172"/>
            <a:ext cx="8102720" cy="3197401"/>
            <a:chOff x="1041280" y="1190172"/>
            <a:chExt cx="8102720" cy="319740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0"/>
            <a:stretch/>
          </p:blipFill>
          <p:spPr bwMode="auto">
            <a:xfrm>
              <a:off x="1041280" y="1342840"/>
              <a:ext cx="8102720" cy="304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96120" y="1190172"/>
              <a:ext cx="3555996" cy="783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Sample spectra for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4892" y="678997"/>
            <a:ext cx="583775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5" y="3483429"/>
            <a:ext cx="8897121" cy="33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872342" y="2449364"/>
            <a:ext cx="0" cy="25000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96018" y="2233633"/>
            <a:ext cx="0" cy="156162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82018" y="2702616"/>
            <a:ext cx="0" cy="246809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25789" y="2449364"/>
            <a:ext cx="0" cy="331280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6709" y="28652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95794" y="28652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12651" y="30176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95794" y="1235815"/>
            <a:ext cx="356101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Gate on 2</a:t>
            </a:r>
            <a:r>
              <a:rPr lang="en-US" sz="3200" baseline="30000" dirty="0" smtClean="0"/>
              <a:t>+</a:t>
            </a:r>
            <a:r>
              <a:rPr lang="en-US" sz="3200" dirty="0" smtClean="0">
                <a:sym typeface="Symbol"/>
              </a:rPr>
              <a:t>0</a:t>
            </a:r>
            <a:r>
              <a:rPr lang="en-US" sz="3200" baseline="30000" dirty="0" smtClean="0">
                <a:sym typeface="Symbol"/>
              </a:rPr>
              <a:t>+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>
          <a:xfrm>
            <a:off x="1988457" y="1190172"/>
            <a:ext cx="261257" cy="1512444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95255" y="2026224"/>
            <a:ext cx="261257" cy="1512444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6" y="731316"/>
            <a:ext cx="5825134" cy="59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Sample level scheme for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4892" y="678997"/>
            <a:ext cx="711928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43600" y="1250576"/>
            <a:ext cx="3056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Previously ~125 placed gamma transitions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Now, 450 placed gamma transitions</a:t>
            </a:r>
            <a:endParaRPr lang="en-US" dirty="0">
              <a:latin typeface="+mj-lt"/>
            </a:endParaRPr>
          </a:p>
        </p:txBody>
      </p:sp>
      <p:pic>
        <p:nvPicPr>
          <p:cNvPr id="7" name="Picture 9" descr="Image result for katie moran lo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034" y="4733364"/>
            <a:ext cx="1990166" cy="199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21830" r="39559" b="33333"/>
          <a:stretch/>
        </p:blipFill>
        <p:spPr bwMode="auto">
          <a:xfrm>
            <a:off x="493621" y="2958354"/>
            <a:ext cx="3697941" cy="248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Ground state feeding determination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5575" y="642938"/>
            <a:ext cx="83947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41" y="874059"/>
            <a:ext cx="47737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Link to absolute intensities known in daughter decay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Easy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Not a direct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057402" y="3792071"/>
            <a:ext cx="571499" cy="685800"/>
          </a:xfrm>
          <a:prstGeom prst="straightConnector1">
            <a:avLst/>
          </a:prstGeom>
          <a:ln w="38100">
            <a:solidFill>
              <a:srgbClr val="FF66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98736" y="5728447"/>
            <a:ext cx="346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</a:t>
            </a:r>
            <a:r>
              <a:rPr lang="el-GR" dirty="0" smtClean="0">
                <a:latin typeface="+mj-lt"/>
              </a:rPr>
              <a:t>β</a:t>
            </a:r>
            <a:r>
              <a:rPr lang="en-US" dirty="0" smtClean="0">
                <a:latin typeface="+mj-lt"/>
              </a:rPr>
              <a:t> to </a:t>
            </a:r>
            <a:r>
              <a:rPr lang="en-US" dirty="0" err="1" smtClean="0">
                <a:latin typeface="+mj-lt"/>
              </a:rPr>
              <a:t>g.s</a:t>
            </a:r>
            <a:r>
              <a:rPr lang="en-US" dirty="0" smtClean="0">
                <a:latin typeface="+mj-lt"/>
              </a:rPr>
              <a:t>. = 91 (1) %</a:t>
            </a:r>
            <a:endParaRPr lang="en-US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14047" y="874059"/>
            <a:ext cx="4580965" cy="5115998"/>
            <a:chOff x="4814047" y="874059"/>
            <a:chExt cx="4580965" cy="5115998"/>
          </a:xfrm>
        </p:grpSpPr>
        <p:sp>
          <p:nvSpPr>
            <p:cNvPr id="10" name="TextBox 9"/>
            <p:cNvSpPr txBox="1"/>
            <p:nvPr/>
          </p:nvSpPr>
          <p:spPr>
            <a:xfrm>
              <a:off x="4814047" y="874059"/>
              <a:ext cx="45809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Absolute beta-gamma measurement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+mj-lt"/>
                </a:rPr>
                <a:t>Efficiencies difficult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latin typeface="+mj-lt"/>
                </a:rPr>
                <a:t>D</a:t>
              </a:r>
              <a:r>
                <a:rPr lang="en-US" dirty="0" smtClean="0">
                  <a:latin typeface="+mj-lt"/>
                </a:rPr>
                <a:t>irect measurement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005" y="3120828"/>
              <a:ext cx="2673047" cy="180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04011" y="5446060"/>
              <a:ext cx="3926541" cy="54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Simulations underway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941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74" y="49212"/>
            <a:ext cx="919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Nuclear Data in a Nutshell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2399" y="704353"/>
            <a:ext cx="612140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6775" y="869453"/>
            <a:ext cx="307022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Nuclei Themselves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700" y="5478165"/>
            <a:ext cx="539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Level energies, spin, parity, half-life, …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6" y="5880795"/>
            <a:ext cx="539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Gamma-ray energies, intensities, … </a:t>
            </a:r>
            <a:endParaRPr lang="en-US" sz="2400" dirty="0">
              <a:latin typeface="+mj-lt"/>
            </a:endParaRPr>
          </a:p>
        </p:txBody>
      </p:sp>
      <p:sp>
        <p:nvSpPr>
          <p:cNvPr id="10" name="AutoShape 10" descr="Image result for level scheme Ar-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/>
          <a:stretch/>
        </p:blipFill>
        <p:spPr bwMode="auto">
          <a:xfrm>
            <a:off x="-12700" y="1968500"/>
            <a:ext cx="4807316" cy="33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805413" y="862415"/>
            <a:ext cx="5608587" cy="5108013"/>
            <a:chOff x="4805413" y="862415"/>
            <a:chExt cx="5608587" cy="5108013"/>
          </a:xfrm>
        </p:grpSpPr>
        <p:sp>
          <p:nvSpPr>
            <p:cNvPr id="6" name="TextBox 5"/>
            <p:cNvSpPr txBox="1"/>
            <p:nvPr/>
          </p:nvSpPr>
          <p:spPr>
            <a:xfrm>
              <a:off x="4889500" y="862415"/>
              <a:ext cx="4102100" cy="5232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And their decay properties</a:t>
              </a:r>
              <a:endParaRPr lang="en-US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16500" y="5508763"/>
              <a:ext cx="5397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Radiation energies, intensities …</a:t>
              </a:r>
              <a:endParaRPr lang="en-US" sz="2400" dirty="0">
                <a:latin typeface="+mj-lt"/>
              </a:endParaRPr>
            </a:p>
          </p:txBody>
        </p:sp>
        <p:pic>
          <p:nvPicPr>
            <p:cNvPr id="3087" name="Picture 15" descr="http://3.bp.blogspot.com/-ah4mTKr34qY/U0Lff_E8dgI/AAAAAAAABkU/x97JAdhVRkc/s1600/Co60+decay+schem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413" y="1707044"/>
              <a:ext cx="4287787" cy="338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762000" y="4950480"/>
            <a:ext cx="20827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>
                <a:latin typeface="+mj-lt"/>
              </a:rPr>
              <a:t>60</a:t>
            </a:r>
            <a:r>
              <a:rPr lang="en-US" dirty="0" smtClean="0">
                <a:latin typeface="+mj-lt"/>
              </a:rPr>
              <a:t>Ni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275" y="6311900"/>
            <a:ext cx="7731125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ENSDF: Evaluated Nuclear Structure Data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794875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/>
                </a:solidFill>
                <a:latin typeface="+mj-lt"/>
              </a:rPr>
              <a:t>ENSDF</a:t>
            </a:r>
            <a:r>
              <a:rPr lang="en-US" sz="4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4800" dirty="0" smtClean="0">
                <a:solidFill>
                  <a:schemeClr val="tx2"/>
                </a:solidFill>
                <a:latin typeface="+mj-lt"/>
              </a:rPr>
              <a:t>is the Foundation </a:t>
            </a:r>
            <a:endParaRPr lang="en-US" sz="48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4344" y="740738"/>
            <a:ext cx="6204856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4" descr="https://encrypted-tbn3.gstatic.com/images?q=tbn:ANd9GcS6Q6pZHDPMUTLehrRGnDrHZvxbNOFOSgPODqqb3blDq97eti4y"/>
          <p:cNvSpPr>
            <a:spLocks noChangeAspect="1" noChangeArrowheads="1"/>
          </p:cNvSpPr>
          <p:nvPr/>
        </p:nvSpPr>
        <p:spPr bwMode="auto">
          <a:xfrm>
            <a:off x="155575" y="-1393825"/>
            <a:ext cx="53530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5771" y="5341257"/>
            <a:ext cx="867954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It is Unique: Only Nuclear Database continuously updated</a:t>
            </a:r>
            <a:endParaRPr lang="en-US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5835449"/>
            <a:ext cx="914399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It is Complete: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All</a:t>
            </a:r>
            <a:r>
              <a:rPr lang="en-US" dirty="0" smtClean="0">
                <a:latin typeface="+mj-lt"/>
              </a:rPr>
              <a:t> nuclei and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all</a:t>
            </a:r>
            <a:r>
              <a:rPr lang="en-US" dirty="0" smtClean="0">
                <a:latin typeface="+mj-lt"/>
              </a:rPr>
              <a:t> level and radiation properties</a:t>
            </a:r>
            <a:endParaRPr lang="en-US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542" y="6307515"/>
            <a:ext cx="914399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It is Versatile: Feeds back into both basic and applied sciences</a:t>
            </a:r>
            <a:endParaRPr lang="en-US" dirty="0">
              <a:latin typeface="+mj-lt"/>
            </a:endParaRPr>
          </a:p>
        </p:txBody>
      </p:sp>
      <p:pic>
        <p:nvPicPr>
          <p:cNvPr id="2050" name="Picture 2" descr="C:\Users\mccutchan\Documents\Conferences\DOE_Review_2014\found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0" y="860025"/>
            <a:ext cx="6586653" cy="45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5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399" y="3493697"/>
            <a:ext cx="8430207" cy="3179049"/>
            <a:chOff x="152399" y="3493697"/>
            <a:chExt cx="8430207" cy="317904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57"/>
            <a:stretch/>
          </p:blipFill>
          <p:spPr bwMode="auto">
            <a:xfrm>
              <a:off x="152399" y="3605784"/>
              <a:ext cx="5774965" cy="303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837" y="3493697"/>
              <a:ext cx="2464769" cy="317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348343" y="4497316"/>
            <a:ext cx="8545448" cy="1828797"/>
            <a:chOff x="348343" y="4497316"/>
            <a:chExt cx="8545448" cy="1828797"/>
          </a:xfrm>
        </p:grpSpPr>
        <p:grpSp>
          <p:nvGrpSpPr>
            <p:cNvPr id="4" name="Group 3"/>
            <p:cNvGrpSpPr/>
            <p:nvPr/>
          </p:nvGrpSpPr>
          <p:grpSpPr>
            <a:xfrm>
              <a:off x="348343" y="4497316"/>
              <a:ext cx="4492264" cy="1828797"/>
              <a:chOff x="2668907" y="4526349"/>
              <a:chExt cx="4184004" cy="1828797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6101536" y="4526349"/>
                <a:ext cx="720402" cy="31931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668907" y="4722292"/>
                <a:ext cx="720402" cy="3047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101536" y="4707779"/>
                <a:ext cx="720402" cy="31931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668907" y="4932747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096224" y="5520576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672797" y="5672976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668907" y="5821745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132509" y="5839886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68907" y="6086629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035509" y="6086624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101536" y="5672975"/>
                <a:ext cx="720402" cy="2685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 rot="1486333">
              <a:off x="4218389" y="4560918"/>
              <a:ext cx="4675402" cy="954107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Over half were last studied &gt;30 years ago !!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2400" y="-67235"/>
            <a:ext cx="3962400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Why Decay Data ?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55575" y="591671"/>
            <a:ext cx="39592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5390" y="2890302"/>
            <a:ext cx="872299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Gamma-ray intensities frequently used to determine cross sections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75" y="638360"/>
            <a:ext cx="87229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Forms foundation for many applications: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Nuclear Medicine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Nuclear Forensics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Reactor Decay Heat and Antineutrinos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Non-destructive Assay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04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0" t="21949" r="27264" b="23459"/>
          <a:stretch/>
        </p:blipFill>
        <p:spPr bwMode="auto">
          <a:xfrm>
            <a:off x="224287" y="1181818"/>
            <a:ext cx="4177888" cy="260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51" y="936055"/>
            <a:ext cx="4625649" cy="287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099" y="3995287"/>
            <a:ext cx="4363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Blocked Cs and I yields (relative to well know 99Mo) retain fission information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70271" y="5195616"/>
            <a:ext cx="370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Presented by A. Hayes at NDNCA</a:t>
            </a:r>
            <a:endParaRPr lang="en-US" sz="2000" dirty="0"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83147" y="1561381"/>
            <a:ext cx="862642" cy="810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804249" y="2372263"/>
            <a:ext cx="5339752" cy="2962459"/>
            <a:chOff x="3804249" y="2372263"/>
            <a:chExt cx="5339752" cy="2962459"/>
          </a:xfrm>
        </p:grpSpPr>
        <p:sp>
          <p:nvSpPr>
            <p:cNvPr id="6" name="Rectangle 5"/>
            <p:cNvSpPr/>
            <p:nvPr/>
          </p:nvSpPr>
          <p:spPr>
            <a:xfrm>
              <a:off x="4492473" y="4011283"/>
              <a:ext cx="4651528" cy="13234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INS </a:t>
              </a:r>
              <a:r>
                <a:rPr lang="en-US" sz="2000" dirty="0">
                  <a:latin typeface="+mj-lt"/>
                </a:rPr>
                <a:t>1976 </a:t>
              </a:r>
              <a:r>
                <a:rPr lang="en-US" sz="2000" dirty="0" err="1">
                  <a:latin typeface="+mj-lt"/>
                </a:rPr>
                <a:t>Ann.Rept</a:t>
              </a:r>
              <a:r>
                <a:rPr lang="en-US" sz="2000" dirty="0">
                  <a:latin typeface="+mj-lt"/>
                </a:rPr>
                <a:t>., p.47 (1977) </a:t>
              </a:r>
            </a:p>
            <a:p>
              <a:r>
                <a:rPr lang="en-US" sz="2000" dirty="0" err="1">
                  <a:latin typeface="+mj-lt"/>
                </a:rPr>
                <a:t>M.Ohshima</a:t>
              </a:r>
              <a:r>
                <a:rPr lang="en-US" sz="2000" dirty="0">
                  <a:latin typeface="+mj-lt"/>
                </a:rPr>
                <a:t>, </a:t>
              </a:r>
              <a:r>
                <a:rPr lang="en-US" sz="2000" dirty="0" err="1">
                  <a:latin typeface="+mj-lt"/>
                </a:rPr>
                <a:t>Y.Itoh</a:t>
              </a:r>
              <a:r>
                <a:rPr lang="en-US" sz="2000" dirty="0">
                  <a:latin typeface="+mj-lt"/>
                </a:rPr>
                <a:t>, </a:t>
              </a:r>
              <a:r>
                <a:rPr lang="en-US" sz="2000" dirty="0" err="1">
                  <a:latin typeface="+mj-lt"/>
                </a:rPr>
                <a:t>S.Hayashibe</a:t>
              </a:r>
              <a:r>
                <a:rPr lang="en-US" sz="2000" dirty="0">
                  <a:latin typeface="+mj-lt"/>
                </a:rPr>
                <a:t>, </a:t>
              </a:r>
              <a:r>
                <a:rPr lang="en-US" sz="2000" dirty="0" err="1">
                  <a:latin typeface="+mj-lt"/>
                </a:rPr>
                <a:t>M.Fujioka</a:t>
              </a:r>
              <a:r>
                <a:rPr lang="en-US" sz="2000" dirty="0">
                  <a:latin typeface="+mj-lt"/>
                </a:rPr>
                <a:t>, </a:t>
              </a:r>
              <a:r>
                <a:rPr lang="en-US" sz="2000" dirty="0" err="1">
                  <a:latin typeface="+mj-lt"/>
                </a:rPr>
                <a:t>N.Kawamura</a:t>
              </a:r>
              <a:r>
                <a:rPr lang="en-US" sz="2000" dirty="0">
                  <a:latin typeface="+mj-lt"/>
                </a:rPr>
                <a:t>, </a:t>
              </a:r>
              <a:r>
                <a:rPr lang="en-US" sz="2000" dirty="0" err="1">
                  <a:latin typeface="+mj-lt"/>
                </a:rPr>
                <a:t>T.Ishimatsu</a:t>
              </a:r>
              <a:r>
                <a:rPr lang="en-US" sz="2000" dirty="0">
                  <a:latin typeface="+mj-lt"/>
                </a:rPr>
                <a:t> </a:t>
              </a:r>
            </a:p>
            <a:p>
              <a:r>
                <a:rPr lang="en-US" sz="2000" i="1" dirty="0">
                  <a:latin typeface="+mj-lt"/>
                </a:rPr>
                <a:t>The Low-Lying Level Structure of </a:t>
              </a:r>
              <a:r>
                <a:rPr lang="en-US" sz="2000" i="1" baseline="30000" dirty="0">
                  <a:latin typeface="+mj-lt"/>
                </a:rPr>
                <a:t>136</a:t>
              </a:r>
              <a:r>
                <a:rPr lang="en-US" sz="2000" i="1" dirty="0">
                  <a:latin typeface="+mj-lt"/>
                </a:rPr>
                <a:t>Ba </a:t>
              </a:r>
              <a:endParaRPr lang="en-US" sz="2000" i="1" dirty="0"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04249" y="2372263"/>
              <a:ext cx="783114" cy="163902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1109932" y="2593675"/>
            <a:ext cx="862642" cy="810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829080" y="3283787"/>
            <a:ext cx="7314921" cy="3274143"/>
            <a:chOff x="1829080" y="3283787"/>
            <a:chExt cx="7314921" cy="327414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305" y="5595726"/>
              <a:ext cx="5615696" cy="9622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1829080" y="3283787"/>
              <a:ext cx="2758283" cy="231193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52400" y="-67235"/>
            <a:ext cx="3962400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Why Decay Data 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55575" y="591671"/>
            <a:ext cx="39592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1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ゲルマニウム半導体検出器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4" r="65686" b="6649"/>
          <a:stretch/>
        </p:blipFill>
        <p:spPr bwMode="auto">
          <a:xfrm>
            <a:off x="715264" y="1929501"/>
            <a:ext cx="1576109" cy="1062318"/>
          </a:xfrm>
          <a:prstGeom prst="chord">
            <a:avLst>
              <a:gd name="adj1" fmla="val 1572952"/>
              <a:gd name="adj2" fmla="val 1722123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971" y="1060597"/>
            <a:ext cx="43279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30 Years ago: 1-2 small detectors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2" descr="ゲルマニウム半導体検出器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4" r="65686" b="6649"/>
          <a:stretch/>
        </p:blipFill>
        <p:spPr bwMode="auto">
          <a:xfrm rot="7984560">
            <a:off x="2259340" y="1929501"/>
            <a:ext cx="1576109" cy="1062318"/>
          </a:xfrm>
          <a:prstGeom prst="chord">
            <a:avLst>
              <a:gd name="adj1" fmla="val 1572952"/>
              <a:gd name="adj2" fmla="val 1722123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4389" y="3401773"/>
            <a:ext cx="4109066" cy="3114155"/>
            <a:chOff x="264389" y="3401773"/>
            <a:chExt cx="4109066" cy="3114155"/>
          </a:xfrm>
        </p:grpSpPr>
        <p:sp>
          <p:nvSpPr>
            <p:cNvPr id="5" name="TextBox 4"/>
            <p:cNvSpPr txBox="1"/>
            <p:nvPr/>
          </p:nvSpPr>
          <p:spPr>
            <a:xfrm>
              <a:off x="264389" y="3401773"/>
              <a:ext cx="4109066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Present: 10-100 detectors</a:t>
              </a:r>
              <a:endParaRPr lang="en-US" dirty="0">
                <a:latin typeface="+mj-lt"/>
              </a:endParaRPr>
            </a:p>
          </p:txBody>
        </p:sp>
        <p:pic>
          <p:nvPicPr>
            <p:cNvPr id="7" name="Picture 6" descr="The Gammasphere spectrometer is an array of up to 110 High Purity Germanium Detectors. We use it for our projectile Coulomb excitation experiments at the Argonne National Laborator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37"/>
            <a:stretch/>
          </p:blipFill>
          <p:spPr bwMode="auto">
            <a:xfrm>
              <a:off x="278297" y="4231642"/>
              <a:ext cx="3993704" cy="228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3724" y="-29908"/>
            <a:ext cx="9081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2"/>
                </a:solidFill>
                <a:latin typeface="+mj-lt"/>
                <a:cs typeface="Arial" charset="0"/>
              </a:rPr>
              <a:t>Capitalizing on advances in 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cs typeface="Arial" charset="0"/>
                <a:sym typeface="Symbol"/>
              </a:rPr>
              <a:t>-ray spectroscopy</a:t>
            </a:r>
            <a:endParaRPr lang="en-US" sz="36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575" y="591671"/>
            <a:ext cx="865459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38912" y="797237"/>
            <a:ext cx="4093029" cy="3390863"/>
            <a:chOff x="4838912" y="797237"/>
            <a:chExt cx="4093029" cy="339086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912" y="1305645"/>
              <a:ext cx="4093029" cy="2882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14678" y="797237"/>
              <a:ext cx="3524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+mj-lt"/>
                </a:rPr>
                <a:t>Compton suppression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92377" y="4133353"/>
            <a:ext cx="2678979" cy="2724647"/>
            <a:chOff x="5898952" y="4133353"/>
            <a:chExt cx="2678979" cy="272464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" t="10596" r="49796" b="29987"/>
            <a:stretch/>
          </p:blipFill>
          <p:spPr bwMode="auto">
            <a:xfrm>
              <a:off x="5898952" y="4656573"/>
              <a:ext cx="2355968" cy="220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24266" y="4133353"/>
              <a:ext cx="2653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+mj-lt"/>
                  <a:sym typeface="Symbol"/>
                </a:rPr>
                <a:t> coincidences</a:t>
              </a:r>
              <a:endParaRPr lang="en-US" b="1" dirty="0" smtClean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86068" y="5047044"/>
            <a:ext cx="808815" cy="1379635"/>
            <a:chOff x="4986068" y="5047044"/>
            <a:chExt cx="808815" cy="137963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986068" y="6426679"/>
              <a:ext cx="79363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01253" y="5757286"/>
              <a:ext cx="79363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01253" y="5047044"/>
              <a:ext cx="79363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193102" y="5047044"/>
              <a:ext cx="0" cy="7102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193102" y="5716437"/>
              <a:ext cx="0" cy="7102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526657" y="5047044"/>
              <a:ext cx="0" cy="137963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337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522" y="1954318"/>
            <a:ext cx="253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Target design</a:t>
            </a:r>
          </a:p>
          <a:p>
            <a:r>
              <a:rPr lang="en-US" sz="2400" dirty="0" smtClean="0">
                <a:latin typeface="+mj-lt"/>
              </a:rPr>
              <a:t>Radiochemistry</a:t>
            </a:r>
          </a:p>
          <a:p>
            <a:r>
              <a:rPr lang="en-US" sz="2400" dirty="0" smtClean="0">
                <a:latin typeface="+mj-lt"/>
              </a:rPr>
              <a:t>Medical relevance</a:t>
            </a:r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455" y="1925290"/>
            <a:ext cx="3421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Structure &amp; Decay Data</a:t>
            </a:r>
          </a:p>
          <a:p>
            <a:r>
              <a:rPr lang="en-US" sz="2400" dirty="0" smtClean="0">
                <a:latin typeface="+mj-lt"/>
              </a:rPr>
              <a:t>Reaction Data</a:t>
            </a:r>
          </a:p>
          <a:p>
            <a:r>
              <a:rPr lang="en-US" sz="2400" dirty="0" smtClean="0">
                <a:latin typeface="+mj-lt"/>
              </a:rPr>
              <a:t>Reaction Modeling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6" y="3221054"/>
            <a:ext cx="2632849" cy="19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07910" y="3182649"/>
            <a:ext cx="3132163" cy="2216678"/>
            <a:chOff x="5271395" y="3339882"/>
            <a:chExt cx="3263005" cy="235914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6" t="14961" r="50806" b="47244"/>
            <a:stretch>
              <a:fillRect/>
            </a:stretch>
          </p:blipFill>
          <p:spPr bwMode="auto">
            <a:xfrm>
              <a:off x="5271395" y="3339882"/>
              <a:ext cx="3263005" cy="235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966443" y="3428104"/>
              <a:ext cx="1567957" cy="6223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latin typeface="+mj-lt"/>
                </a:rPr>
                <a:t>USNDP</a:t>
              </a:r>
              <a:endParaRPr lang="en-US" sz="3200" dirty="0">
                <a:latin typeface="+mj-lt"/>
              </a:endParaRPr>
            </a:p>
          </p:txBody>
        </p:sp>
      </p:grpSp>
      <p:pic>
        <p:nvPicPr>
          <p:cNvPr id="2050" name="Picture 2" descr="Image result for gammasp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9" y="3282022"/>
            <a:ext cx="2690574" cy="201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99207" y="1921263"/>
            <a:ext cx="2844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sym typeface="Symbol"/>
              </a:rPr>
              <a:t>-ray spectroscopy</a:t>
            </a:r>
          </a:p>
          <a:p>
            <a:r>
              <a:rPr lang="en-US" sz="2400" dirty="0" smtClean="0">
                <a:latin typeface="+mj-lt"/>
                <a:sym typeface="Symbol"/>
              </a:rPr>
              <a:t>State-of-the-art detector systems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556740" y="3265543"/>
            <a:ext cx="1447553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ANL</a:t>
            </a:r>
          </a:p>
          <a:p>
            <a:pPr algn="ctr">
              <a:defRPr/>
            </a:pPr>
            <a:r>
              <a:rPr lang="en-US" dirty="0" smtClean="0">
                <a:latin typeface="+mj-lt"/>
              </a:rPr>
              <a:t>UMASS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056" y="868568"/>
            <a:ext cx="900429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C</a:t>
            </a:r>
            <a:r>
              <a:rPr lang="en-US" sz="2400" dirty="0" smtClean="0">
                <a:latin typeface="+mj-lt"/>
              </a:rPr>
              <a:t>ombine expertize in all skills needed to develop a world-class program to enhance production and application of radioisotopes </a:t>
            </a:r>
            <a:endParaRPr lang="en-US" sz="2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24" y="-880"/>
            <a:ext cx="9110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cs typeface="Arial" charset="0"/>
              </a:rPr>
              <a:t>Decay studies of Medical Isotopes</a:t>
            </a:r>
            <a:endParaRPr lang="en-US" sz="40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5575" y="661868"/>
            <a:ext cx="884871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1192628" y="3227783"/>
            <a:ext cx="1594117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latin typeface="+mj-lt"/>
              </a:rPr>
              <a:t>UofWisc</a:t>
            </a:r>
            <a:endParaRPr lang="en-US" sz="3200" dirty="0" smtClean="0">
              <a:latin typeface="+mj-lt"/>
            </a:endParaRPr>
          </a:p>
          <a:p>
            <a:pPr algn="ctr">
              <a:defRPr/>
            </a:pPr>
            <a:r>
              <a:rPr lang="en-US" sz="3200" dirty="0" smtClean="0">
                <a:latin typeface="+mj-lt"/>
              </a:rPr>
              <a:t>BLIP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15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34" y="-16063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Non-conventional PET agents :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 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8434" y="648420"/>
            <a:ext cx="75160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0" y="753613"/>
            <a:ext cx="5009924" cy="223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7"/>
          <a:stretch/>
        </p:blipFill>
        <p:spPr bwMode="auto">
          <a:xfrm>
            <a:off x="4341726" y="2126348"/>
            <a:ext cx="4744218" cy="226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4327991"/>
            <a:ext cx="7097486" cy="250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144713"/>
            <a:ext cx="89868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5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20936</TotalTime>
  <Words>786</Words>
  <Application>Microsoft Office PowerPoint</Application>
  <PresentationFormat>On-screen Show (4:3)</PresentationFormat>
  <Paragraphs>146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Decay Data Needs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Ricard-McCutchan, Elizabeth</cp:lastModifiedBy>
  <cp:revision>542</cp:revision>
  <cp:lastPrinted>2007-07-02T19:06:14Z</cp:lastPrinted>
  <dcterms:created xsi:type="dcterms:W3CDTF">2007-06-28T20:22:43Z</dcterms:created>
  <dcterms:modified xsi:type="dcterms:W3CDTF">2017-11-09T18:53:35Z</dcterms:modified>
</cp:coreProperties>
</file>