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3685" r:id="rId3"/>
  </p:sldMasterIdLst>
  <p:notesMasterIdLst>
    <p:notesMasterId r:id="rId56"/>
  </p:notesMasterIdLst>
  <p:sldIdLst>
    <p:sldId id="270" r:id="rId4"/>
    <p:sldId id="527" r:id="rId5"/>
    <p:sldId id="578" r:id="rId6"/>
    <p:sldId id="579" r:id="rId7"/>
    <p:sldId id="580" r:id="rId8"/>
    <p:sldId id="512" r:id="rId9"/>
    <p:sldId id="552" r:id="rId10"/>
    <p:sldId id="587" r:id="rId11"/>
    <p:sldId id="521" r:id="rId12"/>
    <p:sldId id="558" r:id="rId13"/>
    <p:sldId id="559" r:id="rId14"/>
    <p:sldId id="557" r:id="rId15"/>
    <p:sldId id="561" r:id="rId16"/>
    <p:sldId id="560" r:id="rId17"/>
    <p:sldId id="581" r:id="rId18"/>
    <p:sldId id="562" r:id="rId19"/>
    <p:sldId id="598" r:id="rId20"/>
    <p:sldId id="599" r:id="rId21"/>
    <p:sldId id="582" r:id="rId22"/>
    <p:sldId id="563" r:id="rId23"/>
    <p:sldId id="556" r:id="rId24"/>
    <p:sldId id="528" r:id="rId25"/>
    <p:sldId id="600" r:id="rId26"/>
    <p:sldId id="583" r:id="rId27"/>
    <p:sldId id="564" r:id="rId28"/>
    <p:sldId id="569" r:id="rId29"/>
    <p:sldId id="585" r:id="rId30"/>
    <p:sldId id="588" r:id="rId31"/>
    <p:sldId id="571" r:id="rId32"/>
    <p:sldId id="572" r:id="rId33"/>
    <p:sldId id="573" r:id="rId34"/>
    <p:sldId id="574" r:id="rId35"/>
    <p:sldId id="575" r:id="rId36"/>
    <p:sldId id="576" r:id="rId37"/>
    <p:sldId id="577" r:id="rId38"/>
    <p:sldId id="551" r:id="rId39"/>
    <p:sldId id="589" r:id="rId40"/>
    <p:sldId id="590" r:id="rId41"/>
    <p:sldId id="591" r:id="rId42"/>
    <p:sldId id="592" r:id="rId43"/>
    <p:sldId id="593" r:id="rId44"/>
    <p:sldId id="594" r:id="rId45"/>
    <p:sldId id="595" r:id="rId46"/>
    <p:sldId id="596" r:id="rId47"/>
    <p:sldId id="597" r:id="rId48"/>
    <p:sldId id="601" r:id="rId49"/>
    <p:sldId id="603" r:id="rId50"/>
    <p:sldId id="604" r:id="rId51"/>
    <p:sldId id="605" r:id="rId52"/>
    <p:sldId id="606" r:id="rId53"/>
    <p:sldId id="602" r:id="rId54"/>
    <p:sldId id="584"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CCCC"/>
    <a:srgbClr val="FF4747"/>
    <a:srgbClr val="E60000"/>
    <a:srgbClr val="EEEEEE"/>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189" autoAdjust="0"/>
    <p:restoredTop sz="94257" autoAdjust="0"/>
  </p:normalViewPr>
  <p:slideViewPr>
    <p:cSldViewPr>
      <p:cViewPr>
        <p:scale>
          <a:sx n="90" d="100"/>
          <a:sy n="90" d="100"/>
        </p:scale>
        <p:origin x="1023" y="27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690"/>
    </p:cViewPr>
  </p:sorterViewPr>
  <p:notesViewPr>
    <p:cSldViewPr>
      <p:cViewPr varScale="1">
        <p:scale>
          <a:sx n="57" d="100"/>
          <a:sy n="57" d="100"/>
        </p:scale>
        <p:origin x="-2472" y="-90"/>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ink/ink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2-03-18T23:46:24.239"/>
    </inkml:context>
    <inkml:brush xml:id="br0">
      <inkml:brushProperty name="width" value="0.26667" units="cm"/>
      <inkml:brushProperty name="height" value="0.53333" units="cm"/>
      <inkml:brushProperty name="color" value="#FFFFFF"/>
      <inkml:brushProperty name="tip" value="rectangle"/>
      <inkml:brushProperty name="rasterOp" value="maskPen"/>
      <inkml:brushProperty name="fitToCurve" value="1"/>
    </inkml:brush>
  </inkml:definitions>
  <inkml:trace contextRef="#ctx0" brushRef="#br0">5039 84 774,'0'0'1161,"0"0"-129,0 0-129,0 0-129,0 0-258,0 0-129,0 0-129,0 0-129,0 0 0,0 0-129,-7 0 258,7 0-129,0 0 129,0 0 0,0 0 0,-16-2-129,16 2-129,-12 0 0,12 0 129,-17 7-129,17-7 0,-19 9 0,19-9 129,-20 7 0,20-7 129,-18 4 0,18-4 0,-16 0 129,16 0-258,-15 0 0,15 0 0,0 0 0,-15 0-129,15 0 0,0 0 0,-14-10 129,14 10-129,0 0 258,-17-13-129,17 13-129,-16-9 129,16 9-129,-12-3 129,12 3-129,-15-4 0,15 4-129,-13 0 129,13 0 0,-17 0 0,17 0 0,-17-3 0,17 3 0,-19-1 0,19 1 0,-18-1 0,18 1 0,-16 0 0,16 0-129,-23 0 129,23 0 0,-20 0 0,20 0 0,-23 0 0,23 0 0,-24 0 0,24 0 0,-21 0 0,9 0 0,12 0 129,-23 0-129,23 0 0,-22 0-129,22 0 129,-23 0 0,23 0 0,-23 0 0,23 0 0,-24 0 0,24 0 0,-22 0 0,22 0 0,-18 0 0,18 0 129,-17 0-129,17 0 0,-13 0 0,13 0 0,0 0 129,-16 0-129,16 0 0,0 0-129,-14 0 129,14 0 0,0 0 0,-17 0 129,17 0-129,0 0 0,-14-1 0,14 1 129,0 0-129,-16-2 0,16 2 0,-12 0 0,12 0 0,-14 0-129,14 0 129,-17 0 129,17 0-129,-19 0 0,19 0 0,-20 0 0,20 0 0,-19 0 0,19 0 0,-20 0 0,20 0 0,-21 0 0,9 0 0,12 0 0,-23 0 0,11 0 0,0-1 0,-2 0-129,1 1 129,-4 0 0,-3 0 0,-2 0 0,3 4 0,-6-2 0,2 3 0,0-2 0,-2 2 0,4 0 129,-1-4-129,4 1 0,0-2 0,3 0 129,0 0-129,-1 2 0,2-2 0,1 0 0,1 0 258,0 0-258,0-3 129,12 3-129,-24-5 129,24 5 0,-24-7-129,24 7 129,-22-7-129,22 7 129,-18-5-129,18 5 129,-20-7-129,20 7 258,-21-7-258,21 7 0,-21-6 0,21 6 129,-24-5-129,10 5 0,2-1 0,0-2-129,-1 3 129,0-2 0,1 2 0,-3-1 0,1-1 0,-1 2 0,-1 0 0,-1-1 0,1 1 0,1 0 0,1 0 0,-2 0 0,3 0 0,-1 0 0,2 0 0,-3 0 0,2 0 0,-2 0 0,2 0 0,-2-1 129,-1-2-129,2 2 0,-2-2 0,2 0 0,0-1 0,0 3 0,0-1 0,-2-1 0,0 3 0,-1 0 0,-1 0 0,-2 0 0,3 0 0,-1 0 0,-2 0 0,6 0 129,-2-1-129,2 1 0,-1 0 0,1 0 0,2 0 0,-1 0 0,0 0 0,13 0 0,-24 0 0,12 0 0,12 0 0,-23-3 0,10 1 0,1 1 0,0-1-129,12 2 129,-23 0 0,11-2 0,12 2 0,-21 0 0,21 0 129,-20 0-258,20 0 258,-17 0-129,17 0 0,-14 0 0,14 0 0,-19 0 0,19 0 0,-19 0 129,19 0-129,-22 2 129,22-2-129,-23 5 129,23-5-129,-23 4 0,9-1 0,-2-1 129,2-1-129,1 0 0,-4-1 0,3 3 0,-5-3 258,5 0-258,-2 0 129,3 0-129,-1-4 129,-2 3-129,2-1 129,-1 2-129,-1 0 129,1 0-129,1 0 0,-3 0 0,0 0 129,3-3-129,-2 3 0,1 0 0,-1-2 0,-1 0 0,4 2 0,-4 0 0,4 0-129,1 0 129,-3 0 0,3 0 0,-2 0 0,14 0 0,-24 0 0,11 0 0,0 0 0,-4 2 0,0-2 0,-1 1 0,1-1 0,-4 1 0,2-1 0,-1 3 0,1-3 0,0 3 0,-1-2 0,0 2 0,1 0 0,2 0 0,-2-2 0,0 2 0,2-2 0,0-1 129,-1 0-129,3 0 0,-2 0 0,0 0 129,1-4-129,2 3 0,-3 1 0,3-3 0,-3 3 0,1 0 0,-1 0 0,-4 0 0,1 0 0,-1 0 0,0 0 0,-1 0 0,0 3 0,0 1 0,0-3 0,2 2 0,-1-1 0,2 3 0,1-5 0,0 3 0,4-1 0,2-1 0,-5 3 0,17-4 0,-23 6 0,23-6 0,-18 11 0,18-11 0,-15 10 0,15-10 0,-12 13 0,12-13 0,0 0-129,-14 15 129,14-15 0,0 0 129,-9 15-129,9-15 0,0 0 258,0 0-258,-13 3 129,13-3-129,0 0 0,-12 0 0,12 0 0,0 0 0,-16 1 0,16-1 0,-12 0-129,12 0 258,-16 0-129,16 0 0,-14 0 0,14 0 0,-14-3 0,14 3 0,-15-5 129,15 5-129,-15-4 0,15 4-129,-17 0 258,17 0-258,-21 0 129,9 0 0,0 0 0,-4 4-129,1 3 129,-1-4 0,-1 4 0,-2-3 0,0 3 129,-1-4-129,1-1 0,0-1 0,1 2 129,1-1-129,0 0 0,3-1 0,-3 0 0,3-1 0,0 1 0,14-1 0,-22 0 0,22 0 0,-22 0 129,22 0-129,-20 0 0,20 0 0,-15 0 0,15 0 0,-17 0 0,17 0 0,-14 0-129,14 0 129,-13-1 0,13 1 129,-14-2-129,14 2 0,-14-7 0,14 7 0,-17-6 0,17 6 0,-20-8 0,20 8-129,-23-6 129,8 5 0,2 1 0,-4 0 0,-2 0 0,0 0 0,0 0-129,-1 0 129,-1 1 129,1 2-129,1-1 0,0 0 0,-1 0 0,1-2 0,0 4 129,0-3-129,-1-1 0,2 2 0,-3-2 0,3 0 129,-3 0-129,4 0 129,-2 0-129,0 0 129,5 0 0,-1 0-129,3-2 129,12 2 129,-20-5-129,20 5 0,0 0-129,-13 0 129,13 0-129,0 0-129,0 0 0,0 0-258,0 0 0,0 0-516,15 0-2580,-1 0-1806</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18T23:52:20.718"/>
    </inkml:context>
    <inkml:brush xml:id="br0">
      <inkml:brushProperty name="width" value="0.21167" units="cm"/>
      <inkml:brushProperty name="height" value="0.21167" units="cm"/>
      <inkml:brushProperty name="color" value="#F2F2F2"/>
      <inkml:brushProperty name="fitToCurv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18T23:52:20.718"/>
    </inkml:context>
    <inkml:brush xml:id="br0">
      <inkml:brushProperty name="width" value="0.21167" units="cm"/>
      <inkml:brushProperty name="height" value="0.21167" units="cm"/>
      <inkml:brushProperty name="color" value="#F2F2F2"/>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041437B8-F532-4631-90D6-ADDD2583C09D}" type="datetimeFigureOut">
              <a:rPr lang="en-US"/>
              <a:pPr>
                <a:defRPr/>
              </a:pPr>
              <a:t>11/6/2017</a:t>
            </a:fld>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7EFC0B6-229C-4B53-AEFE-28D5750301E9}" type="slidenum">
              <a:rPr lang="en-US"/>
              <a:pPr/>
              <a:t>‹#›</a:t>
            </a:fld>
            <a:endParaRPr lang="en-US"/>
          </a:p>
        </p:txBody>
      </p:sp>
    </p:spTree>
    <p:extLst>
      <p:ext uri="{BB962C8B-B14F-4D97-AF65-F5344CB8AC3E}">
        <p14:creationId xmlns:p14="http://schemas.microsoft.com/office/powerpoint/2010/main" val="4180595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8294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BF9E9CF-217C-4DBC-AE2A-D3E0536ADB6A}" type="slidenum">
              <a:rPr lang="en-US" altLang="zh-CN">
                <a:latin typeface="Arial" panose="020B0604020202020204" pitchFamily="34" charset="0"/>
              </a:rPr>
              <a:pPr eaLnBrk="1" hangingPunct="1">
                <a:spcBef>
                  <a:spcPct val="0"/>
                </a:spcBef>
              </a:pPr>
              <a:t>2</a:t>
            </a:fld>
            <a:endParaRPr lang="en-US" altLang="zh-CN">
              <a:latin typeface="Arial" panose="020B0604020202020204" pitchFamily="34" charset="0"/>
            </a:endParaRPr>
          </a:p>
        </p:txBody>
      </p:sp>
    </p:spTree>
    <p:extLst>
      <p:ext uri="{BB962C8B-B14F-4D97-AF65-F5344CB8AC3E}">
        <p14:creationId xmlns:p14="http://schemas.microsoft.com/office/powerpoint/2010/main" val="149784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宋体" panose="02010600030101010101" pitchFamily="2" charset="-122"/>
              </a:defRPr>
            </a:lvl1pPr>
            <a:lvl2pPr marL="742950" indent="-285750" eaLnBrk="0" hangingPunct="0">
              <a:defRPr>
                <a:solidFill>
                  <a:schemeClr val="tx1"/>
                </a:solidFill>
                <a:latin typeface="Verdana" panose="020B0604030504040204" pitchFamily="34" charset="0"/>
                <a:ea typeface="宋体" panose="02010600030101010101" pitchFamily="2" charset="-122"/>
              </a:defRPr>
            </a:lvl2pPr>
            <a:lvl3pPr marL="1143000" indent="-228600" eaLnBrk="0" hangingPunct="0">
              <a:defRPr>
                <a:solidFill>
                  <a:schemeClr val="tx1"/>
                </a:solidFill>
                <a:latin typeface="Verdana" panose="020B0604030504040204" pitchFamily="34" charset="0"/>
                <a:ea typeface="宋体" panose="02010600030101010101" pitchFamily="2" charset="-122"/>
              </a:defRPr>
            </a:lvl3pPr>
            <a:lvl4pPr marL="1600200" indent="-228600" eaLnBrk="0" hangingPunct="0">
              <a:defRPr>
                <a:solidFill>
                  <a:schemeClr val="tx1"/>
                </a:solidFill>
                <a:latin typeface="Verdana" panose="020B0604030504040204" pitchFamily="34" charset="0"/>
                <a:ea typeface="宋体" panose="02010600030101010101" pitchFamily="2" charset="-122"/>
              </a:defRPr>
            </a:lvl4pPr>
            <a:lvl5pPr marL="2057400" indent="-228600" eaLnBrk="0" hangingPunct="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6B09C414-C863-4D82-AF0C-E345049DDB79}" type="slidenum">
              <a:rPr lang="en-US" altLang="zh-CN">
                <a:latin typeface="Arial" panose="020B0604020202020204" pitchFamily="34" charset="0"/>
              </a:rPr>
              <a:pPr eaLnBrk="1" hangingPunct="1"/>
              <a:t>3</a:t>
            </a:fld>
            <a:endParaRPr lang="en-US" altLang="zh-CN">
              <a:latin typeface="Arial" panose="020B0604020202020204" pitchFamily="34" charset="0"/>
            </a:endParaRPr>
          </a:p>
        </p:txBody>
      </p:sp>
    </p:spTree>
    <p:extLst>
      <p:ext uri="{BB962C8B-B14F-4D97-AF65-F5344CB8AC3E}">
        <p14:creationId xmlns:p14="http://schemas.microsoft.com/office/powerpoint/2010/main" val="418832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宋体" panose="02010600030101010101" pitchFamily="2" charset="-122"/>
              </a:defRPr>
            </a:lvl1pPr>
            <a:lvl2pPr marL="742950" indent="-285750" eaLnBrk="0" hangingPunct="0">
              <a:defRPr>
                <a:solidFill>
                  <a:schemeClr val="tx1"/>
                </a:solidFill>
                <a:latin typeface="Verdana" panose="020B0604030504040204" pitchFamily="34" charset="0"/>
                <a:ea typeface="宋体" panose="02010600030101010101" pitchFamily="2" charset="-122"/>
              </a:defRPr>
            </a:lvl2pPr>
            <a:lvl3pPr marL="1143000" indent="-228600" eaLnBrk="0" hangingPunct="0">
              <a:defRPr>
                <a:solidFill>
                  <a:schemeClr val="tx1"/>
                </a:solidFill>
                <a:latin typeface="Verdana" panose="020B0604030504040204" pitchFamily="34" charset="0"/>
                <a:ea typeface="宋体" panose="02010600030101010101" pitchFamily="2" charset="-122"/>
              </a:defRPr>
            </a:lvl3pPr>
            <a:lvl4pPr marL="1600200" indent="-228600" eaLnBrk="0" hangingPunct="0">
              <a:defRPr>
                <a:solidFill>
                  <a:schemeClr val="tx1"/>
                </a:solidFill>
                <a:latin typeface="Verdana" panose="020B0604030504040204" pitchFamily="34" charset="0"/>
                <a:ea typeface="宋体" panose="02010600030101010101" pitchFamily="2" charset="-122"/>
              </a:defRPr>
            </a:lvl4pPr>
            <a:lvl5pPr marL="2057400" indent="-228600" eaLnBrk="0" hangingPunct="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6B09C414-C863-4D82-AF0C-E345049DDB79}" type="slidenum">
              <a:rPr lang="en-US" altLang="zh-CN">
                <a:latin typeface="Arial" panose="020B0604020202020204" pitchFamily="34" charset="0"/>
              </a:rPr>
              <a:pPr eaLnBrk="1" hangingPunct="1"/>
              <a:t>4</a:t>
            </a:fld>
            <a:endParaRPr lang="en-US" altLang="zh-CN">
              <a:latin typeface="Arial" panose="020B0604020202020204" pitchFamily="34" charset="0"/>
            </a:endParaRPr>
          </a:p>
        </p:txBody>
      </p:sp>
    </p:spTree>
    <p:extLst>
      <p:ext uri="{BB962C8B-B14F-4D97-AF65-F5344CB8AC3E}">
        <p14:creationId xmlns:p14="http://schemas.microsoft.com/office/powerpoint/2010/main" val="10351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宋体" panose="02010600030101010101" pitchFamily="2" charset="-122"/>
              </a:defRPr>
            </a:lvl1pPr>
            <a:lvl2pPr marL="742950" indent="-285750" eaLnBrk="0" hangingPunct="0">
              <a:defRPr>
                <a:solidFill>
                  <a:schemeClr val="tx1"/>
                </a:solidFill>
                <a:latin typeface="Verdana" panose="020B0604030504040204" pitchFamily="34" charset="0"/>
                <a:ea typeface="宋体" panose="02010600030101010101" pitchFamily="2" charset="-122"/>
              </a:defRPr>
            </a:lvl2pPr>
            <a:lvl3pPr marL="1143000" indent="-228600" eaLnBrk="0" hangingPunct="0">
              <a:defRPr>
                <a:solidFill>
                  <a:schemeClr val="tx1"/>
                </a:solidFill>
                <a:latin typeface="Verdana" panose="020B0604030504040204" pitchFamily="34" charset="0"/>
                <a:ea typeface="宋体" panose="02010600030101010101" pitchFamily="2" charset="-122"/>
              </a:defRPr>
            </a:lvl3pPr>
            <a:lvl4pPr marL="1600200" indent="-228600" eaLnBrk="0" hangingPunct="0">
              <a:defRPr>
                <a:solidFill>
                  <a:schemeClr val="tx1"/>
                </a:solidFill>
                <a:latin typeface="Verdana" panose="020B0604030504040204" pitchFamily="34" charset="0"/>
                <a:ea typeface="宋体" panose="02010600030101010101" pitchFamily="2" charset="-122"/>
              </a:defRPr>
            </a:lvl4pPr>
            <a:lvl5pPr marL="2057400" indent="-228600" eaLnBrk="0" hangingPunct="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6B09C414-C863-4D82-AF0C-E345049DDB79}" type="slidenum">
              <a:rPr lang="en-US" altLang="zh-CN">
                <a:latin typeface="Arial" panose="020B0604020202020204" pitchFamily="34" charset="0"/>
              </a:rPr>
              <a:pPr eaLnBrk="1" hangingPunct="1"/>
              <a:t>5</a:t>
            </a:fld>
            <a:endParaRPr lang="en-US" altLang="zh-CN">
              <a:latin typeface="Arial" panose="020B0604020202020204" pitchFamily="34" charset="0"/>
            </a:endParaRPr>
          </a:p>
        </p:txBody>
      </p:sp>
    </p:spTree>
    <p:extLst>
      <p:ext uri="{BB962C8B-B14F-4D97-AF65-F5344CB8AC3E}">
        <p14:creationId xmlns:p14="http://schemas.microsoft.com/office/powerpoint/2010/main" val="53522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8BAD1AD-CAB2-4694-915A-F23BF13C03FC}" type="slidenum">
              <a:rPr lang="en-US" altLang="zh-CN">
                <a:latin typeface="Arial" panose="020B0604020202020204" pitchFamily="34" charset="0"/>
              </a:rPr>
              <a:pPr eaLnBrk="1" hangingPunct="1">
                <a:spcBef>
                  <a:spcPct val="0"/>
                </a:spcBef>
              </a:pPr>
              <a:t>10</a:t>
            </a:fld>
            <a:endParaRPr lang="en-US" altLang="zh-CN">
              <a:latin typeface="Arial" panose="020B0604020202020204" pitchFamily="34" charset="0"/>
            </a:endParaRPr>
          </a:p>
        </p:txBody>
      </p:sp>
    </p:spTree>
    <p:extLst>
      <p:ext uri="{BB962C8B-B14F-4D97-AF65-F5344CB8AC3E}">
        <p14:creationId xmlns:p14="http://schemas.microsoft.com/office/powerpoint/2010/main" val="329070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36AC57C8-431E-491A-B237-0D6960A02D88}" type="slidenum">
              <a:rPr lang="en-US" smtClean="0"/>
              <a:pPr/>
              <a:t>22</a:t>
            </a:fld>
            <a:endParaRPr lang="en-US"/>
          </a:p>
        </p:txBody>
      </p:sp>
    </p:spTree>
    <p:extLst>
      <p:ext uri="{BB962C8B-B14F-4D97-AF65-F5344CB8AC3E}">
        <p14:creationId xmlns:p14="http://schemas.microsoft.com/office/powerpoint/2010/main" val="6084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36AC57C8-431E-491A-B237-0D6960A02D88}" type="slidenum">
              <a:rPr lang="en-US" smtClean="0"/>
              <a:pPr/>
              <a:t>23</a:t>
            </a:fld>
            <a:endParaRPr lang="en-US"/>
          </a:p>
        </p:txBody>
      </p:sp>
    </p:spTree>
    <p:extLst>
      <p:ext uri="{BB962C8B-B14F-4D97-AF65-F5344CB8AC3E}">
        <p14:creationId xmlns:p14="http://schemas.microsoft.com/office/powerpoint/2010/main" val="224789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E803B-F2CF-4904-8978-1B1D5EB3AD39}" type="slidenum">
              <a:rPr lang="en-US" altLang="zh-CN"/>
              <a:pPr/>
              <a:t>29</a:t>
            </a:fld>
            <a:endParaRPr lang="en-US" altLang="zh-CN"/>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927100" y="3317875"/>
            <a:ext cx="7416800" cy="3143250"/>
          </a:xfrm>
          <a:prstGeom prst="rect">
            <a:avLst/>
          </a:prstGeom>
        </p:spPr>
        <p:txBody>
          <a:bodyPr/>
          <a:lstStyle/>
          <a:p>
            <a:r>
              <a:rPr lang="en-US" altLang="zh-CN"/>
              <a:t>The focusing effect is because the high energy neutron will have more collision v*Sigma than the low energy neutron, therefore high energy neutrons will be slowed down faster than low energy neutrons.</a:t>
            </a:r>
          </a:p>
          <a:p>
            <a:r>
              <a:rPr lang="en-US" altLang="zh-CN"/>
              <a:t>Only the no absorption xsec and almost constant elastic xsec moderator will have this effect.</a:t>
            </a:r>
          </a:p>
        </p:txBody>
      </p:sp>
    </p:spTree>
    <p:extLst>
      <p:ext uri="{BB962C8B-B14F-4D97-AF65-F5344CB8AC3E}">
        <p14:creationId xmlns:p14="http://schemas.microsoft.com/office/powerpoint/2010/main" val="852003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304800" y="1143000"/>
            <a:ext cx="8610600" cy="201613"/>
            <a:chOff x="144" y="1680"/>
            <a:chExt cx="5424" cy="144"/>
          </a:xfrm>
        </p:grpSpPr>
        <p:sp>
          <p:nvSpPr>
            <p:cNvPr id="3" name="Rectangle 8"/>
            <p:cNvSpPr>
              <a:spLocks noChangeArrowheads="1"/>
            </p:cNvSpPr>
            <p:nvPr userDrawn="1"/>
          </p:nvSpPr>
          <p:spPr bwMode="auto">
            <a:xfrm>
              <a:off x="144" y="1680"/>
              <a:ext cx="1808" cy="144"/>
            </a:xfrm>
            <a:prstGeom prst="rect">
              <a:avLst/>
            </a:prstGeom>
            <a:solidFill>
              <a:srgbClr val="CC0000"/>
            </a:solidFill>
            <a:ln w="9525">
              <a:solidFill>
                <a:srgbClr val="FF330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atin typeface="Verdana" panose="020B0604030504040204" pitchFamily="34" charset="0"/>
              </a:endParaRPr>
            </a:p>
          </p:txBody>
        </p:sp>
        <p:sp>
          <p:nvSpPr>
            <p:cNvPr id="4" name="Rectangle 9"/>
            <p:cNvSpPr>
              <a:spLocks noChangeArrowheads="1"/>
            </p:cNvSpPr>
            <p:nvPr userDrawn="1"/>
          </p:nvSpPr>
          <p:spPr bwMode="auto">
            <a:xfrm>
              <a:off x="1952" y="1680"/>
              <a:ext cx="1808" cy="144"/>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atin typeface="Verdana" panose="020B0604030504040204" pitchFamily="34" charset="0"/>
              </a:endParaRPr>
            </a:p>
          </p:txBody>
        </p:sp>
        <p:sp>
          <p:nvSpPr>
            <p:cNvPr id="5" name="Rectangle 10"/>
            <p:cNvSpPr>
              <a:spLocks noChangeArrowheads="1"/>
            </p:cNvSpPr>
            <p:nvPr userDrawn="1"/>
          </p:nvSpPr>
          <p:spPr bwMode="auto">
            <a:xfrm>
              <a:off x="3760" y="1680"/>
              <a:ext cx="1808" cy="144"/>
            </a:xfrm>
            <a:prstGeom prst="rect">
              <a:avLst/>
            </a:prstGeom>
            <a:solidFill>
              <a:srgbClr val="CC0000"/>
            </a:solidFill>
            <a:ln w="9525">
              <a:solidFill>
                <a:srgbClr val="FF3300"/>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atin typeface="Verdana" panose="020B0604030504040204" pitchFamily="34" charset="0"/>
              </a:endParaRPr>
            </a:p>
          </p:txBody>
        </p:sp>
      </p:grpSp>
      <p:pic>
        <p:nvPicPr>
          <p:cNvPr id="6" name="Picture 4"/>
          <p:cNvPicPr>
            <a:picLocks noChangeAspect="1" noChangeArrowheads="1"/>
          </p:cNvPicPr>
          <p:nvPr userDrawn="1"/>
        </p:nvPicPr>
        <p:blipFill>
          <a:blip r:embed="rId2" cstate="print">
            <a:clrChange>
              <a:clrFrom>
                <a:srgbClr val="FFFFFF"/>
              </a:clrFrom>
              <a:clrTo>
                <a:srgbClr val="FFFFFF">
                  <a:alpha val="0"/>
                </a:srgbClr>
              </a:clrTo>
            </a:clrChange>
            <a:duotone>
              <a:schemeClr val="accent3">
                <a:shade val="45000"/>
                <a:satMod val="135000"/>
              </a:schemeClr>
              <a:prstClr val="white"/>
            </a:duotone>
            <a:lum bright="5000" contrast="5000"/>
          </a:blip>
          <a:srcRect t="10362" r="10582" b="5699"/>
          <a:stretch>
            <a:fillRect/>
          </a:stretch>
        </p:blipFill>
        <p:spPr bwMode="auto">
          <a:xfrm>
            <a:off x="1575288" y="1316725"/>
            <a:ext cx="5723467" cy="5486400"/>
          </a:xfrm>
          <a:prstGeom prst="rect">
            <a:avLst/>
          </a:prstGeom>
          <a:noFill/>
          <a:ln w="9525">
            <a:noFill/>
            <a:miter lim="800000"/>
            <a:headEnd/>
            <a:tailEnd/>
          </a:ln>
        </p:spPr>
      </p:pic>
    </p:spTree>
    <p:extLst>
      <p:ext uri="{BB962C8B-B14F-4D97-AF65-F5344CB8AC3E}">
        <p14:creationId xmlns:p14="http://schemas.microsoft.com/office/powerpoint/2010/main" val="2017834283"/>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74ACE6D-7BEB-49A7-B861-FBB9CD6C13CD}" type="datetime1">
              <a:rPr lang="en-US"/>
              <a:pPr>
                <a:defRPr/>
              </a:pPr>
              <a:t>11/6/2017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7B3D7D-D69F-4DA4-9300-F16641C36967}" type="slidenum">
              <a:rPr lang="en-US"/>
              <a:pPr/>
              <a:t>‹#›</a:t>
            </a:fld>
            <a:endParaRPr lang="en-US"/>
          </a:p>
        </p:txBody>
      </p:sp>
    </p:spTree>
    <p:extLst>
      <p:ext uri="{BB962C8B-B14F-4D97-AF65-F5344CB8AC3E}">
        <p14:creationId xmlns:p14="http://schemas.microsoft.com/office/powerpoint/2010/main" val="34200617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985B538-40F1-4827-8A44-E2CD1E5E4E29}" type="datetime1">
              <a:rPr lang="en-US"/>
              <a:pPr>
                <a:defRPr/>
              </a:pPr>
              <a:t>11/6/2017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9672CA-CD22-420D-BB6A-FDFFA8861901}" type="slidenum">
              <a:rPr lang="en-US"/>
              <a:pPr/>
              <a:t>‹#›</a:t>
            </a:fld>
            <a:endParaRPr lang="en-US"/>
          </a:p>
        </p:txBody>
      </p:sp>
    </p:spTree>
    <p:extLst>
      <p:ext uri="{BB962C8B-B14F-4D97-AF65-F5344CB8AC3E}">
        <p14:creationId xmlns:p14="http://schemas.microsoft.com/office/powerpoint/2010/main" val="237234073"/>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600682B7-4244-4328-B406-47E20472C5F0}" type="datetime1">
              <a:rPr lang="en-US"/>
              <a:pPr>
                <a:defRPr/>
              </a:pPr>
              <a:t>11/6/2017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080222D-0E7B-4AA4-BEAA-7A283E457525}" type="slidenum">
              <a:rPr lang="en-US"/>
              <a:pPr/>
              <a:t>‹#›</a:t>
            </a:fld>
            <a:endParaRPr lang="en-US"/>
          </a:p>
        </p:txBody>
      </p:sp>
    </p:spTree>
    <p:extLst>
      <p:ext uri="{BB962C8B-B14F-4D97-AF65-F5344CB8AC3E}">
        <p14:creationId xmlns:p14="http://schemas.microsoft.com/office/powerpoint/2010/main" val="4292297612"/>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sp>
        <p:nvSpPr>
          <p:cNvPr id="6" name="Line 8"/>
          <p:cNvSpPr>
            <a:spLocks noChangeShapeType="1"/>
          </p:cNvSpPr>
          <p:nvPr/>
        </p:nvSpPr>
        <p:spPr bwMode="auto">
          <a:xfrm>
            <a:off x="457200" y="1447800"/>
            <a:ext cx="807720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9"/>
          <p:cNvSpPr>
            <a:spLocks noChangeArrowheads="1"/>
          </p:cNvSpPr>
          <p:nvPr/>
        </p:nvSpPr>
        <p:spPr bwMode="auto">
          <a:xfrm>
            <a:off x="0" y="2286000"/>
            <a:ext cx="219075"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sp>
        <p:nvSpPr>
          <p:cNvPr id="8" name="Rectangle 10"/>
          <p:cNvSpPr>
            <a:spLocks noChangeArrowheads="1"/>
          </p:cNvSpPr>
          <p:nvPr/>
        </p:nvSpPr>
        <p:spPr bwMode="auto">
          <a:xfrm>
            <a:off x="0" y="457200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graphicFrame>
        <p:nvGraphicFramePr>
          <p:cNvPr id="9" name="Object 11"/>
          <p:cNvGraphicFramePr>
            <a:graphicFrameLocks noChangeAspect="1"/>
          </p:cNvGraphicFramePr>
          <p:nvPr/>
        </p:nvGraphicFramePr>
        <p:xfrm>
          <a:off x="220663" y="-7938"/>
          <a:ext cx="1228725" cy="190501"/>
        </p:xfrm>
        <a:graphic>
          <a:graphicData uri="http://schemas.openxmlformats.org/presentationml/2006/ole">
            <mc:AlternateContent xmlns:mc="http://schemas.openxmlformats.org/markup-compatibility/2006">
              <mc:Choice xmlns:v="urn:schemas-microsoft-com:vml" Requires="v">
                <p:oleObj spid="_x0000_s59748" name="Bitmap Image" r:id="rId3" imgW="1228897" imgH="190527" progId="PBrush">
                  <p:embed/>
                </p:oleObj>
              </mc:Choice>
              <mc:Fallback>
                <p:oleObj name="Bitmap Image" r:id="rId3" imgW="1228897" imgH="19052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7938"/>
                        <a:ext cx="1228725" cy="1905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10" name="Date Placeholder 4"/>
          <p:cNvSpPr>
            <a:spLocks noGrp="1"/>
          </p:cNvSpPr>
          <p:nvPr>
            <p:ph type="dt" sz="half" idx="10"/>
          </p:nvPr>
        </p:nvSpPr>
        <p:spPr/>
        <p:txBody>
          <a:bodyPr/>
          <a:lstStyle>
            <a:lvl1pPr>
              <a:defRPr/>
            </a:lvl1pPr>
          </a:lstStyle>
          <a:p>
            <a:pPr>
              <a:defRPr/>
            </a:pPr>
            <a:fld id="{689FED85-79C1-4BE3-BDF4-B914D596224D}" type="datetime1">
              <a:rPr lang="en-US" altLang="zh-CN"/>
              <a:pPr>
                <a:defRPr/>
              </a:pPr>
              <a:t>11/6/2017</a:t>
            </a:fld>
            <a:endParaRPr lang="en-US" altLang="zh-CN"/>
          </a:p>
        </p:txBody>
      </p:sp>
      <p:sp>
        <p:nvSpPr>
          <p:cNvPr id="11" name="Footer Placeholder 5"/>
          <p:cNvSpPr>
            <a:spLocks noGrp="1"/>
          </p:cNvSpPr>
          <p:nvPr>
            <p:ph type="ftr" sz="quarter" idx="11"/>
          </p:nvPr>
        </p:nvSpPr>
        <p:spPr/>
        <p:txBody>
          <a:bodyPr/>
          <a:lstStyle>
            <a:lvl1pPr>
              <a:defRPr/>
            </a:lvl1pPr>
          </a:lstStyle>
          <a:p>
            <a:pPr>
              <a:defRPr/>
            </a:pPr>
            <a:endParaRPr lang="en-US" altLang="zh-CN"/>
          </a:p>
        </p:txBody>
      </p:sp>
      <p:sp>
        <p:nvSpPr>
          <p:cNvPr id="12" name="Slide Number Placeholder 6"/>
          <p:cNvSpPr>
            <a:spLocks noGrp="1"/>
          </p:cNvSpPr>
          <p:nvPr>
            <p:ph type="sldNum" sz="quarter" idx="12"/>
          </p:nvPr>
        </p:nvSpPr>
        <p:spPr/>
        <p:txBody>
          <a:bodyPr/>
          <a:lstStyle>
            <a:lvl1pPr>
              <a:defRPr/>
            </a:lvl1pPr>
          </a:lstStyle>
          <a:p>
            <a:fld id="{85A1CAB3-5530-4A5C-A314-D22AFCBDE798}" type="slidenum">
              <a:rPr lang="en-US" altLang="zh-CN"/>
              <a:pPr/>
              <a:t>‹#›</a:t>
            </a:fld>
            <a:endParaRPr lang="en-US" altLang="zh-CN"/>
          </a:p>
        </p:txBody>
      </p:sp>
    </p:spTree>
    <p:extLst>
      <p:ext uri="{BB962C8B-B14F-4D97-AF65-F5344CB8AC3E}">
        <p14:creationId xmlns:p14="http://schemas.microsoft.com/office/powerpoint/2010/main" val="162127177"/>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44E9AED-1870-4C24-B0A6-897443D04E45}" type="datetime1">
              <a:rPr lang="en-US"/>
              <a:pPr>
                <a:defRPr/>
              </a:pPr>
              <a:t>11/6/2017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EACE75-8DD6-4A74-926F-5019E08B5824}" type="slidenum">
              <a:rPr lang="en-US"/>
              <a:pPr/>
              <a:t>‹#›</a:t>
            </a:fld>
            <a:endParaRPr lang="en-US"/>
          </a:p>
        </p:txBody>
      </p:sp>
    </p:spTree>
    <p:extLst>
      <p:ext uri="{BB962C8B-B14F-4D97-AF65-F5344CB8AC3E}">
        <p14:creationId xmlns:p14="http://schemas.microsoft.com/office/powerpoint/2010/main" val="271295272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2DEF581-F893-4B6E-A1C8-8B4DFCA9E41A}" type="datetime1">
              <a:rPr lang="en-US"/>
              <a:pPr>
                <a:defRPr/>
              </a:pPr>
              <a:t>11/6/2017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8ED557-4008-4933-A0A1-C44248CA0C53}" type="slidenum">
              <a:rPr lang="en-US"/>
              <a:pPr/>
              <a:t>‹#›</a:t>
            </a:fld>
            <a:endParaRPr lang="en-US"/>
          </a:p>
        </p:txBody>
      </p:sp>
    </p:spTree>
    <p:extLst>
      <p:ext uri="{BB962C8B-B14F-4D97-AF65-F5344CB8AC3E}">
        <p14:creationId xmlns:p14="http://schemas.microsoft.com/office/powerpoint/2010/main" val="629696949"/>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48299B62-D436-4D24-B83D-32906A5B1400}" type="datetime1">
              <a:rPr lang="en-US"/>
              <a:pPr>
                <a:defRPr/>
              </a:pPr>
              <a:t>11/6/2017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7ED87F8C-E8FD-4C8C-9B02-78C9B722DF32}" type="slidenum">
              <a:rPr lang="en-US"/>
              <a:pPr/>
              <a:t>‹#›</a:t>
            </a:fld>
            <a:endParaRPr lang="en-US"/>
          </a:p>
        </p:txBody>
      </p:sp>
    </p:spTree>
    <p:extLst>
      <p:ext uri="{BB962C8B-B14F-4D97-AF65-F5344CB8AC3E}">
        <p14:creationId xmlns:p14="http://schemas.microsoft.com/office/powerpoint/2010/main" val="3858082510"/>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9BDB44E-1AF9-4612-B99D-D50AF6EB70F9}" type="datetime1">
              <a:rPr lang="en-US"/>
              <a:pPr>
                <a:defRPr/>
              </a:pPr>
              <a:t>11/6/2017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99F23EF-2A70-4BEA-8AE2-360639541244}" type="slidenum">
              <a:rPr lang="en-US"/>
              <a:pPr/>
              <a:t>‹#›</a:t>
            </a:fld>
            <a:endParaRPr lang="en-US"/>
          </a:p>
        </p:txBody>
      </p:sp>
    </p:spTree>
    <p:extLst>
      <p:ext uri="{BB962C8B-B14F-4D97-AF65-F5344CB8AC3E}">
        <p14:creationId xmlns:p14="http://schemas.microsoft.com/office/powerpoint/2010/main" val="4100286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22659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A6925EC-F7D6-4D9F-94A5-C78A0F9AD410}" type="datetime1">
              <a:rPr lang="en-US"/>
              <a:pPr>
                <a:defRPr/>
              </a:pPr>
              <a:t>11/6/2017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AAF04C-41FD-4E0B-BA92-45437CB29456}" type="slidenum">
              <a:rPr lang="en-US"/>
              <a:pPr/>
              <a:t>‹#›</a:t>
            </a:fld>
            <a:endParaRPr lang="en-US"/>
          </a:p>
        </p:txBody>
      </p:sp>
    </p:spTree>
    <p:extLst>
      <p:ext uri="{BB962C8B-B14F-4D97-AF65-F5344CB8AC3E}">
        <p14:creationId xmlns:p14="http://schemas.microsoft.com/office/powerpoint/2010/main" val="2314727776"/>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0009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068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96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32395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336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3955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468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605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923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E3F5A96-2894-40F9-A9CB-2451DABEF822}" type="datetime1">
              <a:rPr lang="en-US" altLang="zh-CN"/>
              <a:pPr>
                <a:defRPr/>
              </a:pPr>
              <a:t>11/6/2017</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3DABF06-3A44-4C9C-A4AF-F9B1FB17B89B}" type="slidenum">
              <a:rPr lang="en-US" altLang="zh-CN"/>
              <a:pPr/>
              <a:t>‹#›</a:t>
            </a:fld>
            <a:endParaRPr lang="en-US" altLang="zh-CN"/>
          </a:p>
        </p:txBody>
      </p:sp>
    </p:spTree>
    <p:extLst>
      <p:ext uri="{BB962C8B-B14F-4D97-AF65-F5344CB8AC3E}">
        <p14:creationId xmlns:p14="http://schemas.microsoft.com/office/powerpoint/2010/main" val="185830973"/>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18197E5-6116-4992-A48D-542E5F8F6235}" type="datetime1">
              <a:rPr lang="en-US"/>
              <a:pPr>
                <a:defRPr/>
              </a:pPr>
              <a:t>11/6/2017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216B2F-413A-4824-8191-F103BA878BAB}" type="slidenum">
              <a:rPr lang="en-US"/>
              <a:pPr/>
              <a:t>‹#›</a:t>
            </a:fld>
            <a:endParaRPr lang="en-US"/>
          </a:p>
        </p:txBody>
      </p:sp>
    </p:spTree>
    <p:extLst>
      <p:ext uri="{BB962C8B-B14F-4D97-AF65-F5344CB8AC3E}">
        <p14:creationId xmlns:p14="http://schemas.microsoft.com/office/powerpoint/2010/main" val="616514756"/>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F9F6321-7D62-4873-B9C8-E2EF0BC68838}" type="datetime1">
              <a:rPr lang="en-US" altLang="zh-CN"/>
              <a:pPr>
                <a:defRPr/>
              </a:pPr>
              <a:t>11/6/2017</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B9F6881-2877-496D-A5F0-350A1EAD1815}" type="slidenum">
              <a:rPr lang="en-US" altLang="zh-CN"/>
              <a:pPr/>
              <a:t>‹#›</a:t>
            </a:fld>
            <a:endParaRPr lang="en-US" altLang="zh-CN"/>
          </a:p>
        </p:txBody>
      </p:sp>
    </p:spTree>
    <p:extLst>
      <p:ext uri="{BB962C8B-B14F-4D97-AF65-F5344CB8AC3E}">
        <p14:creationId xmlns:p14="http://schemas.microsoft.com/office/powerpoint/2010/main" val="103687537"/>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75C3AA0-E7EF-47FC-B86B-74E7D90183A7}" type="datetime1">
              <a:rPr lang="en-US" altLang="zh-CN"/>
              <a:pPr>
                <a:defRPr/>
              </a:pPr>
              <a:t>11/6/2017</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B48B660-CC7E-4281-A00B-28E8ACEEC06C}" type="slidenum">
              <a:rPr lang="en-US" altLang="zh-CN"/>
              <a:pPr/>
              <a:t>‹#›</a:t>
            </a:fld>
            <a:endParaRPr lang="en-US" altLang="zh-CN"/>
          </a:p>
        </p:txBody>
      </p:sp>
    </p:spTree>
    <p:extLst>
      <p:ext uri="{BB962C8B-B14F-4D97-AF65-F5344CB8AC3E}">
        <p14:creationId xmlns:p14="http://schemas.microsoft.com/office/powerpoint/2010/main" val="3918329326"/>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65CB757-A4A2-4FEA-B291-C8CE88649596}" type="datetime1">
              <a:rPr lang="en-US" altLang="zh-CN"/>
              <a:pPr>
                <a:defRPr/>
              </a:pPr>
              <a:t>11/6/2017</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26CAFB7-78AC-4B8D-AAEF-84BA6A16DE81}" type="slidenum">
              <a:rPr lang="en-US" altLang="zh-CN"/>
              <a:pPr/>
              <a:t>‹#›</a:t>
            </a:fld>
            <a:endParaRPr lang="en-US" altLang="zh-CN"/>
          </a:p>
        </p:txBody>
      </p:sp>
    </p:spTree>
    <p:extLst>
      <p:ext uri="{BB962C8B-B14F-4D97-AF65-F5344CB8AC3E}">
        <p14:creationId xmlns:p14="http://schemas.microsoft.com/office/powerpoint/2010/main" val="3983240985"/>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9BD9316-C5F6-4239-82DB-06B46CE7A185}" type="datetime1">
              <a:rPr lang="en-US" altLang="zh-CN"/>
              <a:pPr>
                <a:defRPr/>
              </a:pPr>
              <a:t>11/6/2017</a:t>
            </a:fld>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760745FA-A390-43DF-994A-4CA6B568C191}" type="slidenum">
              <a:rPr lang="en-US" altLang="zh-CN"/>
              <a:pPr/>
              <a:t>‹#›</a:t>
            </a:fld>
            <a:endParaRPr lang="en-US" altLang="zh-CN"/>
          </a:p>
        </p:txBody>
      </p:sp>
    </p:spTree>
    <p:extLst>
      <p:ext uri="{BB962C8B-B14F-4D97-AF65-F5344CB8AC3E}">
        <p14:creationId xmlns:p14="http://schemas.microsoft.com/office/powerpoint/2010/main" val="2832819377"/>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8FCD480-FA20-429F-BFB5-CE0A4442478B}" type="datetime1">
              <a:rPr lang="en-US" altLang="zh-CN"/>
              <a:pPr>
                <a:defRPr/>
              </a:pPr>
              <a:t>11/6/2017</a:t>
            </a:fld>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20B4FE0-E505-4011-AE51-8DBE527D7AC5}" type="slidenum">
              <a:rPr lang="en-US" altLang="zh-CN"/>
              <a:pPr/>
              <a:t>‹#›</a:t>
            </a:fld>
            <a:endParaRPr lang="en-US" altLang="zh-CN"/>
          </a:p>
        </p:txBody>
      </p:sp>
    </p:spTree>
    <p:extLst>
      <p:ext uri="{BB962C8B-B14F-4D97-AF65-F5344CB8AC3E}">
        <p14:creationId xmlns:p14="http://schemas.microsoft.com/office/powerpoint/2010/main" val="2852005132"/>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3448A2C-6EEB-431F-A069-F51E81B976F7}" type="datetime1">
              <a:rPr lang="en-US" altLang="zh-CN"/>
              <a:pPr>
                <a:defRPr/>
              </a:pPr>
              <a:t>11/6/2017</a:t>
            </a:fld>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C9430C18-CB60-4FF8-83C1-9BB8F2CEE0EA}" type="slidenum">
              <a:rPr lang="en-US" altLang="zh-CN"/>
              <a:pPr/>
              <a:t>‹#›</a:t>
            </a:fld>
            <a:endParaRPr lang="en-US" altLang="zh-CN"/>
          </a:p>
        </p:txBody>
      </p:sp>
    </p:spTree>
    <p:extLst>
      <p:ext uri="{BB962C8B-B14F-4D97-AF65-F5344CB8AC3E}">
        <p14:creationId xmlns:p14="http://schemas.microsoft.com/office/powerpoint/2010/main" val="2525815686"/>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AA9098D-F946-4F0C-8BBC-C8E1886FFEDE}" type="datetime1">
              <a:rPr lang="en-US" altLang="zh-CN"/>
              <a:pPr>
                <a:defRPr/>
              </a:pPr>
              <a:t>11/6/2017</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C23A085-DA03-4F90-8329-F10BD0DD075A}" type="slidenum">
              <a:rPr lang="en-US" altLang="zh-CN"/>
              <a:pPr/>
              <a:t>‹#›</a:t>
            </a:fld>
            <a:endParaRPr lang="en-US" altLang="zh-CN"/>
          </a:p>
        </p:txBody>
      </p:sp>
    </p:spTree>
    <p:extLst>
      <p:ext uri="{BB962C8B-B14F-4D97-AF65-F5344CB8AC3E}">
        <p14:creationId xmlns:p14="http://schemas.microsoft.com/office/powerpoint/2010/main" val="4113455494"/>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C7EDFB4-B8AD-4C87-ADAB-64535FE0378C}" type="datetime1">
              <a:rPr lang="en-US" altLang="zh-CN"/>
              <a:pPr>
                <a:defRPr/>
              </a:pPr>
              <a:t>11/6/2017</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532DAFE-F90A-4355-A067-DF8E401C04F1}" type="slidenum">
              <a:rPr lang="en-US" altLang="zh-CN"/>
              <a:pPr/>
              <a:t>‹#›</a:t>
            </a:fld>
            <a:endParaRPr lang="en-US" altLang="zh-CN"/>
          </a:p>
        </p:txBody>
      </p:sp>
    </p:spTree>
    <p:extLst>
      <p:ext uri="{BB962C8B-B14F-4D97-AF65-F5344CB8AC3E}">
        <p14:creationId xmlns:p14="http://schemas.microsoft.com/office/powerpoint/2010/main" val="2968925240"/>
      </p:ext>
    </p:extLst>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06DD5A7-BC5F-476B-B55E-278DE0F05AC1}" type="datetime1">
              <a:rPr lang="en-US" altLang="zh-CN"/>
              <a:pPr>
                <a:defRPr/>
              </a:pPr>
              <a:t>11/6/2017</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3E32457-FA6B-4CCF-9E1A-773904BD06AF}" type="slidenum">
              <a:rPr lang="en-US" altLang="zh-CN"/>
              <a:pPr/>
              <a:t>‹#›</a:t>
            </a:fld>
            <a:endParaRPr lang="en-US" altLang="zh-CN"/>
          </a:p>
        </p:txBody>
      </p:sp>
    </p:spTree>
    <p:extLst>
      <p:ext uri="{BB962C8B-B14F-4D97-AF65-F5344CB8AC3E}">
        <p14:creationId xmlns:p14="http://schemas.microsoft.com/office/powerpoint/2010/main" val="2066350367"/>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D2F4D49-F30C-44CF-B9C4-293A35E5220D}" type="datetime1">
              <a:rPr lang="en-US" altLang="zh-CN"/>
              <a:pPr>
                <a:defRPr/>
              </a:pPr>
              <a:t>11/6/2017</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9A6F5AD-8C2D-4366-9456-195C6568426F}" type="slidenum">
              <a:rPr lang="en-US" altLang="zh-CN"/>
              <a:pPr/>
              <a:t>‹#›</a:t>
            </a:fld>
            <a:endParaRPr lang="en-US" altLang="zh-CN"/>
          </a:p>
        </p:txBody>
      </p:sp>
    </p:spTree>
    <p:extLst>
      <p:ext uri="{BB962C8B-B14F-4D97-AF65-F5344CB8AC3E}">
        <p14:creationId xmlns:p14="http://schemas.microsoft.com/office/powerpoint/2010/main" val="1233236829"/>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3BE5F76-7D71-4D38-A7AB-06D4DB10EA6B}" type="datetime1">
              <a:rPr lang="en-US"/>
              <a:pPr>
                <a:defRPr/>
              </a:pPr>
              <a:t>11/6/2017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99202F-8B0D-4055-8746-E8B7E65B94D3}" type="slidenum">
              <a:rPr lang="en-US"/>
              <a:pPr/>
              <a:t>‹#›</a:t>
            </a:fld>
            <a:endParaRPr lang="en-US"/>
          </a:p>
        </p:txBody>
      </p:sp>
    </p:spTree>
    <p:extLst>
      <p:ext uri="{BB962C8B-B14F-4D97-AF65-F5344CB8AC3E}">
        <p14:creationId xmlns:p14="http://schemas.microsoft.com/office/powerpoint/2010/main" val="1017325797"/>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4216609-339B-4F79-81F3-279D0F5D8378}" type="datetime1">
              <a:rPr lang="en-US"/>
              <a:pPr>
                <a:defRPr/>
              </a:pPr>
              <a:t>11/6/2017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28AFCDF-1E16-4898-8B0A-D35A5CF52DB2}" type="slidenum">
              <a:rPr lang="en-US"/>
              <a:pPr/>
              <a:t>‹#›</a:t>
            </a:fld>
            <a:endParaRPr lang="en-US"/>
          </a:p>
        </p:txBody>
      </p:sp>
    </p:spTree>
    <p:extLst>
      <p:ext uri="{BB962C8B-B14F-4D97-AF65-F5344CB8AC3E}">
        <p14:creationId xmlns:p14="http://schemas.microsoft.com/office/powerpoint/2010/main" val="3265766935"/>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1BFA8BC-5238-4D20-9BD5-A722160C3114}" type="datetime1">
              <a:rPr lang="en-US"/>
              <a:pPr>
                <a:defRPr/>
              </a:pPr>
              <a:t>11/6/2017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988CF3F-7C26-46E5-A3EB-CF9F2379EAB3}" type="slidenum">
              <a:rPr lang="en-US"/>
              <a:pPr/>
              <a:t>‹#›</a:t>
            </a:fld>
            <a:endParaRPr lang="en-US"/>
          </a:p>
        </p:txBody>
      </p:sp>
    </p:spTree>
    <p:extLst>
      <p:ext uri="{BB962C8B-B14F-4D97-AF65-F5344CB8AC3E}">
        <p14:creationId xmlns:p14="http://schemas.microsoft.com/office/powerpoint/2010/main" val="146975618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264E5F8-7940-418A-9928-128A09C34D2A}" type="datetime1">
              <a:rPr lang="en-US"/>
              <a:pPr>
                <a:defRPr/>
              </a:pPr>
              <a:t>11/6/2017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F0B7541-D1C1-4382-87CB-8D1FC208A024}" type="slidenum">
              <a:rPr lang="en-US"/>
              <a:pPr/>
              <a:t>‹#›</a:t>
            </a:fld>
            <a:endParaRPr lang="en-US"/>
          </a:p>
        </p:txBody>
      </p:sp>
    </p:spTree>
    <p:extLst>
      <p:ext uri="{BB962C8B-B14F-4D97-AF65-F5344CB8AC3E}">
        <p14:creationId xmlns:p14="http://schemas.microsoft.com/office/powerpoint/2010/main" val="27865882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E08BBFA-EA74-4648-9A7B-4A96004B544A}" type="datetime1">
              <a:rPr lang="en-US"/>
              <a:pPr>
                <a:defRPr/>
              </a:pPr>
              <a:t>11/6/2017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A4A159-BF03-44E2-AB1E-03974E2E4954}" type="slidenum">
              <a:rPr lang="en-US"/>
              <a:pPr/>
              <a:t>‹#›</a:t>
            </a:fld>
            <a:endParaRPr lang="en-US"/>
          </a:p>
        </p:txBody>
      </p:sp>
    </p:spTree>
    <p:extLst>
      <p:ext uri="{BB962C8B-B14F-4D97-AF65-F5344CB8AC3E}">
        <p14:creationId xmlns:p14="http://schemas.microsoft.com/office/powerpoint/2010/main" val="197771849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C235400-9171-4323-B3D9-98909DFC0514}" type="datetime1">
              <a:rPr lang="en-US"/>
              <a:pPr>
                <a:defRPr/>
              </a:pPr>
              <a:t>11/6/2017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36B5AB-5FE4-46B6-93D8-ACFF3B635C75}" type="slidenum">
              <a:rPr lang="en-US"/>
              <a:pPr/>
              <a:t>‹#›</a:t>
            </a:fld>
            <a:endParaRPr lang="en-US"/>
          </a:p>
        </p:txBody>
      </p:sp>
    </p:spTree>
    <p:extLst>
      <p:ext uri="{BB962C8B-B14F-4D97-AF65-F5344CB8AC3E}">
        <p14:creationId xmlns:p14="http://schemas.microsoft.com/office/powerpoint/2010/main" val="387718789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vmlDrawing" Target="../drawings/vmlDrawing3.v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latin typeface="+mn-lt"/>
                <a:ea typeface="+mn-ea"/>
                <a:cs typeface="+mn-cs"/>
              </a:defRPr>
            </a:lvl1pPr>
          </a:lstStyle>
          <a:p>
            <a:pPr>
              <a:defRPr/>
            </a:pPr>
            <a:fld id="{23868E26-7056-4697-BDF2-71C885722CBD}" type="datetime1">
              <a:rPr lang="en-US"/>
              <a:pPr>
                <a:defRPr/>
              </a:pPr>
              <a:t>11/6/2017</a:t>
            </a:fld>
            <a:endParaRPr 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Verdana" panose="020B0604030504040204" pitchFamily="34" charset="0"/>
              </a:defRPr>
            </a:lvl1pPr>
          </a:lstStyle>
          <a:p>
            <a:fld id="{33F683CD-E15D-49CC-9F34-B38CBDF44295}" type="slidenum">
              <a:rPr lang="en-US"/>
              <a:pPr/>
              <a:t>‹#›</a:t>
            </a:fld>
            <a:endParaRPr lang="en-US"/>
          </a:p>
        </p:txBody>
      </p:sp>
      <p:sp>
        <p:nvSpPr>
          <p:cNvPr id="1031" name="Rectangle 7"/>
          <p:cNvSpPr>
            <a:spLocks noChangeArrowheads="1"/>
          </p:cNvSpPr>
          <p:nvPr/>
        </p:nvSpPr>
        <p:spPr bwMode="auto">
          <a:xfrm>
            <a:off x="0" y="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sp>
        <p:nvSpPr>
          <p:cNvPr id="1032" name="Line 8"/>
          <p:cNvSpPr>
            <a:spLocks noChangeShapeType="1"/>
          </p:cNvSpPr>
          <p:nvPr/>
        </p:nvSpPr>
        <p:spPr bwMode="auto">
          <a:xfrm>
            <a:off x="457200" y="1447800"/>
            <a:ext cx="807720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Rectangle 9"/>
          <p:cNvSpPr>
            <a:spLocks noChangeArrowheads="1"/>
          </p:cNvSpPr>
          <p:nvPr/>
        </p:nvSpPr>
        <p:spPr bwMode="auto">
          <a:xfrm>
            <a:off x="0" y="2286000"/>
            <a:ext cx="219075"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sp>
        <p:nvSpPr>
          <p:cNvPr id="1034" name="Rectangle 10"/>
          <p:cNvSpPr>
            <a:spLocks noChangeArrowheads="1"/>
          </p:cNvSpPr>
          <p:nvPr/>
        </p:nvSpPr>
        <p:spPr bwMode="auto">
          <a:xfrm>
            <a:off x="0" y="457200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graphicFrame>
        <p:nvGraphicFramePr>
          <p:cNvPr id="1035" name="Object 11"/>
          <p:cNvGraphicFramePr>
            <a:graphicFrameLocks noChangeAspect="1"/>
          </p:cNvGraphicFramePr>
          <p:nvPr/>
        </p:nvGraphicFramePr>
        <p:xfrm>
          <a:off x="220663" y="-7938"/>
          <a:ext cx="1228725" cy="190501"/>
        </p:xfrm>
        <a:graphic>
          <a:graphicData uri="http://schemas.openxmlformats.org/presentationml/2006/ole">
            <mc:AlternateContent xmlns:mc="http://schemas.openxmlformats.org/markup-compatibility/2006">
              <mc:Choice xmlns:v="urn:schemas-microsoft-com:vml" Requires="v">
                <p:oleObj spid="_x0000_s1391" name="Bitmap Image" r:id="rId20" imgW="1228897" imgH="190527" progId="PBrush">
                  <p:embed/>
                </p:oleObj>
              </mc:Choice>
              <mc:Fallback>
                <p:oleObj name="Bitmap Image" r:id="rId20" imgW="1228897" imgH="190527" progId="PBrush">
                  <p:embed/>
                  <p:pic>
                    <p:nvPicPr>
                      <p:cNvPr id="0" name="Object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0663" y="-7938"/>
                        <a:ext cx="1228725" cy="1905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557"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58" r:id="rId13"/>
    <p:sldLayoutId id="2147484531" r:id="rId14"/>
    <p:sldLayoutId id="2147484532" r:id="rId15"/>
    <p:sldLayoutId id="2147484533" r:id="rId16"/>
    <p:sldLayoutId id="2147484534" r:id="rId17"/>
  </p:sldLayoutIdLst>
  <p:transition>
    <p:dissolve/>
  </p:transition>
  <p:hf sldNum="0" hdr="0" ftr="0" dt="0"/>
  <p:txStyles>
    <p:titleStyle>
      <a:lvl1pPr algn="ctr" rtl="0" eaLnBrk="0" fontAlgn="base" hangingPunct="0">
        <a:spcBef>
          <a:spcPct val="0"/>
        </a:spcBef>
        <a:spcAft>
          <a:spcPct val="0"/>
        </a:spcAft>
        <a:defRPr sz="4400">
          <a:solidFill>
            <a:schemeClr val="tx1"/>
          </a:solidFill>
          <a:latin typeface="+mj-lt"/>
          <a:ea typeface="+mj-ea"/>
          <a:cs typeface="宋体"/>
        </a:defRPr>
      </a:lvl1pPr>
      <a:lvl2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2pPr>
      <a:lvl3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3pPr>
      <a:lvl4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4pPr>
      <a:lvl5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5pPr>
      <a:lvl6pPr marL="457200" algn="ctr" rtl="0" eaLnBrk="1" fontAlgn="base" hangingPunct="1">
        <a:spcBef>
          <a:spcPct val="0"/>
        </a:spcBef>
        <a:spcAft>
          <a:spcPct val="0"/>
        </a:spcAft>
        <a:defRPr sz="4400">
          <a:solidFill>
            <a:schemeClr val="tx1"/>
          </a:solidFill>
          <a:latin typeface="Garamond" pitchFamily="18" charset="0"/>
          <a:ea typeface="宋体" pitchFamily="2" charset="-122"/>
        </a:defRPr>
      </a:lvl6pPr>
      <a:lvl7pPr marL="914400" algn="ctr" rtl="0" eaLnBrk="1" fontAlgn="base" hangingPunct="1">
        <a:spcBef>
          <a:spcPct val="0"/>
        </a:spcBef>
        <a:spcAft>
          <a:spcPct val="0"/>
        </a:spcAft>
        <a:defRPr sz="4400">
          <a:solidFill>
            <a:schemeClr val="tx1"/>
          </a:solidFill>
          <a:latin typeface="Garamond" pitchFamily="18" charset="0"/>
          <a:ea typeface="宋体" pitchFamily="2" charset="-122"/>
        </a:defRPr>
      </a:lvl7pPr>
      <a:lvl8pPr marL="1371600" algn="ctr" rtl="0" eaLnBrk="1" fontAlgn="base" hangingPunct="1">
        <a:spcBef>
          <a:spcPct val="0"/>
        </a:spcBef>
        <a:spcAft>
          <a:spcPct val="0"/>
        </a:spcAft>
        <a:defRPr sz="4400">
          <a:solidFill>
            <a:schemeClr val="tx1"/>
          </a:solidFill>
          <a:latin typeface="Garamond" pitchFamily="18" charset="0"/>
          <a:ea typeface="宋体" pitchFamily="2" charset="-122"/>
        </a:defRPr>
      </a:lvl8pPr>
      <a:lvl9pPr marL="1828800" algn="ctr" rtl="0" eaLnBrk="1" fontAlgn="base" hangingPunct="1">
        <a:spcBef>
          <a:spcPct val="0"/>
        </a:spcBef>
        <a:spcAft>
          <a:spcPct val="0"/>
        </a:spcAft>
        <a:defRPr sz="4400">
          <a:solidFill>
            <a:schemeClr val="tx1"/>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p"/>
        <a:defRPr sz="2800">
          <a:solidFill>
            <a:schemeClr val="tx1"/>
          </a:solidFill>
          <a:latin typeface="+mn-lt"/>
          <a:ea typeface="+mn-ea"/>
          <a:cs typeface="宋体"/>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n"/>
        <a:defRPr sz="2400">
          <a:solidFill>
            <a:schemeClr val="tx1"/>
          </a:solidFill>
          <a:latin typeface="+mn-lt"/>
          <a:ea typeface="+mn-ea"/>
          <a:cs typeface="宋体"/>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p"/>
        <a:defRPr sz="2000">
          <a:solidFill>
            <a:schemeClr val="tx1"/>
          </a:solidFill>
          <a:latin typeface="+mn-lt"/>
          <a:ea typeface="+mn-ea"/>
          <a:cs typeface="宋体"/>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宋体"/>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宋体"/>
        </a:defRPr>
      </a:lvl5pPr>
      <a:lvl6pPr marL="25146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6pPr>
      <a:lvl7pPr marL="29718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7pPr>
      <a:lvl8pPr marL="34290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8pPr>
      <a:lvl9pPr marL="38862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20836"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latin typeface="+mn-lt"/>
                <a:ea typeface="+mn-ea"/>
                <a:cs typeface="+mn-cs"/>
              </a:defRPr>
            </a:lvl1pPr>
          </a:lstStyle>
          <a:p>
            <a:pPr>
              <a:defRPr/>
            </a:pPr>
            <a:fld id="{1FBA4C93-34B0-4E82-A0C6-0FB6F9B0BDB2}" type="datetime1">
              <a:rPr lang="en-US" altLang="zh-CN"/>
              <a:pPr>
                <a:defRPr/>
              </a:pPr>
              <a:t>11/6/2017</a:t>
            </a:fld>
            <a:endParaRPr lang="en-US" altLang="zh-CN"/>
          </a:p>
        </p:txBody>
      </p:sp>
      <p:sp>
        <p:nvSpPr>
          <p:cNvPr id="120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latin typeface="+mn-lt"/>
                <a:ea typeface="+mn-ea"/>
                <a:cs typeface="+mn-cs"/>
              </a:defRPr>
            </a:lvl1pPr>
          </a:lstStyle>
          <a:p>
            <a:pPr>
              <a:defRPr/>
            </a:pPr>
            <a:endParaRPr lang="en-US" altLang="zh-CN"/>
          </a:p>
        </p:txBody>
      </p:sp>
      <p:sp>
        <p:nvSpPr>
          <p:cNvPr id="120838"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Verdana" panose="020B0604030504040204" pitchFamily="34" charset="0"/>
              </a:defRPr>
            </a:lvl1pPr>
          </a:lstStyle>
          <a:p>
            <a:fld id="{DEFB3DD3-B260-4469-8425-50824D620FD3}" type="slidenum">
              <a:rPr lang="en-US" altLang="zh-CN"/>
              <a:pPr/>
              <a:t>‹#›</a:t>
            </a:fld>
            <a:endParaRPr lang="en-US" altLang="zh-CN"/>
          </a:p>
        </p:txBody>
      </p:sp>
      <p:sp>
        <p:nvSpPr>
          <p:cNvPr id="2055" name="Rectangle 7"/>
          <p:cNvSpPr>
            <a:spLocks noChangeArrowheads="1"/>
          </p:cNvSpPr>
          <p:nvPr/>
        </p:nvSpPr>
        <p:spPr bwMode="auto">
          <a:xfrm>
            <a:off x="0" y="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sp>
        <p:nvSpPr>
          <p:cNvPr id="2056" name="Rectangle 9"/>
          <p:cNvSpPr>
            <a:spLocks noChangeArrowheads="1"/>
          </p:cNvSpPr>
          <p:nvPr/>
        </p:nvSpPr>
        <p:spPr bwMode="auto">
          <a:xfrm>
            <a:off x="0" y="2286000"/>
            <a:ext cx="219075"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sp>
        <p:nvSpPr>
          <p:cNvPr id="2057" name="Rectangle 10"/>
          <p:cNvSpPr>
            <a:spLocks noChangeArrowheads="1"/>
          </p:cNvSpPr>
          <p:nvPr/>
        </p:nvSpPr>
        <p:spPr bwMode="auto">
          <a:xfrm>
            <a:off x="0" y="457200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sz="2400">
              <a:latin typeface="Times New Roman" panose="02020603050405020304" pitchFamily="18" charset="0"/>
            </a:endParaRPr>
          </a:p>
        </p:txBody>
      </p:sp>
      <p:graphicFrame>
        <p:nvGraphicFramePr>
          <p:cNvPr id="2058" name="Object 11"/>
          <p:cNvGraphicFramePr>
            <a:graphicFrameLocks noChangeAspect="1"/>
          </p:cNvGraphicFramePr>
          <p:nvPr/>
        </p:nvGraphicFramePr>
        <p:xfrm>
          <a:off x="220663" y="-7938"/>
          <a:ext cx="1228725" cy="190501"/>
        </p:xfrm>
        <a:graphic>
          <a:graphicData uri="http://schemas.openxmlformats.org/presentationml/2006/ole">
            <mc:AlternateContent xmlns:mc="http://schemas.openxmlformats.org/markup-compatibility/2006">
              <mc:Choice xmlns:v="urn:schemas-microsoft-com:vml" Requires="v">
                <p:oleObj spid="_x0000_s2413" name="Bitmap Image" r:id="rId14" imgW="1228897" imgH="190527" progId="PBrush">
                  <p:embed/>
                </p:oleObj>
              </mc:Choice>
              <mc:Fallback>
                <p:oleObj name="Bitmap Image" r:id="rId14" imgW="1228897" imgH="190527" progId="PBrush">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663" y="-7938"/>
                        <a:ext cx="1228725" cy="1905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ransition>
    <p:dissolve/>
  </p:transition>
  <p:hf sldNum="0" hdr="0" ftr="0" dt="0"/>
  <p:txStyles>
    <p:titleStyle>
      <a:lvl1pPr algn="ctr" rtl="0" eaLnBrk="0" fontAlgn="base" hangingPunct="0">
        <a:spcBef>
          <a:spcPct val="0"/>
        </a:spcBef>
        <a:spcAft>
          <a:spcPct val="0"/>
        </a:spcAft>
        <a:defRPr sz="4400">
          <a:solidFill>
            <a:schemeClr val="tx1"/>
          </a:solidFill>
          <a:latin typeface="+mj-lt"/>
          <a:ea typeface="+mj-ea"/>
          <a:cs typeface="宋体"/>
        </a:defRPr>
      </a:lvl1pPr>
      <a:lvl2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2pPr>
      <a:lvl3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3pPr>
      <a:lvl4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4pPr>
      <a:lvl5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5pPr>
      <a:lvl6pPr marL="457200" algn="ctr" rtl="0" eaLnBrk="1" fontAlgn="base" hangingPunct="1">
        <a:spcBef>
          <a:spcPct val="0"/>
        </a:spcBef>
        <a:spcAft>
          <a:spcPct val="0"/>
        </a:spcAft>
        <a:defRPr sz="4400">
          <a:solidFill>
            <a:schemeClr val="tx1"/>
          </a:solidFill>
          <a:latin typeface="Garamond" pitchFamily="18" charset="0"/>
          <a:ea typeface="宋体" pitchFamily="2" charset="-122"/>
        </a:defRPr>
      </a:lvl6pPr>
      <a:lvl7pPr marL="914400" algn="ctr" rtl="0" eaLnBrk="1" fontAlgn="base" hangingPunct="1">
        <a:spcBef>
          <a:spcPct val="0"/>
        </a:spcBef>
        <a:spcAft>
          <a:spcPct val="0"/>
        </a:spcAft>
        <a:defRPr sz="4400">
          <a:solidFill>
            <a:schemeClr val="tx1"/>
          </a:solidFill>
          <a:latin typeface="Garamond" pitchFamily="18" charset="0"/>
          <a:ea typeface="宋体" pitchFamily="2" charset="-122"/>
        </a:defRPr>
      </a:lvl7pPr>
      <a:lvl8pPr marL="1371600" algn="ctr" rtl="0" eaLnBrk="1" fontAlgn="base" hangingPunct="1">
        <a:spcBef>
          <a:spcPct val="0"/>
        </a:spcBef>
        <a:spcAft>
          <a:spcPct val="0"/>
        </a:spcAft>
        <a:defRPr sz="4400">
          <a:solidFill>
            <a:schemeClr val="tx1"/>
          </a:solidFill>
          <a:latin typeface="Garamond" pitchFamily="18" charset="0"/>
          <a:ea typeface="宋体" pitchFamily="2" charset="-122"/>
        </a:defRPr>
      </a:lvl8pPr>
      <a:lvl9pPr marL="1828800" algn="ctr" rtl="0" eaLnBrk="1" fontAlgn="base" hangingPunct="1">
        <a:spcBef>
          <a:spcPct val="0"/>
        </a:spcBef>
        <a:spcAft>
          <a:spcPct val="0"/>
        </a:spcAft>
        <a:defRPr sz="4400">
          <a:solidFill>
            <a:schemeClr val="tx1"/>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p"/>
        <a:defRPr sz="2800">
          <a:solidFill>
            <a:schemeClr val="tx1"/>
          </a:solidFill>
          <a:latin typeface="+mn-lt"/>
          <a:ea typeface="+mn-ea"/>
          <a:cs typeface="宋体"/>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n"/>
        <a:defRPr sz="2400">
          <a:solidFill>
            <a:schemeClr val="tx1"/>
          </a:solidFill>
          <a:latin typeface="+mn-lt"/>
          <a:ea typeface="+mn-ea"/>
          <a:cs typeface="宋体"/>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p"/>
        <a:defRPr sz="2000">
          <a:solidFill>
            <a:schemeClr val="tx1"/>
          </a:solidFill>
          <a:latin typeface="+mn-lt"/>
          <a:ea typeface="+mn-ea"/>
          <a:cs typeface="宋体"/>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宋体"/>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宋体"/>
        </a:defRPr>
      </a:lvl5pPr>
      <a:lvl6pPr marL="25146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6pPr>
      <a:lvl7pPr marL="29718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7pPr>
      <a:lvl8pPr marL="34290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8pPr>
      <a:lvl9pPr marL="38862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customXml" Target="../ink/ink1.xml"/><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0.emf"/><Relationship Id="rId5" Type="http://schemas.openxmlformats.org/officeDocument/2006/relationships/customXml" Target="../ink/ink2.xml"/><Relationship Id="rId4" Type="http://schemas.openxmlformats.org/officeDocument/2006/relationships/image" Target="../media/image150.emf"/></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3.xml"/><Relationship Id="rId7"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0.emf"/><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7.wmf"/><Relationship Id="rId5" Type="http://schemas.openxmlformats.org/officeDocument/2006/relationships/oleObject" Target="../embeddings/oleObject4.bin"/><Relationship Id="rId4" Type="http://schemas.openxmlformats.org/officeDocument/2006/relationships/image" Target="../media/image48.tmp"/></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48.tmp"/><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0.wmf"/><Relationship Id="rId5" Type="http://schemas.openxmlformats.org/officeDocument/2006/relationships/oleObject" Target="../embeddings/oleObject6.bin"/><Relationship Id="rId4" Type="http://schemas.openxmlformats.org/officeDocument/2006/relationships/image" Target="../media/image51.tmp"/></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51.tmp"/><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subTitle" idx="4294967295"/>
          </p:nvPr>
        </p:nvSpPr>
        <p:spPr>
          <a:xfrm>
            <a:off x="300038" y="1585913"/>
            <a:ext cx="8382000" cy="5184322"/>
          </a:xfrm>
        </p:spPr>
        <p:txBody>
          <a:bodyPr/>
          <a:lstStyle/>
          <a:p>
            <a:pPr marL="571500" indent="-571500" algn="ctr" eaLnBrk="1" hangingPunct="1">
              <a:lnSpc>
                <a:spcPct val="80000"/>
              </a:lnSpc>
              <a:spcBef>
                <a:spcPct val="0"/>
              </a:spcBef>
              <a:buClrTx/>
              <a:buFontTx/>
              <a:buNone/>
              <a:defRPr/>
            </a:pPr>
            <a:endParaRPr lang="en-US" sz="3000" b="1" dirty="0"/>
          </a:p>
          <a:p>
            <a:pPr algn="ctr">
              <a:buNone/>
              <a:defRPr/>
            </a:pPr>
            <a:r>
              <a:rPr lang="en-US" altLang="zh-CN" sz="2400" b="1" dirty="0"/>
              <a:t>Thermal Neutron Scattering in Graphite</a:t>
            </a:r>
          </a:p>
          <a:p>
            <a:pPr marL="571500" indent="-571500" algn="ctr">
              <a:spcBef>
                <a:spcPts val="0"/>
              </a:spcBef>
              <a:buFont typeface="Wingdings" panose="05000000000000000000" pitchFamily="2" charset="2"/>
              <a:buNone/>
              <a:defRPr/>
            </a:pPr>
            <a:endParaRPr lang="en-US" altLang="zh-CN" sz="2100" b="1" dirty="0"/>
          </a:p>
          <a:p>
            <a:pPr marL="571500" indent="-571500" algn="ctr">
              <a:spcBef>
                <a:spcPts val="0"/>
              </a:spcBef>
              <a:buFont typeface="Wingdings" panose="05000000000000000000" pitchFamily="2" charset="2"/>
              <a:buNone/>
              <a:defRPr/>
            </a:pPr>
            <a:r>
              <a:rPr lang="en-US" altLang="zh-CN" sz="2400" b="1" dirty="0"/>
              <a:t>Ayman I. Hawari</a:t>
            </a:r>
          </a:p>
          <a:p>
            <a:pPr marL="571500" indent="-571500" algn="ctr">
              <a:spcBef>
                <a:spcPts val="0"/>
              </a:spcBef>
              <a:buFont typeface="Wingdings" panose="05000000000000000000" pitchFamily="2" charset="2"/>
              <a:buNone/>
              <a:defRPr/>
            </a:pPr>
            <a:endParaRPr lang="en-US" altLang="zh-CN" sz="2100" dirty="0"/>
          </a:p>
          <a:p>
            <a:pPr algn="ctr">
              <a:buFont typeface="Wingdings" panose="05000000000000000000" pitchFamily="2" charset="2"/>
              <a:buNone/>
              <a:defRPr/>
            </a:pPr>
            <a:r>
              <a:rPr lang="en-GB" sz="1800" b="1" dirty="0"/>
              <a:t>Nuclear Reactor Program</a:t>
            </a:r>
          </a:p>
          <a:p>
            <a:pPr algn="ctr">
              <a:buFont typeface="Wingdings" panose="05000000000000000000" pitchFamily="2" charset="2"/>
              <a:buNone/>
              <a:defRPr/>
            </a:pPr>
            <a:r>
              <a:rPr lang="en-GB" sz="1800" b="1" dirty="0"/>
              <a:t>Department of Nuclear Engineering</a:t>
            </a:r>
          </a:p>
          <a:p>
            <a:pPr algn="ctr">
              <a:buFont typeface="Wingdings" panose="05000000000000000000" pitchFamily="2" charset="2"/>
              <a:buNone/>
              <a:defRPr/>
            </a:pPr>
            <a:r>
              <a:rPr lang="en-GB" sz="1800" b="1" dirty="0"/>
              <a:t>North Carolina State University</a:t>
            </a:r>
            <a:endParaRPr lang="en-US" sz="1800" b="1" dirty="0"/>
          </a:p>
          <a:p>
            <a:pPr algn="ctr">
              <a:buFont typeface="Wingdings" panose="05000000000000000000" pitchFamily="2" charset="2"/>
              <a:buNone/>
              <a:defRPr/>
            </a:pPr>
            <a:r>
              <a:rPr lang="en-US" sz="1800" b="1" dirty="0"/>
              <a:t>Raleigh, North Carolina, USA</a:t>
            </a:r>
          </a:p>
          <a:p>
            <a:pPr marL="1588" indent="-1588" algn="just">
              <a:lnSpc>
                <a:spcPct val="80000"/>
              </a:lnSpc>
              <a:spcBef>
                <a:spcPts val="0"/>
              </a:spcBef>
              <a:buFont typeface="Wingdings" panose="05000000000000000000" pitchFamily="2" charset="2"/>
              <a:buNone/>
              <a:defRPr/>
            </a:pPr>
            <a:endParaRPr lang="en-US" altLang="zh-CN" sz="2100" dirty="0"/>
          </a:p>
          <a:p>
            <a:pPr marL="571500" indent="-571500" algn="ctr">
              <a:lnSpc>
                <a:spcPct val="80000"/>
              </a:lnSpc>
              <a:spcBef>
                <a:spcPts val="0"/>
              </a:spcBef>
              <a:buFont typeface="Wingdings" panose="05000000000000000000" pitchFamily="2" charset="2"/>
              <a:buNone/>
              <a:defRPr/>
            </a:pPr>
            <a:endParaRPr lang="en-US" altLang="zh-CN" sz="2100" baseline="30000" dirty="0"/>
          </a:p>
        </p:txBody>
      </p:sp>
      <p:sp>
        <p:nvSpPr>
          <p:cNvPr id="4" name="Rectangle 4">
            <a:extLst>
              <a:ext uri="{FF2B5EF4-FFF2-40B4-BE49-F238E27FC236}">
                <a16:creationId xmlns:a16="http://schemas.microsoft.com/office/drawing/2014/main" id="{889CA035-058F-4F3E-9A14-75F0B5EEDD8A}"/>
              </a:ext>
            </a:extLst>
          </p:cNvPr>
          <p:cNvSpPr>
            <a:spLocks noChangeArrowheads="1"/>
          </p:cNvSpPr>
          <p:nvPr/>
        </p:nvSpPr>
        <p:spPr bwMode="auto">
          <a:xfrm>
            <a:off x="78615" y="279790"/>
            <a:ext cx="8948365" cy="8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defRPr/>
            </a:pPr>
            <a:r>
              <a:rPr lang="en-US" sz="2200" b="1" dirty="0">
                <a:latin typeface="+mj-lt"/>
              </a:rPr>
              <a:t>US National Nuclear Data Week 2017</a:t>
            </a:r>
            <a:endParaRPr lang="en-US" sz="2000" b="1" dirty="0">
              <a:latin typeface="+mj-lt"/>
            </a:endParaRPr>
          </a:p>
          <a:p>
            <a:pPr algn="ctr" eaLnBrk="0" hangingPunct="0">
              <a:defRPr/>
            </a:pPr>
            <a:r>
              <a:rPr lang="en-US" sz="2000" b="1" dirty="0">
                <a:latin typeface="+mj-lt"/>
              </a:rPr>
              <a:t>November 6 – 10, 2017 </a:t>
            </a:r>
            <a:r>
              <a:rPr lang="el-GR" sz="2000" b="1" dirty="0">
                <a:latin typeface="+mj-lt"/>
              </a:rPr>
              <a:t>•</a:t>
            </a:r>
            <a:r>
              <a:rPr lang="en-US" sz="2000" b="1" dirty="0">
                <a:latin typeface="+mj-lt"/>
              </a:rPr>
              <a:t> Brookhaven National Laboratory, Upton, NY, USA</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307975"/>
            <a:ext cx="8610600" cy="1139825"/>
          </a:xfrm>
          <a:noFill/>
        </p:spPr>
        <p:txBody>
          <a:bodyPr/>
          <a:lstStyle/>
          <a:p>
            <a:pPr eaLnBrk="1" hangingPunct="1"/>
            <a:r>
              <a:rPr lang="en-US" altLang="en-US" b="1">
                <a:latin typeface="Times New Roman" panose="02020603050405020304" pitchFamily="18" charset="0"/>
                <a:cs typeface="Times New Roman" panose="02020603050405020304" pitchFamily="18" charset="0"/>
              </a:rPr>
              <a:t>Experimental Setup – NIST NG #6</a:t>
            </a: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031" y="1563630"/>
            <a:ext cx="5824319"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728354" y="4811580"/>
            <a:ext cx="4650151" cy="1610540"/>
          </a:xfrm>
          <a:prstGeom prst="rect">
            <a:avLst/>
          </a:prstGeom>
        </p:spPr>
      </p:pic>
      <p:pic>
        <p:nvPicPr>
          <p:cNvPr id="5" name="Picture 4">
            <a:extLst>
              <a:ext uri="{FF2B5EF4-FFF2-40B4-BE49-F238E27FC236}">
                <a16:creationId xmlns:a16="http://schemas.microsoft.com/office/drawing/2014/main" id="{EBD40C41-58B3-43E3-9E34-ECA580479DFD}"/>
              </a:ext>
            </a:extLst>
          </p:cNvPr>
          <p:cNvPicPr>
            <a:picLocks noChangeAspect="1"/>
          </p:cNvPicPr>
          <p:nvPr/>
        </p:nvPicPr>
        <p:blipFill>
          <a:blip r:embed="rId5"/>
          <a:stretch>
            <a:fillRect/>
          </a:stretch>
        </p:blipFill>
        <p:spPr>
          <a:xfrm>
            <a:off x="6069795" y="4389125"/>
            <a:ext cx="2733709" cy="2377440"/>
          </a:xfrm>
          <a:prstGeom prst="rect">
            <a:avLst/>
          </a:prstGeom>
        </p:spPr>
      </p:pic>
    </p:spTree>
    <p:extLst>
      <p:ext uri="{BB962C8B-B14F-4D97-AF65-F5344CB8AC3E}">
        <p14:creationId xmlns:p14="http://schemas.microsoft.com/office/powerpoint/2010/main" val="1150479631"/>
      </p:ext>
    </p:ext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6" name="Picture 5">
            <a:extLst>
              <a:ext uri="{FF2B5EF4-FFF2-40B4-BE49-F238E27FC236}">
                <a16:creationId xmlns:a16="http://schemas.microsoft.com/office/drawing/2014/main" id="{E57255BE-60F6-404D-B365-6E30FADF186B}"/>
              </a:ext>
            </a:extLst>
          </p:cNvPr>
          <p:cNvPicPr>
            <a:picLocks noChangeAspect="1"/>
          </p:cNvPicPr>
          <p:nvPr/>
        </p:nvPicPr>
        <p:blipFill>
          <a:blip r:embed="rId2"/>
          <a:stretch>
            <a:fillRect/>
          </a:stretch>
        </p:blipFill>
        <p:spPr>
          <a:xfrm>
            <a:off x="885120" y="1927620"/>
            <a:ext cx="7243343" cy="4572000"/>
          </a:xfrm>
          <a:prstGeom prst="rect">
            <a:avLst/>
          </a:prstGeom>
        </p:spPr>
      </p:pic>
    </p:spTree>
    <p:extLst>
      <p:ext uri="{BB962C8B-B14F-4D97-AF65-F5344CB8AC3E}">
        <p14:creationId xmlns:p14="http://schemas.microsoft.com/office/powerpoint/2010/main" val="1933467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5" name="Picture 4">
            <a:extLst>
              <a:ext uri="{FF2B5EF4-FFF2-40B4-BE49-F238E27FC236}">
                <a16:creationId xmlns:a16="http://schemas.microsoft.com/office/drawing/2014/main" id="{144BFF3D-6A9F-4767-814D-F8C43F9E9894}"/>
              </a:ext>
            </a:extLst>
          </p:cNvPr>
          <p:cNvPicPr>
            <a:picLocks noChangeAspect="1"/>
          </p:cNvPicPr>
          <p:nvPr/>
        </p:nvPicPr>
        <p:blipFill>
          <a:blip r:embed="rId2"/>
          <a:stretch>
            <a:fillRect/>
          </a:stretch>
        </p:blipFill>
        <p:spPr>
          <a:xfrm>
            <a:off x="885120" y="1927620"/>
            <a:ext cx="7243343" cy="4572000"/>
          </a:xfrm>
          <a:prstGeom prst="rect">
            <a:avLst/>
          </a:prstGeom>
        </p:spPr>
      </p:pic>
    </p:spTree>
    <p:extLst>
      <p:ext uri="{BB962C8B-B14F-4D97-AF65-F5344CB8AC3E}">
        <p14:creationId xmlns:p14="http://schemas.microsoft.com/office/powerpoint/2010/main" val="138700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Summary - Graphite</a:t>
            </a:r>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000" dirty="0"/>
              <a:t>Graphite is not a unique material</a:t>
            </a:r>
          </a:p>
          <a:p>
            <a:pPr lvl="1" algn="just"/>
            <a:r>
              <a:rPr lang="en-US" sz="1600" dirty="0"/>
              <a:t>Ideal “crystalline” graphite		density = 2.25 g/cm3</a:t>
            </a:r>
          </a:p>
          <a:p>
            <a:pPr lvl="1" algn="just"/>
            <a:r>
              <a:rPr lang="en-US" sz="1600" dirty="0"/>
              <a:t>“Reactor” graphite			density = 1.5-1.8 g/cm3</a:t>
            </a:r>
          </a:p>
          <a:p>
            <a:pPr marL="0" indent="0" algn="just">
              <a:buNone/>
            </a:pPr>
            <a:endParaRPr lang="en-US" sz="2000" dirty="0"/>
          </a:p>
          <a:p>
            <a:pPr algn="just"/>
            <a:r>
              <a:rPr lang="en-US" sz="2000" dirty="0"/>
              <a:t>The total thermal scattering cross section of graphite depends on the specifics of graphite manufacturing</a:t>
            </a:r>
          </a:p>
          <a:p>
            <a:pPr marL="0" indent="0" algn="just">
              <a:buNone/>
            </a:pPr>
            <a:endParaRPr lang="en-US" sz="2000" dirty="0"/>
          </a:p>
          <a:p>
            <a:pPr algn="just"/>
            <a:r>
              <a:rPr lang="en-US" sz="2000" dirty="0"/>
              <a:t>Transmission measurements below the Bragg cutoff (E &lt; 0.002 </a:t>
            </a:r>
            <a:r>
              <a:rPr lang="en-US" sz="2000" dirty="0" err="1"/>
              <a:t>meV</a:t>
            </a:r>
            <a:r>
              <a:rPr lang="en-US" sz="2000" dirty="0"/>
              <a:t>) are useful to test various types of graphite</a:t>
            </a:r>
          </a:p>
        </p:txBody>
      </p:sp>
    </p:spTree>
    <p:extLst>
      <p:ext uri="{BB962C8B-B14F-4D97-AF65-F5344CB8AC3E}">
        <p14:creationId xmlns:p14="http://schemas.microsoft.com/office/powerpoint/2010/main" val="1613200568"/>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Graphite AILD Model</a:t>
            </a:r>
          </a:p>
        </p:txBody>
      </p:sp>
      <p:pic>
        <p:nvPicPr>
          <p:cNvPr id="11" name="Picture 10">
            <a:extLst>
              <a:ext uri="{FF2B5EF4-FFF2-40B4-BE49-F238E27FC236}">
                <a16:creationId xmlns:a16="http://schemas.microsoft.com/office/drawing/2014/main" id="{51C8A4AE-C87B-486C-99A6-277F4989E39B}"/>
              </a:ext>
            </a:extLst>
          </p:cNvPr>
          <p:cNvPicPr>
            <a:picLocks noChangeAspect="1"/>
          </p:cNvPicPr>
          <p:nvPr/>
        </p:nvPicPr>
        <p:blipFill>
          <a:blip r:embed="rId2"/>
          <a:stretch>
            <a:fillRect/>
          </a:stretch>
        </p:blipFill>
        <p:spPr>
          <a:xfrm>
            <a:off x="4879240" y="1547155"/>
            <a:ext cx="3686877" cy="2822212"/>
          </a:xfrm>
          <a:prstGeom prst="rect">
            <a:avLst/>
          </a:prstGeom>
        </p:spPr>
      </p:pic>
      <p:pic>
        <p:nvPicPr>
          <p:cNvPr id="12" name="Picture 11">
            <a:extLst>
              <a:ext uri="{FF2B5EF4-FFF2-40B4-BE49-F238E27FC236}">
                <a16:creationId xmlns:a16="http://schemas.microsoft.com/office/drawing/2014/main" id="{56961918-922B-4B8D-B895-CB7B4BA0E0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972" y="4487694"/>
            <a:ext cx="3185412" cy="2286000"/>
          </a:xfrm>
          <a:prstGeom prst="rect">
            <a:avLst/>
          </a:prstGeom>
          <a:noFill/>
          <a:ln>
            <a:noFill/>
          </a:ln>
        </p:spPr>
      </p:pic>
      <p:sp>
        <p:nvSpPr>
          <p:cNvPr id="13" name="Rectangle 12">
            <a:extLst>
              <a:ext uri="{FF2B5EF4-FFF2-40B4-BE49-F238E27FC236}">
                <a16:creationId xmlns:a16="http://schemas.microsoft.com/office/drawing/2014/main" id="{DC734728-A5C1-48E4-913C-48CC40F8F86E}"/>
              </a:ext>
            </a:extLst>
          </p:cNvPr>
          <p:cNvSpPr/>
          <p:nvPr/>
        </p:nvSpPr>
        <p:spPr>
          <a:xfrm>
            <a:off x="448776" y="2353660"/>
            <a:ext cx="4276843" cy="1938992"/>
          </a:xfrm>
          <a:prstGeom prst="rect">
            <a:avLst/>
          </a:prstGeom>
        </p:spPr>
        <p:txBody>
          <a:bodyPr wrap="square">
            <a:spAutoFit/>
          </a:bodyPr>
          <a:lstStyle/>
          <a:p>
            <a:pPr marL="285750" indent="-285750">
              <a:buClr>
                <a:srgbClr val="C00000"/>
              </a:buClr>
              <a:buFont typeface="Wingdings" panose="05000000000000000000" pitchFamily="2" charset="2"/>
              <a:buChar char="§"/>
            </a:pPr>
            <a:r>
              <a:rPr lang="en-US" sz="2000" dirty="0"/>
              <a:t>VASP and PHONON codes</a:t>
            </a:r>
          </a:p>
          <a:p>
            <a:pPr marL="285750" indent="-285750">
              <a:buClr>
                <a:srgbClr val="C00000"/>
              </a:buClr>
              <a:buFont typeface="Wingdings" panose="05000000000000000000" pitchFamily="2" charset="2"/>
              <a:buChar char="§"/>
            </a:pPr>
            <a:r>
              <a:rPr lang="en-US" sz="2000" dirty="0"/>
              <a:t>4 × 4 × 4 supercell (256 atoms)</a:t>
            </a:r>
          </a:p>
          <a:p>
            <a:pPr marL="285750" indent="-285750">
              <a:buClr>
                <a:srgbClr val="C00000"/>
              </a:buClr>
              <a:buFont typeface="Wingdings" panose="05000000000000000000" pitchFamily="2" charset="2"/>
              <a:buChar char="§"/>
            </a:pPr>
            <a:r>
              <a:rPr lang="en-US" sz="2000" dirty="0"/>
              <a:t>4× 4 × 2 k-mesh</a:t>
            </a:r>
          </a:p>
          <a:p>
            <a:pPr marL="285750" indent="-285750">
              <a:buClr>
                <a:srgbClr val="C00000"/>
              </a:buClr>
              <a:buFont typeface="Wingdings" panose="05000000000000000000" pitchFamily="2" charset="2"/>
              <a:buChar char="§"/>
            </a:pPr>
            <a:r>
              <a:rPr lang="en-US" sz="2000" dirty="0"/>
              <a:t>650 eV plane wave cutoff</a:t>
            </a:r>
          </a:p>
          <a:p>
            <a:pPr marL="285750" indent="-285750">
              <a:buClr>
                <a:srgbClr val="C00000"/>
              </a:buClr>
              <a:buFont typeface="Wingdings" panose="05000000000000000000" pitchFamily="2" charset="2"/>
              <a:buChar char="§"/>
            </a:pPr>
            <a:r>
              <a:rPr lang="en-US" sz="2000" dirty="0"/>
              <a:t>GGA density functional</a:t>
            </a:r>
          </a:p>
          <a:p>
            <a:pPr marL="285750" indent="-285750">
              <a:buClr>
                <a:srgbClr val="C00000"/>
              </a:buClr>
              <a:buFont typeface="Wingdings" panose="05000000000000000000" pitchFamily="2" charset="2"/>
              <a:buChar char="§"/>
            </a:pPr>
            <a:r>
              <a:rPr lang="en-US" sz="2000" dirty="0"/>
              <a:t>VDW interactions</a:t>
            </a:r>
            <a:endParaRPr lang="en-US" sz="1400" dirty="0"/>
          </a:p>
        </p:txBody>
      </p:sp>
    </p:spTree>
    <p:extLst>
      <p:ext uri="{BB962C8B-B14F-4D97-AF65-F5344CB8AC3E}">
        <p14:creationId xmlns:p14="http://schemas.microsoft.com/office/powerpoint/2010/main" val="3247500634"/>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5" name="Picture 4">
            <a:extLst>
              <a:ext uri="{FF2B5EF4-FFF2-40B4-BE49-F238E27FC236}">
                <a16:creationId xmlns:a16="http://schemas.microsoft.com/office/drawing/2014/main" id="{144BFF3D-6A9F-4767-814D-F8C43F9E9894}"/>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292628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2" name="Picture 1">
            <a:extLst>
              <a:ext uri="{FF2B5EF4-FFF2-40B4-BE49-F238E27FC236}">
                <a16:creationId xmlns:a16="http://schemas.microsoft.com/office/drawing/2014/main" id="{702D3BC6-8F34-4CAD-B6DC-7A2C124C7CF6}"/>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35500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SANS in Graphite</a:t>
            </a:r>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000" dirty="0"/>
              <a:t>SANS is an experimental artifact</a:t>
            </a:r>
          </a:p>
          <a:p>
            <a:pPr marL="0" indent="0" algn="just">
              <a:buNone/>
            </a:pPr>
            <a:endParaRPr lang="en-US" sz="2000" dirty="0"/>
          </a:p>
          <a:p>
            <a:pPr algn="just"/>
            <a:r>
              <a:rPr lang="en-US" sz="2000" dirty="0"/>
              <a:t>Must be removed (by design) to measure the true total (inelastic) thermal scattering cross section below the Bragg cutoff</a:t>
            </a:r>
          </a:p>
          <a:p>
            <a:pPr marL="0" indent="0" algn="just">
              <a:buNone/>
            </a:pPr>
            <a:endParaRPr lang="en-US" sz="2000" dirty="0"/>
          </a:p>
          <a:p>
            <a:pPr algn="just"/>
            <a:r>
              <a:rPr lang="en-US" sz="2000" dirty="0"/>
              <a:t>If not removed, it will artificially inflate the total cross section below the Bragg cutoff</a:t>
            </a:r>
          </a:p>
          <a:p>
            <a:pPr marL="0" indent="0" algn="just">
              <a:buNone/>
            </a:pPr>
            <a:endParaRPr lang="en-US" sz="2000" dirty="0"/>
          </a:p>
          <a:p>
            <a:pPr algn="just"/>
            <a:r>
              <a:rPr lang="en-US" sz="2000" dirty="0"/>
              <a:t>Its impact is reduced as the neutron wavelength increases </a:t>
            </a:r>
          </a:p>
        </p:txBody>
      </p:sp>
    </p:spTree>
    <p:extLst>
      <p:ext uri="{BB962C8B-B14F-4D97-AF65-F5344CB8AC3E}">
        <p14:creationId xmlns:p14="http://schemas.microsoft.com/office/powerpoint/2010/main" val="2740620643"/>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2" name="Picture 1">
            <a:extLst>
              <a:ext uri="{FF2B5EF4-FFF2-40B4-BE49-F238E27FC236}">
                <a16:creationId xmlns:a16="http://schemas.microsoft.com/office/drawing/2014/main" id="{702D3BC6-8F34-4CAD-B6DC-7A2C124C7CF6}"/>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118761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5" name="Picture 4">
            <a:extLst>
              <a:ext uri="{FF2B5EF4-FFF2-40B4-BE49-F238E27FC236}">
                <a16:creationId xmlns:a16="http://schemas.microsoft.com/office/drawing/2014/main" id="{32FB560B-B23B-4B71-AD0B-E9091CB991B2}"/>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196395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3"/>
          <p:cNvSpPr>
            <a:spLocks noGrp="1" noChangeArrowheads="1"/>
          </p:cNvSpPr>
          <p:nvPr>
            <p:ph type="title"/>
          </p:nvPr>
        </p:nvSpPr>
        <p:spPr>
          <a:xfrm>
            <a:off x="456929" y="573880"/>
            <a:ext cx="8070786" cy="854869"/>
          </a:xfrm>
          <a:noFill/>
        </p:spPr>
        <p:txBody>
          <a:bodyPr/>
          <a:lstStyle/>
          <a:p>
            <a:pPr eaLnBrk="1" hangingPunct="1"/>
            <a:r>
              <a:rPr lang="en-US" altLang="en-US" b="1" dirty="0"/>
              <a:t>Graphite</a:t>
            </a:r>
          </a:p>
        </p:txBody>
      </p:sp>
      <p:sp>
        <p:nvSpPr>
          <p:cNvPr id="14340" name="Rectangle 24"/>
          <p:cNvSpPr>
            <a:spLocks noChangeArrowheads="1"/>
          </p:cNvSpPr>
          <p:nvPr/>
        </p:nvSpPr>
        <p:spPr bwMode="auto">
          <a:xfrm>
            <a:off x="6820583" y="2123630"/>
            <a:ext cx="2244802" cy="111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CC0000"/>
              </a:buClr>
              <a:buFont typeface="Wingdings" panose="05000000000000000000" pitchFamily="2" charset="2"/>
              <a:buChar char="p"/>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buClr>
                <a:srgbClr val="CC0000"/>
              </a:buClr>
              <a:buFont typeface="Wingdings" panose="05000000000000000000" pitchFamily="2" charset="2"/>
              <a:buChar char="n"/>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buClr>
                <a:srgbClr val="CC0000"/>
              </a:buClr>
              <a:buFont typeface="Wingdings" panose="05000000000000000000" pitchFamily="2" charset="2"/>
              <a:buChar char="p"/>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eaLnBrk="1" hangingPunct="1">
              <a:lnSpc>
                <a:spcPct val="80000"/>
              </a:lnSpc>
              <a:buFont typeface="Arial" panose="020B0604020202020204" pitchFamily="34" charset="0"/>
              <a:buChar char="•"/>
            </a:pPr>
            <a:r>
              <a:rPr lang="en-US" altLang="en-US" sz="1400" dirty="0">
                <a:latin typeface="Arial" panose="020B0604020202020204" pitchFamily="34" charset="0"/>
              </a:rPr>
              <a:t>Hexagonal Structure</a:t>
            </a:r>
          </a:p>
          <a:p>
            <a:pPr eaLnBrk="1" hangingPunct="1">
              <a:lnSpc>
                <a:spcPct val="80000"/>
              </a:lnSpc>
              <a:buFont typeface="Arial" panose="020B0604020202020204" pitchFamily="34" charset="0"/>
              <a:buChar char="•"/>
            </a:pPr>
            <a:r>
              <a:rPr lang="en-US" altLang="en-US" sz="1400" dirty="0">
                <a:latin typeface="Arial" panose="020B0604020202020204" pitchFamily="34" charset="0"/>
              </a:rPr>
              <a:t>4 atoms per unit cell</a:t>
            </a:r>
          </a:p>
          <a:p>
            <a:pPr eaLnBrk="1" hangingPunct="1">
              <a:lnSpc>
                <a:spcPct val="80000"/>
              </a:lnSpc>
              <a:buFont typeface="Arial" panose="020B0604020202020204" pitchFamily="34" charset="0"/>
              <a:buChar char="•"/>
            </a:pPr>
            <a:r>
              <a:rPr lang="en-US" altLang="en-US" sz="1400" dirty="0">
                <a:latin typeface="Arial" panose="020B0604020202020204" pitchFamily="34" charset="0"/>
              </a:rPr>
              <a:t>a = b = 2.46 Å</a:t>
            </a:r>
          </a:p>
          <a:p>
            <a:pPr eaLnBrk="1" hangingPunct="1">
              <a:lnSpc>
                <a:spcPct val="80000"/>
              </a:lnSpc>
              <a:buFont typeface="Arial" panose="020B0604020202020204" pitchFamily="34" charset="0"/>
              <a:buChar char="•"/>
            </a:pPr>
            <a:r>
              <a:rPr lang="en-US" altLang="en-US" sz="1400" dirty="0">
                <a:latin typeface="Arial" panose="020B0604020202020204" pitchFamily="34" charset="0"/>
              </a:rPr>
              <a:t>c = 6.7 Å</a:t>
            </a:r>
          </a:p>
          <a:p>
            <a:pPr eaLnBrk="1" hangingPunct="1">
              <a:lnSpc>
                <a:spcPct val="80000"/>
              </a:lnSpc>
              <a:buFont typeface="Arial" panose="020B0604020202020204" pitchFamily="34" charset="0"/>
              <a:buChar char="•"/>
            </a:pPr>
            <a:r>
              <a:rPr lang="en-US" altLang="en-US" sz="1400" dirty="0">
                <a:latin typeface="Arial" panose="020B0604020202020204" pitchFamily="34" charset="0"/>
              </a:rPr>
              <a:t>Density = 2.25 g/cm</a:t>
            </a:r>
            <a:r>
              <a:rPr lang="en-US" altLang="en-US" sz="1400" baseline="30000" dirty="0">
                <a:latin typeface="Arial" panose="020B0604020202020204" pitchFamily="34" charset="0"/>
              </a:rPr>
              <a:t>3</a:t>
            </a:r>
          </a:p>
        </p:txBody>
      </p:sp>
      <p:sp>
        <p:nvSpPr>
          <p:cNvPr id="14341" name="Rectangle 25"/>
          <p:cNvSpPr>
            <a:spLocks noChangeArrowheads="1"/>
          </p:cNvSpPr>
          <p:nvPr/>
        </p:nvSpPr>
        <p:spPr bwMode="auto">
          <a:xfrm>
            <a:off x="536860" y="1811834"/>
            <a:ext cx="3363641" cy="253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CC0000"/>
              </a:buClr>
              <a:buFont typeface="Wingdings" panose="05000000000000000000" pitchFamily="2" charset="2"/>
              <a:buChar char="p"/>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buClr>
                <a:srgbClr val="CC0000"/>
              </a:buClr>
              <a:buFont typeface="Wingdings" panose="05000000000000000000" pitchFamily="2" charset="2"/>
              <a:buChar char="n"/>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buClr>
                <a:srgbClr val="CC0000"/>
              </a:buClr>
              <a:buFont typeface="Wingdings" panose="05000000000000000000" pitchFamily="2" charset="2"/>
              <a:buChar char="p"/>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eaLnBrk="1" hangingPunct="1">
              <a:lnSpc>
                <a:spcPct val="80000"/>
              </a:lnSpc>
              <a:buFont typeface="Wingdings" panose="05000000000000000000" pitchFamily="2" charset="2"/>
              <a:buNone/>
            </a:pPr>
            <a:r>
              <a:rPr lang="en-US" altLang="en-US" sz="2400" dirty="0">
                <a:latin typeface="Arial" panose="020B0604020202020204" pitchFamily="34" charset="0"/>
              </a:rPr>
              <a:t>	</a:t>
            </a:r>
            <a:r>
              <a:rPr lang="en-US" altLang="en-US" sz="1600" b="1" dirty="0">
                <a:solidFill>
                  <a:srgbClr val="C00000"/>
                </a:solidFill>
                <a:latin typeface="Arial" panose="020B0604020202020204" pitchFamily="34" charset="0"/>
              </a:rPr>
              <a:t>Ideal “crystalline” graphite </a:t>
            </a:r>
            <a:r>
              <a:rPr lang="en-US" altLang="en-US" sz="1600" dirty="0">
                <a:latin typeface="Arial" panose="020B0604020202020204" pitchFamily="34" charset="0"/>
              </a:rPr>
              <a:t>consists of planes (sheets) of carbon atoms arranged in a hexagonal lattice.  Covalent bonding exits between </a:t>
            </a:r>
            <a:r>
              <a:rPr lang="en-US" altLang="en-US" sz="1600" dirty="0" err="1">
                <a:latin typeface="Arial" panose="020B0604020202020204" pitchFamily="34" charset="0"/>
              </a:rPr>
              <a:t>intraplaner</a:t>
            </a:r>
            <a:r>
              <a:rPr lang="en-US" altLang="en-US" sz="1600" dirty="0">
                <a:latin typeface="Arial" panose="020B0604020202020204" pitchFamily="34" charset="0"/>
              </a:rPr>
              <a:t> atoms, while the </a:t>
            </a:r>
            <a:r>
              <a:rPr lang="en-US" altLang="en-US" sz="1600" dirty="0" err="1">
                <a:latin typeface="Arial" panose="020B0604020202020204" pitchFamily="34" charset="0"/>
              </a:rPr>
              <a:t>interplaner</a:t>
            </a:r>
            <a:r>
              <a:rPr lang="en-US" altLang="en-US" sz="1600" dirty="0">
                <a:latin typeface="Arial" panose="020B0604020202020204" pitchFamily="34" charset="0"/>
              </a:rPr>
              <a:t> bonding is of the weak Van der Waals type.  The planes are stacked in an “</a:t>
            </a:r>
            <a:r>
              <a:rPr lang="en-US" altLang="en-US" sz="1600" dirty="0" err="1">
                <a:latin typeface="Arial" panose="020B0604020202020204" pitchFamily="34" charset="0"/>
              </a:rPr>
              <a:t>abab</a:t>
            </a:r>
            <a:r>
              <a:rPr lang="en-US" altLang="en-US" sz="1600" dirty="0">
                <a:latin typeface="Arial" panose="020B0604020202020204" pitchFamily="34" charset="0"/>
              </a:rPr>
              <a:t>” sequence.</a:t>
            </a:r>
          </a:p>
        </p:txBody>
      </p:sp>
      <p:grpSp>
        <p:nvGrpSpPr>
          <p:cNvPr id="3" name="Group 2"/>
          <p:cNvGrpSpPr/>
          <p:nvPr/>
        </p:nvGrpSpPr>
        <p:grpSpPr>
          <a:xfrm>
            <a:off x="4187950" y="1605275"/>
            <a:ext cx="2640806" cy="2400300"/>
            <a:chOff x="4972051" y="2057400"/>
            <a:chExt cx="2640806" cy="2400300"/>
          </a:xfrm>
        </p:grpSpPr>
        <p:pic>
          <p:nvPicPr>
            <p:cNvPr id="14342" name="Picture 26" descr="Figure 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051" y="2057400"/>
              <a:ext cx="2640806"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Line 27"/>
            <p:cNvSpPr>
              <a:spLocks noChangeShapeType="1"/>
            </p:cNvSpPr>
            <p:nvPr/>
          </p:nvSpPr>
          <p:spPr bwMode="auto">
            <a:xfrm>
              <a:off x="5976938" y="2526506"/>
              <a:ext cx="0" cy="1447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Line 28"/>
            <p:cNvSpPr>
              <a:spLocks noChangeShapeType="1"/>
            </p:cNvSpPr>
            <p:nvPr/>
          </p:nvSpPr>
          <p:spPr bwMode="auto">
            <a:xfrm>
              <a:off x="6000750" y="4030266"/>
              <a:ext cx="428625"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29"/>
            <p:cNvSpPr>
              <a:spLocks noChangeShapeType="1"/>
            </p:cNvSpPr>
            <p:nvPr/>
          </p:nvSpPr>
          <p:spPr bwMode="auto">
            <a:xfrm>
              <a:off x="6006704" y="2502694"/>
              <a:ext cx="428625"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30"/>
            <p:cNvSpPr>
              <a:spLocks noChangeShapeType="1"/>
            </p:cNvSpPr>
            <p:nvPr/>
          </p:nvSpPr>
          <p:spPr bwMode="auto">
            <a:xfrm>
              <a:off x="6403181" y="3943350"/>
              <a:ext cx="428625"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 name="Line 31"/>
            <p:cNvSpPr>
              <a:spLocks noChangeShapeType="1"/>
            </p:cNvSpPr>
            <p:nvPr/>
          </p:nvSpPr>
          <p:spPr bwMode="auto">
            <a:xfrm>
              <a:off x="6410325" y="2412206"/>
              <a:ext cx="428625"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Line 32"/>
            <p:cNvSpPr>
              <a:spLocks noChangeShapeType="1"/>
            </p:cNvSpPr>
            <p:nvPr/>
          </p:nvSpPr>
          <p:spPr bwMode="auto">
            <a:xfrm>
              <a:off x="6863954" y="2541985"/>
              <a:ext cx="0" cy="1447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 name="Line 33"/>
            <p:cNvSpPr>
              <a:spLocks noChangeShapeType="1"/>
            </p:cNvSpPr>
            <p:nvPr/>
          </p:nvSpPr>
          <p:spPr bwMode="auto">
            <a:xfrm>
              <a:off x="6463904" y="2622947"/>
              <a:ext cx="0" cy="1447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 name="Line 34"/>
            <p:cNvSpPr>
              <a:spLocks noChangeShapeType="1"/>
            </p:cNvSpPr>
            <p:nvPr/>
          </p:nvSpPr>
          <p:spPr bwMode="auto">
            <a:xfrm>
              <a:off x="6376988" y="2447925"/>
              <a:ext cx="0" cy="1447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 name="Line 35"/>
            <p:cNvSpPr>
              <a:spLocks noChangeShapeType="1"/>
            </p:cNvSpPr>
            <p:nvPr/>
          </p:nvSpPr>
          <p:spPr bwMode="auto">
            <a:xfrm flipH="1">
              <a:off x="6006704" y="2406254"/>
              <a:ext cx="342900"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 name="Line 36"/>
            <p:cNvSpPr>
              <a:spLocks noChangeShapeType="1"/>
            </p:cNvSpPr>
            <p:nvPr/>
          </p:nvSpPr>
          <p:spPr bwMode="auto">
            <a:xfrm flipH="1">
              <a:off x="6493669" y="2502694"/>
              <a:ext cx="342900"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 name="Line 37"/>
            <p:cNvSpPr>
              <a:spLocks noChangeShapeType="1"/>
            </p:cNvSpPr>
            <p:nvPr/>
          </p:nvSpPr>
          <p:spPr bwMode="auto">
            <a:xfrm flipH="1">
              <a:off x="6022181" y="3937397"/>
              <a:ext cx="342900"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Line 38"/>
            <p:cNvSpPr>
              <a:spLocks noChangeShapeType="1"/>
            </p:cNvSpPr>
            <p:nvPr/>
          </p:nvSpPr>
          <p:spPr bwMode="auto">
            <a:xfrm flipH="1">
              <a:off x="6503194" y="4024313"/>
              <a:ext cx="342900" cy="857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260" y="4134253"/>
            <a:ext cx="266581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9"/>
          <p:cNvSpPr txBox="1">
            <a:spLocks noChangeArrowheads="1"/>
          </p:cNvSpPr>
          <p:nvPr/>
        </p:nvSpPr>
        <p:spPr bwMode="auto">
          <a:xfrm>
            <a:off x="5112648" y="6161890"/>
            <a:ext cx="3749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Font typeface="Wingdings" panose="05000000000000000000" pitchFamily="2" charset="2"/>
              <a:buChar char="p"/>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buClr>
                <a:srgbClr val="CC0000"/>
              </a:buClr>
              <a:buFont typeface="Wingdings" panose="05000000000000000000" pitchFamily="2" charset="2"/>
              <a:buChar char="n"/>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buClr>
                <a:srgbClr val="CC0000"/>
              </a:buClr>
              <a:buFont typeface="Wingdings" panose="05000000000000000000" pitchFamily="2" charset="2"/>
              <a:buChar char="p"/>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eaLnBrk="1" hangingPunct="1">
              <a:spcBef>
                <a:spcPct val="0"/>
              </a:spcBef>
              <a:buClrTx/>
              <a:buFontTx/>
              <a:buNone/>
            </a:pPr>
            <a:r>
              <a:rPr lang="en-US" altLang="en-US" sz="1800" b="1" dirty="0">
                <a:latin typeface="Arial" panose="020B0604020202020204" pitchFamily="34" charset="0"/>
              </a:rPr>
              <a:t>Nuclear Graphite (SEM at NCSU)</a:t>
            </a:r>
          </a:p>
          <a:p>
            <a:pPr eaLnBrk="1" hangingPunct="1">
              <a:spcBef>
                <a:spcPct val="0"/>
              </a:spcBef>
              <a:buClrTx/>
              <a:buFontTx/>
              <a:buNone/>
            </a:pPr>
            <a:r>
              <a:rPr lang="en-US" altLang="en-US" sz="1800" b="1" dirty="0">
                <a:latin typeface="Arial" panose="020B0604020202020204" pitchFamily="34" charset="0"/>
              </a:rPr>
              <a:t>Density = 1.5 – 1.8 g/cm</a:t>
            </a:r>
            <a:r>
              <a:rPr lang="en-US" altLang="en-US" sz="1800" b="1" baseline="30000" dirty="0">
                <a:latin typeface="Arial" panose="020B0604020202020204" pitchFamily="34" charset="0"/>
              </a:rPr>
              <a:t>3</a:t>
            </a:r>
          </a:p>
        </p:txBody>
      </p:sp>
      <p:sp>
        <p:nvSpPr>
          <p:cNvPr id="24" name="Rectangle 25">
            <a:extLst>
              <a:ext uri="{FF2B5EF4-FFF2-40B4-BE49-F238E27FC236}">
                <a16:creationId xmlns:a16="http://schemas.microsoft.com/office/drawing/2014/main" id="{5E82EC5C-213F-43A3-A1ED-822D22572822}"/>
              </a:ext>
            </a:extLst>
          </p:cNvPr>
          <p:cNvSpPr>
            <a:spLocks noChangeArrowheads="1"/>
          </p:cNvSpPr>
          <p:nvPr/>
        </p:nvSpPr>
        <p:spPr bwMode="auto">
          <a:xfrm>
            <a:off x="1829196" y="4353664"/>
            <a:ext cx="3363641" cy="159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CC0000"/>
              </a:buClr>
              <a:buFont typeface="Wingdings" panose="05000000000000000000" pitchFamily="2" charset="2"/>
              <a:buChar char="p"/>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buClr>
                <a:srgbClr val="CC0000"/>
              </a:buClr>
              <a:buFont typeface="Wingdings" panose="05000000000000000000" pitchFamily="2" charset="2"/>
              <a:buChar char="n"/>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buClr>
                <a:srgbClr val="CC0000"/>
              </a:buClr>
              <a:buFont typeface="Wingdings" panose="05000000000000000000" pitchFamily="2" charset="2"/>
              <a:buChar char="p"/>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eaLnBrk="1" hangingPunct="1">
              <a:lnSpc>
                <a:spcPct val="80000"/>
              </a:lnSpc>
              <a:buFont typeface="Wingdings" panose="05000000000000000000" pitchFamily="2" charset="2"/>
              <a:buNone/>
            </a:pPr>
            <a:r>
              <a:rPr lang="en-US" altLang="en-US" sz="2400" dirty="0">
                <a:latin typeface="Arial" panose="020B0604020202020204" pitchFamily="34" charset="0"/>
              </a:rPr>
              <a:t>	</a:t>
            </a:r>
            <a:r>
              <a:rPr lang="en-US" altLang="en-US" sz="1600" b="1" dirty="0">
                <a:solidFill>
                  <a:srgbClr val="C00000"/>
                </a:solidFill>
                <a:latin typeface="Arial" panose="020B0604020202020204" pitchFamily="34" charset="0"/>
              </a:rPr>
              <a:t>Reactor graphite </a:t>
            </a:r>
            <a:r>
              <a:rPr lang="en-US" altLang="en-US" sz="1600" dirty="0">
                <a:latin typeface="Arial" panose="020B0604020202020204" pitchFamily="34" charset="0"/>
              </a:rPr>
              <a:t>consists of ideal graphite crystallites (randomly oriented) in a carbon binder. It is highly porous structure with porosity level ranging between 10% and 30%.</a:t>
            </a:r>
          </a:p>
        </p:txBody>
      </p:sp>
    </p:spTree>
    <p:extLst>
      <p:ext uri="{BB962C8B-B14F-4D97-AF65-F5344CB8AC3E}">
        <p14:creationId xmlns:p14="http://schemas.microsoft.com/office/powerpoint/2010/main" val="1246876103"/>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2" name="Picture 1">
            <a:extLst>
              <a:ext uri="{FF2B5EF4-FFF2-40B4-BE49-F238E27FC236}">
                <a16:creationId xmlns:a16="http://schemas.microsoft.com/office/drawing/2014/main" id="{45624CA2-CF37-4AEF-BC42-9C545AF683F7}"/>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2479421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Reactor Graphite Model</a:t>
            </a:r>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500" dirty="0"/>
              <a:t>Construct an atomistic model of a carbon structure that contains a porosity concentration consistent with “reactor graphite”</a:t>
            </a:r>
          </a:p>
          <a:p>
            <a:pPr lvl="1" algn="just"/>
            <a:r>
              <a:rPr lang="en-US" sz="2100" dirty="0"/>
              <a:t>Molecular dynamics ideal graphite supercell</a:t>
            </a:r>
          </a:p>
          <a:p>
            <a:pPr lvl="1" algn="just"/>
            <a:r>
              <a:rPr lang="en-US" sz="2100" dirty="0"/>
              <a:t>Removed single vacancies randomly to reach various porosity levels</a:t>
            </a:r>
          </a:p>
          <a:p>
            <a:pPr lvl="1" algn="just"/>
            <a:r>
              <a:rPr lang="en-US" sz="2100" dirty="0"/>
              <a:t>Obtained velocity autocorrelation function (VACF)</a:t>
            </a:r>
          </a:p>
          <a:p>
            <a:pPr lvl="1" algn="just"/>
            <a:r>
              <a:rPr lang="en-US" sz="2100" dirty="0"/>
              <a:t>From VACF obtained the density of states (i.e., phonon spectrum)</a:t>
            </a:r>
          </a:p>
          <a:p>
            <a:pPr lvl="1" algn="just"/>
            <a:r>
              <a:rPr lang="en-US" sz="2100" dirty="0"/>
              <a:t>Used phonon spectrum in NJOY/LEAPR and/or FLASSH to calculate TSL, inelastic cross section, and elastic cross sections</a:t>
            </a:r>
            <a:endParaRPr lang="en-US" sz="1200" dirty="0"/>
          </a:p>
          <a:p>
            <a:pPr marL="0" indent="0" algn="just">
              <a:buNone/>
            </a:pPr>
            <a:endParaRPr lang="en-US" sz="800" dirty="0"/>
          </a:p>
        </p:txBody>
      </p:sp>
    </p:spTree>
    <p:extLst>
      <p:ext uri="{BB962C8B-B14F-4D97-AF65-F5344CB8AC3E}">
        <p14:creationId xmlns:p14="http://schemas.microsoft.com/office/powerpoint/2010/main" val="381154071"/>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62665" y="556925"/>
            <a:ext cx="8065050" cy="854869"/>
          </a:xfrm>
        </p:spPr>
        <p:txBody>
          <a:bodyPr/>
          <a:lstStyle/>
          <a:p>
            <a:r>
              <a:rPr lang="en-US" altLang="en-US" b="1" dirty="0"/>
              <a:t>Reactor Graphite MD Models</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77186" y="2856965"/>
              <a:ext cx="1814400" cy="55350"/>
            </p14:xfrm>
          </p:contentPart>
        </mc:Choice>
        <mc:Fallback xmlns="">
          <p:pic>
            <p:nvPicPr>
              <p:cNvPr id="9" name="Ink 8"/>
              <p:cNvPicPr/>
              <p:nvPr/>
            </p:nvPicPr>
            <p:blipFill>
              <a:blip r:embed="rId4"/>
              <a:stretch>
                <a:fillRect/>
              </a:stretch>
            </p:blipFill>
            <p:spPr>
              <a:xfrm>
                <a:off x="5034405" y="2780246"/>
                <a:ext cx="1882346" cy="21439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Ink 21"/>
              <p14:cNvContentPartPr/>
              <p14:nvPr/>
            </p14:nvContentPartPr>
            <p14:xfrm>
              <a:off x="4753456" y="2420375"/>
              <a:ext cx="270" cy="270"/>
            </p14:xfrm>
          </p:contentPart>
        </mc:Choice>
        <mc:Fallback xmlns="">
          <p:pic>
            <p:nvPicPr>
              <p:cNvPr id="22" name="Ink 21"/>
              <p:cNvPicPr/>
              <p:nvPr/>
            </p:nvPicPr>
            <p:blipFill>
              <a:blip r:embed="rId6"/>
              <a:stretch>
                <a:fillRect/>
              </a:stretch>
            </p:blipFill>
            <p:spPr>
              <a:xfrm>
                <a:off x="4724836" y="2391755"/>
                <a:ext cx="57510" cy="57510"/>
              </a:xfrm>
              <a:prstGeom prst="rect">
                <a:avLst/>
              </a:prstGeom>
            </p:spPr>
          </p:pic>
        </mc:Fallback>
      </mc:AlternateContent>
      <p:sp>
        <p:nvSpPr>
          <p:cNvPr id="21509" name="TextBox 3"/>
          <p:cNvSpPr txBox="1">
            <a:spLocks noChangeArrowheads="1"/>
          </p:cNvSpPr>
          <p:nvPr/>
        </p:nvSpPr>
        <p:spPr bwMode="auto">
          <a:xfrm>
            <a:off x="1697573" y="5579680"/>
            <a:ext cx="15888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Font typeface="Wingdings" panose="05000000000000000000" pitchFamily="2" charset="2"/>
              <a:buChar char="p"/>
              <a:defRPr sz="2800">
                <a:solidFill>
                  <a:schemeClr val="tx1"/>
                </a:solidFill>
                <a:latin typeface="Verdana" panose="020B0604030504040204" pitchFamily="34" charset="0"/>
                <a:ea typeface="宋体" panose="02010600030101010101" pitchFamily="2" charset="-122"/>
              </a:defRPr>
            </a:lvl1pPr>
            <a:lvl2pPr marL="742950" indent="-285750" eaLnBrk="0" hangingPunct="0">
              <a:spcBef>
                <a:spcPct val="20000"/>
              </a:spcBef>
              <a:buClr>
                <a:srgbClr val="CC0000"/>
              </a:buClr>
              <a:buFont typeface="Wingdings" panose="05000000000000000000" pitchFamily="2" charset="2"/>
              <a:buChar char="n"/>
              <a:defRPr sz="2400">
                <a:solidFill>
                  <a:schemeClr val="tx1"/>
                </a:solidFill>
                <a:latin typeface="Verdana" panose="020B0604030504040204" pitchFamily="34" charset="0"/>
                <a:ea typeface="宋体" panose="02010600030101010101" pitchFamily="2" charset="-122"/>
              </a:defRPr>
            </a:lvl2pPr>
            <a:lvl3pPr marL="1143000" indent="-228600" eaLnBrk="0" hangingPunct="0">
              <a:spcBef>
                <a:spcPct val="20000"/>
              </a:spcBef>
              <a:buClr>
                <a:srgbClr val="CC0000"/>
              </a:buClr>
              <a:buFont typeface="Wingdings" panose="05000000000000000000" pitchFamily="2" charset="2"/>
              <a:buChar char="p"/>
              <a:defRPr sz="2000">
                <a:solidFill>
                  <a:schemeClr val="tx1"/>
                </a:solidFill>
                <a:latin typeface="Verdana" panose="020B0604030504040204" pitchFamily="34" charset="0"/>
                <a:ea typeface="宋体" panose="02010600030101010101" pitchFamily="2" charset="-122"/>
              </a:defRPr>
            </a:lvl3pPr>
            <a:lvl4pPr marL="16002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4pPr>
            <a:lvl5pPr marL="2057400" indent="-228600" eaLnBrk="0" hangingPunct="0">
              <a:spcBef>
                <a:spcPct val="20000"/>
              </a:spcBef>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eaLnBrk="1" hangingPunct="1">
              <a:spcBef>
                <a:spcPct val="0"/>
              </a:spcBef>
              <a:buClrTx/>
              <a:buFontTx/>
              <a:buNone/>
            </a:pPr>
            <a:r>
              <a:rPr lang="en-US" altLang="en-US" sz="1350" dirty="0">
                <a:latin typeface="Arial" panose="020B0604020202020204" pitchFamily="34" charset="0"/>
              </a:rPr>
              <a:t>8000 atoms</a:t>
            </a:r>
          </a:p>
          <a:p>
            <a:pPr eaLnBrk="1" hangingPunct="1">
              <a:spcBef>
                <a:spcPct val="0"/>
              </a:spcBef>
              <a:buClrTx/>
              <a:buFontTx/>
              <a:buNone/>
            </a:pPr>
            <a:r>
              <a:rPr lang="en-US" altLang="en-US" sz="1350" dirty="0">
                <a:latin typeface="Arial" panose="020B0604020202020204" pitchFamily="34" charset="0"/>
              </a:rPr>
              <a:t>300 K</a:t>
            </a:r>
          </a:p>
          <a:p>
            <a:pPr eaLnBrk="1" hangingPunct="1">
              <a:spcBef>
                <a:spcPct val="0"/>
              </a:spcBef>
              <a:buClrTx/>
              <a:buFontTx/>
              <a:buNone/>
            </a:pPr>
            <a:r>
              <a:rPr lang="en-US" altLang="en-US" sz="1350" dirty="0">
                <a:latin typeface="Arial" panose="020B0604020202020204" pitchFamily="34" charset="0"/>
              </a:rPr>
              <a:t>10%-30% porosity</a:t>
            </a:r>
          </a:p>
          <a:p>
            <a:pPr eaLnBrk="1" hangingPunct="1">
              <a:spcBef>
                <a:spcPct val="0"/>
              </a:spcBef>
              <a:buClrTx/>
              <a:buFontTx/>
              <a:buNone/>
            </a:pPr>
            <a:endParaRPr lang="en-US" altLang="en-US" sz="1350" dirty="0">
              <a:latin typeface="Arial" panose="020B0604020202020204" pitchFamily="34" charset="0"/>
            </a:endParaRPr>
          </a:p>
        </p:txBody>
      </p:sp>
      <p:pic>
        <p:nvPicPr>
          <p:cNvPr id="21510" name="Picture 6" descr="30_-90_30_00.jpeg"/>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880" y="1673945"/>
            <a:ext cx="3613547" cy="379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7215" y="1969609"/>
            <a:ext cx="405384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7A00"/>
                  </a:outerShdw>
                </a:effectLst>
              </a14:hiddenEffects>
            </a:ext>
          </a:extLst>
        </p:spPr>
      </p:pic>
    </p:spTree>
    <p:extLst>
      <p:ext uri="{BB962C8B-B14F-4D97-AF65-F5344CB8AC3E}">
        <p14:creationId xmlns:p14="http://schemas.microsoft.com/office/powerpoint/2010/main" val="3300959631"/>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62665" y="556925"/>
            <a:ext cx="8065050" cy="854869"/>
          </a:xfrm>
        </p:spPr>
        <p:txBody>
          <a:bodyPr/>
          <a:lstStyle/>
          <a:p>
            <a:r>
              <a:rPr lang="en-US" altLang="en-US" b="1" dirty="0"/>
              <a:t>SNS Measurements</a:t>
            </a:r>
          </a:p>
        </p:txBody>
      </p:sp>
      <mc:AlternateContent xmlns:mc="http://schemas.openxmlformats.org/markup-compatibility/2006" xmlns:p14="http://schemas.microsoft.com/office/powerpoint/2010/main">
        <mc:Choice Requires="p14">
          <p:contentPart p14:bwMode="auto" r:id="rId3">
            <p14:nvContentPartPr>
              <p14:cNvPr id="22" name="Ink 21"/>
              <p14:cNvContentPartPr/>
              <p14:nvPr/>
            </p14:nvContentPartPr>
            <p14:xfrm>
              <a:off x="4753456" y="2420375"/>
              <a:ext cx="270" cy="270"/>
            </p14:xfrm>
          </p:contentPart>
        </mc:Choice>
        <mc:Fallback xmlns="">
          <p:pic>
            <p:nvPicPr>
              <p:cNvPr id="22" name="Ink 21"/>
              <p:cNvPicPr/>
              <p:nvPr/>
            </p:nvPicPr>
            <p:blipFill>
              <a:blip r:embed="rId6"/>
              <a:stretch>
                <a:fillRect/>
              </a:stretch>
            </p:blipFill>
            <p:spPr>
              <a:xfrm>
                <a:off x="4724836" y="2391755"/>
                <a:ext cx="57510" cy="57510"/>
              </a:xfrm>
              <a:prstGeom prst="rect">
                <a:avLst/>
              </a:prstGeom>
            </p:spPr>
          </p:pic>
        </mc:Fallback>
      </mc:AlternateContent>
      <p:pic>
        <p:nvPicPr>
          <p:cNvPr id="5" name="Picture 2">
            <a:extLst>
              <a:ext uri="{FF2B5EF4-FFF2-40B4-BE49-F238E27FC236}">
                <a16:creationId xmlns:a16="http://schemas.microsoft.com/office/drawing/2014/main" id="{E02458D1-711E-4A1E-9C99-CDF955375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665" y="2187255"/>
            <a:ext cx="430446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7A00"/>
                  </a:outerShdw>
                </a:effectLst>
              </a14:hiddenEffects>
            </a:ext>
          </a:extLst>
        </p:spPr>
      </p:pic>
      <p:pic>
        <p:nvPicPr>
          <p:cNvPr id="6" name="Picture 2">
            <a:extLst>
              <a:ext uri="{FF2B5EF4-FFF2-40B4-BE49-F238E27FC236}">
                <a16:creationId xmlns:a16="http://schemas.microsoft.com/office/drawing/2014/main" id="{C5318D8B-EB96-4578-9E32-86A462D3D5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0530" y="1777585"/>
            <a:ext cx="27329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3D2E5A71-5FDE-4C26-9EBE-55EFF3206D8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8505" y="404348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919751"/>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2" name="Picture 1">
            <a:extLst>
              <a:ext uri="{FF2B5EF4-FFF2-40B4-BE49-F238E27FC236}">
                <a16:creationId xmlns:a16="http://schemas.microsoft.com/office/drawing/2014/main" id="{45624CA2-CF37-4AEF-BC42-9C545AF683F7}"/>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1718635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5" name="Picture 4">
            <a:extLst>
              <a:ext uri="{FF2B5EF4-FFF2-40B4-BE49-F238E27FC236}">
                <a16:creationId xmlns:a16="http://schemas.microsoft.com/office/drawing/2014/main" id="{21BA4E70-62F2-4034-ABF4-95AFD71934A3}"/>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3007381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3" name="Picture 2">
            <a:extLst>
              <a:ext uri="{FF2B5EF4-FFF2-40B4-BE49-F238E27FC236}">
                <a16:creationId xmlns:a16="http://schemas.microsoft.com/office/drawing/2014/main" id="{0143ADF5-369E-490E-AD16-3FAF81867795}"/>
              </a:ext>
            </a:extLst>
          </p:cNvPr>
          <p:cNvPicPr>
            <a:picLocks noChangeAspect="1"/>
          </p:cNvPicPr>
          <p:nvPr/>
        </p:nvPicPr>
        <p:blipFill>
          <a:blip r:embed="rId2"/>
          <a:stretch>
            <a:fillRect/>
          </a:stretch>
        </p:blipFill>
        <p:spPr>
          <a:xfrm>
            <a:off x="923525" y="1931205"/>
            <a:ext cx="7243343" cy="4572000"/>
          </a:xfrm>
          <a:prstGeom prst="rect">
            <a:avLst/>
          </a:prstGeom>
        </p:spPr>
      </p:pic>
    </p:spTree>
    <p:extLst>
      <p:ext uri="{BB962C8B-B14F-4D97-AF65-F5344CB8AC3E}">
        <p14:creationId xmlns:p14="http://schemas.microsoft.com/office/powerpoint/2010/main" val="103124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5" name="Picture 4">
            <a:extLst>
              <a:ext uri="{FF2B5EF4-FFF2-40B4-BE49-F238E27FC236}">
                <a16:creationId xmlns:a16="http://schemas.microsoft.com/office/drawing/2014/main" id="{E1187FC1-51DF-4AA7-80C9-0FBBA08AA63E}"/>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1258438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Benchmarks</a:t>
            </a:r>
          </a:p>
        </p:txBody>
      </p:sp>
      <p:graphicFrame>
        <p:nvGraphicFramePr>
          <p:cNvPr id="5" name="Table 4">
            <a:extLst>
              <a:ext uri="{FF2B5EF4-FFF2-40B4-BE49-F238E27FC236}">
                <a16:creationId xmlns:a16="http://schemas.microsoft.com/office/drawing/2014/main" id="{1C3B3E75-456A-4387-B1BD-CBF956F0A672}"/>
              </a:ext>
            </a:extLst>
          </p:cNvPr>
          <p:cNvGraphicFramePr>
            <a:graphicFrameLocks noGrp="1"/>
          </p:cNvGraphicFramePr>
          <p:nvPr>
            <p:extLst>
              <p:ext uri="{D42A27DB-BD31-4B8C-83A1-F6EECF244321}">
                <p14:modId xmlns:p14="http://schemas.microsoft.com/office/powerpoint/2010/main" val="1927769259"/>
              </p:ext>
            </p:extLst>
          </p:nvPr>
        </p:nvGraphicFramePr>
        <p:xfrm>
          <a:off x="341984" y="1757290"/>
          <a:ext cx="8646591" cy="3479800"/>
        </p:xfrm>
        <a:graphic>
          <a:graphicData uri="http://schemas.openxmlformats.org/drawingml/2006/table">
            <a:tbl>
              <a:tblPr firstRow="1" bandRow="1">
                <a:tableStyleId>{073A0DAA-6AF3-43AB-8588-CEC1D06C72B9}</a:tableStyleId>
              </a:tblPr>
              <a:tblGrid>
                <a:gridCol w="3280348">
                  <a:extLst>
                    <a:ext uri="{9D8B030D-6E8A-4147-A177-3AD203B41FA5}">
                      <a16:colId xmlns:a16="http://schemas.microsoft.com/office/drawing/2014/main" val="16534353"/>
                    </a:ext>
                  </a:extLst>
                </a:gridCol>
                <a:gridCol w="1669418">
                  <a:extLst>
                    <a:ext uri="{9D8B030D-6E8A-4147-A177-3AD203B41FA5}">
                      <a16:colId xmlns:a16="http://schemas.microsoft.com/office/drawing/2014/main" val="826661139"/>
                    </a:ext>
                  </a:extLst>
                </a:gridCol>
                <a:gridCol w="3696825">
                  <a:extLst>
                    <a:ext uri="{9D8B030D-6E8A-4147-A177-3AD203B41FA5}">
                      <a16:colId xmlns:a16="http://schemas.microsoft.com/office/drawing/2014/main" val="262917728"/>
                    </a:ext>
                  </a:extLst>
                </a:gridCol>
              </a:tblGrid>
              <a:tr h="370840">
                <a:tc>
                  <a:txBody>
                    <a:bodyPr/>
                    <a:lstStyle/>
                    <a:p>
                      <a:pPr algn="ctr"/>
                      <a:r>
                        <a:rPr lang="en-US" dirty="0">
                          <a:solidFill>
                            <a:schemeClr val="bg1">
                              <a:lumMod val="95000"/>
                            </a:schemeClr>
                          </a:solidFill>
                        </a:rPr>
                        <a:t>Material</a:t>
                      </a:r>
                    </a:p>
                  </a:txBody>
                  <a:tcPr>
                    <a:solidFill>
                      <a:srgbClr val="C00000"/>
                    </a:solidFill>
                  </a:tcPr>
                </a:tc>
                <a:tc>
                  <a:txBody>
                    <a:bodyPr/>
                    <a:lstStyle/>
                    <a:p>
                      <a:pPr algn="ctr"/>
                      <a:r>
                        <a:rPr lang="en-US" sz="1600" dirty="0">
                          <a:solidFill>
                            <a:schemeClr val="bg1">
                              <a:lumMod val="95000"/>
                            </a:schemeClr>
                          </a:solidFill>
                        </a:rPr>
                        <a:t>Method</a:t>
                      </a:r>
                    </a:p>
                  </a:txBody>
                  <a:tcPr>
                    <a:solidFill>
                      <a:srgbClr val="C00000"/>
                    </a:solidFill>
                  </a:tcPr>
                </a:tc>
                <a:tc>
                  <a:txBody>
                    <a:bodyPr/>
                    <a:lstStyle/>
                    <a:p>
                      <a:pPr algn="ctr"/>
                      <a:r>
                        <a:rPr lang="en-US" dirty="0">
                          <a:solidFill>
                            <a:schemeClr val="bg1">
                              <a:lumMod val="95000"/>
                            </a:schemeClr>
                          </a:solidFill>
                        </a:rPr>
                        <a:t>Comments</a:t>
                      </a:r>
                    </a:p>
                  </a:txBody>
                  <a:tcPr>
                    <a:solidFill>
                      <a:srgbClr val="C00000"/>
                    </a:solidFill>
                  </a:tcPr>
                </a:tc>
                <a:extLst>
                  <a:ext uri="{0D108BD9-81ED-4DB2-BD59-A6C34878D82A}">
                    <a16:rowId xmlns:a16="http://schemas.microsoft.com/office/drawing/2014/main" val="1749188557"/>
                  </a:ext>
                </a:extLst>
              </a:tr>
              <a:tr h="370840">
                <a:tc>
                  <a:txBody>
                    <a:bodyPr/>
                    <a:lstStyle/>
                    <a:p>
                      <a:r>
                        <a:rPr lang="en-US" dirty="0"/>
                        <a:t>Beta5 crystalline graphite</a:t>
                      </a:r>
                    </a:p>
                  </a:txBody>
                  <a:tcPr/>
                </a:tc>
                <a:tc>
                  <a:txBody>
                    <a:bodyPr/>
                    <a:lstStyle/>
                    <a:p>
                      <a:pPr algn="ctr"/>
                      <a:r>
                        <a:rPr lang="en-US" dirty="0"/>
                        <a:t>DFT/LD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(supersedes Beta4)</a:t>
                      </a:r>
                    </a:p>
                  </a:txBody>
                  <a:tcPr/>
                </a:tc>
                <a:extLst>
                  <a:ext uri="{0D108BD9-81ED-4DB2-BD59-A6C34878D82A}">
                    <a16:rowId xmlns:a16="http://schemas.microsoft.com/office/drawing/2014/main" val="252891474"/>
                  </a:ext>
                </a:extLst>
              </a:tr>
              <a:tr h="370840">
                <a:tc>
                  <a:txBody>
                    <a:bodyPr/>
                    <a:lstStyle/>
                    <a:p>
                      <a:r>
                        <a:rPr lang="en-US" dirty="0"/>
                        <a:t>Beta5 reactor graphite</a:t>
                      </a:r>
                    </a:p>
                    <a:p>
                      <a:r>
                        <a:rPr lang="en-US" dirty="0"/>
                        <a:t>(10%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(supersedes Beta4)</a:t>
                      </a:r>
                    </a:p>
                  </a:txBody>
                  <a:tcPr/>
                </a:tc>
                <a:extLst>
                  <a:ext uri="{0D108BD9-81ED-4DB2-BD59-A6C34878D82A}">
                    <a16:rowId xmlns:a16="http://schemas.microsoft.com/office/drawing/2014/main" val="2862906552"/>
                  </a:ext>
                </a:extLst>
              </a:tr>
              <a:tr h="370840">
                <a:tc>
                  <a:txBody>
                    <a:bodyPr/>
                    <a:lstStyle/>
                    <a:p>
                      <a:r>
                        <a:rPr lang="en-US" dirty="0"/>
                        <a:t>Crystalline graphite</a:t>
                      </a:r>
                    </a:p>
                  </a:txBody>
                  <a:tcPr/>
                </a:tc>
                <a:tc>
                  <a:txBody>
                    <a:bodyPr/>
                    <a:lstStyle/>
                    <a:p>
                      <a:pPr algn="ctr"/>
                      <a:r>
                        <a:rPr lang="en-US" dirty="0"/>
                        <a:t>DFT/LD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NJOY (inelastic + elastic </a:t>
                      </a:r>
                      <a:r>
                        <a:rPr lang="en-US" baseline="0" dirty="0">
                          <a:solidFill>
                            <a:srgbClr val="C00000"/>
                          </a:solidFill>
                        </a:rPr>
                        <a:t>cubic</a:t>
                      </a:r>
                      <a:r>
                        <a:rPr lang="en-US" baseline="0" dirty="0"/>
                        <a:t> approximation)</a:t>
                      </a:r>
                    </a:p>
                  </a:txBody>
                  <a:tcPr/>
                </a:tc>
                <a:extLst>
                  <a:ext uri="{0D108BD9-81ED-4DB2-BD59-A6C34878D82A}">
                    <a16:rowId xmlns:a16="http://schemas.microsoft.com/office/drawing/2014/main" val="2145343342"/>
                  </a:ext>
                </a:extLst>
              </a:tr>
              <a:tr h="370840">
                <a:tc>
                  <a:txBody>
                    <a:bodyPr/>
                    <a:lstStyle/>
                    <a:p>
                      <a:r>
                        <a:rPr lang="en-US" dirty="0"/>
                        <a:t>Reactor graphite</a:t>
                      </a:r>
                    </a:p>
                    <a:p>
                      <a:r>
                        <a:rPr lang="en-US" dirty="0"/>
                        <a:t>(10% and 30%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NJOY (inelastic + elastic </a:t>
                      </a:r>
                      <a:r>
                        <a:rPr lang="en-US" baseline="0" dirty="0">
                          <a:solidFill>
                            <a:srgbClr val="C00000"/>
                          </a:solidFill>
                        </a:rPr>
                        <a:t>cubic</a:t>
                      </a:r>
                      <a:r>
                        <a:rPr lang="en-US" baseline="0" dirty="0"/>
                        <a:t> approximation)</a:t>
                      </a:r>
                    </a:p>
                  </a:txBody>
                  <a:tcPr/>
                </a:tc>
                <a:extLst>
                  <a:ext uri="{0D108BD9-81ED-4DB2-BD59-A6C34878D82A}">
                    <a16:rowId xmlns:a16="http://schemas.microsoft.com/office/drawing/2014/main" val="4278825232"/>
                  </a:ext>
                </a:extLst>
              </a:tr>
            </a:tbl>
          </a:graphicData>
        </a:graphic>
      </p:graphicFrame>
    </p:spTree>
    <p:extLst>
      <p:ext uri="{BB962C8B-B14F-4D97-AF65-F5344CB8AC3E}">
        <p14:creationId xmlns:p14="http://schemas.microsoft.com/office/powerpoint/2010/main" val="1558165698"/>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house1"/>
          <p:cNvPicPr/>
          <p:nvPr/>
        </p:nvPicPr>
        <p:blipFill>
          <a:blip r:embed="rId3">
            <a:extLst>
              <a:ext uri="{28A0092B-C50C-407E-A947-70E740481C1C}">
                <a14:useLocalDpi xmlns:a14="http://schemas.microsoft.com/office/drawing/2010/main" val="0"/>
              </a:ext>
            </a:extLst>
          </a:blip>
          <a:srcRect/>
          <a:stretch>
            <a:fillRect/>
          </a:stretch>
        </p:blipFill>
        <p:spPr bwMode="auto">
          <a:xfrm>
            <a:off x="913152" y="608638"/>
            <a:ext cx="7393922" cy="5945628"/>
          </a:xfrm>
          <a:prstGeom prst="rect">
            <a:avLst/>
          </a:prstGeom>
          <a:noFill/>
          <a:ln>
            <a:noFill/>
          </a:ln>
        </p:spPr>
      </p:pic>
    </p:spTree>
    <p:extLst>
      <p:ext uri="{BB962C8B-B14F-4D97-AF65-F5344CB8AC3E}">
        <p14:creationId xmlns:p14="http://schemas.microsoft.com/office/powerpoint/2010/main" val="2265823506"/>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title"/>
          </p:nvPr>
        </p:nvSpPr>
        <p:spPr>
          <a:xfrm>
            <a:off x="457200" y="231775"/>
            <a:ext cx="8229600" cy="1139825"/>
          </a:xfrm>
          <a:noFill/>
        </p:spPr>
        <p:txBody>
          <a:bodyPr/>
          <a:lstStyle/>
          <a:p>
            <a:pPr eaLnBrk="1" hangingPunct="1"/>
            <a:r>
              <a:rPr lang="en-US" altLang="en-US" sz="2800" b="1" dirty="0"/>
              <a:t>Thermalization in Graphite</a:t>
            </a:r>
            <a:br>
              <a:rPr lang="en-US" altLang="en-US" sz="3600" b="1" dirty="0"/>
            </a:br>
            <a:r>
              <a:rPr lang="en-US" altLang="en-US" sz="3600" b="1" dirty="0"/>
              <a:t>TREAT Reactor</a:t>
            </a:r>
          </a:p>
        </p:txBody>
      </p:sp>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828800"/>
            <a:ext cx="34766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79975" y="6078945"/>
            <a:ext cx="4289107" cy="646331"/>
          </a:xfrm>
          <a:prstGeom prst="rect">
            <a:avLst/>
          </a:prstGeom>
          <a:noFill/>
        </p:spPr>
        <p:txBody>
          <a:bodyPr wrap="square" rtlCol="0">
            <a:spAutoFit/>
          </a:bodyPr>
          <a:lstStyle/>
          <a:p>
            <a:r>
              <a:rPr lang="en-US" dirty="0">
                <a:solidFill>
                  <a:srgbClr val="FF0000"/>
                </a:solidFill>
              </a:rPr>
              <a:t>Highlighted values are calculated using ENDF/B-VII.1 type S(</a:t>
            </a:r>
            <a:r>
              <a:rPr lang="en-US" dirty="0" err="1">
                <a:solidFill>
                  <a:srgbClr val="FF0000"/>
                </a:solidFill>
                <a:latin typeface="Symbol" panose="05050102010706020507" pitchFamily="18" charset="2"/>
              </a:rPr>
              <a:t>a</a:t>
            </a:r>
            <a:r>
              <a:rPr lang="en-US" dirty="0" err="1">
                <a:solidFill>
                  <a:srgbClr val="FF0000"/>
                </a:solidFill>
              </a:rPr>
              <a:t>,</a:t>
            </a:r>
            <a:r>
              <a:rPr lang="en-US" dirty="0" err="1">
                <a:solidFill>
                  <a:srgbClr val="FF0000"/>
                </a:solidFill>
                <a:latin typeface="Symbol" panose="05050102010706020507" pitchFamily="18" charset="2"/>
              </a:rPr>
              <a:t>b</a:t>
            </a:r>
            <a:r>
              <a:rPr lang="en-US" dirty="0">
                <a:solidFill>
                  <a:srgbClr val="FF0000"/>
                </a:solidFill>
              </a:rPr>
              <a:t>) libraries</a:t>
            </a:r>
          </a:p>
        </p:txBody>
      </p:sp>
      <p:pic>
        <p:nvPicPr>
          <p:cNvPr id="6" name="Picture 5"/>
          <p:cNvPicPr>
            <a:picLocks noChangeAspect="1"/>
          </p:cNvPicPr>
          <p:nvPr/>
        </p:nvPicPr>
        <p:blipFill>
          <a:blip r:embed="rId4"/>
          <a:stretch>
            <a:fillRect/>
          </a:stretch>
        </p:blipFill>
        <p:spPr>
          <a:xfrm>
            <a:off x="4289000" y="1662370"/>
            <a:ext cx="4161905" cy="2066667"/>
          </a:xfrm>
          <a:prstGeom prst="rect">
            <a:avLst/>
          </a:prstGeom>
        </p:spPr>
      </p:pic>
      <p:pic>
        <p:nvPicPr>
          <p:cNvPr id="9" name="Picture 8"/>
          <p:cNvPicPr>
            <a:picLocks noChangeAspect="1"/>
          </p:cNvPicPr>
          <p:nvPr/>
        </p:nvPicPr>
        <p:blipFill>
          <a:blip r:embed="rId5"/>
          <a:stretch>
            <a:fillRect/>
          </a:stretch>
        </p:blipFill>
        <p:spPr>
          <a:xfrm>
            <a:off x="3995925" y="3991062"/>
            <a:ext cx="4790476" cy="1819048"/>
          </a:xfrm>
          <a:prstGeom prst="rect">
            <a:avLst/>
          </a:prstGeom>
        </p:spPr>
      </p:pic>
    </p:spTree>
    <p:extLst>
      <p:ext uri="{BB962C8B-B14F-4D97-AF65-F5344CB8AC3E}">
        <p14:creationId xmlns:p14="http://schemas.microsoft.com/office/powerpoint/2010/main" val="842958992"/>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ORELA TSL Benchmark – Top Detector</a:t>
            </a:r>
            <a:endParaRPr lang="en-US" sz="3200" dirty="0"/>
          </a:p>
        </p:txBody>
      </p:sp>
      <p:pic>
        <p:nvPicPr>
          <p:cNvPr id="5" name="Picture 4">
            <a:extLst>
              <a:ext uri="{FF2B5EF4-FFF2-40B4-BE49-F238E27FC236}">
                <a16:creationId xmlns:a16="http://schemas.microsoft.com/office/drawing/2014/main" id="{4E0B43C5-9FFB-49BD-ACFF-AAF306CB3930}"/>
              </a:ext>
            </a:extLst>
          </p:cNvPr>
          <p:cNvPicPr>
            <a:picLocks noChangeAspect="1"/>
          </p:cNvPicPr>
          <p:nvPr/>
        </p:nvPicPr>
        <p:blipFill>
          <a:blip r:embed="rId2"/>
          <a:stretch>
            <a:fillRect/>
          </a:stretch>
        </p:blipFill>
        <p:spPr>
          <a:xfrm>
            <a:off x="1461195" y="1927620"/>
            <a:ext cx="5972757" cy="4572000"/>
          </a:xfrm>
          <a:prstGeom prst="rect">
            <a:avLst/>
          </a:prstGeom>
        </p:spPr>
      </p:pic>
    </p:spTree>
    <p:extLst>
      <p:ext uri="{BB962C8B-B14F-4D97-AF65-F5344CB8AC3E}">
        <p14:creationId xmlns:p14="http://schemas.microsoft.com/office/powerpoint/2010/main" val="3730606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ORELA TSL Benchmark – Top Detector</a:t>
            </a:r>
            <a:endParaRPr lang="en-US" sz="3200" dirty="0"/>
          </a:p>
        </p:txBody>
      </p:sp>
      <p:pic>
        <p:nvPicPr>
          <p:cNvPr id="5" name="Picture 4">
            <a:extLst>
              <a:ext uri="{FF2B5EF4-FFF2-40B4-BE49-F238E27FC236}">
                <a16:creationId xmlns:a16="http://schemas.microsoft.com/office/drawing/2014/main" id="{97EF5923-8F9D-4E43-8169-37E5449695FA}"/>
              </a:ext>
            </a:extLst>
          </p:cNvPr>
          <p:cNvPicPr>
            <a:picLocks noChangeAspect="1"/>
          </p:cNvPicPr>
          <p:nvPr/>
        </p:nvPicPr>
        <p:blipFill>
          <a:blip r:embed="rId2"/>
          <a:stretch>
            <a:fillRect/>
          </a:stretch>
        </p:blipFill>
        <p:spPr>
          <a:xfrm>
            <a:off x="1461195" y="1927620"/>
            <a:ext cx="5972757" cy="4572000"/>
          </a:xfrm>
          <a:prstGeom prst="rect">
            <a:avLst/>
          </a:prstGeom>
        </p:spPr>
      </p:pic>
    </p:spTree>
    <p:extLst>
      <p:ext uri="{BB962C8B-B14F-4D97-AF65-F5344CB8AC3E}">
        <p14:creationId xmlns:p14="http://schemas.microsoft.com/office/powerpoint/2010/main" val="407438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ORELA TSL Benchmark – Top Detector</a:t>
            </a:r>
            <a:endParaRPr lang="en-US" sz="3200" dirty="0"/>
          </a:p>
        </p:txBody>
      </p:sp>
      <p:pic>
        <p:nvPicPr>
          <p:cNvPr id="2" name="Picture 1">
            <a:extLst>
              <a:ext uri="{FF2B5EF4-FFF2-40B4-BE49-F238E27FC236}">
                <a16:creationId xmlns:a16="http://schemas.microsoft.com/office/drawing/2014/main" id="{98E28631-03D9-4AB4-90BA-1E14F31FFB34}"/>
              </a:ext>
            </a:extLst>
          </p:cNvPr>
          <p:cNvPicPr>
            <a:picLocks noChangeAspect="1"/>
          </p:cNvPicPr>
          <p:nvPr/>
        </p:nvPicPr>
        <p:blipFill>
          <a:blip r:embed="rId2"/>
          <a:stretch>
            <a:fillRect/>
          </a:stretch>
        </p:blipFill>
        <p:spPr>
          <a:xfrm>
            <a:off x="1461195" y="1927620"/>
            <a:ext cx="5972757" cy="4572000"/>
          </a:xfrm>
          <a:prstGeom prst="rect">
            <a:avLst/>
          </a:prstGeom>
        </p:spPr>
      </p:pic>
    </p:spTree>
    <p:extLst>
      <p:ext uri="{BB962C8B-B14F-4D97-AF65-F5344CB8AC3E}">
        <p14:creationId xmlns:p14="http://schemas.microsoft.com/office/powerpoint/2010/main" val="624872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ORELA TSL Benchmark – Back Detector</a:t>
            </a:r>
            <a:endParaRPr lang="en-US" sz="3200" dirty="0"/>
          </a:p>
        </p:txBody>
      </p:sp>
      <p:pic>
        <p:nvPicPr>
          <p:cNvPr id="2" name="Picture 1">
            <a:extLst>
              <a:ext uri="{FF2B5EF4-FFF2-40B4-BE49-F238E27FC236}">
                <a16:creationId xmlns:a16="http://schemas.microsoft.com/office/drawing/2014/main" id="{2E738085-B573-4C04-B1DE-CD5D51D81414}"/>
              </a:ext>
            </a:extLst>
          </p:cNvPr>
          <p:cNvPicPr>
            <a:picLocks noChangeAspect="1"/>
          </p:cNvPicPr>
          <p:nvPr/>
        </p:nvPicPr>
        <p:blipFill>
          <a:blip r:embed="rId2"/>
          <a:stretch>
            <a:fillRect/>
          </a:stretch>
        </p:blipFill>
        <p:spPr>
          <a:xfrm>
            <a:off x="1461195" y="1927620"/>
            <a:ext cx="5972757" cy="4572000"/>
          </a:xfrm>
          <a:prstGeom prst="rect">
            <a:avLst/>
          </a:prstGeom>
        </p:spPr>
      </p:pic>
    </p:spTree>
    <p:extLst>
      <p:ext uri="{BB962C8B-B14F-4D97-AF65-F5344CB8AC3E}">
        <p14:creationId xmlns:p14="http://schemas.microsoft.com/office/powerpoint/2010/main" val="296208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ORELA TSL Benchmark – Back Detector</a:t>
            </a:r>
            <a:endParaRPr lang="en-US" sz="3200" dirty="0"/>
          </a:p>
        </p:txBody>
      </p:sp>
      <p:pic>
        <p:nvPicPr>
          <p:cNvPr id="2" name="Picture 1">
            <a:extLst>
              <a:ext uri="{FF2B5EF4-FFF2-40B4-BE49-F238E27FC236}">
                <a16:creationId xmlns:a16="http://schemas.microsoft.com/office/drawing/2014/main" id="{BFD60AD0-695F-4193-A878-13B00B606C86}"/>
              </a:ext>
            </a:extLst>
          </p:cNvPr>
          <p:cNvPicPr>
            <a:picLocks noChangeAspect="1"/>
          </p:cNvPicPr>
          <p:nvPr/>
        </p:nvPicPr>
        <p:blipFill>
          <a:blip r:embed="rId2"/>
          <a:stretch>
            <a:fillRect/>
          </a:stretch>
        </p:blipFill>
        <p:spPr>
          <a:xfrm>
            <a:off x="1461195" y="1927620"/>
            <a:ext cx="5972757" cy="4572000"/>
          </a:xfrm>
          <a:prstGeom prst="rect">
            <a:avLst/>
          </a:prstGeom>
        </p:spPr>
      </p:pic>
    </p:spTree>
    <p:extLst>
      <p:ext uri="{BB962C8B-B14F-4D97-AF65-F5344CB8AC3E}">
        <p14:creationId xmlns:p14="http://schemas.microsoft.com/office/powerpoint/2010/main" val="2227684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ORELA TSL Benchmark – Back Detector</a:t>
            </a:r>
            <a:endParaRPr lang="en-US" sz="3200" dirty="0"/>
          </a:p>
        </p:txBody>
      </p:sp>
      <p:pic>
        <p:nvPicPr>
          <p:cNvPr id="2" name="Picture 1">
            <a:extLst>
              <a:ext uri="{FF2B5EF4-FFF2-40B4-BE49-F238E27FC236}">
                <a16:creationId xmlns:a16="http://schemas.microsoft.com/office/drawing/2014/main" id="{88EBFADA-3EEB-4BB9-AEA6-07D6AA6E4361}"/>
              </a:ext>
            </a:extLst>
          </p:cNvPr>
          <p:cNvPicPr>
            <a:picLocks noChangeAspect="1"/>
          </p:cNvPicPr>
          <p:nvPr/>
        </p:nvPicPr>
        <p:blipFill>
          <a:blip r:embed="rId2"/>
          <a:stretch>
            <a:fillRect/>
          </a:stretch>
        </p:blipFill>
        <p:spPr>
          <a:xfrm>
            <a:off x="1461195" y="1927620"/>
            <a:ext cx="5972757" cy="4572000"/>
          </a:xfrm>
          <a:prstGeom prst="rect">
            <a:avLst/>
          </a:prstGeom>
        </p:spPr>
      </p:pic>
    </p:spTree>
    <p:extLst>
      <p:ext uri="{BB962C8B-B14F-4D97-AF65-F5344CB8AC3E}">
        <p14:creationId xmlns:p14="http://schemas.microsoft.com/office/powerpoint/2010/main" val="57900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sz="3200" b="1" dirty="0"/>
              <a:t>Summary</a:t>
            </a:r>
            <a:br>
              <a:rPr lang="en-US" sz="3200" b="1" dirty="0"/>
            </a:br>
            <a:r>
              <a:rPr lang="en-US" sz="3200" b="1" dirty="0"/>
              <a:t>ORELA TSL Benchmark</a:t>
            </a:r>
            <a:endParaRPr lang="en-US" sz="4800" b="1" dirty="0"/>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000" dirty="0">
                <a:latin typeface="Times New Roman" pitchFamily="18" charset="0"/>
                <a:cs typeface="Times New Roman" pitchFamily="18" charset="0"/>
              </a:rPr>
              <a:t>Use of “reactor graphite” libraries improves the agreement between calculated and measured detector responses in the ORELA experiment.</a:t>
            </a:r>
          </a:p>
          <a:p>
            <a:pPr marL="0" indent="0" algn="just">
              <a:buNone/>
            </a:pP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The improvement is most noticeable when 30% porosity cubic data is used.</a:t>
            </a:r>
          </a:p>
          <a:p>
            <a:pPr lvl="1" algn="just"/>
            <a:r>
              <a:rPr lang="en-US" sz="1600" dirty="0">
                <a:latin typeface="Times New Roman" pitchFamily="18" charset="0"/>
                <a:cs typeface="Times New Roman" pitchFamily="18" charset="0"/>
              </a:rPr>
              <a:t>No hexagonal 30% porosity model TSL library was generated!</a:t>
            </a:r>
          </a:p>
          <a:p>
            <a:pPr marL="0" indent="0" algn="just">
              <a:buNone/>
            </a:pP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For the 10% porosity data, the hexagonal version seems to shift the predicted detector response towards lower energies.</a:t>
            </a:r>
          </a:p>
          <a:p>
            <a:pPr lvl="1" algn="just"/>
            <a:r>
              <a:rPr lang="en-US" sz="1600" dirty="0">
                <a:latin typeface="Times New Roman" pitchFamily="18" charset="0"/>
                <a:cs typeface="Times New Roman" pitchFamily="18" charset="0"/>
              </a:rPr>
              <a:t>Correlates with trend in the total cross section</a:t>
            </a:r>
          </a:p>
          <a:p>
            <a:pPr marL="0" indent="0" algn="just">
              <a:buNone/>
            </a:pPr>
            <a:endParaRPr lang="en-US" sz="800" dirty="0"/>
          </a:p>
        </p:txBody>
      </p:sp>
    </p:spTree>
    <p:extLst>
      <p:ext uri="{BB962C8B-B14F-4D97-AF65-F5344CB8AC3E}">
        <p14:creationId xmlns:p14="http://schemas.microsoft.com/office/powerpoint/2010/main" val="946263812"/>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LEU_COMP_THERM_060 Benchmark</a:t>
            </a:r>
          </a:p>
        </p:txBody>
      </p:sp>
      <p:pic>
        <p:nvPicPr>
          <p:cNvPr id="2" name="Picture 1">
            <a:extLst>
              <a:ext uri="{FF2B5EF4-FFF2-40B4-BE49-F238E27FC236}">
                <a16:creationId xmlns:a16="http://schemas.microsoft.com/office/drawing/2014/main" id="{00A58FAA-9FD2-491C-99E1-6848C9498E61}"/>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246264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LEU_COMP_THERM_060 Benchmark</a:t>
            </a:r>
          </a:p>
        </p:txBody>
      </p:sp>
      <p:pic>
        <p:nvPicPr>
          <p:cNvPr id="3" name="Picture 2">
            <a:extLst>
              <a:ext uri="{FF2B5EF4-FFF2-40B4-BE49-F238E27FC236}">
                <a16:creationId xmlns:a16="http://schemas.microsoft.com/office/drawing/2014/main" id="{30460DE4-8625-4906-BDA5-C41D3A4E937C}"/>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4126894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LEU_COMP_THERM_060 Benchmark</a:t>
            </a:r>
          </a:p>
        </p:txBody>
      </p:sp>
      <p:pic>
        <p:nvPicPr>
          <p:cNvPr id="3" name="Picture 2">
            <a:extLst>
              <a:ext uri="{FF2B5EF4-FFF2-40B4-BE49-F238E27FC236}">
                <a16:creationId xmlns:a16="http://schemas.microsoft.com/office/drawing/2014/main" id="{01408A51-E589-4C72-BA26-F095466A888D}"/>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3761624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title"/>
          </p:nvPr>
        </p:nvSpPr>
        <p:spPr>
          <a:xfrm>
            <a:off x="457200" y="231775"/>
            <a:ext cx="8229600" cy="1139825"/>
          </a:xfrm>
          <a:noFill/>
        </p:spPr>
        <p:txBody>
          <a:bodyPr/>
          <a:lstStyle/>
          <a:p>
            <a:pPr eaLnBrk="1" hangingPunct="1"/>
            <a:r>
              <a:rPr lang="en-US" altLang="en-US" sz="2800" b="1" dirty="0"/>
              <a:t>Thermalization in Graphite</a:t>
            </a:r>
            <a:endParaRPr lang="en-US" altLang="en-US" sz="3600" b="1" dirty="0"/>
          </a:p>
        </p:txBody>
      </p:sp>
      <p:pic>
        <p:nvPicPr>
          <p:cNvPr id="3" name="Picture 2">
            <a:extLst>
              <a:ext uri="{FF2B5EF4-FFF2-40B4-BE49-F238E27FC236}">
                <a16:creationId xmlns:a16="http://schemas.microsoft.com/office/drawing/2014/main" id="{A09F501B-81DC-41E5-A3FC-E2E55E3CFBF6}"/>
              </a:ext>
            </a:extLst>
          </p:cNvPr>
          <p:cNvPicPr>
            <a:picLocks noChangeAspect="1"/>
          </p:cNvPicPr>
          <p:nvPr/>
        </p:nvPicPr>
        <p:blipFill rotWithShape="1">
          <a:blip r:embed="rId3"/>
          <a:srcRect b="6880"/>
          <a:stretch/>
        </p:blipFill>
        <p:spPr>
          <a:xfrm>
            <a:off x="5195467" y="2037295"/>
            <a:ext cx="3447463" cy="3657600"/>
          </a:xfrm>
          <a:prstGeom prst="rect">
            <a:avLst/>
          </a:prstGeom>
        </p:spPr>
      </p:pic>
      <p:pic>
        <p:nvPicPr>
          <p:cNvPr id="4" name="Picture 3">
            <a:extLst>
              <a:ext uri="{FF2B5EF4-FFF2-40B4-BE49-F238E27FC236}">
                <a16:creationId xmlns:a16="http://schemas.microsoft.com/office/drawing/2014/main" id="{377495BE-03B5-4BF7-A179-94DECAE6BAE7}"/>
              </a:ext>
            </a:extLst>
          </p:cNvPr>
          <p:cNvPicPr>
            <a:picLocks noChangeAspect="1"/>
          </p:cNvPicPr>
          <p:nvPr/>
        </p:nvPicPr>
        <p:blipFill>
          <a:blip r:embed="rId4"/>
          <a:stretch>
            <a:fillRect/>
          </a:stretch>
        </p:blipFill>
        <p:spPr>
          <a:xfrm>
            <a:off x="309045" y="2161635"/>
            <a:ext cx="4598127" cy="3657600"/>
          </a:xfrm>
          <a:prstGeom prst="rect">
            <a:avLst/>
          </a:prstGeom>
        </p:spPr>
      </p:pic>
    </p:spTree>
    <p:extLst>
      <p:ext uri="{BB962C8B-B14F-4D97-AF65-F5344CB8AC3E}">
        <p14:creationId xmlns:p14="http://schemas.microsoft.com/office/powerpoint/2010/main" val="2262126962"/>
      </p:ext>
    </p:extLst>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HEU_COMP_THERM_016 Benchmark</a:t>
            </a:r>
          </a:p>
        </p:txBody>
      </p:sp>
      <p:pic>
        <p:nvPicPr>
          <p:cNvPr id="3" name="Picture 2">
            <a:extLst>
              <a:ext uri="{FF2B5EF4-FFF2-40B4-BE49-F238E27FC236}">
                <a16:creationId xmlns:a16="http://schemas.microsoft.com/office/drawing/2014/main" id="{17491B58-7135-4E35-89C9-CFBD8DD195FA}"/>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230719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HEU_COMP_THERM_016 Benchmark</a:t>
            </a:r>
          </a:p>
        </p:txBody>
      </p:sp>
      <p:pic>
        <p:nvPicPr>
          <p:cNvPr id="2" name="Picture 1">
            <a:extLst>
              <a:ext uri="{FF2B5EF4-FFF2-40B4-BE49-F238E27FC236}">
                <a16:creationId xmlns:a16="http://schemas.microsoft.com/office/drawing/2014/main" id="{A9DBDB49-2581-4B74-B971-1454A622E42B}"/>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3196292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HEU_COMP_THERM_016 Benchmark</a:t>
            </a:r>
          </a:p>
        </p:txBody>
      </p:sp>
      <p:pic>
        <p:nvPicPr>
          <p:cNvPr id="2" name="Picture 1">
            <a:extLst>
              <a:ext uri="{FF2B5EF4-FFF2-40B4-BE49-F238E27FC236}">
                <a16:creationId xmlns:a16="http://schemas.microsoft.com/office/drawing/2014/main" id="{EADD4980-265F-43CC-BB2D-3ED645ED1885}"/>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612788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TREAT M2 Experiment</a:t>
            </a:r>
          </a:p>
        </p:txBody>
      </p:sp>
      <p:pic>
        <p:nvPicPr>
          <p:cNvPr id="3" name="Picture 2">
            <a:extLst>
              <a:ext uri="{FF2B5EF4-FFF2-40B4-BE49-F238E27FC236}">
                <a16:creationId xmlns:a16="http://schemas.microsoft.com/office/drawing/2014/main" id="{B7513144-4527-4764-ADC9-2BD0831B97C4}"/>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170703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TREAT M2 Experiment</a:t>
            </a:r>
          </a:p>
        </p:txBody>
      </p:sp>
      <p:pic>
        <p:nvPicPr>
          <p:cNvPr id="2" name="Picture 1">
            <a:extLst>
              <a:ext uri="{FF2B5EF4-FFF2-40B4-BE49-F238E27FC236}">
                <a16:creationId xmlns:a16="http://schemas.microsoft.com/office/drawing/2014/main" id="{DB1173DE-3EE5-464B-9178-FCA24F53B3A6}"/>
              </a:ext>
            </a:extLst>
          </p:cNvPr>
          <p:cNvPicPr>
            <a:picLocks noChangeAspect="1"/>
          </p:cNvPicPr>
          <p:nvPr/>
        </p:nvPicPr>
        <p:blipFill>
          <a:blip r:embed="rId2"/>
          <a:stretch>
            <a:fillRect/>
          </a:stretch>
        </p:blipFill>
        <p:spPr>
          <a:xfrm>
            <a:off x="1653220" y="1927620"/>
            <a:ext cx="5972757" cy="4572000"/>
          </a:xfrm>
          <a:prstGeom prst="rect">
            <a:avLst/>
          </a:prstGeom>
        </p:spPr>
      </p:pic>
    </p:spTree>
    <p:extLst>
      <p:ext uri="{BB962C8B-B14F-4D97-AF65-F5344CB8AC3E}">
        <p14:creationId xmlns:p14="http://schemas.microsoft.com/office/powerpoint/2010/main" val="201609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TREAT M2 Experiment</a:t>
            </a:r>
          </a:p>
        </p:txBody>
      </p:sp>
      <p:pic>
        <p:nvPicPr>
          <p:cNvPr id="2" name="Picture 1">
            <a:extLst>
              <a:ext uri="{FF2B5EF4-FFF2-40B4-BE49-F238E27FC236}">
                <a16:creationId xmlns:a16="http://schemas.microsoft.com/office/drawing/2014/main" id="{A3C1016E-795D-4367-A0C0-B3D9DAA7D591}"/>
              </a:ext>
            </a:extLst>
          </p:cNvPr>
          <p:cNvPicPr>
            <a:picLocks noChangeAspect="1"/>
          </p:cNvPicPr>
          <p:nvPr/>
        </p:nvPicPr>
        <p:blipFill>
          <a:blip r:embed="rId2"/>
          <a:stretch>
            <a:fillRect/>
          </a:stretch>
        </p:blipFill>
        <p:spPr>
          <a:xfrm>
            <a:off x="1653220" y="1931205"/>
            <a:ext cx="5972757" cy="4572000"/>
          </a:xfrm>
          <a:prstGeom prst="rect">
            <a:avLst/>
          </a:prstGeom>
        </p:spPr>
      </p:pic>
    </p:spTree>
    <p:extLst>
      <p:ext uri="{BB962C8B-B14F-4D97-AF65-F5344CB8AC3E}">
        <p14:creationId xmlns:p14="http://schemas.microsoft.com/office/powerpoint/2010/main" val="82542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Benchmarks Summary</a:t>
            </a:r>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000" dirty="0"/>
              <a:t>For the LEU Benchmark, the Beta5 and cubic graphite TSL libraries show improvement relative to ENDF/B-VII.1.</a:t>
            </a:r>
          </a:p>
          <a:p>
            <a:pPr marL="0" indent="0" algn="just">
              <a:buNone/>
            </a:pPr>
            <a:endParaRPr lang="en-US" sz="1000" dirty="0"/>
          </a:p>
          <a:p>
            <a:pPr algn="just"/>
            <a:r>
              <a:rPr lang="en-US" sz="2000" dirty="0"/>
              <a:t>For the HEU Benchmark, the Beta5 reactor graphite library falls above the uncertainty band.  However, the cubic libraries fall in the band or are close to it.</a:t>
            </a:r>
          </a:p>
          <a:p>
            <a:pPr marL="0" indent="0" algn="just">
              <a:buNone/>
            </a:pPr>
            <a:endParaRPr lang="en-US" sz="1000" dirty="0"/>
          </a:p>
          <a:p>
            <a:pPr algn="just"/>
            <a:r>
              <a:rPr lang="en-US" sz="2000" dirty="0"/>
              <a:t>For TREAT M2 experiment model, the Beta5 and cubic graphite TSL libraries yield larger </a:t>
            </a:r>
            <a:r>
              <a:rPr lang="en-US" sz="2000" dirty="0" err="1"/>
              <a:t>keff</a:t>
            </a:r>
            <a:r>
              <a:rPr lang="en-US" sz="2000" dirty="0"/>
              <a:t> relative to ENDF/B-VII.1.</a:t>
            </a:r>
          </a:p>
        </p:txBody>
      </p:sp>
    </p:spTree>
    <p:extLst>
      <p:ext uri="{BB962C8B-B14F-4D97-AF65-F5344CB8AC3E}">
        <p14:creationId xmlns:p14="http://schemas.microsoft.com/office/powerpoint/2010/main" val="4110310592"/>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442F-A69F-42C9-885E-379E7206852E}"/>
              </a:ext>
            </a:extLst>
          </p:cNvPr>
          <p:cNvSpPr>
            <a:spLocks noGrp="1"/>
          </p:cNvSpPr>
          <p:nvPr>
            <p:ph type="title"/>
          </p:nvPr>
        </p:nvSpPr>
        <p:spPr/>
        <p:txBody>
          <a:bodyPr/>
          <a:lstStyle/>
          <a:p>
            <a:r>
              <a:rPr lang="en-US" dirty="0"/>
              <a:t>UO</a:t>
            </a:r>
            <a:r>
              <a:rPr lang="en-US" baseline="-25000" dirty="0"/>
              <a:t>2</a:t>
            </a:r>
            <a:endParaRPr lang="en-US" dirty="0"/>
          </a:p>
        </p:txBody>
      </p:sp>
      <p:graphicFrame>
        <p:nvGraphicFramePr>
          <p:cNvPr id="4" name="Table 3">
            <a:extLst>
              <a:ext uri="{FF2B5EF4-FFF2-40B4-BE49-F238E27FC236}">
                <a16:creationId xmlns:a16="http://schemas.microsoft.com/office/drawing/2014/main" id="{EEDE4EAA-AAA9-46A4-A23C-F3515AAF7583}"/>
              </a:ext>
            </a:extLst>
          </p:cNvPr>
          <p:cNvGraphicFramePr>
            <a:graphicFrameLocks noGrp="1"/>
          </p:cNvGraphicFramePr>
          <p:nvPr>
            <p:extLst/>
          </p:nvPr>
        </p:nvGraphicFramePr>
        <p:xfrm>
          <a:off x="2819400" y="4891934"/>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3.21E-3</a:t>
                      </a:r>
                    </a:p>
                  </a:txBody>
                  <a:tcPr>
                    <a:solidFill>
                      <a:schemeClr val="bg1">
                        <a:lumMod val="75000"/>
                      </a:schemeClr>
                    </a:solidFill>
                  </a:tcPr>
                </a:tc>
                <a:tc>
                  <a:txBody>
                    <a:bodyPr/>
                    <a:lstStyle/>
                    <a:p>
                      <a:pPr algn="ctr"/>
                      <a:r>
                        <a:rPr lang="en-US" sz="1400" dirty="0"/>
                        <a:t>0</a:t>
                      </a:r>
                    </a:p>
                  </a:txBody>
                  <a:tcPr/>
                </a:tc>
                <a:tc>
                  <a:txBody>
                    <a:bodyPr/>
                    <a:lstStyle/>
                    <a:p>
                      <a:pPr algn="ctr"/>
                      <a:r>
                        <a:rPr lang="en-US" sz="1400" dirty="0"/>
                        <a:t>0</a:t>
                      </a:r>
                    </a:p>
                  </a:txBody>
                  <a:tcPr/>
                </a:tc>
                <a:extLst>
                  <a:ext uri="{0D108BD9-81ED-4DB2-BD59-A6C34878D82A}">
                    <a16:rowId xmlns:a16="http://schemas.microsoft.com/office/drawing/2014/main" val="4078949957"/>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3.21E-3</a:t>
                      </a:r>
                    </a:p>
                  </a:txBody>
                  <a:tcPr>
                    <a:solidFill>
                      <a:srgbClr val="FF0000">
                        <a:alpha val="50196"/>
                      </a:srgbClr>
                    </a:solidFill>
                  </a:tcPr>
                </a:tc>
                <a:tc>
                  <a:txBody>
                    <a:bodyPr/>
                    <a:lstStyle/>
                    <a:p>
                      <a:pPr algn="ctr"/>
                      <a:r>
                        <a:rPr lang="en-US" sz="1400" dirty="0"/>
                        <a:t>0</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3.21E-3</a:t>
                      </a:r>
                    </a:p>
                  </a:txBody>
                  <a:tcPr>
                    <a:solidFill>
                      <a:srgbClr val="00B0F0"/>
                    </a:solidFill>
                  </a:tcPr>
                </a:tc>
                <a:extLst>
                  <a:ext uri="{0D108BD9-81ED-4DB2-BD59-A6C34878D82A}">
                    <a16:rowId xmlns:a16="http://schemas.microsoft.com/office/drawing/2014/main" val="173702078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93AD54-0CFC-43A3-82AD-BA1567A4A07D}"/>
                  </a:ext>
                </a:extLst>
              </p:cNvPr>
              <p:cNvSpPr txBox="1"/>
              <p:nvPr/>
            </p:nvSpPr>
            <p:spPr>
              <a:xfrm>
                <a:off x="3195593" y="5885557"/>
                <a:ext cx="2752814" cy="660117"/>
              </a:xfrm>
              <a:prstGeom prst="rect">
                <a:avLst/>
              </a:prstGeom>
              <a:noFill/>
            </p:spPr>
            <p:txBody>
              <a:bodyPr wrap="square" rtlCol="0">
                <a:spAutoFit/>
              </a:bodyPr>
              <a:lstStyle/>
              <a:p>
                <a:r>
                  <a:rPr lang="en-US" dirty="0"/>
                  <a:t>Cubic Approximation</a:t>
                </a:r>
              </a:p>
              <a:p>
                <a:r>
                  <a:rPr lang="en-US" dirty="0"/>
                  <a:t>Debye-Waller Matrix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Å</m:t>
                        </m:r>
                      </m:e>
                      <m:sup>
                        <m:r>
                          <a:rPr lang="en-US" i="1">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7" name="TextBox 6">
                <a:extLst>
                  <a:ext uri="{FF2B5EF4-FFF2-40B4-BE49-F238E27FC236}">
                    <a16:creationId xmlns:a16="http://schemas.microsoft.com/office/drawing/2014/main" id="{ED93AD54-0CFC-43A3-82AD-BA1567A4A07D}"/>
                  </a:ext>
                </a:extLst>
              </p:cNvPr>
              <p:cNvSpPr txBox="1">
                <a:spLocks noRot="1" noChangeAspect="1" noMove="1" noResize="1" noEditPoints="1" noAdjustHandles="1" noChangeArrowheads="1" noChangeShapeType="1" noTextEdit="1"/>
              </p:cNvSpPr>
              <p:nvPr/>
            </p:nvSpPr>
            <p:spPr>
              <a:xfrm>
                <a:off x="3195593" y="5885557"/>
                <a:ext cx="2752814" cy="660117"/>
              </a:xfrm>
              <a:prstGeom prst="rect">
                <a:avLst/>
              </a:prstGeom>
              <a:blipFill>
                <a:blip r:embed="rId3"/>
                <a:stretch>
                  <a:fillRect l="-1770" t="-4587" r="-664" b="-13761"/>
                </a:stretch>
              </a:blipFill>
            </p:spPr>
            <p:txBody>
              <a:bodyPr/>
              <a:lstStyle/>
              <a:p>
                <a:r>
                  <a:rPr lang="en-US">
                    <a:noFill/>
                  </a:rPr>
                  <a:t> </a:t>
                </a:r>
              </a:p>
            </p:txBody>
          </p:sp>
        </mc:Fallback>
      </mc:AlternateContent>
      <p:pic>
        <p:nvPicPr>
          <p:cNvPr id="11" name="Picture 10" descr="Screen Clipping">
            <a:extLst>
              <a:ext uri="{FF2B5EF4-FFF2-40B4-BE49-F238E27FC236}">
                <a16:creationId xmlns:a16="http://schemas.microsoft.com/office/drawing/2014/main" id="{F67CD1A6-D9F2-4EF9-8665-16BEAAFBB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828800"/>
            <a:ext cx="2917042" cy="2819400"/>
          </a:xfrm>
          <a:prstGeom prst="rect">
            <a:avLst/>
          </a:prstGeom>
        </p:spPr>
      </p:pic>
      <p:sp>
        <p:nvSpPr>
          <p:cNvPr id="16" name="TextBox 15">
            <a:extLst>
              <a:ext uri="{FF2B5EF4-FFF2-40B4-BE49-F238E27FC236}">
                <a16:creationId xmlns:a16="http://schemas.microsoft.com/office/drawing/2014/main" id="{A4954F99-A36E-4166-9AA2-CB3A36E304B0}"/>
              </a:ext>
            </a:extLst>
          </p:cNvPr>
          <p:cNvSpPr txBox="1"/>
          <p:nvPr/>
        </p:nvSpPr>
        <p:spPr>
          <a:xfrm>
            <a:off x="765071" y="1501624"/>
            <a:ext cx="2095510" cy="369332"/>
          </a:xfrm>
          <a:prstGeom prst="rect">
            <a:avLst/>
          </a:prstGeom>
          <a:noFill/>
        </p:spPr>
        <p:txBody>
          <a:bodyPr wrap="none" rtlCol="0">
            <a:spAutoFit/>
          </a:bodyPr>
          <a:lstStyle/>
          <a:p>
            <a:r>
              <a:rPr lang="en-US" dirty="0"/>
              <a:t>Tetragonal System</a:t>
            </a:r>
          </a:p>
        </p:txBody>
      </p:sp>
      <p:graphicFrame>
        <p:nvGraphicFramePr>
          <p:cNvPr id="17" name="Object 16">
            <a:extLst>
              <a:ext uri="{FF2B5EF4-FFF2-40B4-BE49-F238E27FC236}">
                <a16:creationId xmlns:a16="http://schemas.microsoft.com/office/drawing/2014/main" id="{AABA2D2F-DCC1-4757-8446-160A7F3D7AE8}"/>
              </a:ext>
            </a:extLst>
          </p:cNvPr>
          <p:cNvGraphicFramePr>
            <a:graphicFrameLocks noChangeAspect="1"/>
          </p:cNvGraphicFramePr>
          <p:nvPr>
            <p:extLst/>
          </p:nvPr>
        </p:nvGraphicFramePr>
        <p:xfrm>
          <a:off x="4191000" y="1423365"/>
          <a:ext cx="4107679" cy="3389346"/>
        </p:xfrm>
        <a:graphic>
          <a:graphicData uri="http://schemas.openxmlformats.org/presentationml/2006/ole">
            <mc:AlternateContent xmlns:mc="http://schemas.openxmlformats.org/markup-compatibility/2006">
              <mc:Choice xmlns:v="urn:schemas-microsoft-com:vml" Requires="v">
                <p:oleObj spid="_x0000_s60418" name="Graph" r:id="rId5" imgW="3512880" imgH="2898000" progId="Origin50.Graph">
                  <p:embed/>
                </p:oleObj>
              </mc:Choice>
              <mc:Fallback>
                <p:oleObj name="Graph" r:id="rId5" imgW="3512880" imgH="2898000" progId="Origin50.Graph">
                  <p:embed/>
                  <p:pic>
                    <p:nvPicPr>
                      <p:cNvPr id="17" name="Object 16">
                        <a:extLst>
                          <a:ext uri="{FF2B5EF4-FFF2-40B4-BE49-F238E27FC236}">
                            <a16:creationId xmlns:a16="http://schemas.microsoft.com/office/drawing/2014/main" id="{AABA2D2F-DCC1-4757-8446-160A7F3D7AE8}"/>
                          </a:ext>
                        </a:extLst>
                      </p:cNvPr>
                      <p:cNvPicPr/>
                      <p:nvPr/>
                    </p:nvPicPr>
                    <p:blipFill>
                      <a:blip r:embed="rId6"/>
                      <a:stretch>
                        <a:fillRect/>
                      </a:stretch>
                    </p:blipFill>
                    <p:spPr>
                      <a:xfrm>
                        <a:off x="4191000" y="1423365"/>
                        <a:ext cx="4107679" cy="3389346"/>
                      </a:xfrm>
                      <a:prstGeom prst="rect">
                        <a:avLst/>
                      </a:prstGeom>
                    </p:spPr>
                  </p:pic>
                </p:oleObj>
              </mc:Fallback>
            </mc:AlternateContent>
          </a:graphicData>
        </a:graphic>
      </p:graphicFrame>
    </p:spTree>
    <p:extLst>
      <p:ext uri="{BB962C8B-B14F-4D97-AF65-F5344CB8AC3E}">
        <p14:creationId xmlns:p14="http://schemas.microsoft.com/office/powerpoint/2010/main" val="126618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442F-A69F-42C9-885E-379E7206852E}"/>
              </a:ext>
            </a:extLst>
          </p:cNvPr>
          <p:cNvSpPr>
            <a:spLocks noGrp="1"/>
          </p:cNvSpPr>
          <p:nvPr>
            <p:ph type="title"/>
          </p:nvPr>
        </p:nvSpPr>
        <p:spPr/>
        <p:txBody>
          <a:bodyPr/>
          <a:lstStyle/>
          <a:p>
            <a:r>
              <a:rPr lang="en-US" dirty="0"/>
              <a:t>UO</a:t>
            </a:r>
            <a:r>
              <a:rPr lang="en-US" baseline="-25000" dirty="0"/>
              <a:t>2</a:t>
            </a:r>
            <a:endParaRPr lang="en-US" dirty="0"/>
          </a:p>
        </p:txBody>
      </p:sp>
      <p:graphicFrame>
        <p:nvGraphicFramePr>
          <p:cNvPr id="3" name="Table 2">
            <a:extLst>
              <a:ext uri="{FF2B5EF4-FFF2-40B4-BE49-F238E27FC236}">
                <a16:creationId xmlns:a16="http://schemas.microsoft.com/office/drawing/2014/main" id="{1DA6A23E-74C2-4FFC-838B-3D572A8DBD6E}"/>
              </a:ext>
            </a:extLst>
          </p:cNvPr>
          <p:cNvGraphicFramePr>
            <a:graphicFrameLocks noGrp="1"/>
          </p:cNvGraphicFramePr>
          <p:nvPr>
            <p:extLst/>
          </p:nvPr>
        </p:nvGraphicFramePr>
        <p:xfrm>
          <a:off x="304800" y="4813063"/>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3.19E-3</a:t>
                      </a:r>
                    </a:p>
                  </a:txBody>
                  <a:tcPr>
                    <a:solidFill>
                      <a:schemeClr val="bg1">
                        <a:lumMod val="75000"/>
                      </a:schemeClr>
                    </a:solidFill>
                  </a:tcPr>
                </a:tc>
                <a:tc>
                  <a:txBody>
                    <a:bodyPr/>
                    <a:lstStyle/>
                    <a:p>
                      <a:pPr algn="ctr"/>
                      <a:r>
                        <a:rPr lang="en-US" sz="1400" dirty="0"/>
                        <a:t>1.62E-6</a:t>
                      </a:r>
                    </a:p>
                  </a:txBody>
                  <a:tcPr/>
                </a:tc>
                <a:tc>
                  <a:txBody>
                    <a:bodyPr/>
                    <a:lstStyle/>
                    <a:p>
                      <a:pPr algn="ctr"/>
                      <a:r>
                        <a:rPr lang="en-US" sz="1400" dirty="0"/>
                        <a:t>9.03E-7</a:t>
                      </a:r>
                    </a:p>
                  </a:txBody>
                  <a:tcPr/>
                </a:tc>
                <a:extLst>
                  <a:ext uri="{0D108BD9-81ED-4DB2-BD59-A6C34878D82A}">
                    <a16:rowId xmlns:a16="http://schemas.microsoft.com/office/drawing/2014/main" val="4078949957"/>
                  </a:ext>
                </a:extLst>
              </a:tr>
              <a:tr h="254000">
                <a:tc>
                  <a:txBody>
                    <a:bodyPr/>
                    <a:lstStyle/>
                    <a:p>
                      <a:pPr algn="ctr"/>
                      <a:r>
                        <a:rPr lang="en-US" sz="1400" dirty="0"/>
                        <a:t>1.62E-6</a:t>
                      </a:r>
                    </a:p>
                  </a:txBody>
                  <a:tcPr/>
                </a:tc>
                <a:tc>
                  <a:txBody>
                    <a:bodyPr/>
                    <a:lstStyle/>
                    <a:p>
                      <a:pPr algn="ctr"/>
                      <a:r>
                        <a:rPr lang="en-US" sz="1400" dirty="0">
                          <a:solidFill>
                            <a:schemeClr val="tx1"/>
                          </a:solidFill>
                        </a:rPr>
                        <a:t>3.19E-3</a:t>
                      </a:r>
                    </a:p>
                  </a:txBody>
                  <a:tcPr>
                    <a:solidFill>
                      <a:srgbClr val="FF0000">
                        <a:alpha val="50196"/>
                      </a:srgbClr>
                    </a:solidFill>
                  </a:tcPr>
                </a:tc>
                <a:tc>
                  <a:txBody>
                    <a:bodyPr/>
                    <a:lstStyle/>
                    <a:p>
                      <a:pPr algn="ctr"/>
                      <a:r>
                        <a:rPr lang="en-US" sz="1400" dirty="0"/>
                        <a:t>-3.48E-7</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9.03E-7</a:t>
                      </a:r>
                    </a:p>
                  </a:txBody>
                  <a:tcPr/>
                </a:tc>
                <a:tc>
                  <a:txBody>
                    <a:bodyPr/>
                    <a:lstStyle/>
                    <a:p>
                      <a:pPr algn="ctr"/>
                      <a:r>
                        <a:rPr lang="en-US" sz="1400" dirty="0"/>
                        <a:t>-3.48E-7</a:t>
                      </a:r>
                    </a:p>
                  </a:txBody>
                  <a:tcPr/>
                </a:tc>
                <a:tc>
                  <a:txBody>
                    <a:bodyPr/>
                    <a:lstStyle/>
                    <a:p>
                      <a:pPr algn="ctr"/>
                      <a:r>
                        <a:rPr lang="en-US" sz="1400" dirty="0"/>
                        <a:t>3.22E-3</a:t>
                      </a:r>
                    </a:p>
                  </a:txBody>
                  <a:tcPr>
                    <a:solidFill>
                      <a:srgbClr val="00B0F0"/>
                    </a:solidFill>
                  </a:tcPr>
                </a:tc>
                <a:extLst>
                  <a:ext uri="{0D108BD9-81ED-4DB2-BD59-A6C34878D82A}">
                    <a16:rowId xmlns:a16="http://schemas.microsoft.com/office/drawing/2014/main" val="1737020783"/>
                  </a:ext>
                </a:extLst>
              </a:tr>
            </a:tbl>
          </a:graphicData>
        </a:graphic>
      </p:graphicFrame>
      <p:graphicFrame>
        <p:nvGraphicFramePr>
          <p:cNvPr id="4" name="Table 3">
            <a:extLst>
              <a:ext uri="{FF2B5EF4-FFF2-40B4-BE49-F238E27FC236}">
                <a16:creationId xmlns:a16="http://schemas.microsoft.com/office/drawing/2014/main" id="{EEDE4EAA-AAA9-46A4-A23C-F3515AAF7583}"/>
              </a:ext>
            </a:extLst>
          </p:cNvPr>
          <p:cNvGraphicFramePr>
            <a:graphicFrameLocks noGrp="1"/>
          </p:cNvGraphicFramePr>
          <p:nvPr>
            <p:extLst/>
          </p:nvPr>
        </p:nvGraphicFramePr>
        <p:xfrm>
          <a:off x="5715000" y="4813063"/>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3.21E-3</a:t>
                      </a:r>
                    </a:p>
                  </a:txBody>
                  <a:tcPr>
                    <a:solidFill>
                      <a:schemeClr val="bg1">
                        <a:lumMod val="75000"/>
                      </a:schemeClr>
                    </a:solidFill>
                  </a:tcPr>
                </a:tc>
                <a:tc>
                  <a:txBody>
                    <a:bodyPr/>
                    <a:lstStyle/>
                    <a:p>
                      <a:pPr algn="ctr"/>
                      <a:r>
                        <a:rPr lang="en-US" sz="1400" dirty="0"/>
                        <a:t>0</a:t>
                      </a:r>
                    </a:p>
                  </a:txBody>
                  <a:tcPr/>
                </a:tc>
                <a:tc>
                  <a:txBody>
                    <a:bodyPr/>
                    <a:lstStyle/>
                    <a:p>
                      <a:pPr algn="ctr"/>
                      <a:r>
                        <a:rPr lang="en-US" sz="1400" dirty="0"/>
                        <a:t>0</a:t>
                      </a:r>
                    </a:p>
                  </a:txBody>
                  <a:tcPr/>
                </a:tc>
                <a:extLst>
                  <a:ext uri="{0D108BD9-81ED-4DB2-BD59-A6C34878D82A}">
                    <a16:rowId xmlns:a16="http://schemas.microsoft.com/office/drawing/2014/main" val="4078949957"/>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3.21E-3</a:t>
                      </a:r>
                    </a:p>
                  </a:txBody>
                  <a:tcPr>
                    <a:solidFill>
                      <a:srgbClr val="FF0000">
                        <a:alpha val="50196"/>
                      </a:srgbClr>
                    </a:solidFill>
                  </a:tcPr>
                </a:tc>
                <a:tc>
                  <a:txBody>
                    <a:bodyPr/>
                    <a:lstStyle/>
                    <a:p>
                      <a:pPr algn="ctr"/>
                      <a:r>
                        <a:rPr lang="en-US" sz="1400" dirty="0"/>
                        <a:t>0</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3.21E-3</a:t>
                      </a:r>
                    </a:p>
                  </a:txBody>
                  <a:tcPr>
                    <a:solidFill>
                      <a:srgbClr val="00B0F0"/>
                    </a:solidFill>
                  </a:tcPr>
                </a:tc>
                <a:extLst>
                  <a:ext uri="{0D108BD9-81ED-4DB2-BD59-A6C34878D82A}">
                    <a16:rowId xmlns:a16="http://schemas.microsoft.com/office/drawing/2014/main" val="1737020783"/>
                  </a:ext>
                </a:extLst>
              </a:tr>
            </a:tbl>
          </a:graphicData>
        </a:graphic>
      </p:graphicFrame>
      <p:graphicFrame>
        <p:nvGraphicFramePr>
          <p:cNvPr id="5" name="Table 4">
            <a:extLst>
              <a:ext uri="{FF2B5EF4-FFF2-40B4-BE49-F238E27FC236}">
                <a16:creationId xmlns:a16="http://schemas.microsoft.com/office/drawing/2014/main" id="{99323979-36FE-44F3-9CB5-42D79F641AB0}"/>
              </a:ext>
            </a:extLst>
          </p:cNvPr>
          <p:cNvGraphicFramePr>
            <a:graphicFrameLocks noGrp="1"/>
          </p:cNvGraphicFramePr>
          <p:nvPr>
            <p:extLst/>
          </p:nvPr>
        </p:nvGraphicFramePr>
        <p:xfrm>
          <a:off x="3086100" y="5927933"/>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-0.62%</a:t>
                      </a:r>
                    </a:p>
                  </a:txBody>
                  <a:tcPr>
                    <a:solidFill>
                      <a:schemeClr val="bg1">
                        <a:lumMod val="75000"/>
                      </a:schemeClr>
                    </a:solidFill>
                  </a:tcPr>
                </a:tc>
                <a:tc>
                  <a:txBody>
                    <a:bodyPr/>
                    <a:lstStyle/>
                    <a:p>
                      <a:pPr algn="ctr"/>
                      <a:r>
                        <a:rPr lang="en-US" sz="1400" dirty="0"/>
                        <a:t>-</a:t>
                      </a:r>
                    </a:p>
                  </a:txBody>
                  <a:tcPr/>
                </a:tc>
                <a:tc>
                  <a:txBody>
                    <a:bodyPr/>
                    <a:lstStyle/>
                    <a:p>
                      <a:pPr algn="ctr"/>
                      <a:r>
                        <a:rPr lang="en-US" sz="1400" dirty="0"/>
                        <a:t>-</a:t>
                      </a:r>
                    </a:p>
                  </a:txBody>
                  <a:tcPr/>
                </a:tc>
                <a:extLst>
                  <a:ext uri="{0D108BD9-81ED-4DB2-BD59-A6C34878D82A}">
                    <a16:rowId xmlns:a16="http://schemas.microsoft.com/office/drawing/2014/main" val="4078949957"/>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pPr algn="ctr"/>
                      <a:r>
                        <a:rPr lang="en-US" sz="1400" dirty="0"/>
                        <a:t>-0.62%</a:t>
                      </a:r>
                    </a:p>
                  </a:txBody>
                  <a:tcPr>
                    <a:solidFill>
                      <a:srgbClr val="FF0000">
                        <a:alpha val="50196"/>
                      </a:srgbClr>
                    </a:solidFill>
                  </a:tcPr>
                </a:tc>
                <a:tc>
                  <a:txBody>
                    <a:bodyPr/>
                    <a:lstStyle/>
                    <a:p>
                      <a:pPr algn="ctr"/>
                      <a:r>
                        <a:rPr lang="en-US" sz="1400" dirty="0"/>
                        <a:t>-</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pPr algn="ctr"/>
                      <a:r>
                        <a:rPr lang="en-US" sz="1400" dirty="0"/>
                        <a:t>+0.31%</a:t>
                      </a:r>
                    </a:p>
                  </a:txBody>
                  <a:tcPr>
                    <a:solidFill>
                      <a:srgbClr val="00B0F0"/>
                    </a:solidFill>
                  </a:tcPr>
                </a:tc>
                <a:extLst>
                  <a:ext uri="{0D108BD9-81ED-4DB2-BD59-A6C34878D82A}">
                    <a16:rowId xmlns:a16="http://schemas.microsoft.com/office/drawing/2014/main" val="1737020783"/>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355D39-1254-48E4-A6C2-A223FC3C6F30}"/>
                  </a:ext>
                </a:extLst>
              </p:cNvPr>
              <p:cNvSpPr txBox="1"/>
              <p:nvPr/>
            </p:nvSpPr>
            <p:spPr>
              <a:xfrm>
                <a:off x="142964" y="5727463"/>
                <a:ext cx="2743200" cy="660117"/>
              </a:xfrm>
              <a:prstGeom prst="rect">
                <a:avLst/>
              </a:prstGeom>
              <a:noFill/>
            </p:spPr>
            <p:txBody>
              <a:bodyPr wrap="square" rtlCol="0">
                <a:spAutoFit/>
              </a:bodyPr>
              <a:lstStyle/>
              <a:p>
                <a:r>
                  <a:rPr lang="en-US" dirty="0"/>
                  <a:t>Tetragonal Analysis</a:t>
                </a:r>
              </a:p>
              <a:p>
                <a:r>
                  <a:rPr lang="en-US" dirty="0"/>
                  <a:t>Debye-Waller Matrix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Å</m:t>
                        </m:r>
                      </m:e>
                      <m:sup>
                        <m:r>
                          <a:rPr lang="en-US" b="0" i="1" smtClean="0">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9F355D39-1254-48E4-A6C2-A223FC3C6F30}"/>
                  </a:ext>
                </a:extLst>
              </p:cNvPr>
              <p:cNvSpPr txBox="1">
                <a:spLocks noRot="1" noChangeAspect="1" noMove="1" noResize="1" noEditPoints="1" noAdjustHandles="1" noChangeArrowheads="1" noChangeShapeType="1" noTextEdit="1"/>
              </p:cNvSpPr>
              <p:nvPr/>
            </p:nvSpPr>
            <p:spPr>
              <a:xfrm>
                <a:off x="142964" y="5727463"/>
                <a:ext cx="2743200" cy="660117"/>
              </a:xfrm>
              <a:prstGeom prst="rect">
                <a:avLst/>
              </a:prstGeom>
              <a:blipFill>
                <a:blip r:embed="rId3"/>
                <a:stretch>
                  <a:fillRect l="-1778" t="-5556" r="-1111"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93AD54-0CFC-43A3-82AD-BA1567A4A07D}"/>
                  </a:ext>
                </a:extLst>
              </p:cNvPr>
              <p:cNvSpPr txBox="1"/>
              <p:nvPr/>
            </p:nvSpPr>
            <p:spPr>
              <a:xfrm>
                <a:off x="6257836" y="5727463"/>
                <a:ext cx="2752814" cy="660117"/>
              </a:xfrm>
              <a:prstGeom prst="rect">
                <a:avLst/>
              </a:prstGeom>
              <a:noFill/>
            </p:spPr>
            <p:txBody>
              <a:bodyPr wrap="square" rtlCol="0">
                <a:spAutoFit/>
              </a:bodyPr>
              <a:lstStyle/>
              <a:p>
                <a:r>
                  <a:rPr lang="en-US" dirty="0"/>
                  <a:t>Cubic Approximation</a:t>
                </a:r>
              </a:p>
              <a:p>
                <a:r>
                  <a:rPr lang="en-US" dirty="0"/>
                  <a:t>Debye-Waller Matrix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Å</m:t>
                        </m:r>
                      </m:e>
                      <m:sup>
                        <m:r>
                          <a:rPr lang="en-US" i="1">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7" name="TextBox 6">
                <a:extLst>
                  <a:ext uri="{FF2B5EF4-FFF2-40B4-BE49-F238E27FC236}">
                    <a16:creationId xmlns:a16="http://schemas.microsoft.com/office/drawing/2014/main" id="{ED93AD54-0CFC-43A3-82AD-BA1567A4A07D}"/>
                  </a:ext>
                </a:extLst>
              </p:cNvPr>
              <p:cNvSpPr txBox="1">
                <a:spLocks noRot="1" noChangeAspect="1" noMove="1" noResize="1" noEditPoints="1" noAdjustHandles="1" noChangeArrowheads="1" noChangeShapeType="1" noTextEdit="1"/>
              </p:cNvSpPr>
              <p:nvPr/>
            </p:nvSpPr>
            <p:spPr>
              <a:xfrm>
                <a:off x="6257836" y="5727463"/>
                <a:ext cx="2752814" cy="660117"/>
              </a:xfrm>
              <a:prstGeom prst="rect">
                <a:avLst/>
              </a:prstGeom>
              <a:blipFill>
                <a:blip r:embed="rId4"/>
                <a:stretch>
                  <a:fillRect l="-1996" t="-5556" r="-665" b="-1481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76763E5-9D72-4898-A083-789DC989E101}"/>
              </a:ext>
            </a:extLst>
          </p:cNvPr>
          <p:cNvSpPr txBox="1"/>
          <p:nvPr/>
        </p:nvSpPr>
        <p:spPr>
          <a:xfrm>
            <a:off x="3900443" y="5470473"/>
            <a:ext cx="1295400" cy="369332"/>
          </a:xfrm>
          <a:prstGeom prst="rect">
            <a:avLst/>
          </a:prstGeom>
          <a:noFill/>
        </p:spPr>
        <p:txBody>
          <a:bodyPr wrap="square" rtlCol="0">
            <a:spAutoFit/>
          </a:bodyPr>
          <a:lstStyle/>
          <a:p>
            <a:r>
              <a:rPr lang="en-US" dirty="0"/>
              <a:t>Difference</a:t>
            </a:r>
          </a:p>
        </p:txBody>
      </p:sp>
      <p:cxnSp>
        <p:nvCxnSpPr>
          <p:cNvPr id="10" name="Straight Arrow Connector 9">
            <a:extLst>
              <a:ext uri="{FF2B5EF4-FFF2-40B4-BE49-F238E27FC236}">
                <a16:creationId xmlns:a16="http://schemas.microsoft.com/office/drawing/2014/main" id="{67DF23C2-5377-4CD0-9FDF-A6CBDF07A938}"/>
              </a:ext>
            </a:extLst>
          </p:cNvPr>
          <p:cNvCxnSpPr>
            <a:cxnSpLocks/>
            <a:stCxn id="3" idx="3"/>
            <a:endCxn id="8" idx="1"/>
          </p:cNvCxnSpPr>
          <p:nvPr/>
        </p:nvCxnSpPr>
        <p:spPr>
          <a:xfrm>
            <a:off x="3276600" y="5270263"/>
            <a:ext cx="623843" cy="3848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573ECE-0731-4040-A4D0-602822C82449}"/>
              </a:ext>
            </a:extLst>
          </p:cNvPr>
          <p:cNvCxnSpPr>
            <a:cxnSpLocks/>
            <a:stCxn id="4" idx="1"/>
          </p:cNvCxnSpPr>
          <p:nvPr/>
        </p:nvCxnSpPr>
        <p:spPr>
          <a:xfrm flipH="1">
            <a:off x="5091158" y="5270263"/>
            <a:ext cx="623842" cy="406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Screen Clipping">
            <a:extLst>
              <a:ext uri="{FF2B5EF4-FFF2-40B4-BE49-F238E27FC236}">
                <a16:creationId xmlns:a16="http://schemas.microsoft.com/office/drawing/2014/main" id="{F67CD1A6-D9F2-4EF9-8665-16BEAAFBB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828800"/>
            <a:ext cx="2917042" cy="2819400"/>
          </a:xfrm>
          <a:prstGeom prst="rect">
            <a:avLst/>
          </a:prstGeom>
        </p:spPr>
      </p:pic>
      <p:sp>
        <p:nvSpPr>
          <p:cNvPr id="16" name="TextBox 15">
            <a:extLst>
              <a:ext uri="{FF2B5EF4-FFF2-40B4-BE49-F238E27FC236}">
                <a16:creationId xmlns:a16="http://schemas.microsoft.com/office/drawing/2014/main" id="{A4954F99-A36E-4166-9AA2-CB3A36E304B0}"/>
              </a:ext>
            </a:extLst>
          </p:cNvPr>
          <p:cNvSpPr txBox="1"/>
          <p:nvPr/>
        </p:nvSpPr>
        <p:spPr>
          <a:xfrm>
            <a:off x="765071" y="1501624"/>
            <a:ext cx="2095510" cy="369332"/>
          </a:xfrm>
          <a:prstGeom prst="rect">
            <a:avLst/>
          </a:prstGeom>
          <a:noFill/>
        </p:spPr>
        <p:txBody>
          <a:bodyPr wrap="none" rtlCol="0">
            <a:spAutoFit/>
          </a:bodyPr>
          <a:lstStyle/>
          <a:p>
            <a:r>
              <a:rPr lang="en-US" dirty="0"/>
              <a:t>Tetragonal System</a:t>
            </a:r>
          </a:p>
        </p:txBody>
      </p:sp>
      <p:graphicFrame>
        <p:nvGraphicFramePr>
          <p:cNvPr id="17" name="Object 16">
            <a:extLst>
              <a:ext uri="{FF2B5EF4-FFF2-40B4-BE49-F238E27FC236}">
                <a16:creationId xmlns:a16="http://schemas.microsoft.com/office/drawing/2014/main" id="{AABA2D2F-DCC1-4757-8446-160A7F3D7AE8}"/>
              </a:ext>
            </a:extLst>
          </p:cNvPr>
          <p:cNvGraphicFramePr>
            <a:graphicFrameLocks noChangeAspect="1"/>
          </p:cNvGraphicFramePr>
          <p:nvPr>
            <p:extLst/>
          </p:nvPr>
        </p:nvGraphicFramePr>
        <p:xfrm>
          <a:off x="4191000" y="1423365"/>
          <a:ext cx="4107679" cy="3389346"/>
        </p:xfrm>
        <a:graphic>
          <a:graphicData uri="http://schemas.openxmlformats.org/presentationml/2006/ole">
            <mc:AlternateContent xmlns:mc="http://schemas.openxmlformats.org/markup-compatibility/2006">
              <mc:Choice xmlns:v="urn:schemas-microsoft-com:vml" Requires="v">
                <p:oleObj spid="_x0000_s61442" r:id="rId6" imgW="3512880" imgH="2898000" progId="">
                  <p:embed/>
                </p:oleObj>
              </mc:Choice>
              <mc:Fallback>
                <p:oleObj r:id="rId6" imgW="3512880" imgH="2898000" progId="">
                  <p:embed/>
                  <p:pic>
                    <p:nvPicPr>
                      <p:cNvPr id="17" name="Object 16">
                        <a:extLst>
                          <a:ext uri="{FF2B5EF4-FFF2-40B4-BE49-F238E27FC236}">
                            <a16:creationId xmlns:a16="http://schemas.microsoft.com/office/drawing/2014/main" id="{AABA2D2F-DCC1-4757-8446-160A7F3D7AE8}"/>
                          </a:ext>
                        </a:extLst>
                      </p:cNvPr>
                      <p:cNvPicPr/>
                      <p:nvPr/>
                    </p:nvPicPr>
                    <p:blipFill>
                      <a:blip r:embed="rId7"/>
                      <a:stretch>
                        <a:fillRect/>
                      </a:stretch>
                    </p:blipFill>
                    <p:spPr>
                      <a:xfrm>
                        <a:off x="4191000" y="1423365"/>
                        <a:ext cx="4107679" cy="3389346"/>
                      </a:xfrm>
                      <a:prstGeom prst="rect">
                        <a:avLst/>
                      </a:prstGeom>
                    </p:spPr>
                  </p:pic>
                </p:oleObj>
              </mc:Fallback>
            </mc:AlternateContent>
          </a:graphicData>
        </a:graphic>
      </p:graphicFrame>
    </p:spTree>
    <p:extLst>
      <p:ext uri="{BB962C8B-B14F-4D97-AF65-F5344CB8AC3E}">
        <p14:creationId xmlns:p14="http://schemas.microsoft.com/office/powerpoint/2010/main" val="94295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442F-A69F-42C9-885E-379E7206852E}"/>
              </a:ext>
            </a:extLst>
          </p:cNvPr>
          <p:cNvSpPr>
            <a:spLocks noGrp="1"/>
          </p:cNvSpPr>
          <p:nvPr>
            <p:ph type="title"/>
          </p:nvPr>
        </p:nvSpPr>
        <p:spPr/>
        <p:txBody>
          <a:bodyPr/>
          <a:lstStyle/>
          <a:p>
            <a:r>
              <a:rPr lang="en-US" dirty="0"/>
              <a:t>Beryllium Oxide</a:t>
            </a:r>
          </a:p>
        </p:txBody>
      </p:sp>
      <p:graphicFrame>
        <p:nvGraphicFramePr>
          <p:cNvPr id="4" name="Table 3">
            <a:extLst>
              <a:ext uri="{FF2B5EF4-FFF2-40B4-BE49-F238E27FC236}">
                <a16:creationId xmlns:a16="http://schemas.microsoft.com/office/drawing/2014/main" id="{EEDE4EAA-AAA9-46A4-A23C-F3515AAF7583}"/>
              </a:ext>
            </a:extLst>
          </p:cNvPr>
          <p:cNvGraphicFramePr>
            <a:graphicFrameLocks noGrp="1"/>
          </p:cNvGraphicFramePr>
          <p:nvPr>
            <p:extLst/>
          </p:nvPr>
        </p:nvGraphicFramePr>
        <p:xfrm>
          <a:off x="2819400" y="4872799"/>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4.14E-3</a:t>
                      </a:r>
                    </a:p>
                  </a:txBody>
                  <a:tcPr>
                    <a:solidFill>
                      <a:schemeClr val="bg1">
                        <a:lumMod val="75000"/>
                      </a:schemeClr>
                    </a:solidFill>
                  </a:tcPr>
                </a:tc>
                <a:tc>
                  <a:txBody>
                    <a:bodyPr/>
                    <a:lstStyle/>
                    <a:p>
                      <a:pPr algn="ctr"/>
                      <a:r>
                        <a:rPr lang="en-US" sz="1400" dirty="0"/>
                        <a:t>0</a:t>
                      </a:r>
                    </a:p>
                  </a:txBody>
                  <a:tcPr/>
                </a:tc>
                <a:tc>
                  <a:txBody>
                    <a:bodyPr/>
                    <a:lstStyle/>
                    <a:p>
                      <a:pPr algn="ctr"/>
                      <a:r>
                        <a:rPr lang="en-US" sz="1400" dirty="0"/>
                        <a:t>0</a:t>
                      </a:r>
                    </a:p>
                  </a:txBody>
                  <a:tcPr/>
                </a:tc>
                <a:extLst>
                  <a:ext uri="{0D108BD9-81ED-4DB2-BD59-A6C34878D82A}">
                    <a16:rowId xmlns:a16="http://schemas.microsoft.com/office/drawing/2014/main" val="4078949957"/>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4.14E-3</a:t>
                      </a:r>
                    </a:p>
                  </a:txBody>
                  <a:tcPr>
                    <a:solidFill>
                      <a:srgbClr val="FF0000">
                        <a:alpha val="50196"/>
                      </a:srgbClr>
                    </a:solidFill>
                  </a:tcPr>
                </a:tc>
                <a:tc>
                  <a:txBody>
                    <a:bodyPr/>
                    <a:lstStyle/>
                    <a:p>
                      <a:pPr algn="ctr"/>
                      <a:r>
                        <a:rPr lang="en-US" sz="1400" dirty="0"/>
                        <a:t>0</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4.14E-3</a:t>
                      </a:r>
                    </a:p>
                  </a:txBody>
                  <a:tcPr>
                    <a:solidFill>
                      <a:srgbClr val="00B0F0"/>
                    </a:solidFill>
                  </a:tcPr>
                </a:tc>
                <a:extLst>
                  <a:ext uri="{0D108BD9-81ED-4DB2-BD59-A6C34878D82A}">
                    <a16:rowId xmlns:a16="http://schemas.microsoft.com/office/drawing/2014/main" val="1737020783"/>
                  </a:ext>
                </a:extLst>
              </a:tr>
            </a:tbl>
          </a:graphicData>
        </a:graphic>
      </p:graphicFrame>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E887647-81C8-44B4-A5B5-4C5EAA1E5699}"/>
                  </a:ext>
                </a:extLst>
              </p:cNvPr>
              <p:cNvSpPr txBox="1"/>
              <p:nvPr/>
            </p:nvSpPr>
            <p:spPr>
              <a:xfrm>
                <a:off x="3124200" y="5763386"/>
                <a:ext cx="2752814" cy="660117"/>
              </a:xfrm>
              <a:prstGeom prst="rect">
                <a:avLst/>
              </a:prstGeom>
              <a:noFill/>
            </p:spPr>
            <p:txBody>
              <a:bodyPr wrap="square" rtlCol="0">
                <a:spAutoFit/>
              </a:bodyPr>
              <a:lstStyle/>
              <a:p>
                <a:r>
                  <a:rPr lang="en-US" dirty="0"/>
                  <a:t>Cubic Approximation</a:t>
                </a:r>
              </a:p>
              <a:p>
                <a:r>
                  <a:rPr lang="en-US" dirty="0"/>
                  <a:t>Debye-Waller Matrix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Å</m:t>
                        </m:r>
                      </m:e>
                      <m:sup>
                        <m:r>
                          <a:rPr lang="en-US" i="1">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25" name="TextBox 24">
                <a:extLst>
                  <a:ext uri="{FF2B5EF4-FFF2-40B4-BE49-F238E27FC236}">
                    <a16:creationId xmlns:a16="http://schemas.microsoft.com/office/drawing/2014/main" id="{8E887647-81C8-44B4-A5B5-4C5EAA1E5699}"/>
                  </a:ext>
                </a:extLst>
              </p:cNvPr>
              <p:cNvSpPr txBox="1">
                <a:spLocks noRot="1" noChangeAspect="1" noMove="1" noResize="1" noEditPoints="1" noAdjustHandles="1" noChangeArrowheads="1" noChangeShapeType="1" noTextEdit="1"/>
              </p:cNvSpPr>
              <p:nvPr/>
            </p:nvSpPr>
            <p:spPr>
              <a:xfrm>
                <a:off x="3124200" y="5763386"/>
                <a:ext cx="2752814" cy="660117"/>
              </a:xfrm>
              <a:prstGeom prst="rect">
                <a:avLst/>
              </a:prstGeom>
              <a:blipFill>
                <a:blip r:embed="rId3"/>
                <a:stretch>
                  <a:fillRect l="-1996" t="-4587" r="-665" b="-13761"/>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B38BCEEB-2228-4B37-999A-E1C2CDF996C8}"/>
              </a:ext>
            </a:extLst>
          </p:cNvPr>
          <p:cNvSpPr txBox="1"/>
          <p:nvPr/>
        </p:nvSpPr>
        <p:spPr>
          <a:xfrm>
            <a:off x="765071" y="1501624"/>
            <a:ext cx="2121093" cy="369332"/>
          </a:xfrm>
          <a:prstGeom prst="rect">
            <a:avLst/>
          </a:prstGeom>
          <a:noFill/>
        </p:spPr>
        <p:txBody>
          <a:bodyPr wrap="none" rtlCol="0">
            <a:spAutoFit/>
          </a:bodyPr>
          <a:lstStyle/>
          <a:p>
            <a:r>
              <a:rPr lang="en-US" dirty="0"/>
              <a:t>Hexagonal System</a:t>
            </a:r>
          </a:p>
        </p:txBody>
      </p:sp>
      <p:pic>
        <p:nvPicPr>
          <p:cNvPr id="7" name="Picture 6" descr="Screen Clipping">
            <a:extLst>
              <a:ext uri="{FF2B5EF4-FFF2-40B4-BE49-F238E27FC236}">
                <a16:creationId xmlns:a16="http://schemas.microsoft.com/office/drawing/2014/main" id="{53641C74-F576-4036-8AAC-EE35354E8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905000"/>
            <a:ext cx="2764893" cy="2883813"/>
          </a:xfrm>
          <a:prstGeom prst="rect">
            <a:avLst/>
          </a:prstGeom>
        </p:spPr>
      </p:pic>
      <p:graphicFrame>
        <p:nvGraphicFramePr>
          <p:cNvPr id="9" name="Object 8">
            <a:extLst>
              <a:ext uri="{FF2B5EF4-FFF2-40B4-BE49-F238E27FC236}">
                <a16:creationId xmlns:a16="http://schemas.microsoft.com/office/drawing/2014/main" id="{93DA2667-24FC-4D4B-83E4-68389B1AE816}"/>
              </a:ext>
            </a:extLst>
          </p:cNvPr>
          <p:cNvGraphicFramePr>
            <a:graphicFrameLocks noChangeAspect="1"/>
          </p:cNvGraphicFramePr>
          <p:nvPr>
            <p:extLst/>
          </p:nvPr>
        </p:nvGraphicFramePr>
        <p:xfrm>
          <a:off x="3962400" y="1466729"/>
          <a:ext cx="4341560" cy="3322084"/>
        </p:xfrm>
        <a:graphic>
          <a:graphicData uri="http://schemas.openxmlformats.org/presentationml/2006/ole">
            <mc:AlternateContent xmlns:mc="http://schemas.openxmlformats.org/markup-compatibility/2006">
              <mc:Choice xmlns:v="urn:schemas-microsoft-com:vml" Requires="v">
                <p:oleObj spid="_x0000_s62466" name="Graph" r:id="rId5" imgW="3920760" imgH="3000960" progId="Origin50.Graph">
                  <p:embed/>
                </p:oleObj>
              </mc:Choice>
              <mc:Fallback>
                <p:oleObj name="Graph" r:id="rId5" imgW="3920760" imgH="3000960" progId="Origin50.Graph">
                  <p:embed/>
                  <p:pic>
                    <p:nvPicPr>
                      <p:cNvPr id="9" name="Object 8">
                        <a:extLst>
                          <a:ext uri="{FF2B5EF4-FFF2-40B4-BE49-F238E27FC236}">
                            <a16:creationId xmlns:a16="http://schemas.microsoft.com/office/drawing/2014/main" id="{93DA2667-24FC-4D4B-83E4-68389B1AE816}"/>
                          </a:ext>
                        </a:extLst>
                      </p:cNvPr>
                      <p:cNvPicPr/>
                      <p:nvPr/>
                    </p:nvPicPr>
                    <p:blipFill>
                      <a:blip r:embed="rId6"/>
                      <a:stretch>
                        <a:fillRect/>
                      </a:stretch>
                    </p:blipFill>
                    <p:spPr>
                      <a:xfrm>
                        <a:off x="3962400" y="1466729"/>
                        <a:ext cx="4341560" cy="3322084"/>
                      </a:xfrm>
                      <a:prstGeom prst="rect">
                        <a:avLst/>
                      </a:prstGeom>
                    </p:spPr>
                  </p:pic>
                </p:oleObj>
              </mc:Fallback>
            </mc:AlternateContent>
          </a:graphicData>
        </a:graphic>
      </p:graphicFrame>
    </p:spTree>
    <p:extLst>
      <p:ext uri="{BB962C8B-B14F-4D97-AF65-F5344CB8AC3E}">
        <p14:creationId xmlns:p14="http://schemas.microsoft.com/office/powerpoint/2010/main" val="94664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title"/>
          </p:nvPr>
        </p:nvSpPr>
        <p:spPr>
          <a:xfrm>
            <a:off x="457200" y="231775"/>
            <a:ext cx="8229600" cy="1139825"/>
          </a:xfrm>
          <a:noFill/>
        </p:spPr>
        <p:txBody>
          <a:bodyPr/>
          <a:lstStyle/>
          <a:p>
            <a:pPr eaLnBrk="1" hangingPunct="1"/>
            <a:r>
              <a:rPr lang="en-US" altLang="en-US" sz="2800" b="1" dirty="0"/>
              <a:t>Thermalization in Graphite</a:t>
            </a:r>
            <a:endParaRPr lang="en-US" altLang="en-US" sz="3600" b="1" dirty="0"/>
          </a:p>
        </p:txBody>
      </p:sp>
      <p:pic>
        <p:nvPicPr>
          <p:cNvPr id="10" name="Picture 9">
            <a:extLst>
              <a:ext uri="{FF2B5EF4-FFF2-40B4-BE49-F238E27FC236}">
                <a16:creationId xmlns:a16="http://schemas.microsoft.com/office/drawing/2014/main" id="{15FD83B1-1465-4CE8-8C8E-88225D8825D3}"/>
              </a:ext>
            </a:extLst>
          </p:cNvPr>
          <p:cNvPicPr>
            <a:picLocks noChangeAspect="1"/>
          </p:cNvPicPr>
          <p:nvPr/>
        </p:nvPicPr>
        <p:blipFill>
          <a:blip r:embed="rId3"/>
          <a:stretch>
            <a:fillRect/>
          </a:stretch>
        </p:blipFill>
        <p:spPr>
          <a:xfrm>
            <a:off x="791728" y="1843445"/>
            <a:ext cx="7467152" cy="4389120"/>
          </a:xfrm>
          <a:prstGeom prst="rect">
            <a:avLst/>
          </a:prstGeom>
        </p:spPr>
      </p:pic>
    </p:spTree>
    <p:extLst>
      <p:ext uri="{BB962C8B-B14F-4D97-AF65-F5344CB8AC3E}">
        <p14:creationId xmlns:p14="http://schemas.microsoft.com/office/powerpoint/2010/main" val="2522860138"/>
      </p:ext>
    </p:extLst>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442F-A69F-42C9-885E-379E7206852E}"/>
              </a:ext>
            </a:extLst>
          </p:cNvPr>
          <p:cNvSpPr>
            <a:spLocks noGrp="1"/>
          </p:cNvSpPr>
          <p:nvPr>
            <p:ph type="title"/>
          </p:nvPr>
        </p:nvSpPr>
        <p:spPr/>
        <p:txBody>
          <a:bodyPr/>
          <a:lstStyle/>
          <a:p>
            <a:r>
              <a:rPr lang="en-US" dirty="0"/>
              <a:t>Beryllium Oxide</a:t>
            </a:r>
          </a:p>
        </p:txBody>
      </p:sp>
      <p:graphicFrame>
        <p:nvGraphicFramePr>
          <p:cNvPr id="3" name="Table 2">
            <a:extLst>
              <a:ext uri="{FF2B5EF4-FFF2-40B4-BE49-F238E27FC236}">
                <a16:creationId xmlns:a16="http://schemas.microsoft.com/office/drawing/2014/main" id="{1DA6A23E-74C2-4FFC-838B-3D572A8DBD6E}"/>
              </a:ext>
            </a:extLst>
          </p:cNvPr>
          <p:cNvGraphicFramePr>
            <a:graphicFrameLocks noGrp="1"/>
          </p:cNvGraphicFramePr>
          <p:nvPr>
            <p:extLst/>
          </p:nvPr>
        </p:nvGraphicFramePr>
        <p:xfrm>
          <a:off x="304800" y="4813063"/>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4.22E-3</a:t>
                      </a:r>
                    </a:p>
                  </a:txBody>
                  <a:tcPr>
                    <a:solidFill>
                      <a:schemeClr val="bg1">
                        <a:lumMod val="75000"/>
                      </a:schemeClr>
                    </a:solidFill>
                  </a:tcPr>
                </a:tc>
                <a:tc>
                  <a:txBody>
                    <a:bodyPr/>
                    <a:lstStyle/>
                    <a:p>
                      <a:pPr algn="ctr"/>
                      <a:r>
                        <a:rPr lang="en-US" sz="1400" dirty="0"/>
                        <a:t>-7.88E-5</a:t>
                      </a:r>
                    </a:p>
                  </a:txBody>
                  <a:tcPr/>
                </a:tc>
                <a:tc>
                  <a:txBody>
                    <a:bodyPr/>
                    <a:lstStyle/>
                    <a:p>
                      <a:pPr algn="ctr"/>
                      <a:r>
                        <a:rPr lang="en-US" sz="1400" dirty="0"/>
                        <a:t>-1.22E-5</a:t>
                      </a:r>
                    </a:p>
                  </a:txBody>
                  <a:tcPr/>
                </a:tc>
                <a:extLst>
                  <a:ext uri="{0D108BD9-81ED-4DB2-BD59-A6C34878D82A}">
                    <a16:rowId xmlns:a16="http://schemas.microsoft.com/office/drawing/2014/main" val="4078949957"/>
                  </a:ext>
                </a:extLst>
              </a:tr>
              <a:tr h="254000">
                <a:tc>
                  <a:txBody>
                    <a:bodyPr/>
                    <a:lstStyle/>
                    <a:p>
                      <a:pPr algn="ctr"/>
                      <a:r>
                        <a:rPr lang="en-US" sz="1400" dirty="0"/>
                        <a:t>-7.88E-5</a:t>
                      </a:r>
                    </a:p>
                  </a:txBody>
                  <a:tcPr/>
                </a:tc>
                <a:tc>
                  <a:txBody>
                    <a:bodyPr/>
                    <a:lstStyle/>
                    <a:p>
                      <a:pPr algn="ctr"/>
                      <a:r>
                        <a:rPr lang="en-US" sz="1400" dirty="0"/>
                        <a:t>4.12E-3</a:t>
                      </a:r>
                    </a:p>
                  </a:txBody>
                  <a:tcPr>
                    <a:solidFill>
                      <a:srgbClr val="FF0000">
                        <a:alpha val="50196"/>
                      </a:srgbClr>
                    </a:solidFill>
                  </a:tcPr>
                </a:tc>
                <a:tc>
                  <a:txBody>
                    <a:bodyPr/>
                    <a:lstStyle/>
                    <a:p>
                      <a:pPr algn="ctr"/>
                      <a:r>
                        <a:rPr lang="en-US" sz="1400" dirty="0"/>
                        <a:t>1.75E-7</a:t>
                      </a:r>
                    </a:p>
                  </a:txBody>
                  <a:tcPr/>
                </a:tc>
                <a:extLst>
                  <a:ext uri="{0D108BD9-81ED-4DB2-BD59-A6C34878D82A}">
                    <a16:rowId xmlns:a16="http://schemas.microsoft.com/office/drawing/2014/main" val="2158531030"/>
                  </a:ext>
                </a:extLst>
              </a:tr>
              <a:tr h="254000">
                <a:tc>
                  <a:txBody>
                    <a:bodyPr/>
                    <a:lstStyle/>
                    <a:p>
                      <a:pPr algn="ctr"/>
                      <a:r>
                        <a:rPr lang="en-US" sz="1400" dirty="0"/>
                        <a:t>-1.22E-5</a:t>
                      </a:r>
                    </a:p>
                  </a:txBody>
                  <a:tcPr/>
                </a:tc>
                <a:tc>
                  <a:txBody>
                    <a:bodyPr/>
                    <a:lstStyle/>
                    <a:p>
                      <a:pPr algn="ctr"/>
                      <a:r>
                        <a:rPr lang="en-US" sz="1400" dirty="0"/>
                        <a:t>1.75E-7</a:t>
                      </a:r>
                    </a:p>
                  </a:txBody>
                  <a:tcPr/>
                </a:tc>
                <a:tc>
                  <a:txBody>
                    <a:bodyPr/>
                    <a:lstStyle/>
                    <a:p>
                      <a:pPr algn="ctr"/>
                      <a:r>
                        <a:rPr lang="en-US" sz="1400" dirty="0"/>
                        <a:t>4.42E-3</a:t>
                      </a:r>
                    </a:p>
                  </a:txBody>
                  <a:tcPr>
                    <a:solidFill>
                      <a:srgbClr val="00B0F0"/>
                    </a:solidFill>
                  </a:tcPr>
                </a:tc>
                <a:extLst>
                  <a:ext uri="{0D108BD9-81ED-4DB2-BD59-A6C34878D82A}">
                    <a16:rowId xmlns:a16="http://schemas.microsoft.com/office/drawing/2014/main" val="1737020783"/>
                  </a:ext>
                </a:extLst>
              </a:tr>
            </a:tbl>
          </a:graphicData>
        </a:graphic>
      </p:graphicFrame>
      <p:graphicFrame>
        <p:nvGraphicFramePr>
          <p:cNvPr id="4" name="Table 3">
            <a:extLst>
              <a:ext uri="{FF2B5EF4-FFF2-40B4-BE49-F238E27FC236}">
                <a16:creationId xmlns:a16="http://schemas.microsoft.com/office/drawing/2014/main" id="{EEDE4EAA-AAA9-46A4-A23C-F3515AAF7583}"/>
              </a:ext>
            </a:extLst>
          </p:cNvPr>
          <p:cNvGraphicFramePr>
            <a:graphicFrameLocks noGrp="1"/>
          </p:cNvGraphicFramePr>
          <p:nvPr>
            <p:extLst/>
          </p:nvPr>
        </p:nvGraphicFramePr>
        <p:xfrm>
          <a:off x="5715000" y="4813063"/>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4.14E-3</a:t>
                      </a:r>
                    </a:p>
                  </a:txBody>
                  <a:tcPr>
                    <a:solidFill>
                      <a:schemeClr val="bg1">
                        <a:lumMod val="75000"/>
                      </a:schemeClr>
                    </a:solidFill>
                  </a:tcPr>
                </a:tc>
                <a:tc>
                  <a:txBody>
                    <a:bodyPr/>
                    <a:lstStyle/>
                    <a:p>
                      <a:pPr algn="ctr"/>
                      <a:r>
                        <a:rPr lang="en-US" sz="1400" dirty="0"/>
                        <a:t>0</a:t>
                      </a:r>
                    </a:p>
                  </a:txBody>
                  <a:tcPr/>
                </a:tc>
                <a:tc>
                  <a:txBody>
                    <a:bodyPr/>
                    <a:lstStyle/>
                    <a:p>
                      <a:pPr algn="ctr"/>
                      <a:r>
                        <a:rPr lang="en-US" sz="1400" dirty="0"/>
                        <a:t>0</a:t>
                      </a:r>
                    </a:p>
                  </a:txBody>
                  <a:tcPr/>
                </a:tc>
                <a:extLst>
                  <a:ext uri="{0D108BD9-81ED-4DB2-BD59-A6C34878D82A}">
                    <a16:rowId xmlns:a16="http://schemas.microsoft.com/office/drawing/2014/main" val="4078949957"/>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4.14E-3</a:t>
                      </a:r>
                    </a:p>
                  </a:txBody>
                  <a:tcPr>
                    <a:solidFill>
                      <a:srgbClr val="FF0000">
                        <a:alpha val="50196"/>
                      </a:srgbClr>
                    </a:solidFill>
                  </a:tcPr>
                </a:tc>
                <a:tc>
                  <a:txBody>
                    <a:bodyPr/>
                    <a:lstStyle/>
                    <a:p>
                      <a:pPr algn="ctr"/>
                      <a:r>
                        <a:rPr lang="en-US" sz="1400" dirty="0"/>
                        <a:t>0</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algn="ctr"/>
                      <a:r>
                        <a:rPr lang="en-US" sz="1400" dirty="0"/>
                        <a:t>4.14E-3</a:t>
                      </a:r>
                    </a:p>
                  </a:txBody>
                  <a:tcPr>
                    <a:solidFill>
                      <a:srgbClr val="00B0F0"/>
                    </a:solidFill>
                  </a:tcPr>
                </a:tc>
                <a:extLst>
                  <a:ext uri="{0D108BD9-81ED-4DB2-BD59-A6C34878D82A}">
                    <a16:rowId xmlns:a16="http://schemas.microsoft.com/office/drawing/2014/main" val="1737020783"/>
                  </a:ext>
                </a:extLst>
              </a:tr>
            </a:tbl>
          </a:graphicData>
        </a:graphic>
      </p:graphicFrame>
      <p:graphicFrame>
        <p:nvGraphicFramePr>
          <p:cNvPr id="5" name="Table 4">
            <a:extLst>
              <a:ext uri="{FF2B5EF4-FFF2-40B4-BE49-F238E27FC236}">
                <a16:creationId xmlns:a16="http://schemas.microsoft.com/office/drawing/2014/main" id="{99323979-36FE-44F3-9CB5-42D79F641AB0}"/>
              </a:ext>
            </a:extLst>
          </p:cNvPr>
          <p:cNvGraphicFramePr>
            <a:graphicFrameLocks noGrp="1"/>
          </p:cNvGraphicFramePr>
          <p:nvPr>
            <p:extLst/>
          </p:nvPr>
        </p:nvGraphicFramePr>
        <p:xfrm>
          <a:off x="3086100" y="5927933"/>
          <a:ext cx="2971800" cy="914400"/>
        </p:xfrm>
        <a:graphic>
          <a:graphicData uri="http://schemas.openxmlformats.org/drawingml/2006/table">
            <a:tbl>
              <a:tblPr firstRow="1" bandRow="1">
                <a:tableStyleId>{5940675A-B579-460E-94D1-54222C63F5DA}</a:tableStyleId>
              </a:tblPr>
              <a:tblGrid>
                <a:gridCol w="990600">
                  <a:extLst>
                    <a:ext uri="{9D8B030D-6E8A-4147-A177-3AD203B41FA5}">
                      <a16:colId xmlns:a16="http://schemas.microsoft.com/office/drawing/2014/main" val="329007054"/>
                    </a:ext>
                  </a:extLst>
                </a:gridCol>
                <a:gridCol w="990600">
                  <a:extLst>
                    <a:ext uri="{9D8B030D-6E8A-4147-A177-3AD203B41FA5}">
                      <a16:colId xmlns:a16="http://schemas.microsoft.com/office/drawing/2014/main" val="3465596912"/>
                    </a:ext>
                  </a:extLst>
                </a:gridCol>
                <a:gridCol w="990600">
                  <a:extLst>
                    <a:ext uri="{9D8B030D-6E8A-4147-A177-3AD203B41FA5}">
                      <a16:colId xmlns:a16="http://schemas.microsoft.com/office/drawing/2014/main" val="4152542915"/>
                    </a:ext>
                  </a:extLst>
                </a:gridCol>
              </a:tblGrid>
              <a:tr h="254000">
                <a:tc>
                  <a:txBody>
                    <a:bodyPr/>
                    <a:lstStyle/>
                    <a:p>
                      <a:pPr algn="ctr"/>
                      <a:r>
                        <a:rPr lang="en-US" sz="1400" dirty="0">
                          <a:solidFill>
                            <a:schemeClr val="tx1"/>
                          </a:solidFill>
                        </a:rPr>
                        <a:t>+1.93%</a:t>
                      </a:r>
                    </a:p>
                  </a:txBody>
                  <a:tcPr>
                    <a:solidFill>
                      <a:schemeClr val="bg1">
                        <a:lumMod val="75000"/>
                      </a:schemeClr>
                    </a:solidFill>
                  </a:tcPr>
                </a:tc>
                <a:tc>
                  <a:txBody>
                    <a:bodyPr/>
                    <a:lstStyle/>
                    <a:p>
                      <a:pPr algn="ctr"/>
                      <a:r>
                        <a:rPr lang="en-US" sz="1400" dirty="0"/>
                        <a:t>-</a:t>
                      </a:r>
                    </a:p>
                  </a:txBody>
                  <a:tcPr/>
                </a:tc>
                <a:tc>
                  <a:txBody>
                    <a:bodyPr/>
                    <a:lstStyle/>
                    <a:p>
                      <a:pPr algn="ctr"/>
                      <a:r>
                        <a:rPr lang="en-US" sz="1400" dirty="0"/>
                        <a:t>-</a:t>
                      </a:r>
                    </a:p>
                  </a:txBody>
                  <a:tcPr/>
                </a:tc>
                <a:extLst>
                  <a:ext uri="{0D108BD9-81ED-4DB2-BD59-A6C34878D82A}">
                    <a16:rowId xmlns:a16="http://schemas.microsoft.com/office/drawing/2014/main" val="4078949957"/>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pPr algn="ctr"/>
                      <a:r>
                        <a:rPr lang="en-US" sz="1400" dirty="0"/>
                        <a:t>-0.48%</a:t>
                      </a:r>
                    </a:p>
                  </a:txBody>
                  <a:tcPr>
                    <a:solidFill>
                      <a:srgbClr val="FF0000">
                        <a:alpha val="50196"/>
                      </a:srgbClr>
                    </a:solidFill>
                  </a:tcPr>
                </a:tc>
                <a:tc>
                  <a:txBody>
                    <a:bodyPr/>
                    <a:lstStyle/>
                    <a:p>
                      <a:pPr algn="ctr"/>
                      <a:r>
                        <a:rPr lang="en-US" sz="1400" dirty="0"/>
                        <a:t>-</a:t>
                      </a:r>
                    </a:p>
                  </a:txBody>
                  <a:tcPr/>
                </a:tc>
                <a:extLst>
                  <a:ext uri="{0D108BD9-81ED-4DB2-BD59-A6C34878D82A}">
                    <a16:rowId xmlns:a16="http://schemas.microsoft.com/office/drawing/2014/main" val="2158531030"/>
                  </a:ext>
                </a:extLst>
              </a:tr>
              <a:tr h="25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pPr algn="ctr"/>
                      <a:r>
                        <a:rPr lang="en-US" sz="1400" dirty="0"/>
                        <a:t>+6.76%</a:t>
                      </a:r>
                    </a:p>
                  </a:txBody>
                  <a:tcPr>
                    <a:solidFill>
                      <a:srgbClr val="00B0F0"/>
                    </a:solidFill>
                  </a:tcPr>
                </a:tc>
                <a:extLst>
                  <a:ext uri="{0D108BD9-81ED-4DB2-BD59-A6C34878D82A}">
                    <a16:rowId xmlns:a16="http://schemas.microsoft.com/office/drawing/2014/main" val="1737020783"/>
                  </a:ext>
                </a:extLst>
              </a:tr>
            </a:tbl>
          </a:graphicData>
        </a:graphic>
      </p:graphicFrame>
      <p:sp>
        <p:nvSpPr>
          <p:cNvPr id="8" name="TextBox 7">
            <a:extLst>
              <a:ext uri="{FF2B5EF4-FFF2-40B4-BE49-F238E27FC236}">
                <a16:creationId xmlns:a16="http://schemas.microsoft.com/office/drawing/2014/main" id="{876763E5-9D72-4898-A083-789DC989E101}"/>
              </a:ext>
            </a:extLst>
          </p:cNvPr>
          <p:cNvSpPr txBox="1"/>
          <p:nvPr/>
        </p:nvSpPr>
        <p:spPr>
          <a:xfrm>
            <a:off x="3900443" y="5470473"/>
            <a:ext cx="1295400" cy="369332"/>
          </a:xfrm>
          <a:prstGeom prst="rect">
            <a:avLst/>
          </a:prstGeom>
          <a:noFill/>
        </p:spPr>
        <p:txBody>
          <a:bodyPr wrap="square" rtlCol="0">
            <a:spAutoFit/>
          </a:bodyPr>
          <a:lstStyle/>
          <a:p>
            <a:r>
              <a:rPr lang="en-US" dirty="0"/>
              <a:t>Difference</a:t>
            </a:r>
          </a:p>
        </p:txBody>
      </p:sp>
      <p:cxnSp>
        <p:nvCxnSpPr>
          <p:cNvPr id="10" name="Straight Arrow Connector 9">
            <a:extLst>
              <a:ext uri="{FF2B5EF4-FFF2-40B4-BE49-F238E27FC236}">
                <a16:creationId xmlns:a16="http://schemas.microsoft.com/office/drawing/2014/main" id="{67DF23C2-5377-4CD0-9FDF-A6CBDF07A938}"/>
              </a:ext>
            </a:extLst>
          </p:cNvPr>
          <p:cNvCxnSpPr>
            <a:cxnSpLocks/>
            <a:stCxn id="3" idx="3"/>
            <a:endCxn id="8" idx="1"/>
          </p:cNvCxnSpPr>
          <p:nvPr/>
        </p:nvCxnSpPr>
        <p:spPr>
          <a:xfrm>
            <a:off x="3276600" y="5270263"/>
            <a:ext cx="623843" cy="3848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573ECE-0731-4040-A4D0-602822C82449}"/>
              </a:ext>
            </a:extLst>
          </p:cNvPr>
          <p:cNvCxnSpPr>
            <a:cxnSpLocks/>
            <a:stCxn id="4" idx="1"/>
          </p:cNvCxnSpPr>
          <p:nvPr/>
        </p:nvCxnSpPr>
        <p:spPr>
          <a:xfrm flipH="1">
            <a:off x="5091158" y="5270263"/>
            <a:ext cx="623842" cy="406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80B6F37-1FDA-4EF9-8411-C9384B47073D}"/>
                  </a:ext>
                </a:extLst>
              </p:cNvPr>
              <p:cNvSpPr txBox="1"/>
              <p:nvPr/>
            </p:nvSpPr>
            <p:spPr>
              <a:xfrm>
                <a:off x="142964" y="5727463"/>
                <a:ext cx="2743200" cy="660117"/>
              </a:xfrm>
              <a:prstGeom prst="rect">
                <a:avLst/>
              </a:prstGeom>
              <a:noFill/>
            </p:spPr>
            <p:txBody>
              <a:bodyPr wrap="square" rtlCol="0">
                <a:spAutoFit/>
              </a:bodyPr>
              <a:lstStyle/>
              <a:p>
                <a:r>
                  <a:rPr lang="en-US" dirty="0"/>
                  <a:t>Hexagonal Analysis</a:t>
                </a:r>
              </a:p>
              <a:p>
                <a:r>
                  <a:rPr lang="en-US" dirty="0"/>
                  <a:t>Debye-Waller Matrix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Å</m:t>
                        </m:r>
                      </m:e>
                      <m:sup>
                        <m:r>
                          <a:rPr lang="en-US" b="0" i="1" smtClean="0">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24" name="TextBox 23">
                <a:extLst>
                  <a:ext uri="{FF2B5EF4-FFF2-40B4-BE49-F238E27FC236}">
                    <a16:creationId xmlns:a16="http://schemas.microsoft.com/office/drawing/2014/main" id="{280B6F37-1FDA-4EF9-8411-C9384B47073D}"/>
                  </a:ext>
                </a:extLst>
              </p:cNvPr>
              <p:cNvSpPr txBox="1">
                <a:spLocks noRot="1" noChangeAspect="1" noMove="1" noResize="1" noEditPoints="1" noAdjustHandles="1" noChangeArrowheads="1" noChangeShapeType="1" noTextEdit="1"/>
              </p:cNvSpPr>
              <p:nvPr/>
            </p:nvSpPr>
            <p:spPr>
              <a:xfrm>
                <a:off x="142964" y="5727463"/>
                <a:ext cx="2743200" cy="660117"/>
              </a:xfrm>
              <a:prstGeom prst="rect">
                <a:avLst/>
              </a:prstGeom>
              <a:blipFill>
                <a:blip r:embed="rId3"/>
                <a:stretch>
                  <a:fillRect l="-1778" t="-5556" r="-1111"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E887647-81C8-44B4-A5B5-4C5EAA1E5699}"/>
                  </a:ext>
                </a:extLst>
              </p:cNvPr>
              <p:cNvSpPr txBox="1"/>
              <p:nvPr/>
            </p:nvSpPr>
            <p:spPr>
              <a:xfrm>
                <a:off x="6257836" y="5727463"/>
                <a:ext cx="2752814" cy="660117"/>
              </a:xfrm>
              <a:prstGeom prst="rect">
                <a:avLst/>
              </a:prstGeom>
              <a:noFill/>
            </p:spPr>
            <p:txBody>
              <a:bodyPr wrap="square" rtlCol="0">
                <a:spAutoFit/>
              </a:bodyPr>
              <a:lstStyle/>
              <a:p>
                <a:r>
                  <a:rPr lang="en-US" dirty="0"/>
                  <a:t>Cubic Approximation</a:t>
                </a:r>
              </a:p>
              <a:p>
                <a:r>
                  <a:rPr lang="en-US" dirty="0"/>
                  <a:t>Debye-Waller Matrix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Å</m:t>
                        </m:r>
                      </m:e>
                      <m:sup>
                        <m:r>
                          <a:rPr lang="en-US" i="1">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25" name="TextBox 24">
                <a:extLst>
                  <a:ext uri="{FF2B5EF4-FFF2-40B4-BE49-F238E27FC236}">
                    <a16:creationId xmlns:a16="http://schemas.microsoft.com/office/drawing/2014/main" id="{8E887647-81C8-44B4-A5B5-4C5EAA1E5699}"/>
                  </a:ext>
                </a:extLst>
              </p:cNvPr>
              <p:cNvSpPr txBox="1">
                <a:spLocks noRot="1" noChangeAspect="1" noMove="1" noResize="1" noEditPoints="1" noAdjustHandles="1" noChangeArrowheads="1" noChangeShapeType="1" noTextEdit="1"/>
              </p:cNvSpPr>
              <p:nvPr/>
            </p:nvSpPr>
            <p:spPr>
              <a:xfrm>
                <a:off x="6257836" y="5727463"/>
                <a:ext cx="2752814" cy="660117"/>
              </a:xfrm>
              <a:prstGeom prst="rect">
                <a:avLst/>
              </a:prstGeom>
              <a:blipFill>
                <a:blip r:embed="rId4"/>
                <a:stretch>
                  <a:fillRect l="-1996" t="-5556" r="-665" b="-14815"/>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B38BCEEB-2228-4B37-999A-E1C2CDF996C8}"/>
              </a:ext>
            </a:extLst>
          </p:cNvPr>
          <p:cNvSpPr txBox="1"/>
          <p:nvPr/>
        </p:nvSpPr>
        <p:spPr>
          <a:xfrm>
            <a:off x="765071" y="1501624"/>
            <a:ext cx="2121093" cy="369332"/>
          </a:xfrm>
          <a:prstGeom prst="rect">
            <a:avLst/>
          </a:prstGeom>
          <a:noFill/>
        </p:spPr>
        <p:txBody>
          <a:bodyPr wrap="none" rtlCol="0">
            <a:spAutoFit/>
          </a:bodyPr>
          <a:lstStyle/>
          <a:p>
            <a:r>
              <a:rPr lang="en-US" dirty="0"/>
              <a:t>Hexagonal System</a:t>
            </a:r>
          </a:p>
        </p:txBody>
      </p:sp>
      <p:pic>
        <p:nvPicPr>
          <p:cNvPr id="7" name="Picture 6" descr="Screen Clipping">
            <a:extLst>
              <a:ext uri="{FF2B5EF4-FFF2-40B4-BE49-F238E27FC236}">
                <a16:creationId xmlns:a16="http://schemas.microsoft.com/office/drawing/2014/main" id="{53641C74-F576-4036-8AAC-EE35354E8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905000"/>
            <a:ext cx="2764893" cy="2883813"/>
          </a:xfrm>
          <a:prstGeom prst="rect">
            <a:avLst/>
          </a:prstGeom>
        </p:spPr>
      </p:pic>
      <p:graphicFrame>
        <p:nvGraphicFramePr>
          <p:cNvPr id="9" name="Object 8">
            <a:extLst>
              <a:ext uri="{FF2B5EF4-FFF2-40B4-BE49-F238E27FC236}">
                <a16:creationId xmlns:a16="http://schemas.microsoft.com/office/drawing/2014/main" id="{93DA2667-24FC-4D4B-83E4-68389B1AE816}"/>
              </a:ext>
            </a:extLst>
          </p:cNvPr>
          <p:cNvGraphicFramePr>
            <a:graphicFrameLocks noChangeAspect="1"/>
          </p:cNvGraphicFramePr>
          <p:nvPr>
            <p:extLst/>
          </p:nvPr>
        </p:nvGraphicFramePr>
        <p:xfrm>
          <a:off x="3962400" y="1466729"/>
          <a:ext cx="4341560" cy="3322084"/>
        </p:xfrm>
        <a:graphic>
          <a:graphicData uri="http://schemas.openxmlformats.org/presentationml/2006/ole">
            <mc:AlternateContent xmlns:mc="http://schemas.openxmlformats.org/markup-compatibility/2006">
              <mc:Choice xmlns:v="urn:schemas-microsoft-com:vml" Requires="v">
                <p:oleObj spid="_x0000_s63490" r:id="rId6" imgW="3920760" imgH="3000960" progId="">
                  <p:embed/>
                </p:oleObj>
              </mc:Choice>
              <mc:Fallback>
                <p:oleObj r:id="rId6" imgW="3920760" imgH="3000960" progId="">
                  <p:embed/>
                  <p:pic>
                    <p:nvPicPr>
                      <p:cNvPr id="9" name="Object 8">
                        <a:extLst>
                          <a:ext uri="{FF2B5EF4-FFF2-40B4-BE49-F238E27FC236}">
                            <a16:creationId xmlns:a16="http://schemas.microsoft.com/office/drawing/2014/main" id="{93DA2667-24FC-4D4B-83E4-68389B1AE816}"/>
                          </a:ext>
                        </a:extLst>
                      </p:cNvPr>
                      <p:cNvPicPr/>
                      <p:nvPr/>
                    </p:nvPicPr>
                    <p:blipFill>
                      <a:blip r:embed="rId7"/>
                      <a:stretch>
                        <a:fillRect/>
                      </a:stretch>
                    </p:blipFill>
                    <p:spPr>
                      <a:xfrm>
                        <a:off x="3962400" y="1466729"/>
                        <a:ext cx="4341560" cy="3322084"/>
                      </a:xfrm>
                      <a:prstGeom prst="rect">
                        <a:avLst/>
                      </a:prstGeom>
                    </p:spPr>
                  </p:pic>
                </p:oleObj>
              </mc:Fallback>
            </mc:AlternateContent>
          </a:graphicData>
        </a:graphic>
      </p:graphicFrame>
    </p:spTree>
    <p:extLst>
      <p:ext uri="{BB962C8B-B14F-4D97-AF65-F5344CB8AC3E}">
        <p14:creationId xmlns:p14="http://schemas.microsoft.com/office/powerpoint/2010/main" val="4045443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Summary</a:t>
            </a:r>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000" dirty="0"/>
              <a:t>Graphite TSL investigation at NCSU has been an intensive computational and experimental effort.</a:t>
            </a:r>
          </a:p>
          <a:p>
            <a:pPr marL="0" indent="0" algn="just">
              <a:buNone/>
            </a:pPr>
            <a:endParaRPr lang="en-US" sz="1200" dirty="0"/>
          </a:p>
          <a:p>
            <a:pPr algn="just"/>
            <a:r>
              <a:rPr lang="en-US" sz="2000" dirty="0"/>
              <a:t>Graphite is an a complex material.  Its thermal neutron scattering depends on its manufacturing details (e.g., porosity).</a:t>
            </a:r>
          </a:p>
          <a:p>
            <a:pPr lvl="1" algn="just"/>
            <a:r>
              <a:rPr lang="en-US" sz="1600" dirty="0"/>
              <a:t>Total cross section (transmission) measurements especially below the Bragg cutoff may help.</a:t>
            </a:r>
          </a:p>
          <a:p>
            <a:pPr marL="0" indent="0" algn="just">
              <a:buNone/>
            </a:pPr>
            <a:endParaRPr lang="en-US" sz="1200" dirty="0"/>
          </a:p>
          <a:p>
            <a:pPr algn="just"/>
            <a:r>
              <a:rPr lang="en-US" sz="2000" dirty="0">
                <a:cs typeface="Times New Roman" pitchFamily="18" charset="0"/>
              </a:rPr>
              <a:t>Slowing down experiments (without fuel) are very useful in isolating thermalization effects.</a:t>
            </a:r>
          </a:p>
          <a:p>
            <a:pPr marL="0" indent="0" algn="just">
              <a:buNone/>
            </a:pPr>
            <a:endParaRPr lang="en-US" sz="1200" dirty="0">
              <a:cs typeface="Times New Roman" pitchFamily="18" charset="0"/>
            </a:endParaRPr>
          </a:p>
          <a:p>
            <a:pPr algn="just"/>
            <a:r>
              <a:rPr lang="en-US" sz="2000" dirty="0">
                <a:cs typeface="Times New Roman" pitchFamily="18" charset="0"/>
              </a:rPr>
              <a:t>In the current situation, the outcome of transmission measurements, ORELA slowing down measurements, and the computational benchmarks, seem to correlate best for the “cubic” treatment of crystalline and reactor graphite TSL libraries.</a:t>
            </a:r>
          </a:p>
        </p:txBody>
      </p:sp>
    </p:spTree>
    <p:extLst>
      <p:ext uri="{BB962C8B-B14F-4D97-AF65-F5344CB8AC3E}">
        <p14:creationId xmlns:p14="http://schemas.microsoft.com/office/powerpoint/2010/main" val="2848139358"/>
      </p:ext>
    </p:extLst>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Summary</a:t>
            </a:r>
          </a:p>
        </p:txBody>
      </p:sp>
      <p:sp>
        <p:nvSpPr>
          <p:cNvPr id="24579" name="Rectangle 3"/>
          <p:cNvSpPr>
            <a:spLocks noGrp="1" noChangeArrowheads="1"/>
          </p:cNvSpPr>
          <p:nvPr>
            <p:ph type="body" idx="4294967295"/>
          </p:nvPr>
        </p:nvSpPr>
        <p:spPr>
          <a:xfrm>
            <a:off x="457200" y="1508750"/>
            <a:ext cx="8229600" cy="5170488"/>
          </a:xfrm>
        </p:spPr>
        <p:txBody>
          <a:bodyPr/>
          <a:lstStyle/>
          <a:p>
            <a:pPr algn="just"/>
            <a:r>
              <a:rPr lang="en-US" sz="2000" dirty="0"/>
              <a:t>Motivated the development of modern predictive methods for thermal neutron cross section calculations based on the use of atomistic simulations</a:t>
            </a:r>
          </a:p>
          <a:p>
            <a:pPr lvl="1" algn="just"/>
            <a:r>
              <a:rPr lang="en-US" sz="1800" dirty="0"/>
              <a:t>Ab initio lattice dynamics</a:t>
            </a:r>
          </a:p>
          <a:p>
            <a:pPr lvl="1" algn="just"/>
            <a:r>
              <a:rPr lang="en-US" sz="1800" dirty="0"/>
              <a:t>Molecular dynamics (ab initio and classical)</a:t>
            </a:r>
          </a:p>
          <a:p>
            <a:pPr marL="0" indent="0" algn="just">
              <a:buNone/>
            </a:pPr>
            <a:endParaRPr lang="en-US" sz="1000" dirty="0"/>
          </a:p>
          <a:p>
            <a:pPr algn="just"/>
            <a:r>
              <a:rPr lang="en-US" sz="2000" dirty="0"/>
              <a:t>Many TSL evaluations contributed to ENDF/VIII</a:t>
            </a:r>
          </a:p>
          <a:p>
            <a:pPr lvl="1" algn="just"/>
            <a:r>
              <a:rPr lang="en-US" sz="1800" dirty="0"/>
              <a:t>Many are coming</a:t>
            </a:r>
            <a:endParaRPr lang="en-US" sz="700" dirty="0"/>
          </a:p>
          <a:p>
            <a:pPr marL="0" indent="0">
              <a:lnSpc>
                <a:spcPct val="80000"/>
              </a:lnSpc>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80000"/>
              </a:lnSpc>
            </a:pPr>
            <a:r>
              <a:rPr lang="en-US" sz="2000" dirty="0">
                <a:latin typeface="Verdana" panose="020B0604030504040204" pitchFamily="34" charset="0"/>
                <a:ea typeface="Verdana" panose="020B0604030504040204" pitchFamily="34" charset="0"/>
                <a:cs typeface="Verdana" panose="020B0604030504040204" pitchFamily="34" charset="0"/>
              </a:rPr>
              <a:t>Motivated</a:t>
            </a:r>
            <a:r>
              <a:rPr lang="en-US" sz="2000" i="1" dirty="0">
                <a:latin typeface="Verdana" panose="020B0604030504040204" pitchFamily="34" charset="0"/>
                <a:ea typeface="Verdana" panose="020B0604030504040204" pitchFamily="34" charset="0"/>
                <a:cs typeface="Verdana" panose="020B0604030504040204" pitchFamily="34" charset="0"/>
              </a:rPr>
              <a:t> FLASSH: </a:t>
            </a:r>
            <a:r>
              <a:rPr lang="en-US" sz="2000" dirty="0">
                <a:latin typeface="Verdana" panose="020B0604030504040204" pitchFamily="34" charset="0"/>
                <a:ea typeface="Verdana" panose="020B0604030504040204" pitchFamily="34" charset="0"/>
                <a:cs typeface="Verdana" panose="020B0604030504040204" pitchFamily="34" charset="0"/>
              </a:rPr>
              <a:t>a new thermal scattering analysis platform that uses a generalized theoretical approach for TSL calculations.</a:t>
            </a:r>
            <a:endParaRPr lang="en-US" sz="2000" dirty="0">
              <a:latin typeface="Times New Roman" pitchFamily="18" charset="0"/>
              <a:cs typeface="Times New Roman" pitchFamily="18" charset="0"/>
            </a:endParaRPr>
          </a:p>
          <a:p>
            <a:pPr marL="0" indent="0" algn="just">
              <a:buNone/>
            </a:pPr>
            <a:endParaRPr lang="en-US" sz="800" dirty="0"/>
          </a:p>
        </p:txBody>
      </p:sp>
    </p:spTree>
    <p:extLst>
      <p:ext uri="{BB962C8B-B14F-4D97-AF65-F5344CB8AC3E}">
        <p14:creationId xmlns:p14="http://schemas.microsoft.com/office/powerpoint/2010/main" val="4102004701"/>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665" y="6370125"/>
            <a:ext cx="3886219" cy="400110"/>
          </a:xfrm>
          <a:prstGeom prst="rect">
            <a:avLst/>
          </a:prstGeom>
          <a:noFill/>
        </p:spPr>
        <p:txBody>
          <a:bodyPr wrap="square" rtlCol="0">
            <a:spAutoFit/>
          </a:bodyPr>
          <a:lstStyle/>
          <a:p>
            <a:r>
              <a:rPr lang="en-US" sz="1000" dirty="0"/>
              <a:t>A. I. Hawari, “Modern Techniques for Inelastic Thermal Neutron Scattering Analysis,” Nuclear Data Sheets, Vol. 118, 172, 2014.</a:t>
            </a:r>
          </a:p>
        </p:txBody>
      </p:sp>
      <p:pic>
        <p:nvPicPr>
          <p:cNvPr id="4" name="Picture 3"/>
          <p:cNvPicPr>
            <a:picLocks noChangeAspect="1"/>
          </p:cNvPicPr>
          <p:nvPr/>
        </p:nvPicPr>
        <p:blipFill>
          <a:blip r:embed="rId2"/>
          <a:stretch>
            <a:fillRect/>
          </a:stretch>
        </p:blipFill>
        <p:spPr>
          <a:xfrm>
            <a:off x="309045" y="1623269"/>
            <a:ext cx="3963223" cy="4532486"/>
          </a:xfrm>
          <a:prstGeom prst="rect">
            <a:avLst/>
          </a:prstGeom>
        </p:spPr>
      </p:pic>
      <p:pic>
        <p:nvPicPr>
          <p:cNvPr id="5" name="Picture 4"/>
          <p:cNvPicPr>
            <a:picLocks noChangeAspect="1"/>
          </p:cNvPicPr>
          <p:nvPr/>
        </p:nvPicPr>
        <p:blipFill>
          <a:blip r:embed="rId3"/>
          <a:stretch>
            <a:fillRect/>
          </a:stretch>
        </p:blipFill>
        <p:spPr>
          <a:xfrm>
            <a:off x="4432010" y="1623965"/>
            <a:ext cx="4637126" cy="4493385"/>
          </a:xfrm>
          <a:prstGeom prst="rect">
            <a:avLst/>
          </a:prstGeom>
        </p:spPr>
      </p:pic>
      <p:sp>
        <p:nvSpPr>
          <p:cNvPr id="7" name="Rectangle 2"/>
          <p:cNvSpPr>
            <a:spLocks noGrp="1" noChangeArrowheads="1"/>
          </p:cNvSpPr>
          <p:nvPr>
            <p:ph type="title" idx="4294967295"/>
          </p:nvPr>
        </p:nvSpPr>
        <p:spPr>
          <a:xfrm>
            <a:off x="457200" y="609600"/>
            <a:ext cx="8229600" cy="762000"/>
          </a:xfrm>
        </p:spPr>
        <p:txBody>
          <a:bodyPr/>
          <a:lstStyle/>
          <a:p>
            <a:r>
              <a:rPr lang="en-US" b="1" dirty="0"/>
              <a:t>Methods</a:t>
            </a:r>
          </a:p>
        </p:txBody>
      </p:sp>
    </p:spTree>
    <p:extLst>
      <p:ext uri="{BB962C8B-B14F-4D97-AF65-F5344CB8AC3E}">
        <p14:creationId xmlns:p14="http://schemas.microsoft.com/office/powerpoint/2010/main" val="1532887992"/>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Graphite TSL 2016-2017</a:t>
            </a:r>
          </a:p>
        </p:txBody>
      </p:sp>
      <p:graphicFrame>
        <p:nvGraphicFramePr>
          <p:cNvPr id="4" name="Table 3">
            <a:extLst>
              <a:ext uri="{FF2B5EF4-FFF2-40B4-BE49-F238E27FC236}">
                <a16:creationId xmlns:a16="http://schemas.microsoft.com/office/drawing/2014/main" id="{D692A403-64E6-4BC8-A80A-2C59CB15F3B3}"/>
              </a:ext>
            </a:extLst>
          </p:cNvPr>
          <p:cNvGraphicFramePr>
            <a:graphicFrameLocks noGrp="1"/>
          </p:cNvGraphicFramePr>
          <p:nvPr>
            <p:extLst>
              <p:ext uri="{D42A27DB-BD31-4B8C-83A1-F6EECF244321}">
                <p14:modId xmlns:p14="http://schemas.microsoft.com/office/powerpoint/2010/main" val="3014922686"/>
              </p:ext>
            </p:extLst>
          </p:nvPr>
        </p:nvGraphicFramePr>
        <p:xfrm>
          <a:off x="341984" y="1757290"/>
          <a:ext cx="8646591" cy="4759960"/>
        </p:xfrm>
        <a:graphic>
          <a:graphicData uri="http://schemas.openxmlformats.org/drawingml/2006/table">
            <a:tbl>
              <a:tblPr firstRow="1" bandRow="1">
                <a:tableStyleId>{073A0DAA-6AF3-43AB-8588-CEC1D06C72B9}</a:tableStyleId>
              </a:tblPr>
              <a:tblGrid>
                <a:gridCol w="3280348">
                  <a:extLst>
                    <a:ext uri="{9D8B030D-6E8A-4147-A177-3AD203B41FA5}">
                      <a16:colId xmlns:a16="http://schemas.microsoft.com/office/drawing/2014/main" val="16534353"/>
                    </a:ext>
                  </a:extLst>
                </a:gridCol>
                <a:gridCol w="1669418">
                  <a:extLst>
                    <a:ext uri="{9D8B030D-6E8A-4147-A177-3AD203B41FA5}">
                      <a16:colId xmlns:a16="http://schemas.microsoft.com/office/drawing/2014/main" val="826661139"/>
                    </a:ext>
                  </a:extLst>
                </a:gridCol>
                <a:gridCol w="3696825">
                  <a:extLst>
                    <a:ext uri="{9D8B030D-6E8A-4147-A177-3AD203B41FA5}">
                      <a16:colId xmlns:a16="http://schemas.microsoft.com/office/drawing/2014/main" val="262917728"/>
                    </a:ext>
                  </a:extLst>
                </a:gridCol>
              </a:tblGrid>
              <a:tr h="370840">
                <a:tc>
                  <a:txBody>
                    <a:bodyPr/>
                    <a:lstStyle/>
                    <a:p>
                      <a:pPr algn="ctr"/>
                      <a:r>
                        <a:rPr lang="en-US" dirty="0">
                          <a:solidFill>
                            <a:schemeClr val="bg1">
                              <a:lumMod val="95000"/>
                            </a:schemeClr>
                          </a:solidFill>
                        </a:rPr>
                        <a:t>Material</a:t>
                      </a:r>
                    </a:p>
                  </a:txBody>
                  <a:tcPr>
                    <a:solidFill>
                      <a:srgbClr val="C00000"/>
                    </a:solidFill>
                  </a:tcPr>
                </a:tc>
                <a:tc>
                  <a:txBody>
                    <a:bodyPr/>
                    <a:lstStyle/>
                    <a:p>
                      <a:pPr algn="ctr"/>
                      <a:r>
                        <a:rPr lang="en-US" sz="1600" dirty="0">
                          <a:solidFill>
                            <a:schemeClr val="bg1">
                              <a:lumMod val="95000"/>
                            </a:schemeClr>
                          </a:solidFill>
                        </a:rPr>
                        <a:t>Method</a:t>
                      </a:r>
                    </a:p>
                  </a:txBody>
                  <a:tcPr>
                    <a:solidFill>
                      <a:srgbClr val="C00000"/>
                    </a:solidFill>
                  </a:tcPr>
                </a:tc>
                <a:tc>
                  <a:txBody>
                    <a:bodyPr/>
                    <a:lstStyle/>
                    <a:p>
                      <a:pPr algn="ctr"/>
                      <a:r>
                        <a:rPr lang="en-US" dirty="0">
                          <a:solidFill>
                            <a:schemeClr val="bg1">
                              <a:lumMod val="95000"/>
                            </a:schemeClr>
                          </a:solidFill>
                        </a:rPr>
                        <a:t>Comments</a:t>
                      </a:r>
                    </a:p>
                  </a:txBody>
                  <a:tcPr>
                    <a:solidFill>
                      <a:srgbClr val="C00000"/>
                    </a:solidFill>
                  </a:tcPr>
                </a:tc>
                <a:extLst>
                  <a:ext uri="{0D108BD9-81ED-4DB2-BD59-A6C34878D82A}">
                    <a16:rowId xmlns:a16="http://schemas.microsoft.com/office/drawing/2014/main" val="1749188557"/>
                  </a:ext>
                </a:extLst>
              </a:tr>
              <a:tr h="370840">
                <a:tc>
                  <a:txBody>
                    <a:bodyPr/>
                    <a:lstStyle/>
                    <a:p>
                      <a:r>
                        <a:rPr lang="en-US" dirty="0"/>
                        <a:t>Beta4 crystalline graphite</a:t>
                      </a:r>
                      <a:endParaRPr lang="en-US" baseline="-25000" dirty="0"/>
                    </a:p>
                  </a:txBody>
                  <a:tcPr/>
                </a:tc>
                <a:tc>
                  <a:txBody>
                    <a:bodyPr/>
                    <a:lstStyle/>
                    <a:p>
                      <a:pPr algn="ctr"/>
                      <a:r>
                        <a:rPr lang="en-US" dirty="0"/>
                        <a:t>DFT/LD</a:t>
                      </a:r>
                    </a:p>
                  </a:txBody>
                  <a:tcPr/>
                </a:tc>
                <a:tc>
                  <a:txBody>
                    <a:bodyPr/>
                    <a:lstStyle/>
                    <a:p>
                      <a:r>
                        <a:rPr lang="en-US" dirty="0"/>
                        <a:t>NJOY inelastic + hexagonal coherent elastic model</a:t>
                      </a:r>
                    </a:p>
                  </a:txBody>
                  <a:tcPr/>
                </a:tc>
                <a:extLst>
                  <a:ext uri="{0D108BD9-81ED-4DB2-BD59-A6C34878D82A}">
                    <a16:rowId xmlns:a16="http://schemas.microsoft.com/office/drawing/2014/main" val="4218730489"/>
                  </a:ext>
                </a:extLst>
              </a:tr>
              <a:tr h="370840">
                <a:tc>
                  <a:txBody>
                    <a:bodyPr/>
                    <a:lstStyle/>
                    <a:p>
                      <a:r>
                        <a:rPr lang="en-US" dirty="0"/>
                        <a:t>Beta4 reactor graphite</a:t>
                      </a:r>
                    </a:p>
                    <a:p>
                      <a:r>
                        <a:rPr lang="en-US" dirty="0"/>
                        <a:t>(10%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txBody>
                  <a:tcPr/>
                </a:tc>
                <a:extLst>
                  <a:ext uri="{0D108BD9-81ED-4DB2-BD59-A6C34878D82A}">
                    <a16:rowId xmlns:a16="http://schemas.microsoft.com/office/drawing/2014/main" val="4173443450"/>
                  </a:ext>
                </a:extLst>
              </a:tr>
              <a:tr h="370840">
                <a:tc>
                  <a:txBody>
                    <a:bodyPr/>
                    <a:lstStyle/>
                    <a:p>
                      <a:r>
                        <a:rPr lang="en-US" dirty="0"/>
                        <a:t>Beta5 crystalline graphite</a:t>
                      </a:r>
                    </a:p>
                  </a:txBody>
                  <a:tcPr/>
                </a:tc>
                <a:tc>
                  <a:txBody>
                    <a:bodyPr/>
                    <a:lstStyle/>
                    <a:p>
                      <a:pPr algn="ctr"/>
                      <a:r>
                        <a:rPr lang="en-US" dirty="0"/>
                        <a:t>DFT/LD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(supersedes Beta4)</a:t>
                      </a:r>
                    </a:p>
                  </a:txBody>
                  <a:tcPr/>
                </a:tc>
                <a:extLst>
                  <a:ext uri="{0D108BD9-81ED-4DB2-BD59-A6C34878D82A}">
                    <a16:rowId xmlns:a16="http://schemas.microsoft.com/office/drawing/2014/main" val="252891474"/>
                  </a:ext>
                </a:extLst>
              </a:tr>
              <a:tr h="370840">
                <a:tc>
                  <a:txBody>
                    <a:bodyPr/>
                    <a:lstStyle/>
                    <a:p>
                      <a:r>
                        <a:rPr lang="en-US" dirty="0"/>
                        <a:t>Beta5 reactor graphite</a:t>
                      </a:r>
                    </a:p>
                    <a:p>
                      <a:r>
                        <a:rPr lang="en-US" dirty="0"/>
                        <a:t>(10%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(supersedes Beta4)</a:t>
                      </a:r>
                    </a:p>
                  </a:txBody>
                  <a:tcPr/>
                </a:tc>
                <a:extLst>
                  <a:ext uri="{0D108BD9-81ED-4DB2-BD59-A6C34878D82A}">
                    <a16:rowId xmlns:a16="http://schemas.microsoft.com/office/drawing/2014/main" val="2862906552"/>
                  </a:ext>
                </a:extLst>
              </a:tr>
              <a:tr h="370840">
                <a:tc>
                  <a:txBody>
                    <a:bodyPr/>
                    <a:lstStyle/>
                    <a:p>
                      <a:r>
                        <a:rPr lang="en-US" dirty="0"/>
                        <a:t>Crystalline graphite</a:t>
                      </a:r>
                    </a:p>
                  </a:txBody>
                  <a:tcPr/>
                </a:tc>
                <a:tc>
                  <a:txBody>
                    <a:bodyPr/>
                    <a:lstStyle/>
                    <a:p>
                      <a:pPr algn="ctr"/>
                      <a:r>
                        <a:rPr lang="en-US" dirty="0"/>
                        <a:t>DFT/LD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NJOY (inelastic + elastic </a:t>
                      </a:r>
                      <a:r>
                        <a:rPr lang="en-US" baseline="0" dirty="0">
                          <a:solidFill>
                            <a:srgbClr val="C00000"/>
                          </a:solidFill>
                        </a:rPr>
                        <a:t>cubic</a:t>
                      </a:r>
                      <a:r>
                        <a:rPr lang="en-US" baseline="0" dirty="0"/>
                        <a:t> approximation)</a:t>
                      </a:r>
                    </a:p>
                  </a:txBody>
                  <a:tcPr/>
                </a:tc>
                <a:extLst>
                  <a:ext uri="{0D108BD9-81ED-4DB2-BD59-A6C34878D82A}">
                    <a16:rowId xmlns:a16="http://schemas.microsoft.com/office/drawing/2014/main" val="2145343342"/>
                  </a:ext>
                </a:extLst>
              </a:tr>
              <a:tr h="370840">
                <a:tc>
                  <a:txBody>
                    <a:bodyPr/>
                    <a:lstStyle/>
                    <a:p>
                      <a:r>
                        <a:rPr lang="en-US" dirty="0"/>
                        <a:t>Reactor graphite</a:t>
                      </a:r>
                    </a:p>
                    <a:p>
                      <a:r>
                        <a:rPr lang="en-US" dirty="0"/>
                        <a:t>(10% and 30%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NJOY (inelastic + elastic </a:t>
                      </a:r>
                      <a:r>
                        <a:rPr lang="en-US" baseline="0" dirty="0">
                          <a:solidFill>
                            <a:srgbClr val="C00000"/>
                          </a:solidFill>
                        </a:rPr>
                        <a:t>cubic</a:t>
                      </a:r>
                      <a:r>
                        <a:rPr lang="en-US" baseline="0" dirty="0"/>
                        <a:t> approximation)</a:t>
                      </a:r>
                    </a:p>
                  </a:txBody>
                  <a:tcPr/>
                </a:tc>
                <a:extLst>
                  <a:ext uri="{0D108BD9-81ED-4DB2-BD59-A6C34878D82A}">
                    <a16:rowId xmlns:a16="http://schemas.microsoft.com/office/drawing/2014/main" val="4278825232"/>
                  </a:ext>
                </a:extLst>
              </a:tr>
            </a:tbl>
          </a:graphicData>
        </a:graphic>
      </p:graphicFrame>
    </p:spTree>
    <p:extLst>
      <p:ext uri="{BB962C8B-B14F-4D97-AF65-F5344CB8AC3E}">
        <p14:creationId xmlns:p14="http://schemas.microsoft.com/office/powerpoint/2010/main" val="469670997"/>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b="1" dirty="0"/>
              <a:t>Graphite TSL 2016-2017</a:t>
            </a:r>
          </a:p>
        </p:txBody>
      </p:sp>
      <p:graphicFrame>
        <p:nvGraphicFramePr>
          <p:cNvPr id="4" name="Table 3">
            <a:extLst>
              <a:ext uri="{FF2B5EF4-FFF2-40B4-BE49-F238E27FC236}">
                <a16:creationId xmlns:a16="http://schemas.microsoft.com/office/drawing/2014/main" id="{D692A403-64E6-4BC8-A80A-2C59CB15F3B3}"/>
              </a:ext>
            </a:extLst>
          </p:cNvPr>
          <p:cNvGraphicFramePr>
            <a:graphicFrameLocks noGrp="1"/>
          </p:cNvGraphicFramePr>
          <p:nvPr>
            <p:extLst>
              <p:ext uri="{D42A27DB-BD31-4B8C-83A1-F6EECF244321}">
                <p14:modId xmlns:p14="http://schemas.microsoft.com/office/powerpoint/2010/main" val="3588387161"/>
              </p:ext>
            </p:extLst>
          </p:nvPr>
        </p:nvGraphicFramePr>
        <p:xfrm>
          <a:off x="341984" y="1757290"/>
          <a:ext cx="8646591" cy="3479800"/>
        </p:xfrm>
        <a:graphic>
          <a:graphicData uri="http://schemas.openxmlformats.org/drawingml/2006/table">
            <a:tbl>
              <a:tblPr firstRow="1" bandRow="1">
                <a:tableStyleId>{073A0DAA-6AF3-43AB-8588-CEC1D06C72B9}</a:tableStyleId>
              </a:tblPr>
              <a:tblGrid>
                <a:gridCol w="3280348">
                  <a:extLst>
                    <a:ext uri="{9D8B030D-6E8A-4147-A177-3AD203B41FA5}">
                      <a16:colId xmlns:a16="http://schemas.microsoft.com/office/drawing/2014/main" val="16534353"/>
                    </a:ext>
                  </a:extLst>
                </a:gridCol>
                <a:gridCol w="1669418">
                  <a:extLst>
                    <a:ext uri="{9D8B030D-6E8A-4147-A177-3AD203B41FA5}">
                      <a16:colId xmlns:a16="http://schemas.microsoft.com/office/drawing/2014/main" val="826661139"/>
                    </a:ext>
                  </a:extLst>
                </a:gridCol>
                <a:gridCol w="3696825">
                  <a:extLst>
                    <a:ext uri="{9D8B030D-6E8A-4147-A177-3AD203B41FA5}">
                      <a16:colId xmlns:a16="http://schemas.microsoft.com/office/drawing/2014/main" val="262917728"/>
                    </a:ext>
                  </a:extLst>
                </a:gridCol>
              </a:tblGrid>
              <a:tr h="370840">
                <a:tc>
                  <a:txBody>
                    <a:bodyPr/>
                    <a:lstStyle/>
                    <a:p>
                      <a:pPr algn="ctr"/>
                      <a:r>
                        <a:rPr lang="en-US" dirty="0">
                          <a:solidFill>
                            <a:schemeClr val="bg1">
                              <a:lumMod val="95000"/>
                            </a:schemeClr>
                          </a:solidFill>
                        </a:rPr>
                        <a:t>Material</a:t>
                      </a:r>
                    </a:p>
                  </a:txBody>
                  <a:tcPr>
                    <a:solidFill>
                      <a:srgbClr val="C00000"/>
                    </a:solidFill>
                  </a:tcPr>
                </a:tc>
                <a:tc>
                  <a:txBody>
                    <a:bodyPr/>
                    <a:lstStyle/>
                    <a:p>
                      <a:pPr algn="ctr"/>
                      <a:r>
                        <a:rPr lang="en-US" sz="1600" dirty="0">
                          <a:solidFill>
                            <a:schemeClr val="bg1">
                              <a:lumMod val="95000"/>
                            </a:schemeClr>
                          </a:solidFill>
                        </a:rPr>
                        <a:t>Method</a:t>
                      </a:r>
                    </a:p>
                  </a:txBody>
                  <a:tcPr>
                    <a:solidFill>
                      <a:srgbClr val="C00000"/>
                    </a:solidFill>
                  </a:tcPr>
                </a:tc>
                <a:tc>
                  <a:txBody>
                    <a:bodyPr/>
                    <a:lstStyle/>
                    <a:p>
                      <a:pPr algn="ctr"/>
                      <a:r>
                        <a:rPr lang="en-US" dirty="0">
                          <a:solidFill>
                            <a:schemeClr val="bg1">
                              <a:lumMod val="95000"/>
                            </a:schemeClr>
                          </a:solidFill>
                        </a:rPr>
                        <a:t>Comments</a:t>
                      </a:r>
                    </a:p>
                  </a:txBody>
                  <a:tcPr>
                    <a:solidFill>
                      <a:srgbClr val="C00000"/>
                    </a:solidFill>
                  </a:tcPr>
                </a:tc>
                <a:extLst>
                  <a:ext uri="{0D108BD9-81ED-4DB2-BD59-A6C34878D82A}">
                    <a16:rowId xmlns:a16="http://schemas.microsoft.com/office/drawing/2014/main" val="1749188557"/>
                  </a:ext>
                </a:extLst>
              </a:tr>
              <a:tr h="370840">
                <a:tc>
                  <a:txBody>
                    <a:bodyPr/>
                    <a:lstStyle/>
                    <a:p>
                      <a:r>
                        <a:rPr lang="en-US" dirty="0"/>
                        <a:t>Beta5 crystalline graphite</a:t>
                      </a:r>
                    </a:p>
                  </a:txBody>
                  <a:tcPr/>
                </a:tc>
                <a:tc>
                  <a:txBody>
                    <a:bodyPr/>
                    <a:lstStyle/>
                    <a:p>
                      <a:pPr algn="ctr"/>
                      <a:r>
                        <a:rPr lang="en-US" dirty="0"/>
                        <a:t>DFT/LD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(supersedes Beta4)</a:t>
                      </a:r>
                    </a:p>
                  </a:txBody>
                  <a:tcPr/>
                </a:tc>
                <a:extLst>
                  <a:ext uri="{0D108BD9-81ED-4DB2-BD59-A6C34878D82A}">
                    <a16:rowId xmlns:a16="http://schemas.microsoft.com/office/drawing/2014/main" val="252891474"/>
                  </a:ext>
                </a:extLst>
              </a:tr>
              <a:tr h="370840">
                <a:tc>
                  <a:txBody>
                    <a:bodyPr/>
                    <a:lstStyle/>
                    <a:p>
                      <a:r>
                        <a:rPr lang="en-US" dirty="0"/>
                        <a:t>Beta5 reactor graphite</a:t>
                      </a:r>
                    </a:p>
                    <a:p>
                      <a:r>
                        <a:rPr lang="en-US" dirty="0"/>
                        <a:t>(10%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NJOY inelastic + hexagonal coherent elastic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(supersedes Beta4)</a:t>
                      </a:r>
                    </a:p>
                  </a:txBody>
                  <a:tcPr/>
                </a:tc>
                <a:extLst>
                  <a:ext uri="{0D108BD9-81ED-4DB2-BD59-A6C34878D82A}">
                    <a16:rowId xmlns:a16="http://schemas.microsoft.com/office/drawing/2014/main" val="2862906552"/>
                  </a:ext>
                </a:extLst>
              </a:tr>
              <a:tr h="370840">
                <a:tc>
                  <a:txBody>
                    <a:bodyPr/>
                    <a:lstStyle/>
                    <a:p>
                      <a:r>
                        <a:rPr lang="en-US" dirty="0"/>
                        <a:t>Crystalline graphite</a:t>
                      </a:r>
                    </a:p>
                  </a:txBody>
                  <a:tcPr/>
                </a:tc>
                <a:tc>
                  <a:txBody>
                    <a:bodyPr/>
                    <a:lstStyle/>
                    <a:p>
                      <a:pPr algn="ctr"/>
                      <a:r>
                        <a:rPr lang="en-US" dirty="0"/>
                        <a:t>DFT/LD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NJOY (inelastic + elastic </a:t>
                      </a:r>
                      <a:r>
                        <a:rPr lang="en-US" baseline="0" dirty="0">
                          <a:solidFill>
                            <a:srgbClr val="C00000"/>
                          </a:solidFill>
                        </a:rPr>
                        <a:t>cubic</a:t>
                      </a:r>
                      <a:r>
                        <a:rPr lang="en-US" baseline="0" dirty="0"/>
                        <a:t> approximation)</a:t>
                      </a:r>
                    </a:p>
                  </a:txBody>
                  <a:tcPr/>
                </a:tc>
                <a:extLst>
                  <a:ext uri="{0D108BD9-81ED-4DB2-BD59-A6C34878D82A}">
                    <a16:rowId xmlns:a16="http://schemas.microsoft.com/office/drawing/2014/main" val="2145343342"/>
                  </a:ext>
                </a:extLst>
              </a:tr>
              <a:tr h="370840">
                <a:tc>
                  <a:txBody>
                    <a:bodyPr/>
                    <a:lstStyle/>
                    <a:p>
                      <a:r>
                        <a:rPr lang="en-US" dirty="0"/>
                        <a:t>Reactor graphite</a:t>
                      </a:r>
                    </a:p>
                    <a:p>
                      <a:r>
                        <a:rPr lang="en-US" dirty="0"/>
                        <a:t>(10% and 30% porosity)</a:t>
                      </a:r>
                    </a:p>
                  </a:txBody>
                  <a:tcPr/>
                </a:tc>
                <a:tc>
                  <a:txBody>
                    <a:bodyPr/>
                    <a:lstStyle/>
                    <a:p>
                      <a:pPr algn="ctr"/>
                      <a:r>
                        <a:rPr lang="en-US" dirty="0"/>
                        <a:t>MD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NJOY (inelastic + elastic </a:t>
                      </a:r>
                      <a:r>
                        <a:rPr lang="en-US" baseline="0" dirty="0">
                          <a:solidFill>
                            <a:srgbClr val="C00000"/>
                          </a:solidFill>
                        </a:rPr>
                        <a:t>cubic</a:t>
                      </a:r>
                      <a:r>
                        <a:rPr lang="en-US" baseline="0" dirty="0"/>
                        <a:t> approximation)</a:t>
                      </a:r>
                    </a:p>
                  </a:txBody>
                  <a:tcPr/>
                </a:tc>
                <a:extLst>
                  <a:ext uri="{0D108BD9-81ED-4DB2-BD59-A6C34878D82A}">
                    <a16:rowId xmlns:a16="http://schemas.microsoft.com/office/drawing/2014/main" val="4278825232"/>
                  </a:ext>
                </a:extLst>
              </a:tr>
            </a:tbl>
          </a:graphicData>
        </a:graphic>
      </p:graphicFrame>
    </p:spTree>
    <p:extLst>
      <p:ext uri="{BB962C8B-B14F-4D97-AF65-F5344CB8AC3E}">
        <p14:creationId xmlns:p14="http://schemas.microsoft.com/office/powerpoint/2010/main" val="2265654453"/>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451" y="702245"/>
            <a:ext cx="8564314" cy="715393"/>
          </a:xfrm>
        </p:spPr>
        <p:txBody>
          <a:bodyPr/>
          <a:lstStyle/>
          <a:p>
            <a:r>
              <a:rPr lang="en-US" sz="3200" b="1" dirty="0"/>
              <a:t>Graphite Thermal Scattering Cross Sections</a:t>
            </a:r>
            <a:endParaRPr lang="en-US" sz="3200" dirty="0"/>
          </a:p>
        </p:txBody>
      </p:sp>
      <p:pic>
        <p:nvPicPr>
          <p:cNvPr id="6" name="Picture 5">
            <a:extLst>
              <a:ext uri="{FF2B5EF4-FFF2-40B4-BE49-F238E27FC236}">
                <a16:creationId xmlns:a16="http://schemas.microsoft.com/office/drawing/2014/main" id="{E57255BE-60F6-404D-B365-6E30FADF186B}"/>
              </a:ext>
            </a:extLst>
          </p:cNvPr>
          <p:cNvPicPr>
            <a:picLocks noChangeAspect="1"/>
          </p:cNvPicPr>
          <p:nvPr/>
        </p:nvPicPr>
        <p:blipFill>
          <a:blip r:embed="rId2"/>
          <a:stretch>
            <a:fillRect/>
          </a:stretch>
        </p:blipFill>
        <p:spPr>
          <a:xfrm>
            <a:off x="923525" y="1927620"/>
            <a:ext cx="7243343" cy="4572000"/>
          </a:xfrm>
          <a:prstGeom prst="rect">
            <a:avLst/>
          </a:prstGeom>
        </p:spPr>
      </p:pic>
    </p:spTree>
    <p:extLst>
      <p:ext uri="{BB962C8B-B14F-4D97-AF65-F5344CB8AC3E}">
        <p14:creationId xmlns:p14="http://schemas.microsoft.com/office/powerpoint/2010/main" val="2201693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resentation_template">
  <a:themeElements>
    <a:clrScheme name="presentation_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presentation_template">
      <a:majorFont>
        <a:latin typeface="Garamond"/>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_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presentation_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presentation_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presentation_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presentation_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presentation_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presentation_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presentation_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2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2_Level">
      <a:majorFont>
        <a:latin typeface="Garamond"/>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2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2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2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2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2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2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2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14317</TotalTime>
  <Words>1289</Words>
  <Application>Microsoft Office PowerPoint</Application>
  <PresentationFormat>On-screen Show (4:3)</PresentationFormat>
  <Paragraphs>295</Paragraphs>
  <Slides>52</Slides>
  <Notes>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52</vt:i4>
      </vt:variant>
    </vt:vector>
  </HeadingPairs>
  <TitlesOfParts>
    <vt:vector size="66" baseType="lpstr">
      <vt:lpstr>宋体</vt:lpstr>
      <vt:lpstr>Arial</vt:lpstr>
      <vt:lpstr>Calibri</vt:lpstr>
      <vt:lpstr>Cambria Math</vt:lpstr>
      <vt:lpstr>Garamond</vt:lpstr>
      <vt:lpstr>Symbol</vt:lpstr>
      <vt:lpstr>Times New Roman</vt:lpstr>
      <vt:lpstr>Verdana</vt:lpstr>
      <vt:lpstr>Wingdings</vt:lpstr>
      <vt:lpstr>presentation_template</vt:lpstr>
      <vt:lpstr>Custom Design</vt:lpstr>
      <vt:lpstr>2_Level</vt:lpstr>
      <vt:lpstr>Bitmap Image</vt:lpstr>
      <vt:lpstr>Graph</vt:lpstr>
      <vt:lpstr>PowerPoint Presentation</vt:lpstr>
      <vt:lpstr>Graphite</vt:lpstr>
      <vt:lpstr>Thermalization in Graphite TREAT Reactor</vt:lpstr>
      <vt:lpstr>Thermalization in Graphite</vt:lpstr>
      <vt:lpstr>Thermalization in Graphite</vt:lpstr>
      <vt:lpstr>Methods</vt:lpstr>
      <vt:lpstr>Graphite TSL 2016-2017</vt:lpstr>
      <vt:lpstr>Graphite TSL 2016-2017</vt:lpstr>
      <vt:lpstr>Graphite Thermal Scattering Cross Sections</vt:lpstr>
      <vt:lpstr>Experimental Setup – NIST NG #6</vt:lpstr>
      <vt:lpstr>Graphite Thermal Scattering Cross Sections</vt:lpstr>
      <vt:lpstr>Graphite Thermal Scattering Cross Sections</vt:lpstr>
      <vt:lpstr>Summary - Graphite</vt:lpstr>
      <vt:lpstr>Graphite AILD Model</vt:lpstr>
      <vt:lpstr>Graphite Thermal Scattering Cross Sections</vt:lpstr>
      <vt:lpstr>Graphite Thermal Scattering Cross Sections</vt:lpstr>
      <vt:lpstr>SANS in Graphite</vt:lpstr>
      <vt:lpstr>Graphite Thermal Scattering Cross Sections</vt:lpstr>
      <vt:lpstr>Graphite Thermal Scattering Cross Sections</vt:lpstr>
      <vt:lpstr>Graphite Thermal Scattering Cross Sections</vt:lpstr>
      <vt:lpstr>Reactor Graphite Model</vt:lpstr>
      <vt:lpstr>Reactor Graphite MD Models</vt:lpstr>
      <vt:lpstr>SNS Measurements</vt:lpstr>
      <vt:lpstr>Graphite Thermal Scattering Cross Sections</vt:lpstr>
      <vt:lpstr>Graphite Thermal Scattering Cross Sections</vt:lpstr>
      <vt:lpstr>Graphite Thermal Scattering Cross Sections</vt:lpstr>
      <vt:lpstr>Graphite Thermal Scattering Cross Sections</vt:lpstr>
      <vt:lpstr>Benchmarks</vt:lpstr>
      <vt:lpstr>PowerPoint Presentation</vt:lpstr>
      <vt:lpstr>ORELA TSL Benchmark – Top Detector</vt:lpstr>
      <vt:lpstr>ORELA TSL Benchmark – Top Detector</vt:lpstr>
      <vt:lpstr>ORELA TSL Benchmark – Top Detector</vt:lpstr>
      <vt:lpstr>ORELA TSL Benchmark – Back Detector</vt:lpstr>
      <vt:lpstr>ORELA TSL Benchmark – Back Detector</vt:lpstr>
      <vt:lpstr>ORELA TSL Benchmark – Back Detector</vt:lpstr>
      <vt:lpstr>Summary ORELA TSL Benchmark</vt:lpstr>
      <vt:lpstr>LEU_COMP_THERM_060 Benchmark</vt:lpstr>
      <vt:lpstr>LEU_COMP_THERM_060 Benchmark</vt:lpstr>
      <vt:lpstr>LEU_COMP_THERM_060 Benchmark</vt:lpstr>
      <vt:lpstr>HEU_COMP_THERM_016 Benchmark</vt:lpstr>
      <vt:lpstr>HEU_COMP_THERM_016 Benchmark</vt:lpstr>
      <vt:lpstr>HEU_COMP_THERM_016 Benchmark</vt:lpstr>
      <vt:lpstr>TREAT M2 Experiment</vt:lpstr>
      <vt:lpstr>TREAT M2 Experiment</vt:lpstr>
      <vt:lpstr>TREAT M2 Experiment</vt:lpstr>
      <vt:lpstr>Benchmarks Summary</vt:lpstr>
      <vt:lpstr>UO2</vt:lpstr>
      <vt:lpstr>UO2</vt:lpstr>
      <vt:lpstr>Beryllium Oxide</vt:lpstr>
      <vt:lpstr>Beryllium Oxide</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Trey</dc:creator>
  <cp:lastModifiedBy>Ayman Hawari</cp:lastModifiedBy>
  <cp:revision>631</cp:revision>
  <dcterms:created xsi:type="dcterms:W3CDTF">2008-07-08T23:27:00Z</dcterms:created>
  <dcterms:modified xsi:type="dcterms:W3CDTF">2017-11-06T14:10:33Z</dcterms:modified>
</cp:coreProperties>
</file>