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rts/colors1.xml" ContentType="application/vnd.ms-office.chartcolorstyle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434" r:id="rId2"/>
    <p:sldId id="435" r:id="rId3"/>
    <p:sldId id="436" r:id="rId4"/>
    <p:sldId id="437" r:id="rId5"/>
    <p:sldId id="438" r:id="rId6"/>
  </p:sldIdLst>
  <p:sldSz cx="9601200" cy="7315200"/>
  <p:notesSz cx="69977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1pPr>
    <a:lvl2pPr marL="482600" indent="-25400" algn="l" rtl="0" fontAlgn="base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2pPr>
    <a:lvl3pPr marL="965200" indent="-50800" algn="l" rtl="0" fontAlgn="base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3pPr>
    <a:lvl4pPr marL="1449388" indent="-77788" algn="l" rtl="0" fontAlgn="base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4pPr>
    <a:lvl5pPr marL="1931988" indent="-103188" algn="l" rtl="0" fontAlgn="base">
      <a:spcBef>
        <a:spcPct val="0"/>
      </a:spcBef>
      <a:spcAft>
        <a:spcPct val="0"/>
      </a:spcAft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5pPr>
    <a:lvl6pPr marL="2286000" algn="l" defTabSz="914400" rtl="0" eaLnBrk="1" latinLnBrk="0" hangingPunct="1"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6pPr>
    <a:lvl7pPr marL="2743200" algn="l" defTabSz="914400" rtl="0" eaLnBrk="1" latinLnBrk="0" hangingPunct="1"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7pPr>
    <a:lvl8pPr marL="3200400" algn="l" defTabSz="914400" rtl="0" eaLnBrk="1" latinLnBrk="0" hangingPunct="1"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8pPr>
    <a:lvl9pPr marL="3657600" algn="l" defTabSz="914400" rtl="0" eaLnBrk="1" latinLnBrk="0" hangingPunct="1">
      <a:defRPr sz="3000" kern="1200">
        <a:solidFill>
          <a:srgbClr val="B81414"/>
        </a:solidFill>
        <a:latin typeface="Helvetica" pitchFamily="34" charset="0"/>
        <a:ea typeface="ヒラギノ角ゴ Pro W3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2E4DC"/>
    <a:srgbClr val="E3E8E0"/>
    <a:srgbClr val="E2F4E7"/>
    <a:srgbClr val="064308"/>
    <a:srgbClr val="2AC4B5"/>
    <a:srgbClr val="E1E9FB"/>
    <a:srgbClr val="F0EAD5"/>
    <a:srgbClr val="FFAE1A"/>
    <a:srgbClr val="0F0C8F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2263" autoAdjust="0"/>
  </p:normalViewPr>
  <p:slideViewPr>
    <p:cSldViewPr>
      <p:cViewPr varScale="1">
        <p:scale>
          <a:sx n="72" d="100"/>
          <a:sy n="72" d="100"/>
        </p:scale>
        <p:origin x="-1194" y="-90"/>
      </p:cViewPr>
      <p:guideLst>
        <p:guide orient="horz" pos="10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800"/>
    </p:cViewPr>
  </p:sorterViewPr>
  <p:notesViewPr>
    <p:cSldViewPr>
      <p:cViewPr varScale="1">
        <p:scale>
          <a:sx n="85" d="100"/>
          <a:sy n="85" d="100"/>
        </p:scale>
        <p:origin x="-2454" y="-96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autoTitleDeleted val="1"/>
    <c:plotArea>
      <c:layout>
        <c:manualLayout>
          <c:layoutTarget val="inner"/>
          <c:xMode val="edge"/>
          <c:yMode val="edge"/>
          <c:x val="0.10799661967296677"/>
          <c:y val="3.3908573928258981E-2"/>
          <c:w val="0.85260808544765243"/>
          <c:h val="0.6690407449068869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cat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1">
                  <c:v>1</c:v>
                </c:pt>
                <c:pt idx="3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cat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gapWidth val="134"/>
        <c:overlap val="100"/>
        <c:axId val="93217152"/>
        <c:axId val="93219072"/>
      </c:barChart>
      <c:catAx>
        <c:axId val="9321715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b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Year of publication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45932200444340981"/>
              <c:y val="0.88505609758091974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3219072"/>
        <c:crosses val="autoZero"/>
        <c:auto val="1"/>
        <c:lblAlgn val="ctr"/>
        <c:lblOffset val="100"/>
      </c:catAx>
      <c:valAx>
        <c:axId val="93219072"/>
        <c:scaling>
          <c:orientation val="minMax"/>
          <c:max val="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Number of Evaluations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17152"/>
        <c:crosses val="autoZero"/>
        <c:crossBetween val="between"/>
        <c:majorUnit val="1"/>
      </c:valAx>
      <c:spPr>
        <a:noFill/>
        <a:ln w="19050">
          <a:solidFill>
            <a:schemeClr val="tx1">
              <a:lumMod val="65000"/>
              <a:lumOff val="35000"/>
            </a:schemeClr>
          </a:solidFill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>
      <a:glow rad="50800">
        <a:schemeClr val="accent1">
          <a:alpha val="40000"/>
        </a:schemeClr>
      </a:glow>
    </a:effectLst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0.25579</cdr:x>
      <cdr:y>0.03404</cdr:y>
    </cdr:from>
    <cdr:to>
      <cdr:x>0.25579</cdr:x>
      <cdr:y>0.70076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2209800" y="182562"/>
          <a:ext cx="0" cy="3575304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tx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200">
                <a:solidFill>
                  <a:schemeClr val="tx1"/>
                </a:solidFill>
                <a:latin typeface="Helvetica" pitchFamily="-111" charset="0"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2719C7E-E30A-42B1-AAC1-6B2FBAE48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4505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388938"/>
            <a:ext cx="5078412" cy="3870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3143076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 pitchFamily="-111" charset="-128"/>
      </a:defRPr>
    </a:lvl1pPr>
    <a:lvl2pPr marL="482600" indent="-25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2pPr>
    <a:lvl3pPr marL="965200" indent="-50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3pPr>
    <a:lvl4pPr marL="1449388" indent="-77788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4pPr>
    <a:lvl5pPr marL="1931988" indent="-103188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300" kern="1200">
        <a:solidFill>
          <a:schemeClr val="tx1"/>
        </a:solidFill>
        <a:latin typeface="Helvetica" pitchFamily="34" charset="0"/>
        <a:ea typeface="ヒラギノ角ゴ Pro W3" pitchFamily="-111" charset="-128"/>
        <a:cs typeface="ヒラギノ角ゴ Pro W3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321175" y="3209925"/>
            <a:ext cx="96012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247814"/>
            <a:ext cx="8161020" cy="518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632960"/>
            <a:ext cx="6720840" cy="1300480"/>
          </a:xfrm>
        </p:spPr>
        <p:txBody>
          <a:bodyPr/>
          <a:lstStyle>
            <a:lvl1pPr marL="0" indent="0" algn="ctr">
              <a:buNone/>
              <a:defRPr/>
            </a:lvl1pPr>
            <a:lvl2pPr marL="483263" indent="0" algn="ctr">
              <a:buNone/>
              <a:defRPr/>
            </a:lvl2pPr>
            <a:lvl3pPr marL="966526" indent="0" algn="ctr">
              <a:buNone/>
              <a:defRPr/>
            </a:lvl3pPr>
            <a:lvl4pPr marL="1449788" indent="0" algn="ctr">
              <a:buNone/>
              <a:defRPr/>
            </a:lvl4pPr>
            <a:lvl5pPr marL="1933052" indent="0" algn="ctr">
              <a:buNone/>
              <a:defRPr/>
            </a:lvl5pPr>
            <a:lvl6pPr marL="2416316" indent="0" algn="ctr">
              <a:buNone/>
              <a:defRPr/>
            </a:lvl6pPr>
            <a:lvl7pPr marL="2899579" indent="0" algn="ctr">
              <a:buNone/>
              <a:defRPr/>
            </a:lvl7pPr>
            <a:lvl8pPr marL="3382842" indent="0" algn="ctr">
              <a:buNone/>
              <a:defRPr/>
            </a:lvl8pPr>
            <a:lvl9pPr marL="386610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CL_ppt.png"/>
          <p:cNvPicPr>
            <a:picLocks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703263" y="1408113"/>
            <a:ext cx="8258175" cy="52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>
              <a:latin typeface="Helvetica" pitchFamily="-111" charset="0"/>
              <a:ea typeface="ヒラギノ角ゴ Pro W3" pitchFamily="-111" charset="-128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4321175" y="3209925"/>
            <a:ext cx="9601200" cy="560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6653" tIns="48326" rIns="96653" bIns="48326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1281"/>
            <a:ext cx="8686800" cy="985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1013" y="1138238"/>
            <a:ext cx="8639175" cy="5362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257800" y="6780213"/>
            <a:ext cx="4208463" cy="230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64308"/>
                </a:solidFill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NSF Site Visit, July 2012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257800" y="7010400"/>
            <a:ext cx="419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64308"/>
                </a:solidFill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Speaker - Slide </a:t>
            </a:r>
            <a:fld id="{EBE01311-EF90-4B83-B1FF-12E2D8AE8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80963"/>
            <a:ext cx="66484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9299" tIns="23720" rIns="59299" bIns="23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013" y="1138238"/>
            <a:ext cx="863917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dt="0"/>
  <p:txStyles>
    <p:titleStyle>
      <a:lvl1pPr algn="ctr" defTabSz="85407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1pPr>
      <a:lvl2pPr algn="ctr" defTabSz="85407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2pPr>
      <a:lvl3pPr algn="ctr" defTabSz="85407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3pPr>
      <a:lvl4pPr algn="ctr" defTabSz="85407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4pPr>
      <a:lvl5pPr algn="ctr" defTabSz="85407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5pPr>
      <a:lvl6pPr marL="483306" algn="ctr" defTabSz="854177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66612" algn="ctr" defTabSz="854177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449918" algn="ctr" defTabSz="854177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933224" algn="ctr" defTabSz="854177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4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975" indent="-180975" algn="l" defTabSz="854075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100000"/>
        <a:buChar char="•"/>
        <a:defRPr sz="2100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1pPr>
      <a:lvl2pPr marL="482600" indent="-180975" algn="l" defTabSz="854075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–"/>
        <a:defRPr sz="17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784225" indent="-180975" algn="l" defTabSz="854075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SzPct val="100000"/>
        <a:buChar char="»"/>
        <a:defRPr sz="1700"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1328738" indent="-241300" algn="l" defTabSz="854075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ヒラギノ角ゴ Pro W3" pitchFamily="-111" charset="-128"/>
          <a:cs typeface="ヒラギノ角ゴ Pro W3"/>
        </a:defRPr>
      </a:lvl4pPr>
      <a:lvl5pPr marL="1866900" indent="-158750" algn="l" defTabSz="854075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ヒラギノ角ゴ Pro W3" pitchFamily="-111" charset="-128"/>
          <a:cs typeface="ヒラギノ角ゴ Pro W3"/>
        </a:defRPr>
      </a:lvl5pPr>
      <a:lvl6pPr marL="2351083" indent="-159424" algn="l" defTabSz="854177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834390" indent="-159424" algn="l" defTabSz="854177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317696" indent="-159424" algn="l" defTabSz="854177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801002" indent="-159424" algn="l" defTabSz="854177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79425" y="244475"/>
            <a:ext cx="8686800" cy="508000"/>
          </a:xfrm>
        </p:spPr>
        <p:txBody>
          <a:bodyPr/>
          <a:lstStyle/>
          <a:p>
            <a:r>
              <a:rPr lang="en-US" dirty="0" smtClean="0"/>
              <a:t>MSU Status Report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79425" y="1463675"/>
            <a:ext cx="8639175" cy="5362575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</a:rPr>
              <a:t>Independently funded by DOE since 12/2016 (FY18 renewal is expected starting 12/2017)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Current personnel:</a:t>
            </a:r>
          </a:p>
          <a:p>
            <a:pPr marL="457200" indent="234950"/>
            <a:r>
              <a:rPr lang="en-US" sz="2200" dirty="0" smtClean="0">
                <a:latin typeface="Calibri" panose="020F0502020204030204" pitchFamily="34" charset="0"/>
              </a:rPr>
              <a:t>Hiro Iwasaki (manager, since 09/2017)   </a:t>
            </a:r>
            <a:r>
              <a:rPr lang="en-US" sz="2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iwasaki@nscl.msu.edu)</a:t>
            </a:r>
          </a:p>
          <a:p>
            <a:pPr marL="457200" indent="234950"/>
            <a:r>
              <a:rPr lang="en-US" sz="2200" dirty="0" smtClean="0">
                <a:latin typeface="Calibri" panose="020F0502020204030204" pitchFamily="34" charset="0"/>
              </a:rPr>
              <a:t>Jun Chen (evaluator, since 12/2014)</a:t>
            </a:r>
          </a:p>
          <a:p>
            <a:pPr marL="457200" indent="0">
              <a:buNone/>
            </a:pPr>
            <a:r>
              <a:rPr lang="en-US" sz="2200" dirty="0">
                <a:latin typeface="Calibri" panose="020F0502020204030204" pitchFamily="34" charset="0"/>
              </a:rPr>
              <a:t>f</a:t>
            </a:r>
            <a:r>
              <a:rPr lang="en-US" sz="2200" dirty="0" smtClean="0">
                <a:latin typeface="Calibri" panose="020F0502020204030204" pitchFamily="34" charset="0"/>
              </a:rPr>
              <a:t>ormer program manager Michael Thoennessen joined APS in September 2017 as editor in chief. 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Primary responsibilities:</a:t>
            </a:r>
            <a:endParaRPr lang="en-US" sz="2400" dirty="0">
              <a:latin typeface="Calibri" panose="020F0502020204030204" pitchFamily="34" charset="0"/>
            </a:endParaRPr>
          </a:p>
          <a:p>
            <a:pPr marL="457200" indent="234950"/>
            <a:r>
              <a:rPr lang="en-US" sz="2200" dirty="0" smtClean="0">
                <a:latin typeface="Calibri" panose="020F0502020204030204" pitchFamily="34" charset="0"/>
              </a:rPr>
              <a:t>ENSDF evaluation</a:t>
            </a:r>
          </a:p>
          <a:p>
            <a:pPr marL="457200" indent="234950"/>
            <a:r>
              <a:rPr lang="en-US" sz="2200" dirty="0" smtClean="0">
                <a:latin typeface="Calibri" panose="020F0502020204030204" pitchFamily="34" charset="0"/>
              </a:rPr>
              <a:t>XUNDL compilation</a:t>
            </a:r>
          </a:p>
          <a:p>
            <a:pPr marL="457200" indent="234950"/>
            <a:r>
              <a:rPr lang="en-US" sz="2200" dirty="0" smtClean="0">
                <a:latin typeface="Calibri" panose="020F0502020204030204" pitchFamily="34" charset="0"/>
              </a:rPr>
              <a:t>Code development</a:t>
            </a:r>
            <a:endParaRPr lang="en-US" sz="2200" dirty="0">
              <a:latin typeface="Calibri" panose="020F0502020204030204" pitchFamily="34" charset="0"/>
            </a:endParaRPr>
          </a:p>
          <a:p>
            <a:pPr marL="45720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2017 USNDP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57626"/>
            <a:ext cx="8686800" cy="508350"/>
          </a:xfrm>
        </p:spPr>
        <p:txBody>
          <a:bodyPr/>
          <a:lstStyle/>
          <a:p>
            <a:r>
              <a:rPr lang="en-US" dirty="0" smtClean="0"/>
              <a:t>ENSDF evaluation at MSU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5257800" y="7010400"/>
            <a:ext cx="4191000" cy="1524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5257800" y="6780213"/>
            <a:ext cx="4208463" cy="23018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2017 USNDP meeting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0376650"/>
              </p:ext>
            </p:extLst>
          </p:nvPr>
        </p:nvGraphicFramePr>
        <p:xfrm>
          <a:off x="914400" y="3448175"/>
          <a:ext cx="6962671" cy="317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Box 10"/>
          <p:cNvSpPr txBox="1"/>
          <p:nvPr/>
        </p:nvSpPr>
        <p:spPr>
          <a:xfrm rot="18526438">
            <a:off x="2051286" y="4735366"/>
            <a:ext cx="784211" cy="3602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A = 39*</a:t>
            </a:r>
            <a:endParaRPr lang="en-US" sz="11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Text Box 10"/>
          <p:cNvSpPr txBox="1"/>
          <p:nvPr/>
        </p:nvSpPr>
        <p:spPr>
          <a:xfrm rot="18526438">
            <a:off x="2889486" y="4735366"/>
            <a:ext cx="784211" cy="3602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A = </a:t>
            </a:r>
            <a:r>
              <a:rPr lang="en-US" sz="1400" dirty="0" smtClean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38*</a:t>
            </a:r>
            <a:endParaRPr lang="en-US" sz="11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95600" y="3596005"/>
            <a:ext cx="43202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64308"/>
                </a:solidFill>
              </a:rPr>
              <a:t>MSU mass region: A=31-44 (14 mass chains)</a:t>
            </a:r>
            <a:endParaRPr lang="en-US" sz="1600" dirty="0">
              <a:solidFill>
                <a:srgbClr val="064308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1186663"/>
            <a:ext cx="8991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MSU mass region: A=31-44 (currently all are up-to-date)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Completed in FY17: </a:t>
            </a:r>
          </a:p>
          <a:p>
            <a:pPr marL="630238" indent="-111125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A=39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: 11 nuclides (99 datasets, 10850 lines)</a:t>
            </a:r>
          </a:p>
          <a:p>
            <a:pPr marL="630238" indent="-111125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A=38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: 11 nuclides (100 datasets, 16741 lines)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Completed in FY16 &amp; FY15: </a:t>
            </a:r>
          </a:p>
          <a:p>
            <a:pPr marL="630238" indent="-111125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 </a:t>
            </a:r>
            <a:r>
              <a:rPr lang="en-US" sz="1800" b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A=138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(from NNDC): 11 nuclides (89 datasets, 19450 lines), post-review</a:t>
            </a:r>
          </a:p>
          <a:p>
            <a:pPr marL="630238" indent="-111125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A=40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</a:rPr>
              <a:t>: 11 nuclides (113 datasets, 20482 lines), published in Feb 2017</a:t>
            </a:r>
          </a:p>
        </p:txBody>
      </p:sp>
      <p:sp>
        <p:nvSpPr>
          <p:cNvPr id="17" name="Text Box 10"/>
          <p:cNvSpPr txBox="1"/>
          <p:nvPr/>
        </p:nvSpPr>
        <p:spPr>
          <a:xfrm rot="18526438">
            <a:off x="6784193" y="4734170"/>
            <a:ext cx="784211" cy="3602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FF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A = </a:t>
            </a:r>
            <a:r>
              <a:rPr lang="en-US" sz="1400" dirty="0" smtClean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40</a:t>
            </a:r>
            <a:endParaRPr lang="en-US" sz="1100" dirty="0">
              <a:solidFill>
                <a:srgbClr val="FF0000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82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57626"/>
            <a:ext cx="8686800" cy="508350"/>
          </a:xfrm>
        </p:spPr>
        <p:txBody>
          <a:bodyPr/>
          <a:lstStyle/>
          <a:p>
            <a:r>
              <a:rPr lang="en-US" dirty="0" smtClean="0"/>
              <a:t>XUNDL compilation at MSU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5257800" y="7010400"/>
            <a:ext cx="4191000" cy="1524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5257800" y="6780213"/>
            <a:ext cx="4208463" cy="23018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2017 USNDP meeting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" y="1256699"/>
            <a:ext cx="79248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defTabSz="854075">
              <a:lnSpc>
                <a:spcPct val="90000"/>
              </a:lnSpc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Responsibilities: all data from NSCL and FRIB in the future &amp; data from other facilities when available</a:t>
            </a:r>
          </a:p>
          <a:p>
            <a:pPr marL="180975" indent="-180975" defTabSz="854075">
              <a:lnSpc>
                <a:spcPct val="90000"/>
              </a:lnSpc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Commitment: ~5 papers a month</a:t>
            </a:r>
          </a:p>
          <a:p>
            <a:pPr marL="180975" indent="-180975" defTabSz="854075">
              <a:lnSpc>
                <a:spcPct val="90000"/>
              </a:lnSpc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Completed in FY17: </a:t>
            </a:r>
          </a:p>
          <a:p>
            <a:pPr marL="630238" indent="-111125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64308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130 data sets from 60 papers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0801931"/>
              </p:ext>
            </p:extLst>
          </p:nvPr>
        </p:nvGraphicFramePr>
        <p:xfrm>
          <a:off x="1219200" y="3790688"/>
          <a:ext cx="7239000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656"/>
                <a:gridCol w="2164448"/>
                <a:gridCol w="2164448"/>
                <a:gridCol w="2164448"/>
              </a:tblGrid>
              <a:tr h="33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  <a:r>
                        <a:rPr lang="en-US" sz="1800" u="none" strike="noStrike" baseline="0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papers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  <a:r>
                        <a:rPr lang="en-US" sz="1800" u="none" strike="noStrike" baseline="0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datasets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Datasets</a:t>
                      </a:r>
                      <a:r>
                        <a:rPr lang="en-US" sz="1800" u="none" strike="noStrike" baseline="0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 per </a:t>
                      </a:r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paper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</a:tr>
              <a:tr h="92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PRC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en-US" sz="1800" b="0" i="0" u="none" strike="noStrike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</a:tr>
              <a:tr h="92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EPJA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</a:tr>
              <a:tr h="92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NIMA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800" b="0" i="0" u="none" strike="noStrike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</a:tr>
              <a:tr h="92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JPG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</a:tr>
              <a:tr h="92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PRL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endParaRPr lang="en-US" sz="1800" b="0" i="0" u="none" strike="noStrike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</a:tr>
              <a:tr h="92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PLB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</a:tr>
              <a:tr h="92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80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Others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</a:tr>
              <a:tr h="92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US" sz="1800" b="0" i="0" u="none" strike="noStrike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en-US" sz="1800" b="0" i="0" u="none" strike="noStrike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64308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endParaRPr lang="en-US" sz="1800" b="0" i="0" u="none" strike="noStrike" dirty="0">
                        <a:solidFill>
                          <a:srgbClr val="06430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E2E4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856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57626"/>
            <a:ext cx="8686800" cy="508350"/>
          </a:xfrm>
        </p:spPr>
        <p:txBody>
          <a:bodyPr/>
          <a:lstStyle/>
          <a:p>
            <a:r>
              <a:rPr lang="en-US" dirty="0" smtClean="0"/>
              <a:t>Code development at MSU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5257800" y="7010400"/>
            <a:ext cx="4191000" cy="1524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5257800" y="6780213"/>
            <a:ext cx="4208463" cy="23018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2017 USNDP meeting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1000" y="1066800"/>
            <a:ext cx="8877300" cy="5219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McMaster-MSU-JAVA-NDS</a:t>
            </a:r>
            <a:r>
              <a:rPr lang="en-US" sz="2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code (~55,000 lines)</a:t>
            </a:r>
          </a:p>
          <a:p>
            <a:pPr marL="635000" lvl="1" indent="-292100" defTabSz="854075">
              <a:lnSpc>
                <a:spcPct val="80000"/>
              </a:lnSpc>
              <a:spcBef>
                <a:spcPts val="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used for NDS production (replacing NDS-PUB) and for web-display of ENSDF and XUNDL databases (replacing WEBTREND) since Mar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2017</a:t>
            </a:r>
            <a:endParaRPr lang="en-US" sz="1800" dirty="0" smtClean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635000" lvl="1" indent="-292100" defTabSz="854075">
              <a:lnSpc>
                <a:spcPct val="80000"/>
              </a:lnSpc>
              <a:spcBef>
                <a:spcPts val="108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updated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almost on a daily basis and available in Google Drive</a:t>
            </a:r>
          </a:p>
          <a:p>
            <a:pPr marL="635000" lvl="1" indent="-292100" defTabSz="854075">
              <a:lnSpc>
                <a:spcPct val="80000"/>
              </a:lnSpc>
              <a:spcBef>
                <a:spcPct val="500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regular release every 6 months with a notice sent out to NSDD community</a:t>
            </a:r>
          </a:p>
          <a:p>
            <a:pPr marL="635000" lvl="1" indent="-292100" defTabSz="854075">
              <a:lnSpc>
                <a:spcPct val="80000"/>
              </a:lnSpc>
              <a:spcBef>
                <a:spcPct val="500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lots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of improvements and bug-fixes since its first release in August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2016               (thanks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to Ninel, Caroline, Grace, </a:t>
            </a:r>
            <a:r>
              <a:rPr lang="en-US" sz="1800" dirty="0" err="1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Shamsu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, Boris, Tim, Libby, </a:t>
            </a:r>
            <a:r>
              <a:rPr lang="en-US" sz="1800" dirty="0" err="1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Filip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, Murray  for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the bug 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         reports)</a:t>
            </a:r>
            <a:endParaRPr lang="en-US" sz="24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xls2ens</a:t>
            </a:r>
            <a:r>
              <a:rPr lang="en-US" sz="2400" dirty="0" smtClean="0">
                <a:solidFill>
                  <a:srgbClr val="064308"/>
                </a:solidFill>
                <a:latin typeface="Calibri" panose="020F0502020204030204" pitchFamily="34" charset="0"/>
              </a:rPr>
              <a:t> code (~6,400 lines)</a:t>
            </a:r>
          </a:p>
          <a:p>
            <a:pPr marL="635000" lvl="1" indent="-292100" defTabSz="854075">
              <a:lnSpc>
                <a:spcPct val="80000"/>
              </a:lnSpc>
              <a:spcBef>
                <a:spcPts val="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useful in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assisting XUNDL compilation as well as ENSDF evaluation (converting EXCEL to ENSDF; a reverse program </a:t>
            </a:r>
            <a:r>
              <a:rPr lang="en-US" sz="1800" b="1" i="1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ens2xl</a:t>
            </a:r>
            <a:r>
              <a:rPr lang="en-US" sz="1800" b="1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s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 is also available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)</a:t>
            </a:r>
            <a:endParaRPr lang="en-US" sz="1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635000" lvl="1" indent="-292100" defTabSz="854075">
              <a:lnSpc>
                <a:spcPct val="80000"/>
              </a:lnSpc>
              <a:spcBef>
                <a:spcPct val="500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significantly updated and improved with many new features (see instructions) since its last release in 2015 </a:t>
            </a:r>
          </a:p>
          <a:p>
            <a:pPr marL="635000" lvl="1" indent="-292100" defTabSz="854075">
              <a:lnSpc>
                <a:spcPct val="80000"/>
              </a:lnSpc>
              <a:spcBef>
                <a:spcPct val="500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recent release (July 2017) is available on NNDC and IAEA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websites</a:t>
            </a:r>
            <a:endParaRPr lang="en-US" sz="1800" dirty="0" smtClean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64308"/>
                </a:solidFill>
                <a:latin typeface="Calibri" panose="020F0502020204030204" pitchFamily="34" charset="0"/>
              </a:rPr>
              <a:t>other utilities codes</a:t>
            </a:r>
            <a:endParaRPr lang="en-US" sz="2400" dirty="0" smtClean="0">
              <a:solidFill>
                <a:srgbClr val="064308"/>
              </a:solidFill>
              <a:latin typeface="Calibri" panose="020F0502020204030204" pitchFamily="34" charset="0"/>
            </a:endParaRPr>
          </a:p>
          <a:p>
            <a:pPr marL="635000" lvl="1" indent="-292100" defTabSz="854075">
              <a:lnSpc>
                <a:spcPct val="80000"/>
              </a:lnSpc>
              <a:spcBef>
                <a:spcPts val="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such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as </a:t>
            </a:r>
            <a:r>
              <a:rPr lang="en-US" sz="1800" b="1" i="1" dirty="0" err="1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GroupENSDF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 for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grouping and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averaging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ENSDF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files</a:t>
            </a:r>
            <a:r>
              <a:rPr lang="en-US" sz="1800" b="1" i="1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; </a:t>
            </a:r>
            <a:r>
              <a:rPr lang="en-US" sz="1800" b="1" i="1" dirty="0" err="1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keynumber</a:t>
            </a:r>
            <a:r>
              <a:rPr lang="en-US" sz="1800" b="1" i="1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for checking all </a:t>
            </a:r>
            <a:r>
              <a:rPr lang="en-US" sz="1800" dirty="0" err="1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keynumbers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; </a:t>
            </a:r>
            <a:r>
              <a:rPr lang="en-US" sz="1800" b="1" i="1" dirty="0" err="1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CalcGamma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ea typeface="MS PGothic" pitchFamily="34" charset="-128"/>
                <a:cs typeface="ＭＳ Ｐゴシック" pitchFamily="-65" charset="-128"/>
              </a:rPr>
              <a:t> for re-calculating all gamma-ray energies that are from level-energy differences in an ENSDF file. Those codes are available on request.</a:t>
            </a:r>
            <a:endParaRPr lang="en-US" sz="1800" dirty="0">
              <a:solidFill>
                <a:srgbClr val="064308"/>
              </a:solidFill>
              <a:latin typeface="Calibri" panose="020F0502020204030204" pitchFamily="34" charset="0"/>
              <a:ea typeface="MS PGothic" pitchFamily="34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72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57626"/>
            <a:ext cx="8686800" cy="508350"/>
          </a:xfrm>
        </p:spPr>
        <p:txBody>
          <a:bodyPr/>
          <a:lstStyle/>
          <a:p>
            <a:r>
              <a:rPr lang="en-US" dirty="0" smtClean="0"/>
              <a:t>Plans for FY18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5257800" y="7010400"/>
            <a:ext cx="4191000" cy="1524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5257800" y="6780213"/>
            <a:ext cx="4208463" cy="23018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ヒラギノ角ゴ Pro W3"/>
                <a:cs typeface="ヒラギノ角ゴ Pro W3"/>
              </a:rPr>
              <a:t>2017 USNDP meeting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609600" y="1371600"/>
            <a:ext cx="8181975" cy="4928855"/>
          </a:xfrm>
        </p:spPr>
        <p:txBody>
          <a:bodyPr>
            <a:noAutofit/>
          </a:bodyPr>
          <a:lstStyle/>
          <a:p>
            <a:r>
              <a:rPr lang="en-CA" sz="2400" b="1" dirty="0">
                <a:latin typeface="Calibri" panose="020F0502020204030204" pitchFamily="34" charset="0"/>
              </a:rPr>
              <a:t>ENSDF </a:t>
            </a:r>
            <a:r>
              <a:rPr lang="en-CA" sz="2400" b="1" dirty="0" smtClean="0">
                <a:latin typeface="Calibri" panose="020F0502020204030204" pitchFamily="34" charset="0"/>
              </a:rPr>
              <a:t>evaluation</a:t>
            </a:r>
            <a:r>
              <a:rPr lang="en-CA" sz="2400" dirty="0" smtClean="0">
                <a:latin typeface="Calibri" panose="020F0502020204030204" pitchFamily="34" charset="0"/>
              </a:rPr>
              <a:t>:</a:t>
            </a:r>
            <a:endParaRPr lang="en-CA" sz="2400" dirty="0">
              <a:latin typeface="Calibri" panose="020F0502020204030204" pitchFamily="34" charset="0"/>
            </a:endParaRPr>
          </a:p>
          <a:p>
            <a:pPr marL="635000" lvl="1" indent="-292100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en-CA" sz="1800" dirty="0" smtClean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A = 73, A = 98, and </a:t>
            </a:r>
            <a:r>
              <a:rPr lang="en-CA" sz="1800" dirty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A = </a:t>
            </a:r>
            <a:r>
              <a:rPr lang="en-CA" sz="1800" dirty="0" smtClean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100 with Balraj Singh </a:t>
            </a:r>
          </a:p>
          <a:p>
            <a:r>
              <a:rPr lang="en-CA" sz="2400" b="1" dirty="0" smtClean="0">
                <a:latin typeface="Calibri" panose="020F0502020204030204" pitchFamily="34" charset="0"/>
              </a:rPr>
              <a:t>XUNDL compilation:</a:t>
            </a:r>
            <a:endParaRPr lang="en-CA" sz="2400" b="1" dirty="0">
              <a:latin typeface="Calibri" panose="020F0502020204030204" pitchFamily="34" charset="0"/>
            </a:endParaRPr>
          </a:p>
          <a:p>
            <a:pPr marL="635000" lvl="1" indent="-292100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en-CA" sz="1800" dirty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50+ papers </a:t>
            </a:r>
            <a:r>
              <a:rPr lang="en-CA" sz="1800" dirty="0" smtClean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(or </a:t>
            </a:r>
            <a:r>
              <a:rPr lang="en-CA" sz="1800" dirty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80+ data </a:t>
            </a:r>
            <a:r>
              <a:rPr lang="en-CA" sz="1800" dirty="0" smtClean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sets)</a:t>
            </a:r>
            <a:endParaRPr lang="en-CA" sz="1800" dirty="0">
              <a:solidFill>
                <a:srgbClr val="064308"/>
              </a:solidFill>
              <a:latin typeface="Calibri" panose="020F0502020204030204" pitchFamily="34" charset="0"/>
              <a:cs typeface="ＭＳ Ｐゴシック" pitchFamily="-65" charset="-128"/>
            </a:endParaRPr>
          </a:p>
          <a:p>
            <a:r>
              <a:rPr lang="en-CA" sz="2400" b="1" dirty="0">
                <a:latin typeface="Calibri" panose="020F0502020204030204" pitchFamily="34" charset="0"/>
              </a:rPr>
              <a:t>Code development:</a:t>
            </a:r>
          </a:p>
          <a:p>
            <a:pPr marL="635000" lvl="1" indent="-292100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en-CA" sz="1800" dirty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c</a:t>
            </a:r>
            <a:r>
              <a:rPr lang="en-CA" sz="1800" dirty="0" smtClean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ontinue to maintain and improve McMaster-MSU JAVA-NDS and xls2ens</a:t>
            </a:r>
            <a:endParaRPr lang="en-CA" sz="1800" dirty="0">
              <a:solidFill>
                <a:srgbClr val="064308"/>
              </a:solidFill>
              <a:latin typeface="Calibri" panose="020F0502020204030204" pitchFamily="34" charset="0"/>
              <a:cs typeface="ＭＳ Ｐゴシック" pitchFamily="-65" charset="-128"/>
            </a:endParaRPr>
          </a:p>
          <a:p>
            <a:pPr marL="635000" lvl="1" indent="-292100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en-CA" sz="1800" dirty="0" smtClean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develop new utility and analysis programs (to be decided)</a:t>
            </a:r>
            <a:endParaRPr lang="en-CA" sz="1800" dirty="0">
              <a:solidFill>
                <a:srgbClr val="064308"/>
              </a:solidFill>
              <a:latin typeface="Calibri" panose="020F0502020204030204" pitchFamily="34" charset="0"/>
              <a:cs typeface="ＭＳ Ｐゴシック" pitchFamily="-65" charset="-128"/>
            </a:endParaRPr>
          </a:p>
          <a:p>
            <a:r>
              <a:rPr lang="en-CA" sz="2400" b="1" dirty="0">
                <a:latin typeface="Calibri" panose="020F0502020204030204" pitchFamily="34" charset="0"/>
              </a:rPr>
              <a:t>Other activities:</a:t>
            </a:r>
          </a:p>
          <a:p>
            <a:pPr marL="635000" lvl="1" indent="-292100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en-CA" sz="1800" dirty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r</a:t>
            </a:r>
            <a:r>
              <a:rPr lang="en-CA" sz="1800" dirty="0" smtClean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eview of mass-chain evaluation</a:t>
            </a:r>
            <a:endParaRPr lang="en-CA" sz="1800" dirty="0">
              <a:solidFill>
                <a:srgbClr val="064308"/>
              </a:solidFill>
              <a:latin typeface="Calibri" panose="020F0502020204030204" pitchFamily="34" charset="0"/>
              <a:cs typeface="ＭＳ Ｐゴシック" pitchFamily="-65" charset="-128"/>
            </a:endParaRPr>
          </a:p>
          <a:p>
            <a:pPr marL="635000" lvl="1" indent="-292100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en-CA" sz="1800" dirty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participation in collaborative </a:t>
            </a:r>
            <a:r>
              <a:rPr lang="en-US" sz="1800" dirty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research </a:t>
            </a:r>
            <a:r>
              <a:rPr lang="en-US" sz="1800" dirty="0" smtClean="0">
                <a:solidFill>
                  <a:srgbClr val="064308"/>
                </a:solidFill>
                <a:latin typeface="Calibri" panose="020F0502020204030204" pitchFamily="34" charset="0"/>
                <a:cs typeface="ＭＳ Ｐゴシック" pitchFamily="-65" charset="-128"/>
              </a:rPr>
              <a:t>activities</a:t>
            </a:r>
            <a:endParaRPr lang="en-CA" sz="1800" dirty="0">
              <a:solidFill>
                <a:srgbClr val="064308"/>
              </a:solidFill>
              <a:latin typeface="Calibri" panose="020F0502020204030204" pitchFamily="34" charset="0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26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CKG FRIB no-line h">
  <a:themeElements>
    <a:clrScheme name="CKG FRIB no-line h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3.potx" id="{E9CBB5BD-46A4-4E36-9011-7FF427D97581}" vid="{1C89C330-5508-4835-AB19-825A3BA729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457</TotalTime>
  <Pages>23</Pages>
  <Words>544</Words>
  <Application>Microsoft Office PowerPoint</Application>
  <PresentationFormat>Custom</PresentationFormat>
  <Paragraphs>100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10_CKG FRIB no-line h</vt:lpstr>
      <vt:lpstr>MSU Status Report</vt:lpstr>
      <vt:lpstr>ENSDF evaluation at MSU</vt:lpstr>
      <vt:lpstr>XUNDL compilation at MSU</vt:lpstr>
      <vt:lpstr>Code development at MSU</vt:lpstr>
      <vt:lpstr>Plans for FY18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 decay spectroscopy studies of novae and x-ray bursts</dc:title>
  <dc:creator>Chen, Jun</dc:creator>
  <cp:lastModifiedBy>Jun</cp:lastModifiedBy>
  <cp:revision>78</cp:revision>
  <cp:lastPrinted>2003-05-09T03:33:16Z</cp:lastPrinted>
  <dcterms:created xsi:type="dcterms:W3CDTF">2017-10-11T15:47:58Z</dcterms:created>
  <dcterms:modified xsi:type="dcterms:W3CDTF">2017-10-31T22:10:47Z</dcterms:modified>
</cp:coreProperties>
</file>