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2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jpeg" ContentType="image/jpeg"/>
  <Override PartName="/ppt/media/image3.png" ContentType="image/png"/>
  <Override PartName="/ppt/media/image2.png" ContentType="image/png"/>
  <Override PartName="/ppt/media/image11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601200" cy="73152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86407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9880" y="3927600"/>
            <a:ext cx="86407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90752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907520" y="392760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79880" y="392760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86407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79880" y="1711440"/>
            <a:ext cx="86407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141640" y="1711080"/>
            <a:ext cx="5317200" cy="424260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141640" y="1711080"/>
            <a:ext cx="5317200" cy="4242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79880" y="1711440"/>
            <a:ext cx="8640720" cy="424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86407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42163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907520" y="1711440"/>
            <a:ext cx="42163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79880" y="291600"/>
            <a:ext cx="8640720" cy="5662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79880" y="392760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907520" y="1711440"/>
            <a:ext cx="42163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79880" y="1711440"/>
            <a:ext cx="8640720" cy="424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42163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90752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907520" y="392760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90752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79880" y="3927600"/>
            <a:ext cx="86407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86407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79880" y="3927600"/>
            <a:ext cx="86407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90752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907520" y="392760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79880" y="392760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86407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79880" y="1711440"/>
            <a:ext cx="86407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141640" y="1711080"/>
            <a:ext cx="5317200" cy="424260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141640" y="1711080"/>
            <a:ext cx="5317200" cy="42426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86407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42163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907520" y="1711440"/>
            <a:ext cx="42163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79880" y="291600"/>
            <a:ext cx="8640720" cy="5662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79880" y="392760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907520" y="1711440"/>
            <a:ext cx="42163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4216320" cy="4242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90752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907520" y="392760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7988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907520" y="1711440"/>
            <a:ext cx="42163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79880" y="3927600"/>
            <a:ext cx="8640720" cy="2023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00840" cy="7314840"/>
          </a:xfrm>
          <a:prstGeom prst="rect">
            <a:avLst/>
          </a:prstGeom>
          <a:ln w="9360">
            <a:noFill/>
          </a:ln>
        </p:spPr>
      </p:pic>
      <p:sp>
        <p:nvSpPr>
          <p:cNvPr id="1" name="CustomShape 1"/>
          <p:cNvSpPr/>
          <p:nvPr/>
        </p:nvSpPr>
        <p:spPr>
          <a:xfrm>
            <a:off x="703440" y="1407960"/>
            <a:ext cx="8257680" cy="52200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2" name="CustomShape 2"/>
          <p:cNvSpPr/>
          <p:nvPr/>
        </p:nvSpPr>
        <p:spPr>
          <a:xfrm>
            <a:off x="4321080" y="3209760"/>
            <a:ext cx="9600840" cy="560160"/>
          </a:xfrm>
          <a:prstGeom prst="rect">
            <a:avLst/>
          </a:prstGeom>
          <a:noFill/>
          <a:ln w="12600">
            <a:noFill/>
          </a:ln>
        </p:spPr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457200" y="81360"/>
            <a:ext cx="8686440" cy="985320"/>
          </a:xfrm>
          <a:prstGeom prst="rect">
            <a:avLst/>
          </a:prstGeom>
        </p:spPr>
        <p:txBody>
          <a:bodyPr lIns="59400" rIns="59400" tIns="23760" bIns="23760"/>
          <a:p>
            <a:pPr algn="ctr">
              <a:lnSpc>
                <a:spcPct val="88000"/>
              </a:lnSpc>
            </a:pPr>
            <a:r>
              <a:rPr b="1" lang="en-US" sz="3400">
                <a:solidFill>
                  <a:srgbClr val="064308"/>
                </a:solidFill>
                <a:latin typeface="Arial"/>
                <a:ea typeface="MS PGothic"/>
              </a:rPr>
              <a:t>Click to edit the title text formatClick to edit Master title style</a:t>
            </a:r>
            <a:endParaRPr/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480960" y="1138320"/>
            <a:ext cx="8638920" cy="53622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100">
                <a:solidFill>
                  <a:srgbClr val="064308"/>
                </a:solidFill>
                <a:latin typeface="Arial"/>
                <a:ea typeface="MS PGothic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100">
                <a:solidFill>
                  <a:srgbClr val="064308"/>
                </a:solidFill>
                <a:latin typeface="Arial"/>
                <a:ea typeface="MS PGothic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100">
                <a:solidFill>
                  <a:srgbClr val="064308"/>
                </a:solidFill>
                <a:latin typeface="Arial"/>
                <a:ea typeface="MS PGothic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100">
                <a:solidFill>
                  <a:srgbClr val="064308"/>
                </a:solidFill>
                <a:latin typeface="Arial"/>
                <a:ea typeface="MS PGothic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100">
                <a:solidFill>
                  <a:srgbClr val="064308"/>
                </a:solidFill>
                <a:latin typeface="Arial"/>
                <a:ea typeface="MS PGothic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100">
                <a:solidFill>
                  <a:srgbClr val="064308"/>
                </a:solidFill>
                <a:latin typeface="Arial"/>
                <a:ea typeface="MS PGothic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en-US" sz="2100">
                <a:solidFill>
                  <a:srgbClr val="064308"/>
                </a:solidFill>
                <a:latin typeface="Arial"/>
                <a:ea typeface="MS PGothic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en-US" sz="1700">
                <a:solidFill>
                  <a:srgbClr val="000000"/>
                </a:solidFill>
                <a:latin typeface="Arial"/>
                <a:ea typeface="MS PGothic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StarSymbol"/>
              <a:buChar char="»"/>
            </a:pPr>
            <a:r>
              <a:rPr lang="en-US" sz="1700">
                <a:solidFill>
                  <a:srgbClr val="000000"/>
                </a:solidFill>
                <a:latin typeface="Arial"/>
                <a:ea typeface="ヒラギノ角ゴ Pro W3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StarSymbol"/>
              <a:buChar char=""/>
            </a:pPr>
            <a:r>
              <a:rPr lang="en-US" sz="1400">
                <a:solidFill>
                  <a:srgbClr val="000000"/>
                </a:solidFill>
                <a:latin typeface="Arial"/>
                <a:ea typeface="ヒラギノ角ゴ Pro W3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StarSymbol"/>
              <a:buChar char=""/>
            </a:pPr>
            <a:r>
              <a:rPr lang="en-US" sz="1400">
                <a:solidFill>
                  <a:srgbClr val="000000"/>
                </a:solidFill>
                <a:latin typeface="Arial"/>
                <a:ea typeface="ヒラギノ角ゴ Pro W3"/>
              </a:rPr>
              <a:t>Fifth level</a:t>
            </a:r>
            <a:endParaRPr/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5257800" y="6780240"/>
            <a:ext cx="4208040" cy="229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064308"/>
                </a:solidFill>
                <a:latin typeface="Arial"/>
                <a:ea typeface="ヒラギノ角ゴ Pro W3"/>
              </a:rPr>
              <a:t>NSF Site Visit, July 2012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5257800" y="7010280"/>
            <a:ext cx="4190760" cy="1519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064308"/>
                </a:solidFill>
                <a:latin typeface="Arial"/>
                <a:ea typeface="ヒラギノ角ゴ Pro W3"/>
              </a:rPr>
              <a:t>Speaker - Slide </a:t>
            </a:r>
            <a:fld id="{8B2F19A4-D407-465B-9F3B-5E5ED40FE51B}" type="slidenum">
              <a:rPr lang="en-US" sz="1200">
                <a:solidFill>
                  <a:srgbClr val="064308"/>
                </a:solidFill>
                <a:latin typeface="Arial"/>
                <a:ea typeface="ヒラギノ角ゴ Pro W3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8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02280" cy="731628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dt"/>
          </p:nvPr>
        </p:nvSpPr>
        <p:spPr>
          <a:xfrm>
            <a:off x="479880" y="6780240"/>
            <a:ext cx="2239920" cy="38916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ftr"/>
          </p:nvPr>
        </p:nvSpPr>
        <p:spPr>
          <a:xfrm>
            <a:off x="3279960" y="6780240"/>
            <a:ext cx="3039840" cy="38916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sldNum"/>
          </p:nvPr>
        </p:nvSpPr>
        <p:spPr>
          <a:xfrm>
            <a:off x="6880680" y="6780240"/>
            <a:ext cx="2239920" cy="3891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78792F9-7C88-4F6E-8F63-BD991594DA1C}" type="slidenum">
              <a:rPr lang="en-US" sz="1200">
                <a:solidFill>
                  <a:srgbClr val="8b8b8b"/>
                </a:solidFill>
                <a:latin typeface="Arial"/>
                <a:ea typeface="ＭＳ Ｐゴシック"/>
              </a:rPr>
              <a:t>&lt;number&gt;</a:t>
            </a:fld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title"/>
          </p:nvPr>
        </p:nvSpPr>
        <p:spPr>
          <a:xfrm>
            <a:off x="479880" y="291600"/>
            <a:ext cx="8640720" cy="12211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299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479880" y="1711440"/>
            <a:ext cx="8640720" cy="42426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42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56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14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14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13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13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13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79520" y="244440"/>
            <a:ext cx="8686440" cy="507600"/>
          </a:xfrm>
          <a:prstGeom prst="rect">
            <a:avLst/>
          </a:prstGeom>
        </p:spPr>
        <p:txBody>
          <a:bodyPr lIns="59400" rIns="59400" tIns="23760" bIns="23760"/>
          <a:p>
            <a:r>
              <a:rPr lang="en-US" sz="3000">
                <a:latin typeface="Arial"/>
              </a:rPr>
              <a:t>E=”X” unknown transitions in drawing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5257800" y="7010280"/>
            <a:ext cx="4190760" cy="15192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64308"/>
                </a:solidFill>
                <a:latin typeface="Arial"/>
                <a:ea typeface="ヒラギノ角ゴ Pro W3"/>
              </a:rPr>
              <a:t>Jun Chen</a:t>
            </a:r>
            <a:endParaRPr/>
          </a:p>
        </p:txBody>
      </p:sp>
      <p:sp>
        <p:nvSpPr>
          <p:cNvPr id="83" name="TextShape 3"/>
          <p:cNvSpPr txBox="1"/>
          <p:nvPr/>
        </p:nvSpPr>
        <p:spPr>
          <a:xfrm>
            <a:off x="5257800" y="6780240"/>
            <a:ext cx="4208040" cy="229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64308"/>
                </a:solidFill>
                <a:latin typeface="Arial"/>
                <a:ea typeface="ヒラギノ角ゴ Pro W3"/>
              </a:rPr>
              <a:t>2017 USNDP meeting</a:t>
            </a:r>
            <a:endParaRPr/>
          </a:p>
        </p:txBody>
      </p:sp>
      <p:pic>
        <p:nvPicPr>
          <p:cNvPr id="84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097280" y="1005840"/>
            <a:ext cx="7223760" cy="4754880"/>
          </a:xfrm>
          <a:prstGeom prst="rect">
            <a:avLst/>
          </a:prstGeom>
          <a:ln>
            <a:noFill/>
          </a:ln>
        </p:spPr>
      </p:pic>
      <p:sp>
        <p:nvSpPr>
          <p:cNvPr id="85" name="TextShape 4"/>
          <p:cNvSpPr txBox="1"/>
          <p:nvPr/>
        </p:nvSpPr>
        <p:spPr>
          <a:xfrm>
            <a:off x="540000" y="5879520"/>
            <a:ext cx="8238240" cy="483840"/>
          </a:xfrm>
          <a:prstGeom prst="rect">
            <a:avLst/>
          </a:prstGeom>
        </p:spPr>
        <p:txBody>
          <a:bodyPr lIns="0" rIns="0" tIns="0" bIns="0" anchor="ctr"/>
          <a:p>
            <a:pPr algn="ctr">
              <a:lnSpc>
                <a:spcPct val="88000"/>
              </a:lnSpc>
            </a:pPr>
            <a:r>
              <a:rPr b="1" lang="en-US" sz="2000">
                <a:solidFill>
                  <a:srgbClr val="064308"/>
                </a:solidFill>
                <a:latin typeface="Arial"/>
                <a:ea typeface="MS PGothic"/>
              </a:rPr>
              <a:t>Also for gamma-rays with “FL=?”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266760" y="257760"/>
            <a:ext cx="8686440" cy="507960"/>
          </a:xfrm>
          <a:prstGeom prst="rect">
            <a:avLst/>
          </a:prstGeom>
        </p:spPr>
        <p:txBody>
          <a:bodyPr lIns="59400" rIns="59400" tIns="23760" bIns="23760"/>
          <a:p>
            <a:pPr algn="ctr">
              <a:lnSpc>
                <a:spcPct val="88000"/>
              </a:lnSpc>
            </a:pPr>
            <a:r>
              <a:rPr b="1" lang="en-US" sz="3400">
                <a:solidFill>
                  <a:srgbClr val="064308"/>
                </a:solidFill>
                <a:latin typeface="Arial"/>
                <a:ea typeface="MS PGothic"/>
              </a:rPr>
              <a:t>Table Records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5257800" y="7010280"/>
            <a:ext cx="4190760" cy="15192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64308"/>
                </a:solidFill>
                <a:latin typeface="Arial"/>
                <a:ea typeface="ヒラギノ角ゴ Pro W3"/>
              </a:rPr>
              <a:t>Jun Chen</a:t>
            </a:r>
            <a:endParaRPr/>
          </a:p>
        </p:txBody>
      </p:sp>
      <p:sp>
        <p:nvSpPr>
          <p:cNvPr id="88" name="TextShape 3"/>
          <p:cNvSpPr txBox="1"/>
          <p:nvPr/>
        </p:nvSpPr>
        <p:spPr>
          <a:xfrm>
            <a:off x="5257800" y="6780240"/>
            <a:ext cx="4208040" cy="229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en-US" sz="1200">
                <a:solidFill>
                  <a:srgbClr val="064308"/>
                </a:solidFill>
                <a:latin typeface="Arial"/>
                <a:ea typeface="ヒラギノ角ゴ Pro W3"/>
              </a:rPr>
              <a:t>2017 USNDP meeting</a:t>
            </a:r>
            <a:endParaRPr/>
          </a:p>
        </p:txBody>
      </p:sp>
      <p:sp>
        <p:nvSpPr>
          <p:cNvPr id="89" name="TextShape 4"/>
          <p:cNvSpPr txBox="1"/>
          <p:nvPr/>
        </p:nvSpPr>
        <p:spPr>
          <a:xfrm>
            <a:off x="1180080" y="5706720"/>
            <a:ext cx="8238240" cy="538920"/>
          </a:xfrm>
          <a:prstGeom prst="rect">
            <a:avLst/>
          </a:prstGeom>
        </p:spPr>
        <p:txBody>
          <a:bodyPr lIns="0" rIns="0" tIns="0" bIns="0" anchor="ctr"/>
          <a:p>
            <a:pPr algn="ctr">
              <a:lnSpc>
                <a:spcPct val="88000"/>
              </a:lnSpc>
            </a:pPr>
            <a:r>
              <a:rPr b="1" lang="en-US" sz="2000">
                <a:solidFill>
                  <a:srgbClr val="064308"/>
                </a:solidFill>
                <a:latin typeface="Arial"/>
                <a:ea typeface="MS PGothic"/>
              </a:rPr>
              <a:t>Using “T”/”t” type records associated with “G”/”L” records is not recommended; use “C” instead </a:t>
            </a:r>
            <a:endParaRPr/>
          </a:p>
        </p:txBody>
      </p:sp>
      <p:pic>
        <p:nvPicPr>
          <p:cNvPr id="9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963720" y="-290520"/>
            <a:ext cx="8180280" cy="7239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8400" y="36360"/>
            <a:ext cx="8968320" cy="746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17375e"/>
                </a:solidFill>
                <a:latin typeface="Calibri"/>
                <a:ea typeface="ＭＳ Ｐゴシック"/>
              </a:rPr>
              <a:t>Changes to the header?</a:t>
            </a:r>
            <a:endParaRPr/>
          </a:p>
        </p:txBody>
      </p:sp>
      <p:sp>
        <p:nvSpPr>
          <p:cNvPr id="92" name="Line 2"/>
          <p:cNvSpPr/>
          <p:nvPr/>
        </p:nvSpPr>
        <p:spPr>
          <a:xfrm flipV="1">
            <a:off x="163080" y="791280"/>
            <a:ext cx="8874000" cy="360"/>
          </a:xfrm>
          <a:prstGeom prst="line">
            <a:avLst/>
          </a:prstGeom>
          <a:ln w="28440">
            <a:solidFill>
              <a:srgbClr val="1f497d"/>
            </a:solidFill>
            <a:round/>
          </a:ln>
        </p:spPr>
      </p:sp>
      <p:pic>
        <p:nvPicPr>
          <p:cNvPr id="93" name="Picture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93840" y="1082880"/>
            <a:ext cx="4235040" cy="5725800"/>
          </a:xfrm>
          <a:prstGeom prst="rect">
            <a:avLst/>
          </a:prstGeom>
          <a:ln>
            <a:noFill/>
          </a:ln>
        </p:spPr>
      </p:pic>
      <p:sp>
        <p:nvSpPr>
          <p:cNvPr id="94" name="CustomShape 3"/>
          <p:cNvSpPr/>
          <p:nvPr/>
        </p:nvSpPr>
        <p:spPr>
          <a:xfrm>
            <a:off x="870480" y="1165680"/>
            <a:ext cx="4166280" cy="323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Times New Roman"/>
                <a:ea typeface="ＭＳ Ｐゴシック"/>
              </a:rPr>
              <a:t>ENSDF- Experimental Nuclear Data File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8400" y="36360"/>
            <a:ext cx="8968320" cy="746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4000">
                <a:solidFill>
                  <a:srgbClr val="17375e"/>
                </a:solidFill>
                <a:latin typeface="Calibri"/>
                <a:ea typeface="ＭＳ Ｐゴシック"/>
              </a:rPr>
              <a:t>Expansion of the History Record</a:t>
            </a:r>
            <a:endParaRPr/>
          </a:p>
        </p:txBody>
      </p:sp>
      <p:sp>
        <p:nvSpPr>
          <p:cNvPr id="96" name="Line 2"/>
          <p:cNvSpPr/>
          <p:nvPr/>
        </p:nvSpPr>
        <p:spPr>
          <a:xfrm flipV="1">
            <a:off x="163080" y="791280"/>
            <a:ext cx="7109640" cy="360"/>
          </a:xfrm>
          <a:prstGeom prst="line">
            <a:avLst/>
          </a:prstGeom>
          <a:ln w="28440">
            <a:solidFill>
              <a:srgbClr val="1f497d"/>
            </a:solidFill>
            <a:round/>
          </a:ln>
        </p:spPr>
      </p:sp>
      <p:pic>
        <p:nvPicPr>
          <p:cNvPr id="97" name="Picture 5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41800" y="1137960"/>
            <a:ext cx="8995320" cy="2514600"/>
          </a:xfrm>
          <a:prstGeom prst="rect">
            <a:avLst/>
          </a:prstGeom>
          <a:ln>
            <a:noFill/>
          </a:ln>
        </p:spPr>
      </p:pic>
      <p:sp>
        <p:nvSpPr>
          <p:cNvPr id="98" name="CustomShape 3"/>
          <p:cNvSpPr/>
          <p:nvPr/>
        </p:nvSpPr>
        <p:spPr>
          <a:xfrm>
            <a:off x="613440" y="4223520"/>
            <a:ext cx="8423280" cy="389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This evaluation considers all data in the literature up to September 30, 2015. </a:t>
            </a:r>
            <a:endParaRPr/>
          </a:p>
        </p:txBody>
      </p:sp>
      <p:sp>
        <p:nvSpPr>
          <p:cNvPr id="99" name="CustomShape 4"/>
          <p:cNvSpPr/>
          <p:nvPr/>
        </p:nvSpPr>
        <p:spPr>
          <a:xfrm>
            <a:off x="624600" y="4564440"/>
            <a:ext cx="8789040" cy="389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To cite this evaluation please use: J. Chen, Nuclear Data Sheets 140, 1 (2017).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90080" y="1529280"/>
            <a:ext cx="9102600" cy="2109240"/>
          </a:xfrm>
          <a:prstGeom prst="rect">
            <a:avLst/>
          </a:prstGeom>
          <a:ln>
            <a:noFill/>
          </a:ln>
        </p:spPr>
      </p:pic>
      <p:sp>
        <p:nvSpPr>
          <p:cNvPr id="101" name="CustomShape 1"/>
          <p:cNvSpPr/>
          <p:nvPr/>
        </p:nvSpPr>
        <p:spPr>
          <a:xfrm>
            <a:off x="1784520" y="4508640"/>
            <a:ext cx="6964920" cy="1461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rial"/>
                <a:ea typeface="ＭＳ Ｐゴシック"/>
              </a:rPr>
              <a:t>$COM=Corrected spin-parity of 175LU 1112.2-keV level as (9/2-) from incorrect one (19/2-)$ 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4680" y="1830960"/>
            <a:ext cx="8332560" cy="1006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rial"/>
                <a:ea typeface="ＭＳ Ｐゴシック"/>
              </a:rPr>
              <a:t>Should Document records be retrievable through the pdf?  (Web based version)  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53720" y="229680"/>
            <a:ext cx="5102640" cy="6628680"/>
          </a:xfrm>
          <a:prstGeom prst="rect">
            <a:avLst/>
          </a:prstGeom>
          <a:ln>
            <a:noFill/>
          </a:ln>
        </p:spPr>
      </p:pic>
      <p:sp>
        <p:nvSpPr>
          <p:cNvPr id="104" name="CustomShape 1"/>
          <p:cNvSpPr/>
          <p:nvPr/>
        </p:nvSpPr>
        <p:spPr>
          <a:xfrm>
            <a:off x="5316840" y="975240"/>
            <a:ext cx="4129920" cy="282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Arial"/>
                <a:ea typeface="ＭＳ Ｐゴシック"/>
              </a:rPr>
              <a:t>25 pages to reach the Gamma table.  Can Gamma (and Level) be made “clickable” so that one can easily go back and forth?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