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jpe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6" r:id="rId1"/>
  </p:sldMasterIdLst>
  <p:notesMasterIdLst>
    <p:notesMasterId r:id="rId23"/>
  </p:notesMasterIdLst>
  <p:handoutMasterIdLst>
    <p:handoutMasterId r:id="rId24"/>
  </p:handoutMasterIdLst>
  <p:sldIdLst>
    <p:sldId id="259" r:id="rId2"/>
    <p:sldId id="425" r:id="rId3"/>
    <p:sldId id="411" r:id="rId4"/>
    <p:sldId id="456" r:id="rId5"/>
    <p:sldId id="455" r:id="rId6"/>
    <p:sldId id="454" r:id="rId7"/>
    <p:sldId id="453" r:id="rId8"/>
    <p:sldId id="462" r:id="rId9"/>
    <p:sldId id="447" r:id="rId10"/>
    <p:sldId id="449" r:id="rId11"/>
    <p:sldId id="450" r:id="rId12"/>
    <p:sldId id="451" r:id="rId13"/>
    <p:sldId id="452" r:id="rId14"/>
    <p:sldId id="446" r:id="rId15"/>
    <p:sldId id="457" r:id="rId16"/>
    <p:sldId id="458" r:id="rId17"/>
    <p:sldId id="459" r:id="rId18"/>
    <p:sldId id="460" r:id="rId19"/>
    <p:sldId id="360" r:id="rId20"/>
    <p:sldId id="434" r:id="rId21"/>
    <p:sldId id="435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385D8A"/>
    <a:srgbClr val="FF3399"/>
    <a:srgbClr val="FFFF66"/>
    <a:srgbClr val="FF6699"/>
    <a:srgbClr val="D99694"/>
    <a:srgbClr val="FFFF00"/>
    <a:srgbClr val="00B0F0"/>
    <a:srgbClr val="FF9900"/>
    <a:srgbClr val="E6B9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0" d="100"/>
          <a:sy n="110" d="100"/>
        </p:scale>
        <p:origin x="-163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EEC9A3B-E627-4F38-A691-992A74549A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400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5723645-B59A-4A9A-8751-5F86E19D8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4141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8196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r>
              <a:rPr lang="en-US" sz="1200" smtClean="0"/>
              <a:t>Go to ”Insert (View) | Header and Footer" to add your organization, sponsor, meeting name here; then, click "Apply to All"</a:t>
            </a:r>
          </a:p>
        </p:txBody>
      </p:sp>
      <p:sp>
        <p:nvSpPr>
          <p:cNvPr id="819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fld id="{963BB3DE-D5C9-48B5-AE65-03861921ACEB}" type="slidenum">
              <a:rPr lang="en-US" sz="1200" smtClean="0"/>
              <a:pPr/>
              <a:t>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723645-B59A-4A9A-8751-5F86E19D8E7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27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NLppt_BG_Title_NewDOElogo_OffSci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8DC87-8C06-421A-9339-D8FB9CC2A4B3}" type="datetimeFigureOut">
              <a:rPr lang="en-US"/>
              <a:pPr>
                <a:defRPr/>
              </a:pPr>
              <a:t>10/31/2017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81B28-501A-43D1-A911-2786B9868C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811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5C9B8-3C53-4B8E-AF69-55858EC7F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92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DE730-29B3-4110-ADB6-52535C6C99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88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1D7A3-A980-456F-82CF-A8C49BCB2C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79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549DD-064C-47A9-808E-E5A6669D4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34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853DC-E54A-470F-B6EC-547CEF57C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976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FF35B-F31C-46C7-8BEC-BB0515A66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49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36F40-8B98-4977-8CAF-407F4B5DB4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39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E9A47-77A7-432F-A80A-87F453C95B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0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FE25C-A1E4-4488-968A-CE2BE0A637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457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5E528-334F-4883-9914-D1E55CC669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04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0D13922-E4E8-40EE-914E-36D999D94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18" descr="REVBG_Slide4_Blue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g"/><Relationship Id="rId7" Type="http://schemas.openxmlformats.org/officeDocument/2006/relationships/image" Target="../media/image4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g"/><Relationship Id="rId11" Type="http://schemas.openxmlformats.org/officeDocument/2006/relationships/image" Target="../media/image53.png"/><Relationship Id="rId5" Type="http://schemas.openxmlformats.org/officeDocument/2006/relationships/image" Target="../media/image47.jpg"/><Relationship Id="rId10" Type="http://schemas.openxmlformats.org/officeDocument/2006/relationships/image" Target="../media/image52.png"/><Relationship Id="rId4" Type="http://schemas.openxmlformats.org/officeDocument/2006/relationships/image" Target="../media/image46.jp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6"/>
          <p:cNvSpPr>
            <a:spLocks noGrp="1"/>
          </p:cNvSpPr>
          <p:nvPr>
            <p:ph type="ctrTitle"/>
          </p:nvPr>
        </p:nvSpPr>
        <p:spPr>
          <a:xfrm>
            <a:off x="-53788" y="2460010"/>
            <a:ext cx="9238129" cy="8636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chemeClr val="bg1"/>
                </a:solidFill>
              </a:rPr>
              <a:t>BNL Experimental Activities</a:t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/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endParaRPr lang="en-US" sz="4000" dirty="0" smtClean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59859" y="3267635"/>
            <a:ext cx="6373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i="1" dirty="0" smtClean="0">
              <a:solidFill>
                <a:schemeClr val="bg1"/>
              </a:solidFill>
              <a:latin typeface="+mj-lt"/>
            </a:endParaRPr>
          </a:p>
          <a:p>
            <a:pPr algn="ctr"/>
            <a:endParaRPr lang="en-US" sz="2400" i="1" dirty="0" smtClean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1034" y="1425389"/>
            <a:ext cx="6068508" cy="4881282"/>
            <a:chOff x="4420811" y="3139257"/>
            <a:chExt cx="4598499" cy="3716389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3770" y="5478457"/>
              <a:ext cx="2025540" cy="1377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3" r="4984"/>
            <a:stretch/>
          </p:blipFill>
          <p:spPr bwMode="auto">
            <a:xfrm>
              <a:off x="4420811" y="3139257"/>
              <a:ext cx="3549048" cy="1782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5790" y="5409182"/>
              <a:ext cx="2104648" cy="1427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16"/>
            <p:cNvSpPr txBox="1"/>
            <p:nvPr/>
          </p:nvSpPr>
          <p:spPr>
            <a:xfrm>
              <a:off x="4605790" y="5025063"/>
              <a:ext cx="1676401" cy="5232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9pPr>
            </a:lstStyle>
            <a:p>
              <a:r>
                <a:rPr lang="en-US" sz="2800" dirty="0" smtClean="0"/>
                <a:t>X- Array</a:t>
              </a:r>
              <a:endParaRPr lang="en-US" sz="2800" dirty="0"/>
            </a:p>
          </p:txBody>
        </p:sp>
        <p:sp>
          <p:nvSpPr>
            <p:cNvPr id="9" name="TextBox 19"/>
            <p:cNvSpPr txBox="1"/>
            <p:nvPr/>
          </p:nvSpPr>
          <p:spPr>
            <a:xfrm>
              <a:off x="6590605" y="5025063"/>
              <a:ext cx="1959670" cy="5232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ＭＳ Ｐゴシック" pitchFamily="-112" charset="-128"/>
                  <a:cs typeface="+mn-cs"/>
                </a:defRPr>
              </a:lvl9pPr>
            </a:lstStyle>
            <a:p>
              <a:r>
                <a:rPr lang="en-US" sz="2800" dirty="0" smtClean="0"/>
                <a:t>SATURN</a:t>
              </a:r>
              <a:endParaRPr lang="en-US" sz="28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0" y="-76200"/>
            <a:ext cx="8550275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4400" dirty="0" smtClean="0">
                <a:solidFill>
                  <a:schemeClr val="tx2"/>
                </a:solidFill>
                <a:latin typeface="+mn-lt"/>
              </a:rPr>
              <a:t>The </a:t>
            </a:r>
            <a:r>
              <a:rPr lang="en-US" sz="4400" baseline="30000" dirty="0" smtClean="0">
                <a:solidFill>
                  <a:schemeClr val="tx2"/>
                </a:solidFill>
                <a:latin typeface="+mn-lt"/>
              </a:rPr>
              <a:t>92</a:t>
            </a:r>
            <a:r>
              <a:rPr lang="en-US" sz="4400" dirty="0" smtClean="0">
                <a:solidFill>
                  <a:schemeClr val="tx2"/>
                </a:solidFill>
                <a:latin typeface="+mn-lt"/>
              </a:rPr>
              <a:t>Rb race : </a:t>
            </a:r>
            <a:r>
              <a:rPr lang="el-GR" sz="4400" dirty="0" smtClean="0">
                <a:solidFill>
                  <a:schemeClr val="tx2"/>
                </a:solidFill>
                <a:latin typeface="Calibri"/>
              </a:rPr>
              <a:t>βγ</a:t>
            </a:r>
            <a:r>
              <a:rPr lang="en-US" sz="4400" dirty="0" smtClean="0">
                <a:solidFill>
                  <a:schemeClr val="tx2"/>
                </a:solidFill>
                <a:latin typeface="Calibri"/>
              </a:rPr>
              <a:t> experiment</a:t>
            </a:r>
            <a:endParaRPr lang="en-US" sz="44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55575" y="642938"/>
            <a:ext cx="7159625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9965" y="726142"/>
            <a:ext cx="5405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NNDC, LLNL, ANL collaboration</a:t>
            </a:r>
            <a:endParaRPr lang="en-US" sz="32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95146" y="1559859"/>
            <a:ext cx="158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CARIBU</a:t>
            </a:r>
            <a:endParaRPr lang="en-US" sz="32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64624" y="1559859"/>
            <a:ext cx="3079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aseline="30000" dirty="0" smtClean="0">
                <a:latin typeface="+mj-lt"/>
              </a:rPr>
              <a:t>92</a:t>
            </a:r>
            <a:r>
              <a:rPr lang="en-US" sz="3600" dirty="0" smtClean="0">
                <a:latin typeface="+mj-lt"/>
              </a:rPr>
              <a:t>Rb beam </a:t>
            </a:r>
          </a:p>
          <a:p>
            <a:pPr algn="ctr"/>
            <a:r>
              <a:rPr lang="en-US" sz="3600" dirty="0" smtClean="0">
                <a:latin typeface="+mj-lt"/>
              </a:rPr>
              <a:t>~1000 ions/s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553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2" y="1210237"/>
            <a:ext cx="5280521" cy="4029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247" y="2138080"/>
            <a:ext cx="3913250" cy="289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76200"/>
            <a:ext cx="8550275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4400" dirty="0" smtClean="0">
                <a:solidFill>
                  <a:schemeClr val="tx2"/>
                </a:solidFill>
                <a:latin typeface="+mn-lt"/>
              </a:rPr>
              <a:t>Few experimental examples</a:t>
            </a:r>
            <a:endParaRPr lang="en-US" sz="44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55575" y="642938"/>
            <a:ext cx="654106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C:\Users\mccutchan\AppData\Local\Microsoft\Windows\Temporary Internet Files\Content.Outlook\XZ435XK6\image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2"/>
          <a:stretch/>
        </p:blipFill>
        <p:spPr bwMode="auto">
          <a:xfrm rot="5400000">
            <a:off x="110678" y="5325349"/>
            <a:ext cx="1470361" cy="138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818" y="693738"/>
            <a:ext cx="3751568" cy="605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21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2780927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990600"/>
            <a:ext cx="2382027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678" y="990600"/>
            <a:ext cx="2571361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76200"/>
            <a:ext cx="8550275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4400" dirty="0" smtClean="0">
                <a:solidFill>
                  <a:schemeClr val="tx2"/>
                </a:solidFill>
                <a:latin typeface="+mn-lt"/>
              </a:rPr>
              <a:t>Revised level scheme</a:t>
            </a:r>
            <a:endParaRPr lang="en-US" sz="44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55575" y="642938"/>
            <a:ext cx="5330103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01706" y="5936612"/>
            <a:ext cx="62259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+mj-lt"/>
              </a:rPr>
              <a:t>Literature: R</a:t>
            </a:r>
            <a:r>
              <a:rPr lang="en-US" sz="2400" dirty="0">
                <a:latin typeface="+mj-lt"/>
              </a:rPr>
              <a:t>. J. </a:t>
            </a:r>
            <a:r>
              <a:rPr lang="en-US" sz="2400" dirty="0" smtClean="0">
                <a:latin typeface="+mj-lt"/>
              </a:rPr>
              <a:t>Olson</a:t>
            </a:r>
            <a:r>
              <a:rPr lang="en-US" sz="2400" dirty="0">
                <a:latin typeface="+mj-lt"/>
              </a:rPr>
              <a:t> </a:t>
            </a:r>
            <a:r>
              <a:rPr lang="en-US" sz="2400" i="1" dirty="0" smtClean="0">
                <a:latin typeface="+mj-lt"/>
              </a:rPr>
              <a:t>et al</a:t>
            </a:r>
            <a:r>
              <a:rPr lang="en-US" sz="2400" dirty="0" smtClean="0">
                <a:latin typeface="+mj-lt"/>
              </a:rPr>
              <a:t>., PRC </a:t>
            </a:r>
            <a:r>
              <a:rPr lang="en-US" sz="2400" b="1" dirty="0">
                <a:latin typeface="+mj-lt"/>
              </a:rPr>
              <a:t>5</a:t>
            </a:r>
            <a:r>
              <a:rPr lang="en-US" sz="2400" dirty="0">
                <a:latin typeface="+mj-lt"/>
              </a:rPr>
              <a:t>, 2095 </a:t>
            </a:r>
            <a:r>
              <a:rPr lang="en-US" sz="2400" dirty="0" smtClean="0">
                <a:latin typeface="+mj-lt"/>
              </a:rPr>
              <a:t> (1972</a:t>
            </a:r>
            <a:r>
              <a:rPr lang="en-US" dirty="0" smtClean="0">
                <a:latin typeface="+mj-lt"/>
              </a:rPr>
              <a:t>)</a:t>
            </a:r>
            <a:endParaRPr lang="en-US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94066" y="4975412"/>
            <a:ext cx="6956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52 New Levels (17 previously known)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724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1" t="21830" r="39559" b="33333"/>
          <a:stretch/>
        </p:blipFill>
        <p:spPr bwMode="auto">
          <a:xfrm>
            <a:off x="493621" y="2958354"/>
            <a:ext cx="3697941" cy="248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76200"/>
            <a:ext cx="8550275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4400" dirty="0" smtClean="0">
                <a:solidFill>
                  <a:schemeClr val="tx2"/>
                </a:solidFill>
                <a:latin typeface="+mn-lt"/>
              </a:rPr>
              <a:t>Ground state feeding determination</a:t>
            </a:r>
            <a:endParaRPr lang="en-US" sz="44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55575" y="642938"/>
            <a:ext cx="83947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0341" y="874059"/>
            <a:ext cx="47737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Link to absolute intensities known in daughter decay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Easy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Not a direct measurement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057402" y="3792071"/>
            <a:ext cx="571499" cy="685800"/>
          </a:xfrm>
          <a:prstGeom prst="straightConnector1">
            <a:avLst/>
          </a:prstGeom>
          <a:ln w="38100">
            <a:solidFill>
              <a:srgbClr val="FF66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98736" y="5728447"/>
            <a:ext cx="3469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I</a:t>
            </a:r>
            <a:r>
              <a:rPr lang="el-GR" dirty="0" smtClean="0">
                <a:latin typeface="+mj-lt"/>
              </a:rPr>
              <a:t>β</a:t>
            </a:r>
            <a:r>
              <a:rPr lang="en-US" dirty="0" smtClean="0">
                <a:latin typeface="+mj-lt"/>
              </a:rPr>
              <a:t> to </a:t>
            </a:r>
            <a:r>
              <a:rPr lang="en-US" dirty="0" err="1" smtClean="0">
                <a:latin typeface="+mj-lt"/>
              </a:rPr>
              <a:t>g.s</a:t>
            </a:r>
            <a:r>
              <a:rPr lang="en-US" dirty="0" smtClean="0">
                <a:latin typeface="+mj-lt"/>
              </a:rPr>
              <a:t>. = 91 (1) %</a:t>
            </a:r>
            <a:endParaRPr lang="en-US" dirty="0">
              <a:latin typeface="+mj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814047" y="874059"/>
            <a:ext cx="4580965" cy="5115998"/>
            <a:chOff x="4814047" y="874059"/>
            <a:chExt cx="4580965" cy="5115998"/>
          </a:xfrm>
        </p:grpSpPr>
        <p:sp>
          <p:nvSpPr>
            <p:cNvPr id="10" name="TextBox 9"/>
            <p:cNvSpPr txBox="1"/>
            <p:nvPr/>
          </p:nvSpPr>
          <p:spPr>
            <a:xfrm>
              <a:off x="4814047" y="874059"/>
              <a:ext cx="4580965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+mj-lt"/>
                </a:rPr>
                <a:t>Absolute beta-gamma measurement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dirty="0" smtClean="0">
                  <a:latin typeface="+mj-lt"/>
                </a:rPr>
                <a:t>Efficiencies difficult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dirty="0">
                  <a:latin typeface="+mj-lt"/>
                </a:rPr>
                <a:t>D</a:t>
              </a:r>
              <a:r>
                <a:rPr lang="en-US" dirty="0" smtClean="0">
                  <a:latin typeface="+mj-lt"/>
                </a:rPr>
                <a:t>irect measurement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dirty="0"/>
            </a:p>
          </p:txBody>
        </p:sp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8005" y="3120828"/>
              <a:ext cx="2673047" cy="1808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204011" y="5446060"/>
              <a:ext cx="3926541" cy="54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Simulations underway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4864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887503" y="-67234"/>
            <a:ext cx="63739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Southeast of </a:t>
            </a:r>
            <a:r>
              <a:rPr lang="en-US" sz="4400" baseline="300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208</a:t>
            </a:r>
            <a:r>
              <a:rPr lang="en-US" sz="44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Pb</a:t>
            </a:r>
            <a:endParaRPr lang="en-US" sz="44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01787" y="626224"/>
            <a:ext cx="463157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6" t="24062" r="33088" b="44117"/>
          <a:stretch/>
        </p:blipFill>
        <p:spPr bwMode="auto">
          <a:xfrm>
            <a:off x="715993" y="1575342"/>
            <a:ext cx="3729658" cy="1745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791" y="658907"/>
            <a:ext cx="8154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Data below </a:t>
            </a:r>
            <a:r>
              <a:rPr lang="en-US" baseline="30000" dirty="0" smtClean="0">
                <a:latin typeface="+mj-lt"/>
              </a:rPr>
              <a:t>208</a:t>
            </a:r>
            <a:r>
              <a:rPr lang="en-US" dirty="0" smtClean="0">
                <a:latin typeface="+mj-lt"/>
              </a:rPr>
              <a:t>Pb get very sparse very quickly</a:t>
            </a:r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191" y="1113677"/>
            <a:ext cx="8746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Probe using </a:t>
            </a:r>
            <a:r>
              <a:rPr lang="en-US" sz="2400" baseline="30000" dirty="0" smtClean="0">
                <a:latin typeface="+mj-lt"/>
              </a:rPr>
              <a:t>204</a:t>
            </a:r>
            <a:r>
              <a:rPr lang="en-US" sz="2400" dirty="0" smtClean="0">
                <a:latin typeface="+mj-lt"/>
              </a:rPr>
              <a:t>Hg+</a:t>
            </a:r>
            <a:r>
              <a:rPr lang="en-US" sz="2400" baseline="30000" dirty="0" smtClean="0">
                <a:latin typeface="+mj-lt"/>
              </a:rPr>
              <a:t>208</a:t>
            </a:r>
            <a:r>
              <a:rPr lang="en-US" sz="2400" dirty="0" smtClean="0">
                <a:latin typeface="+mj-lt"/>
              </a:rPr>
              <a:t>Pb, </a:t>
            </a:r>
            <a:r>
              <a:rPr lang="en-US" sz="2400" baseline="30000" dirty="0" smtClean="0">
                <a:latin typeface="+mj-lt"/>
              </a:rPr>
              <a:t>136</a:t>
            </a:r>
            <a:r>
              <a:rPr lang="en-US" sz="2400" dirty="0" smtClean="0">
                <a:latin typeface="+mj-lt"/>
              </a:rPr>
              <a:t>Xe+</a:t>
            </a:r>
            <a:r>
              <a:rPr lang="en-US" sz="2400" baseline="30000" dirty="0" smtClean="0">
                <a:latin typeface="+mj-lt"/>
              </a:rPr>
              <a:t>208</a:t>
            </a:r>
            <a:r>
              <a:rPr lang="en-US" sz="2400" dirty="0" smtClean="0">
                <a:latin typeface="+mj-lt"/>
              </a:rPr>
              <a:t>Pb, </a:t>
            </a:r>
            <a:r>
              <a:rPr lang="en-US" sz="2400" baseline="30000" dirty="0" smtClean="0">
                <a:latin typeface="+mj-lt"/>
              </a:rPr>
              <a:t>136</a:t>
            </a:r>
            <a:r>
              <a:rPr lang="en-US" sz="2400" dirty="0" smtClean="0">
                <a:latin typeface="+mj-lt"/>
              </a:rPr>
              <a:t>Xe+</a:t>
            </a:r>
            <a:r>
              <a:rPr lang="en-US" sz="2400" baseline="30000" dirty="0" smtClean="0">
                <a:latin typeface="+mj-lt"/>
              </a:rPr>
              <a:t>198</a:t>
            </a:r>
            <a:r>
              <a:rPr lang="en-US" sz="2400" dirty="0" smtClean="0">
                <a:latin typeface="+mj-lt"/>
              </a:rPr>
              <a:t>Pt and </a:t>
            </a:r>
            <a:r>
              <a:rPr lang="en-US" sz="2400" dirty="0" err="1" smtClean="0">
                <a:latin typeface="+mj-lt"/>
              </a:rPr>
              <a:t>Gammasphere</a:t>
            </a:r>
            <a:endParaRPr lang="en-US" sz="2400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912" y="5771072"/>
            <a:ext cx="4995145" cy="90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732" y="1573290"/>
            <a:ext cx="2645525" cy="406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91" y="3750576"/>
            <a:ext cx="3580030" cy="14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2588"/>
            <a:ext cx="3857624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23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8779" y="406880"/>
            <a:ext cx="3111245" cy="3036298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801" y="21596235"/>
            <a:ext cx="1819465" cy="1227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802" y="20314216"/>
            <a:ext cx="1820633" cy="11719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250" y="20333771"/>
            <a:ext cx="1787609" cy="11754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769" y="21610412"/>
            <a:ext cx="1789548" cy="12225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9"/>
          <a:stretch/>
        </p:blipFill>
        <p:spPr>
          <a:xfrm>
            <a:off x="3366465" y="17309934"/>
            <a:ext cx="4086127" cy="30078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01" y="21748635"/>
            <a:ext cx="1819465" cy="12272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02" y="20466616"/>
            <a:ext cx="1820633" cy="11719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550" y="20486171"/>
            <a:ext cx="1787609" cy="11754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069" y="21762812"/>
            <a:ext cx="1789548" cy="12225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9"/>
          <a:stretch/>
        </p:blipFill>
        <p:spPr>
          <a:xfrm>
            <a:off x="3480765" y="17462334"/>
            <a:ext cx="4086127" cy="30078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401" y="21901035"/>
            <a:ext cx="1819465" cy="1227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402" y="20619016"/>
            <a:ext cx="1820633" cy="11719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850" y="20638571"/>
            <a:ext cx="1787609" cy="11754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369" y="21915212"/>
            <a:ext cx="1789548" cy="12225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9"/>
          <a:stretch/>
        </p:blipFill>
        <p:spPr>
          <a:xfrm>
            <a:off x="3595065" y="17614734"/>
            <a:ext cx="4086127" cy="30078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7" t="44223" r="48341" b="27198"/>
          <a:stretch/>
        </p:blipFill>
        <p:spPr>
          <a:xfrm>
            <a:off x="73459" y="3278473"/>
            <a:ext cx="2125980" cy="179661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2" t="43965" r="34248" b="30855"/>
          <a:stretch/>
        </p:blipFill>
        <p:spPr>
          <a:xfrm>
            <a:off x="2239794" y="3375346"/>
            <a:ext cx="2253343" cy="158292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49" t="44889" r="24254" b="30917"/>
          <a:stretch/>
        </p:blipFill>
        <p:spPr>
          <a:xfrm>
            <a:off x="4573845" y="3377213"/>
            <a:ext cx="2028009" cy="152096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5" t="44452" r="33504" b="37304"/>
          <a:stretch/>
        </p:blipFill>
        <p:spPr>
          <a:xfrm>
            <a:off x="6682563" y="3424755"/>
            <a:ext cx="2345799" cy="1425885"/>
          </a:xfrm>
          <a:prstGeom prst="rect">
            <a:avLst/>
          </a:prstGeom>
        </p:spPr>
      </p:pic>
      <p:sp>
        <p:nvSpPr>
          <p:cNvPr id="32" name="Rounded Rectangle 31"/>
          <p:cNvSpPr/>
          <p:nvPr/>
        </p:nvSpPr>
        <p:spPr>
          <a:xfrm>
            <a:off x="339555" y="4703413"/>
            <a:ext cx="876300" cy="389536"/>
          </a:xfrm>
          <a:prstGeom prst="roundRect">
            <a:avLst/>
          </a:prstGeom>
          <a:noFill/>
          <a:ln w="57150">
            <a:solidFill>
              <a:srgbClr val="FF29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2638055" y="4547600"/>
            <a:ext cx="957010" cy="389536"/>
          </a:xfrm>
          <a:prstGeom prst="roundRect">
            <a:avLst/>
          </a:prstGeom>
          <a:noFill/>
          <a:ln w="57150">
            <a:solidFill>
              <a:srgbClr val="FF29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4868116" y="4378544"/>
            <a:ext cx="876300" cy="389536"/>
          </a:xfrm>
          <a:prstGeom prst="roundRect">
            <a:avLst/>
          </a:prstGeom>
          <a:noFill/>
          <a:ln w="57150">
            <a:solidFill>
              <a:srgbClr val="FF29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6934201" y="4808271"/>
            <a:ext cx="2045823" cy="408443"/>
          </a:xfrm>
          <a:prstGeom prst="roundRect">
            <a:avLst/>
          </a:prstGeom>
          <a:solidFill>
            <a:srgbClr val="FFC0FC"/>
          </a:solidFill>
          <a:ln w="57150">
            <a:solidFill>
              <a:srgbClr val="FF29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3459" y="3278472"/>
            <a:ext cx="488516" cy="670096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239794" y="3388907"/>
            <a:ext cx="488516" cy="670096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568830" y="3348468"/>
            <a:ext cx="488516" cy="670096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758102" y="3424754"/>
            <a:ext cx="622816" cy="837036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3" t="61966" r="26136" b="24758"/>
          <a:stretch/>
        </p:blipFill>
        <p:spPr>
          <a:xfrm>
            <a:off x="792412" y="1505729"/>
            <a:ext cx="6508799" cy="1239787"/>
          </a:xfrm>
          <a:prstGeom prst="rect">
            <a:avLst/>
          </a:prstGeom>
        </p:spPr>
      </p:pic>
      <p:cxnSp>
        <p:nvCxnSpPr>
          <p:cNvPr id="45" name="Straight Arrow Connector 44"/>
          <p:cNvCxnSpPr/>
          <p:nvPr/>
        </p:nvCxnSpPr>
        <p:spPr>
          <a:xfrm flipH="1">
            <a:off x="474967" y="2295572"/>
            <a:ext cx="1009946" cy="8804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2302256" y="2263725"/>
            <a:ext cx="163548" cy="10234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3024320" y="2263725"/>
            <a:ext cx="1571633" cy="10234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824726" y="2291103"/>
            <a:ext cx="3109475" cy="10842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2" name="Text Placeholder 4"/>
          <p:cNvSpPr txBox="1">
            <a:spLocks/>
          </p:cNvSpPr>
          <p:nvPr/>
        </p:nvSpPr>
        <p:spPr>
          <a:xfrm>
            <a:off x="306657" y="5177270"/>
            <a:ext cx="7374535" cy="11458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i="0" dirty="0" smtClean="0">
                <a:solidFill>
                  <a:schemeClr val="tx1"/>
                </a:solidFill>
              </a:rPr>
              <a:t>Does a high-spin isomer persist in 198Ir?</a:t>
            </a:r>
            <a:endParaRPr lang="en-US" sz="3200" i="0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9699159" cy="15001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-336176" y="1"/>
            <a:ext cx="6373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High-spin Isomers in </a:t>
            </a:r>
            <a:r>
              <a:rPr lang="en-US" sz="4800" dirty="0" err="1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Ir</a:t>
            </a:r>
            <a:endParaRPr lang="en-US" sz="48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101787" y="814482"/>
            <a:ext cx="5680449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76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6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118317" y="998771"/>
            <a:ext cx="346107" cy="153403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7" t="23597" r="10310" b="8186"/>
          <a:stretch/>
        </p:blipFill>
        <p:spPr>
          <a:xfrm>
            <a:off x="4101353" y="745934"/>
            <a:ext cx="4226395" cy="513316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17959" y="-146959"/>
            <a:ext cx="9054383" cy="832089"/>
          </a:xfrm>
        </p:spPr>
        <p:txBody>
          <a:bodyPr>
            <a:noAutofit/>
          </a:bodyPr>
          <a:lstStyle/>
          <a:p>
            <a:pPr algn="l"/>
            <a:r>
              <a:rPr lang="en-US" sz="4000" baseline="300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198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Pt populated by decay of </a:t>
            </a:r>
            <a:r>
              <a:rPr lang="en-US" sz="4000" baseline="300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198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Ir isomer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6" b="26195"/>
          <a:stretch/>
        </p:blipFill>
        <p:spPr>
          <a:xfrm>
            <a:off x="297392" y="3578089"/>
            <a:ext cx="3266080" cy="32208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8" y="820093"/>
            <a:ext cx="3797930" cy="2824059"/>
          </a:xfrm>
          <a:prstGeom prst="rect">
            <a:avLst/>
          </a:prstGeom>
        </p:spPr>
      </p:pic>
      <p:sp>
        <p:nvSpPr>
          <p:cNvPr id="12" name="Text Placeholder 2"/>
          <p:cNvSpPr txBox="1">
            <a:spLocks/>
          </p:cNvSpPr>
          <p:nvPr/>
        </p:nvSpPr>
        <p:spPr>
          <a:xfrm>
            <a:off x="6143532" y="1361367"/>
            <a:ext cx="2184216" cy="819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i="0" dirty="0" smtClean="0">
                <a:solidFill>
                  <a:srgbClr val="C00000"/>
                </a:solidFill>
              </a:rPr>
              <a:t>High J decays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01787" y="720353"/>
            <a:ext cx="7307542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utoShape 2" descr="https://mail.bnl.gov/OWA/attachment.ashx?id=RgAAAAC4%2fXpsXlTVR61QzoKd6s1hBwCZHjJ4ZQTFRZjfGDb6P8jVAAAB9ebNAAAR9MnJxGZJSovRhctR5NfWAABPGQL0AAAJ&amp;attcnt=1&amp;attid0=BAAAAAAA&amp;attcid0=image001.png%4001D351D9.21EEFD60"/>
          <p:cNvSpPr>
            <a:spLocks noChangeAspect="1" noChangeArrowheads="1"/>
          </p:cNvSpPr>
          <p:nvPr/>
        </p:nvSpPr>
        <p:spPr bwMode="auto">
          <a:xfrm>
            <a:off x="63500" y="-136525"/>
            <a:ext cx="9601200" cy="128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1"/>
          <a:stretch/>
        </p:blipFill>
        <p:spPr bwMode="auto">
          <a:xfrm>
            <a:off x="7135700" y="4667536"/>
            <a:ext cx="2008300" cy="213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73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87" t="22948" r="11196" b="45095"/>
          <a:stretch/>
        </p:blipFill>
        <p:spPr>
          <a:xfrm>
            <a:off x="336177" y="1281757"/>
            <a:ext cx="4141140" cy="3119283"/>
          </a:xfrm>
          <a:prstGeom prst="rect">
            <a:avLst/>
          </a:prstGeom>
          <a:ln w="6350">
            <a:solidFill>
              <a:srgbClr val="FF66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2363500" y="1263223"/>
            <a:ext cx="435589" cy="42347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74340" y="2629659"/>
            <a:ext cx="413951" cy="42347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35069" y="4028303"/>
            <a:ext cx="388699" cy="37273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546228" y="-6177"/>
            <a:ext cx="9424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Intriguing population of beam-like products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1787" y="646217"/>
            <a:ext cx="879507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9" t="27038" r="12470" b="23909"/>
          <a:stretch/>
        </p:blipFill>
        <p:spPr>
          <a:xfrm>
            <a:off x="4885511" y="1281757"/>
            <a:ext cx="3992832" cy="3252025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416050" y="1455865"/>
            <a:ext cx="3019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Double gate in </a:t>
            </a:r>
            <a:r>
              <a:rPr lang="en-US" sz="2000" baseline="30000" dirty="0" smtClean="0">
                <a:latin typeface="+mj-lt"/>
              </a:rPr>
              <a:t>147</a:t>
            </a:r>
            <a:r>
              <a:rPr lang="en-US" sz="2000" dirty="0" smtClean="0">
                <a:latin typeface="+mj-lt"/>
              </a:rPr>
              <a:t>Sm</a:t>
            </a:r>
            <a:endParaRPr lang="en-US" sz="2000" dirty="0">
              <a:latin typeface="+mj-lt"/>
            </a:endParaRPr>
          </a:p>
        </p:txBody>
      </p:sp>
      <p:pic>
        <p:nvPicPr>
          <p:cNvPr id="8194" name="Picture 2" descr="C:\Users\mccutchan\AppData\Local\Microsoft\Windows\Temporary Internet Files\Content.Outlook\MQ5B994C\IMG_00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39944" y="4520010"/>
            <a:ext cx="2442712" cy="183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33754" y="4623762"/>
            <a:ext cx="4103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This is huge for 8 protons away from beam, is it</a:t>
            </a:r>
            <a:endParaRPr lang="en-US" sz="2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03207" y="5461906"/>
            <a:ext cx="37564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Transfer?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Reaction on C,O in target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???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93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9" t="2960" r="20004" b="2457"/>
          <a:stretch/>
        </p:blipFill>
        <p:spPr>
          <a:xfrm>
            <a:off x="1362972" y="879894"/>
            <a:ext cx="1586139" cy="5792601"/>
          </a:xfrm>
          <a:prstGeom prst="rect">
            <a:avLst/>
          </a:prstGeom>
          <a:ln w="28575">
            <a:solidFill>
              <a:srgbClr val="990099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5" r="69409" b="2908"/>
          <a:stretch/>
        </p:blipFill>
        <p:spPr>
          <a:xfrm>
            <a:off x="621893" y="1214651"/>
            <a:ext cx="600716" cy="5450854"/>
          </a:xfrm>
          <a:prstGeom prst="rect">
            <a:avLst/>
          </a:prstGeom>
          <a:ln w="28575">
            <a:solidFill>
              <a:srgbClr val="990099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t="2750" r="9187" b="2331"/>
          <a:stretch/>
        </p:blipFill>
        <p:spPr>
          <a:xfrm>
            <a:off x="3431458" y="1185984"/>
            <a:ext cx="1837806" cy="5474123"/>
          </a:xfrm>
          <a:prstGeom prst="rect">
            <a:avLst/>
          </a:prstGeom>
          <a:ln w="28575">
            <a:solidFill>
              <a:srgbClr val="6600FF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-158058" y="-6177"/>
            <a:ext cx="9424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Along the way, some beautiful data to test shell model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01787" y="577209"/>
            <a:ext cx="8938696" cy="1389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502325" y="1214651"/>
            <a:ext cx="1690777" cy="3961198"/>
          </a:xfrm>
          <a:prstGeom prst="rect">
            <a:avLst/>
          </a:prstGeom>
          <a:solidFill>
            <a:srgbClr val="4F81BD">
              <a:alpha val="18824"/>
            </a:srgbClr>
          </a:solidFill>
          <a:ln>
            <a:solidFill>
              <a:srgbClr val="385D8A">
                <a:alpha val="1411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36530" y="906375"/>
            <a:ext cx="1638459" cy="3961198"/>
          </a:xfrm>
          <a:prstGeom prst="rect">
            <a:avLst/>
          </a:prstGeom>
          <a:solidFill>
            <a:srgbClr val="4F81BD">
              <a:alpha val="18824"/>
            </a:srgbClr>
          </a:solidFill>
          <a:ln>
            <a:solidFill>
              <a:srgbClr val="385D8A">
                <a:alpha val="1411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34641" y="1673557"/>
            <a:ext cx="3605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Data analysis in progress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As are shell model </a:t>
            </a:r>
            <a:r>
              <a:rPr lang="en-US" sz="2400" dirty="0" err="1" smtClean="0">
                <a:latin typeface="+mj-lt"/>
              </a:rPr>
              <a:t>calcs</a:t>
            </a:r>
            <a:endParaRPr lang="en-US" sz="24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77041" y="5796951"/>
            <a:ext cx="1268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141</a:t>
            </a:r>
            <a:r>
              <a:rPr lang="en-US" dirty="0" smtClean="0"/>
              <a:t>Ce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62450" y="2591297"/>
            <a:ext cx="1057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 smtClean="0"/>
              <a:t>147</a:t>
            </a:r>
            <a:r>
              <a:rPr lang="en-US" sz="2400" dirty="0" smtClean="0"/>
              <a:t>Sm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6532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72" y="39912"/>
            <a:ext cx="89916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Collaborators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55575" y="693269"/>
            <a:ext cx="2805339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77746" y="2149181"/>
            <a:ext cx="3784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R.J. </a:t>
            </a:r>
            <a:r>
              <a:rPr lang="en-US" dirty="0" err="1" smtClean="0">
                <a:latin typeface="+mj-lt"/>
              </a:rPr>
              <a:t>Nickles</a:t>
            </a:r>
            <a:r>
              <a:rPr lang="en-US" dirty="0" smtClean="0">
                <a:latin typeface="+mj-lt"/>
              </a:rPr>
              <a:t>, P. Ellison</a:t>
            </a:r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07443" y="2667066"/>
            <a:ext cx="7387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+mj-lt"/>
              </a:rPr>
              <a:t> University of Wisconsin</a:t>
            </a:r>
            <a:endParaRPr lang="en-US" sz="2400" i="1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3519" y="1004685"/>
            <a:ext cx="75947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+mj-lt"/>
              </a:rPr>
              <a:t> </a:t>
            </a:r>
            <a:r>
              <a:rPr lang="en-US" sz="2600" dirty="0" smtClean="0">
                <a:latin typeface="+mj-lt"/>
              </a:rPr>
              <a:t>A.A. Sonzogni</a:t>
            </a:r>
            <a:r>
              <a:rPr lang="en-US" sz="2600" dirty="0" smtClean="0">
                <a:latin typeface="+mj-lt"/>
              </a:rPr>
              <a:t>, </a:t>
            </a:r>
            <a:r>
              <a:rPr lang="en-US" sz="2600" dirty="0" smtClean="0">
                <a:latin typeface="+mj-lt"/>
              </a:rPr>
              <a:t>A. </a:t>
            </a:r>
            <a:r>
              <a:rPr lang="en-US" sz="2600" dirty="0" smtClean="0">
                <a:latin typeface="+mj-lt"/>
              </a:rPr>
              <a:t>Gula, N. Nelson, K. McKillop, E. Gass</a:t>
            </a:r>
            <a:endParaRPr lang="en-US" sz="26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4576" y="1517448"/>
            <a:ext cx="522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+mj-lt"/>
              </a:rPr>
              <a:t>Brookhaven National Laboratory</a:t>
            </a:r>
            <a:endParaRPr lang="en-US" sz="2400" i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0839" y="3280230"/>
            <a:ext cx="8167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J.P. Greene, M.P. Carpenter, </a:t>
            </a:r>
            <a:r>
              <a:rPr lang="en-US" dirty="0" smtClean="0">
                <a:latin typeface="+mj-lt"/>
              </a:rPr>
              <a:t>G. Savard,</a:t>
            </a:r>
            <a:r>
              <a:rPr lang="en-US" dirty="0" smtClean="0">
                <a:latin typeface="+mj-lt"/>
              </a:rPr>
              <a:t> J. Clark, S</a:t>
            </a:r>
            <a:r>
              <a:rPr lang="en-US" dirty="0" smtClean="0">
                <a:latin typeface="+mj-lt"/>
              </a:rPr>
              <a:t>. Zhu</a:t>
            </a:r>
            <a:endParaRPr lang="en-US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10511" y="3803450"/>
            <a:ext cx="522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+mj-lt"/>
              </a:rPr>
              <a:t>Argonne National Laboratory</a:t>
            </a:r>
            <a:endParaRPr lang="en-US" sz="2400" i="1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97663" y="5247649"/>
            <a:ext cx="4078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          </a:t>
            </a:r>
            <a:r>
              <a:rPr lang="en-US" dirty="0" smtClean="0">
                <a:latin typeface="+mj-lt"/>
              </a:rPr>
              <a:t>K</a:t>
            </a:r>
            <a:r>
              <a:rPr lang="en-US" dirty="0" smtClean="0">
                <a:latin typeface="+mj-lt"/>
              </a:rPr>
              <a:t>. </a:t>
            </a:r>
            <a:r>
              <a:rPr lang="en-US" dirty="0" smtClean="0">
                <a:latin typeface="+mj-lt"/>
              </a:rPr>
              <a:t>Moran, P. </a:t>
            </a:r>
            <a:r>
              <a:rPr lang="en-US" dirty="0" err="1" smtClean="0">
                <a:latin typeface="+mj-lt"/>
              </a:rPr>
              <a:t>Copp</a:t>
            </a:r>
            <a:endParaRPr lang="en-US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7827" y="5807161"/>
            <a:ext cx="522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+mj-lt"/>
              </a:rPr>
              <a:t>University of Massachusetts, Lowell</a:t>
            </a:r>
            <a:endParaRPr lang="en-US" sz="2400" i="1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22557" y="4284068"/>
            <a:ext cx="5478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          N. Scielzo, S. </a:t>
            </a:r>
            <a:r>
              <a:rPr lang="en-US" dirty="0" err="1" smtClean="0">
                <a:latin typeface="+mj-lt"/>
              </a:rPr>
              <a:t>Pagdett</a:t>
            </a:r>
            <a:r>
              <a:rPr lang="en-US" dirty="0" smtClean="0">
                <a:latin typeface="+mj-lt"/>
              </a:rPr>
              <a:t>, K. </a:t>
            </a:r>
            <a:r>
              <a:rPr lang="en-US" dirty="0" err="1" smtClean="0">
                <a:latin typeface="+mj-lt"/>
              </a:rPr>
              <a:t>Kolos</a:t>
            </a:r>
            <a:endParaRPr lang="en-US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38852" y="4807288"/>
            <a:ext cx="522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+mj-lt"/>
              </a:rPr>
              <a:t> </a:t>
            </a:r>
            <a:r>
              <a:rPr lang="en-US" sz="2400" i="1" dirty="0" smtClean="0">
                <a:latin typeface="+mj-lt"/>
              </a:rPr>
              <a:t>                      LLNL</a:t>
            </a:r>
            <a:endParaRPr lang="en-US" sz="2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917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522" y="1954318"/>
            <a:ext cx="2533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Target design</a:t>
            </a:r>
          </a:p>
          <a:p>
            <a:r>
              <a:rPr lang="en-US" sz="2400" dirty="0" smtClean="0">
                <a:latin typeface="+mj-lt"/>
              </a:rPr>
              <a:t>Radiochemistry</a:t>
            </a:r>
          </a:p>
          <a:p>
            <a:r>
              <a:rPr lang="en-US" sz="2400" dirty="0" smtClean="0">
                <a:latin typeface="+mj-lt"/>
              </a:rPr>
              <a:t>Medical relevance</a:t>
            </a:r>
            <a:endParaRPr lang="en-US" sz="2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3455" y="1925290"/>
            <a:ext cx="3421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Structure &amp; Decay Data</a:t>
            </a:r>
          </a:p>
          <a:p>
            <a:r>
              <a:rPr lang="en-US" sz="2400" dirty="0" smtClean="0">
                <a:latin typeface="+mj-lt"/>
              </a:rPr>
              <a:t>Reaction Data</a:t>
            </a:r>
          </a:p>
          <a:p>
            <a:r>
              <a:rPr lang="en-US" sz="2400" dirty="0" smtClean="0">
                <a:latin typeface="+mj-lt"/>
              </a:rPr>
              <a:t>Reaction Modeling</a:t>
            </a:r>
            <a:endParaRPr lang="en-US" sz="2400" dirty="0">
              <a:latin typeface="+mj-lt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96" y="3221054"/>
            <a:ext cx="2632849" cy="195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007910" y="3182649"/>
            <a:ext cx="3132163" cy="2216678"/>
            <a:chOff x="5271395" y="3339882"/>
            <a:chExt cx="3263005" cy="2359142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06" t="14961" r="50806" b="47244"/>
            <a:stretch>
              <a:fillRect/>
            </a:stretch>
          </p:blipFill>
          <p:spPr bwMode="auto">
            <a:xfrm>
              <a:off x="5271395" y="3339882"/>
              <a:ext cx="3263005" cy="2359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6966443" y="3428104"/>
              <a:ext cx="1567957" cy="6878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600" dirty="0" smtClean="0">
                  <a:latin typeface="+mj-lt"/>
                </a:rPr>
                <a:t>USNDP</a:t>
              </a:r>
              <a:endParaRPr lang="en-US" sz="3600" dirty="0">
                <a:latin typeface="+mj-lt"/>
              </a:endParaRPr>
            </a:p>
          </p:txBody>
        </p:sp>
      </p:grpSp>
      <p:pic>
        <p:nvPicPr>
          <p:cNvPr id="2050" name="Picture 2" descr="Image result for gammasphe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19" y="3282022"/>
            <a:ext cx="2690574" cy="201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299207" y="1921263"/>
            <a:ext cx="2844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  <a:sym typeface="Symbol"/>
              </a:rPr>
              <a:t>-ray spectroscopy</a:t>
            </a:r>
          </a:p>
          <a:p>
            <a:r>
              <a:rPr lang="en-US" sz="2400" dirty="0" smtClean="0">
                <a:latin typeface="+mj-lt"/>
                <a:sym typeface="Symbol"/>
              </a:rPr>
              <a:t>State-of-the-art detector systems</a:t>
            </a:r>
            <a:endParaRPr lang="en-US" sz="24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8003569" y="3265543"/>
            <a:ext cx="1000724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smtClean="0">
                <a:latin typeface="+mj-lt"/>
              </a:rPr>
              <a:t>ANL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056" y="868568"/>
            <a:ext cx="9004293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C</a:t>
            </a:r>
            <a:r>
              <a:rPr lang="en-US" sz="2400" dirty="0" smtClean="0">
                <a:latin typeface="+mj-lt"/>
              </a:rPr>
              <a:t>ombine expertize in all skills needed to develop a world-class program to enhance production and application of radioisotopes </a:t>
            </a:r>
            <a:endParaRPr lang="en-US" sz="2400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724" y="-880"/>
            <a:ext cx="9110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tx2"/>
                </a:solidFill>
                <a:latin typeface="+mj-lt"/>
                <a:cs typeface="Arial" charset="0"/>
              </a:rPr>
              <a:t>Decay studies of Medical Isotopes</a:t>
            </a:r>
            <a:endParaRPr lang="en-US" sz="4000" dirty="0">
              <a:solidFill>
                <a:schemeClr val="tx2"/>
              </a:solidFill>
              <a:latin typeface="+mj-lt"/>
              <a:cs typeface="Arial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55575" y="661868"/>
            <a:ext cx="884871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 bwMode="auto">
          <a:xfrm>
            <a:off x="1192628" y="3227783"/>
            <a:ext cx="1594117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err="1" smtClean="0">
                <a:latin typeface="+mj-lt"/>
              </a:rPr>
              <a:t>UofWisc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159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724" y="-29908"/>
            <a:ext cx="90812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tx2"/>
                </a:solidFill>
                <a:latin typeface="+mj-lt"/>
                <a:cs typeface="Arial" charset="0"/>
              </a:rPr>
              <a:t>Isotope Production Experts</a:t>
            </a:r>
            <a:endParaRPr lang="en-US" sz="4000" dirty="0">
              <a:solidFill>
                <a:schemeClr val="tx2"/>
              </a:solidFill>
              <a:latin typeface="+mj-lt"/>
              <a:cs typeface="Arial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41061" y="603812"/>
            <a:ext cx="5635625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200 MeVLIN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9" y="1788658"/>
            <a:ext cx="3245076" cy="224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47" y="3631293"/>
            <a:ext cx="4429695" cy="322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032" y="711440"/>
            <a:ext cx="4340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latin typeface="+mj-lt"/>
              </a:rPr>
              <a:t>Brookhaven </a:t>
            </a:r>
            <a:r>
              <a:rPr lang="en-US" sz="3200" b="1" dirty="0" err="1" smtClean="0">
                <a:solidFill>
                  <a:schemeClr val="tx2"/>
                </a:solidFill>
                <a:latin typeface="+mj-lt"/>
              </a:rPr>
              <a:t>Linac</a:t>
            </a:r>
            <a:r>
              <a:rPr lang="en-US" sz="3200" b="1" dirty="0" smtClean="0">
                <a:solidFill>
                  <a:schemeClr val="tx2"/>
                </a:solidFill>
                <a:latin typeface="+mj-lt"/>
              </a:rPr>
              <a:t> Isotope Producer (BLIP)</a:t>
            </a:r>
            <a:endParaRPr lang="en-US" sz="32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5122" name="Picture 2" descr="Our GE PeTrac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2"/>
          <a:stretch/>
        </p:blipFill>
        <p:spPr bwMode="auto">
          <a:xfrm>
            <a:off x="5094067" y="1716088"/>
            <a:ext cx="3324216" cy="192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97717" y="712907"/>
            <a:ext cx="4340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latin typeface="+mj-lt"/>
              </a:rPr>
              <a:t>University of Wisconsin</a:t>
            </a:r>
          </a:p>
          <a:p>
            <a:r>
              <a:rPr lang="en-US" sz="2400" b="1" dirty="0" smtClean="0">
                <a:solidFill>
                  <a:schemeClr val="tx2"/>
                </a:solidFill>
                <a:latin typeface="+mj-lt"/>
              </a:rPr>
              <a:t>Institute for Medical Research</a:t>
            </a:r>
            <a:endParaRPr lang="en-US" sz="24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65984" y="3638125"/>
            <a:ext cx="4823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16 MeV proton GE </a:t>
            </a:r>
            <a:r>
              <a:rPr lang="en-US" sz="2000" dirty="0" err="1" smtClean="0">
                <a:latin typeface="+mj-lt"/>
              </a:rPr>
              <a:t>PETrace</a:t>
            </a:r>
            <a:r>
              <a:rPr lang="en-US" sz="2000" dirty="0" smtClean="0">
                <a:latin typeface="+mj-lt"/>
              </a:rPr>
              <a:t> cyclotron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11 MeV proton CTI RDS 112 cyclotron</a:t>
            </a:r>
            <a:endParaRPr lang="en-US" sz="2000" dirty="0">
              <a:latin typeface="+mj-lt"/>
            </a:endParaRPr>
          </a:p>
        </p:txBody>
      </p:sp>
      <p:pic>
        <p:nvPicPr>
          <p:cNvPr id="5124" name="Picture 4" descr="Isotope Men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107" y="4354153"/>
            <a:ext cx="3697810" cy="250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86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Gammasphere spectrometer is an array of up to 110 High Purity Germanium Detectors. We use it for our projectile Coulomb excitation experiments at the Argonne National Laboratory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37"/>
          <a:stretch/>
        </p:blipFill>
        <p:spPr bwMode="auto">
          <a:xfrm>
            <a:off x="155575" y="4028442"/>
            <a:ext cx="3993704" cy="228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315" y="34363"/>
            <a:ext cx="85416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err="1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Gammasphere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 at Argonne National Lab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55575" y="742249"/>
            <a:ext cx="8451395" cy="139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61" y="972456"/>
            <a:ext cx="4790595" cy="295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china\gs_pictu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365" y="3345955"/>
            <a:ext cx="3629891" cy="272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134856" y="1219200"/>
            <a:ext cx="38494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 </a:t>
            </a:r>
            <a:r>
              <a:rPr lang="en-US" dirty="0" err="1" smtClean="0"/>
              <a:t>HPGe</a:t>
            </a:r>
            <a:r>
              <a:rPr lang="en-US" dirty="0" smtClean="0"/>
              <a:t> detectors</a:t>
            </a:r>
          </a:p>
          <a:p>
            <a:r>
              <a:rPr lang="en-US" dirty="0" smtClean="0"/>
              <a:t>Compton-suppressed</a:t>
            </a:r>
          </a:p>
          <a:p>
            <a:r>
              <a:rPr lang="en-US" dirty="0" smtClean="0"/>
              <a:t>Digital or analog DAQ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32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57"/>
          <a:stretch/>
        </p:blipFill>
        <p:spPr bwMode="auto">
          <a:xfrm>
            <a:off x="152399" y="3605784"/>
            <a:ext cx="5774965" cy="303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365" y="96042"/>
            <a:ext cx="2829729" cy="3649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52400" y="-67235"/>
            <a:ext cx="3962400" cy="708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Why Decay Data ?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155575" y="591671"/>
            <a:ext cx="3959225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155575" y="857944"/>
            <a:ext cx="4797425" cy="1677373"/>
            <a:chOff x="3406775" y="1092808"/>
            <a:chExt cx="4797425" cy="1677373"/>
          </a:xfrm>
        </p:grpSpPr>
        <p:sp>
          <p:nvSpPr>
            <p:cNvPr id="29" name="TextBox 28"/>
            <p:cNvSpPr txBox="1"/>
            <p:nvPr/>
          </p:nvSpPr>
          <p:spPr>
            <a:xfrm>
              <a:off x="3406775" y="1092808"/>
              <a:ext cx="4797425" cy="9540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j-lt"/>
                  <a:cs typeface="Arial" charset="0"/>
                </a:rPr>
                <a:t>Essential for determining:</a:t>
              </a:r>
            </a:p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748407" y="1569852"/>
              <a:ext cx="4343400" cy="12003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  <a:defRPr/>
              </a:pPr>
              <a:r>
                <a:rPr lang="en-US" sz="2400" dirty="0">
                  <a:latin typeface="+mj-lt"/>
                  <a:cs typeface="Arial" charset="0"/>
                </a:rPr>
                <a:t>Overall dose</a:t>
              </a:r>
            </a:p>
            <a:p>
              <a:pPr marL="457200" indent="-457200">
                <a:buFont typeface="Arial" panose="020B0604020202020204" pitchFamily="34" charset="0"/>
                <a:buChar char="•"/>
                <a:defRPr/>
              </a:pPr>
              <a:r>
                <a:rPr lang="en-US" sz="2400" dirty="0">
                  <a:latin typeface="+mj-lt"/>
                  <a:cs typeface="Arial" charset="0"/>
                </a:rPr>
                <a:t>Specific dose</a:t>
              </a:r>
            </a:p>
            <a:p>
              <a:pPr marL="457200" indent="-457200">
                <a:buFont typeface="Arial" panose="020B0604020202020204" pitchFamily="34" charset="0"/>
                <a:buChar char="•"/>
                <a:defRPr/>
              </a:pPr>
              <a:r>
                <a:rPr lang="en-US" sz="2400" dirty="0">
                  <a:latin typeface="+mj-lt"/>
                  <a:cs typeface="Arial" charset="0"/>
                </a:rPr>
                <a:t>Imaging </a:t>
              </a:r>
              <a:r>
                <a:rPr lang="en-US" sz="2400" dirty="0" smtClean="0">
                  <a:latin typeface="+mj-lt"/>
                  <a:cs typeface="Arial" charset="0"/>
                </a:rPr>
                <a:t>background</a:t>
              </a:r>
              <a:endParaRPr lang="en-US" sz="2400" dirty="0">
                <a:latin typeface="+mj-lt"/>
                <a:cs typeface="Arial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55575" y="2581836"/>
            <a:ext cx="4967754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Gamma-ray intensities usually used to determine cross sections</a:t>
            </a:r>
            <a:endParaRPr lang="en-US" dirty="0">
              <a:latin typeface="+mj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97207" y="3605784"/>
            <a:ext cx="7974106" cy="2633651"/>
            <a:chOff x="497207" y="3605784"/>
            <a:chExt cx="7974106" cy="2633651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207" y="3605784"/>
              <a:ext cx="7974106" cy="1033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" name="Straight Arrow Connector 15"/>
            <p:cNvCxnSpPr/>
            <p:nvPr/>
          </p:nvCxnSpPr>
          <p:spPr>
            <a:xfrm flipV="1">
              <a:off x="1035424" y="4276165"/>
              <a:ext cx="147917" cy="196327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4766648" y="4276165"/>
              <a:ext cx="147917" cy="196327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6834"/>
            <a:ext cx="905827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80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655" y="748393"/>
            <a:ext cx="5663345" cy="1485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824" y="2449364"/>
            <a:ext cx="7637741" cy="1345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1041280" y="1190172"/>
            <a:ext cx="8102720" cy="3197401"/>
            <a:chOff x="1041280" y="1190172"/>
            <a:chExt cx="8102720" cy="3197401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00"/>
            <a:stretch/>
          </p:blipFill>
          <p:spPr bwMode="auto">
            <a:xfrm>
              <a:off x="1041280" y="1342840"/>
              <a:ext cx="8102720" cy="304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5196120" y="1190172"/>
              <a:ext cx="3555996" cy="7837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965" y="-82604"/>
            <a:ext cx="89916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Sample spectra for </a:t>
            </a:r>
            <a:r>
              <a:rPr lang="en-US" sz="4800" baseline="30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76</a:t>
            </a:r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Br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4892" y="678997"/>
            <a:ext cx="5837759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005" y="3483429"/>
            <a:ext cx="8897121" cy="337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1872342" y="2449364"/>
            <a:ext cx="0" cy="250000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96018" y="2233633"/>
            <a:ext cx="0" cy="156162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682018" y="2702616"/>
            <a:ext cx="0" cy="246809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925789" y="2449364"/>
            <a:ext cx="0" cy="3312807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446709" y="2865206"/>
            <a:ext cx="0" cy="289696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295794" y="2865206"/>
            <a:ext cx="0" cy="289696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912651" y="3017606"/>
            <a:ext cx="0" cy="289696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295794" y="1235815"/>
            <a:ext cx="3561016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Gate on 2</a:t>
            </a:r>
            <a:r>
              <a:rPr lang="en-US" sz="3200" baseline="30000" dirty="0" smtClean="0"/>
              <a:t>+</a:t>
            </a:r>
            <a:r>
              <a:rPr lang="en-US" sz="3200" dirty="0" smtClean="0">
                <a:sym typeface="Symbol"/>
              </a:rPr>
              <a:t>0</a:t>
            </a:r>
            <a:r>
              <a:rPr lang="en-US" sz="3200" baseline="30000" dirty="0" smtClean="0">
                <a:sym typeface="Symbol"/>
              </a:rPr>
              <a:t>+</a:t>
            </a:r>
            <a:endParaRPr lang="en-US" sz="3200" dirty="0"/>
          </a:p>
        </p:txBody>
      </p:sp>
      <p:sp>
        <p:nvSpPr>
          <p:cNvPr id="2" name="Oval 1"/>
          <p:cNvSpPr/>
          <p:nvPr/>
        </p:nvSpPr>
        <p:spPr>
          <a:xfrm>
            <a:off x="1988457" y="1190172"/>
            <a:ext cx="261257" cy="1512444"/>
          </a:xfrm>
          <a:prstGeom prst="ellipse">
            <a:avLst/>
          </a:prstGeom>
          <a:solidFill>
            <a:srgbClr val="00B0F0">
              <a:alpha val="2705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595255" y="2026224"/>
            <a:ext cx="261257" cy="1512444"/>
          </a:xfrm>
          <a:prstGeom prst="ellipse">
            <a:avLst/>
          </a:prstGeom>
          <a:solidFill>
            <a:srgbClr val="00B0F0">
              <a:alpha val="2705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9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66" y="731316"/>
            <a:ext cx="5825134" cy="593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65" y="-82604"/>
            <a:ext cx="89916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Sample level scheme for </a:t>
            </a:r>
            <a:r>
              <a:rPr lang="en-US" sz="4800" baseline="30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76</a:t>
            </a:r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Br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4892" y="678997"/>
            <a:ext cx="7119284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943600" y="1250576"/>
            <a:ext cx="30569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Previously ~125 placed gamma transitions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Now, 450 placed gamma transitions</a:t>
            </a:r>
            <a:endParaRPr lang="en-US" dirty="0">
              <a:latin typeface="+mj-lt"/>
            </a:endParaRPr>
          </a:p>
        </p:txBody>
      </p:sp>
      <p:pic>
        <p:nvPicPr>
          <p:cNvPr id="7" name="Picture 9" descr="Image result for katie moran low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034" y="4733364"/>
            <a:ext cx="1990166" cy="199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97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28" y="4656868"/>
            <a:ext cx="7477685" cy="173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87506" y="5123327"/>
            <a:ext cx="7598707" cy="779929"/>
          </a:xfrm>
          <a:prstGeom prst="rect">
            <a:avLst/>
          </a:prstGeom>
          <a:solidFill>
            <a:srgbClr val="FFFF66">
              <a:alpha val="3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1" y="1039770"/>
            <a:ext cx="3994335" cy="21696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26894"/>
            <a:ext cx="3962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Study of </a:t>
            </a:r>
            <a:r>
              <a:rPr lang="en-US" sz="4800" baseline="30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61</a:t>
            </a:r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Cu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5575" y="793376"/>
            <a:ext cx="3770966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03411" y="3388659"/>
            <a:ext cx="39943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Commonly used in tumor hypoxia imaging</a:t>
            </a:r>
            <a:endParaRPr lang="en-US" dirty="0">
              <a:latin typeface="+mj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661807" y="1425388"/>
            <a:ext cx="3972323" cy="2917378"/>
            <a:chOff x="4661807" y="1425388"/>
            <a:chExt cx="3972323" cy="2917378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1807" y="2133527"/>
              <a:ext cx="3972323" cy="22092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688107" y="1425388"/>
              <a:ext cx="21111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+mj-lt"/>
                </a:rPr>
                <a:t>Motivation</a:t>
              </a:r>
              <a:endParaRPr lang="en-US" sz="32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199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1" y="878266"/>
            <a:ext cx="3863787" cy="3089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035432"/>
            <a:ext cx="7543800" cy="282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26894"/>
            <a:ext cx="3962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800" baseline="30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61</a:t>
            </a:r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Cu analysis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70727" y="793376"/>
            <a:ext cx="3502026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C:\Users\mccutchan\Documents\Conferences\USNDP_2017\IMG_005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11852"/>
          <a:stretch/>
        </p:blipFill>
        <p:spPr bwMode="auto">
          <a:xfrm rot="5400000">
            <a:off x="-82922" y="4807323"/>
            <a:ext cx="2070845" cy="16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72753" y="981635"/>
            <a:ext cx="52712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Only a few additions to the decay scheme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Clear, systematic decrease in all measured intensities of strong gammas</a:t>
            </a:r>
            <a:endParaRPr lang="en-US" dirty="0">
              <a:latin typeface="+mj-lt"/>
            </a:endParaRPr>
          </a:p>
        </p:txBody>
      </p:sp>
      <p:sp>
        <p:nvSpPr>
          <p:cNvPr id="6" name="Oval 5"/>
          <p:cNvSpPr/>
          <p:nvPr/>
        </p:nvSpPr>
        <p:spPr>
          <a:xfrm>
            <a:off x="4114800" y="5217459"/>
            <a:ext cx="5244353" cy="968188"/>
          </a:xfrm>
          <a:prstGeom prst="ellipse">
            <a:avLst/>
          </a:prstGeom>
          <a:noFill/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267200" y="6535267"/>
            <a:ext cx="5244353" cy="313765"/>
          </a:xfrm>
          <a:prstGeom prst="ellipse">
            <a:avLst/>
          </a:prstGeom>
          <a:noFill/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1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 smtClean="0">
                <a:solidFill>
                  <a:srgbClr val="000099"/>
                </a:solidFill>
              </a:rPr>
              <a:t>Antineutrinos From a Reactor</a:t>
            </a:r>
            <a:endParaRPr lang="en-US" sz="4400" b="1" dirty="0">
              <a:solidFill>
                <a:srgbClr val="000099"/>
              </a:solidFill>
            </a:endParaRPr>
          </a:p>
        </p:txBody>
      </p:sp>
      <p:pic>
        <p:nvPicPr>
          <p:cNvPr id="76804" name="Picture 7" descr="http://newscenter.lbl.gov/soundslides/daya_bay_slide_show/img/large/01XBD201101-00002-0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89" y="923025"/>
            <a:ext cx="3952801" cy="2024363"/>
          </a:xfrm>
          <a:prstGeom prst="rect">
            <a:avLst/>
          </a:prstGeom>
          <a:noFill/>
          <a:ln w="9525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3" name="Text Box 11"/>
          <p:cNvSpPr txBox="1">
            <a:spLocks noChangeArrowheads="1"/>
          </p:cNvSpPr>
          <p:nvPr/>
        </p:nvSpPr>
        <p:spPr bwMode="auto">
          <a:xfrm>
            <a:off x="416943" y="923025"/>
            <a:ext cx="322217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dirty="0" err="1">
                <a:solidFill>
                  <a:srgbClr val="042B7F"/>
                </a:solidFill>
              </a:rPr>
              <a:t>Daya</a:t>
            </a:r>
            <a:r>
              <a:rPr lang="en-US" sz="4400" b="1" dirty="0">
                <a:solidFill>
                  <a:srgbClr val="042B7F"/>
                </a:solidFill>
              </a:rPr>
              <a:t> Bay </a:t>
            </a:r>
          </a:p>
        </p:txBody>
      </p:sp>
      <p:sp>
        <p:nvSpPr>
          <p:cNvPr id="76805" name="Text Box 11"/>
          <p:cNvSpPr txBox="1">
            <a:spLocks noChangeArrowheads="1"/>
          </p:cNvSpPr>
          <p:nvPr/>
        </p:nvSpPr>
        <p:spPr bwMode="auto">
          <a:xfrm>
            <a:off x="210114" y="2941637"/>
            <a:ext cx="6858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 smtClean="0">
                <a:latin typeface="+mn-lt"/>
              </a:rPr>
              <a:t>F.P</a:t>
            </a:r>
            <a:r>
              <a:rPr lang="en-US" sz="1600" dirty="0">
                <a:latin typeface="+mn-lt"/>
              </a:rPr>
              <a:t>. An </a:t>
            </a:r>
            <a:r>
              <a:rPr lang="en-US" sz="1600" i="1" dirty="0">
                <a:latin typeface="+mn-lt"/>
              </a:rPr>
              <a:t>et al</a:t>
            </a:r>
            <a:r>
              <a:rPr lang="en-US" sz="1600" dirty="0">
                <a:latin typeface="+mn-lt"/>
              </a:rPr>
              <a:t>, </a:t>
            </a:r>
            <a:r>
              <a:rPr lang="en-US" sz="1600" dirty="0" smtClean="0">
                <a:latin typeface="+mn-lt"/>
              </a:rPr>
              <a:t>Phys. </a:t>
            </a:r>
            <a:r>
              <a:rPr lang="en-US" sz="1600" dirty="0">
                <a:latin typeface="+mn-lt"/>
              </a:rPr>
              <a:t>Rev. </a:t>
            </a:r>
            <a:r>
              <a:rPr lang="en-US" sz="1600" dirty="0" err="1">
                <a:latin typeface="+mn-lt"/>
              </a:rPr>
              <a:t>Lett</a:t>
            </a:r>
            <a:r>
              <a:rPr lang="en-US" sz="1600" dirty="0">
                <a:latin typeface="+mn-lt"/>
              </a:rPr>
              <a:t>. </a:t>
            </a:r>
            <a:r>
              <a:rPr lang="en-US" sz="1600" b="1" dirty="0">
                <a:latin typeface="+mn-lt"/>
              </a:rPr>
              <a:t>108</a:t>
            </a:r>
            <a:r>
              <a:rPr lang="en-US" sz="1600" dirty="0">
                <a:latin typeface="+mn-lt"/>
              </a:rPr>
              <a:t>, 171803 (2012)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114" y="2519632"/>
            <a:ext cx="5423945" cy="411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35249" y="6521185"/>
            <a:ext cx="6758585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A.A. </a:t>
            </a:r>
            <a:r>
              <a:rPr lang="en-US" sz="1600" dirty="0" err="1" smtClean="0">
                <a:latin typeface="+mj-lt"/>
              </a:rPr>
              <a:t>Sonzogni</a:t>
            </a:r>
            <a:r>
              <a:rPr lang="en-US" sz="1600" dirty="0" smtClean="0">
                <a:latin typeface="+mj-lt"/>
              </a:rPr>
              <a:t>, T.D. Johnson, E.A. </a:t>
            </a:r>
            <a:r>
              <a:rPr lang="en-US" sz="1600" dirty="0" err="1" smtClean="0">
                <a:latin typeface="+mj-lt"/>
              </a:rPr>
              <a:t>McCutchan</a:t>
            </a:r>
            <a:r>
              <a:rPr lang="en-US" sz="1600" dirty="0" smtClean="0">
                <a:latin typeface="+mj-lt"/>
              </a:rPr>
              <a:t>, Phys. Rev. C 91, 011301(R) (2015). 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008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5" y="806810"/>
            <a:ext cx="4543445" cy="135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" y="2945982"/>
            <a:ext cx="4258124" cy="3708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-76200"/>
            <a:ext cx="8550275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4400" dirty="0" smtClean="0">
                <a:solidFill>
                  <a:schemeClr val="tx2"/>
                </a:solidFill>
                <a:latin typeface="+mn-lt"/>
              </a:rPr>
              <a:t>The </a:t>
            </a:r>
            <a:r>
              <a:rPr lang="en-US" sz="4400" baseline="30000" dirty="0" smtClean="0">
                <a:solidFill>
                  <a:schemeClr val="tx2"/>
                </a:solidFill>
                <a:latin typeface="+mn-lt"/>
              </a:rPr>
              <a:t>92</a:t>
            </a:r>
            <a:r>
              <a:rPr lang="en-US" sz="4400" dirty="0" smtClean="0">
                <a:solidFill>
                  <a:schemeClr val="tx2"/>
                </a:solidFill>
                <a:latin typeface="+mn-lt"/>
              </a:rPr>
              <a:t>Rb race : TAGS results</a:t>
            </a:r>
            <a:endParaRPr lang="en-US" sz="44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55575" y="642938"/>
            <a:ext cx="6420037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04406" y="2279221"/>
            <a:ext cx="3094039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G.S. Branch 87.2 (25)%</a:t>
            </a:r>
            <a:endParaRPr lang="en-US" sz="2400" dirty="0"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866" y="892891"/>
            <a:ext cx="4514594" cy="1183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576" y="2694719"/>
            <a:ext cx="406717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304115" y="2233054"/>
            <a:ext cx="3094039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G.S. Branch 91 (3) % </a:t>
            </a:r>
          </a:p>
        </p:txBody>
      </p:sp>
    </p:spTree>
    <p:extLst>
      <p:ext uri="{BB962C8B-B14F-4D97-AF65-F5344CB8AC3E}">
        <p14:creationId xmlns:p14="http://schemas.microsoft.com/office/powerpoint/2010/main" val="201822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20521</TotalTime>
  <Words>548</Words>
  <Application>Microsoft Office PowerPoint</Application>
  <PresentationFormat>On-screen Show (4:3)</PresentationFormat>
  <Paragraphs>102</Paragraphs>
  <Slides>21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BNL Experimental Activities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Gagnon</dc:creator>
  <cp:lastModifiedBy>Ricard-McCutchan, Elizabeth</cp:lastModifiedBy>
  <cp:revision>533</cp:revision>
  <cp:lastPrinted>2007-07-02T19:06:14Z</cp:lastPrinted>
  <dcterms:created xsi:type="dcterms:W3CDTF">2007-06-28T20:22:43Z</dcterms:created>
  <dcterms:modified xsi:type="dcterms:W3CDTF">2017-10-31T14:32:26Z</dcterms:modified>
</cp:coreProperties>
</file>