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89" r:id="rId2"/>
    <p:sldId id="285" r:id="rId3"/>
    <p:sldId id="290" r:id="rId4"/>
    <p:sldId id="293" r:id="rId5"/>
    <p:sldId id="29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09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33FA"/>
    <a:srgbClr val="99CCFF"/>
    <a:srgbClr val="022B45"/>
    <a:srgbClr val="032B44"/>
    <a:srgbClr val="062A44"/>
    <a:srgbClr val="062E44"/>
    <a:srgbClr val="003366"/>
    <a:srgbClr val="336699"/>
    <a:srgbClr val="66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1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000">
                <a:latin typeface="Arial" pitchFamily="-109" charset="0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/>
            </a:lvl1pPr>
          </a:lstStyle>
          <a:p>
            <a:fld id="{4F54C679-D001-46C3-B17A-F3DE1480EFBF}" type="datetime1">
              <a:rPr lang="en-US" altLang="en-US"/>
              <a:pPr/>
              <a:t>11/3/2017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800">
                <a:latin typeface="Arial" pitchFamily="-109" charset="0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/>
            </a:lvl1pPr>
          </a:lstStyle>
          <a:p>
            <a:fld id="{7F08F395-D801-4000-A288-EB094810D2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4602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09" charset="0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109" charset="0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-109" charset="0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9C91D5E8-1B76-45A5-9594-AA6F012C17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83575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XBD200302-00063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6" t="26352" r="66402" b="1721"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066800"/>
            <a:ext cx="9144000" cy="5791200"/>
          </a:xfrm>
          <a:prstGeom prst="rect">
            <a:avLst/>
          </a:prstGeom>
          <a:solidFill>
            <a:srgbClr val="376092">
              <a:alpha val="90979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en-US" sz="1800">
              <a:latin typeface="Arial" pitchFamily="-109" charset="0"/>
            </a:endParaRPr>
          </a:p>
        </p:txBody>
      </p:sp>
      <p:sp>
        <p:nvSpPr>
          <p:cNvPr id="6" name="Rectangle 1031"/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003366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Arial" pitchFamily="-109" charset="0"/>
            </a:endParaRPr>
          </a:p>
        </p:txBody>
      </p:sp>
      <p:pic>
        <p:nvPicPr>
          <p:cNvPr id="7" name="Picture 7" descr="LBNL_Banner.psd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50"/>
            <a:ext cx="9144000" cy="90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7928" y="2130425"/>
            <a:ext cx="7070271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3886200"/>
            <a:ext cx="7082971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77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625" y="1573213"/>
            <a:ext cx="7781925" cy="4368800"/>
          </a:xfrm>
          <a:prstGeom prst="rect">
            <a:avLst/>
          </a:prstGeo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900"/>
              </a:spcBef>
              <a:buFont typeface="Arial"/>
              <a:buChar char="•"/>
              <a:defRPr/>
            </a:lvl2pPr>
            <a:lvl3pPr marL="458788" indent="-177800">
              <a:spcBef>
                <a:spcPts val="500"/>
              </a:spcBef>
              <a:defRPr/>
            </a:lvl3pPr>
            <a:lvl4pPr marL="687388" indent="-177800">
              <a:spcBef>
                <a:spcPts val="400"/>
              </a:spcBef>
              <a:buSzPct val="50000"/>
              <a:buFont typeface="Arial"/>
              <a:buChar char="•"/>
              <a:defRPr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Footer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AE7533-C4E9-4307-849B-C754CA33B7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681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7901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98613"/>
            <a:ext cx="4038600" cy="4525962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98613"/>
            <a:ext cx="4038600" cy="4525962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A7E7EC-4AE4-4969-AC61-3908D258BC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81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Footer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04E827D-2F02-4E74-A060-8548953E1C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0226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Footer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C992EDD-AE79-4F41-BC3E-DD8B96541E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949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1659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946B3E-46AE-4455-86D9-620E99F5379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91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1CB664-A71C-4A93-B9DF-96C386B92E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372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82625" y="260350"/>
            <a:ext cx="77819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6043613"/>
            <a:ext cx="9144000" cy="1587"/>
          </a:xfrm>
          <a:prstGeom prst="line">
            <a:avLst/>
          </a:prstGeom>
          <a:ln w="6350" cap="flat" cmpd="sng" algn="ctr">
            <a:solidFill>
              <a:schemeClr val="tx2">
                <a:lumMod val="75000"/>
              </a:schemeClr>
            </a:solidFill>
            <a:prstDash val="dot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28" name="Picture 7" descr="LBNL_small_logo.psd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7075" y="6242050"/>
            <a:ext cx="5683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2138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600">
                <a:solidFill>
                  <a:srgbClr val="898989"/>
                </a:solidFill>
              </a:defRPr>
            </a:lvl1pPr>
          </a:lstStyle>
          <a:p>
            <a:r>
              <a:rPr lang="en-US" altLang="en-US"/>
              <a:t>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600">
                <a:solidFill>
                  <a:srgbClr val="898989"/>
                </a:solidFill>
              </a:defRPr>
            </a:lvl1pPr>
          </a:lstStyle>
          <a:p>
            <a:fld id="{5DECE226-F093-40FE-A998-FEC5E7ECDE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699" r:id="rId2"/>
    <p:sldLayoutId id="2147483706" r:id="rId3"/>
    <p:sldLayoutId id="2147483700" r:id="rId4"/>
    <p:sldLayoutId id="2147483701" r:id="rId5"/>
    <p:sldLayoutId id="2147483702" r:id="rId6"/>
    <p:sldLayoutId id="2147483707" r:id="rId7"/>
    <p:sldLayoutId id="2147483703" r:id="rId8"/>
    <p:sldLayoutId id="2147483704" r:id="rId9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336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C5993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C5993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C5993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2C5993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rtl="0" eaLnBrk="1" fontAlgn="base" hangingPunct="1">
        <a:spcBef>
          <a:spcPts val="900"/>
        </a:spcBef>
        <a:spcAft>
          <a:spcPct val="0"/>
        </a:spcAft>
        <a:defRPr sz="2400">
          <a:solidFill>
            <a:srgbClr val="003366"/>
          </a:solidFill>
          <a:latin typeface="+mn-lt"/>
          <a:ea typeface="+mn-ea"/>
          <a:cs typeface="+mn-cs"/>
        </a:defRPr>
      </a:lvl1pPr>
      <a:lvl2pPr marL="288925" indent="-227013" algn="l" rtl="0" eaLnBrk="1" fontAlgn="base" hangingPunct="1">
        <a:spcBef>
          <a:spcPts val="500"/>
        </a:spcBef>
        <a:spcAft>
          <a:spcPct val="0"/>
        </a:spcAft>
        <a:buSzPct val="85000"/>
        <a:buChar char="–"/>
        <a:defRPr sz="2400">
          <a:solidFill>
            <a:srgbClr val="003366"/>
          </a:solidFill>
          <a:latin typeface="+mn-lt"/>
          <a:ea typeface="+mn-ea"/>
        </a:defRPr>
      </a:lvl2pPr>
      <a:lvl3pPr marL="573088" indent="-117475" algn="l" rtl="0" eaLnBrk="1" fontAlgn="base" hangingPunct="1">
        <a:spcBef>
          <a:spcPts val="400"/>
        </a:spcBef>
        <a:spcAft>
          <a:spcPct val="0"/>
        </a:spcAft>
        <a:buSzPct val="75000"/>
        <a:buFont typeface="Lucida Grande" pitchFamily="-109" charset="0"/>
        <a:buChar char="–"/>
        <a:defRPr sz="2400">
          <a:solidFill>
            <a:srgbClr val="003366"/>
          </a:solidFill>
          <a:latin typeface="+mn-lt"/>
          <a:ea typeface="+mn-ea"/>
        </a:defRPr>
      </a:lvl3pPr>
      <a:lvl4pPr marL="909638" indent="-227013" algn="l" rtl="0" eaLnBrk="1" fontAlgn="base" hangingPunct="1">
        <a:spcBef>
          <a:spcPct val="20000"/>
        </a:spcBef>
        <a:spcAft>
          <a:spcPct val="0"/>
        </a:spcAft>
        <a:buSzPct val="75000"/>
        <a:buFont typeface="Lucida Grande" pitchFamily="-109" charset="0"/>
        <a:buChar char="–"/>
        <a:defRPr sz="2400">
          <a:solidFill>
            <a:srgbClr val="003366"/>
          </a:solidFill>
          <a:latin typeface="+mn-lt"/>
          <a:ea typeface="+mn-ea"/>
        </a:defRPr>
      </a:lvl4pPr>
      <a:lvl5pPr marL="1146175" indent="-236538" algn="l" rtl="0" eaLnBrk="1" fontAlgn="base" hangingPunct="1">
        <a:spcBef>
          <a:spcPct val="20000"/>
        </a:spcBef>
        <a:spcAft>
          <a:spcPct val="0"/>
        </a:spcAft>
        <a:buChar char="»"/>
        <a:defRPr sz="2400">
          <a:solidFill>
            <a:srgbClr val="003366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C5993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C5993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C5993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2C5993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33400" y="9144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604798" y="60960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525049" y="317500"/>
            <a:ext cx="8229600" cy="5969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8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XUNDL and some </a:t>
            </a:r>
            <a:r>
              <a:rPr lang="en-US" sz="28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thoughts</a:t>
            </a:r>
            <a:endParaRPr lang="en-US" sz="2800" i="1" dirty="0">
              <a:latin typeface="Calibri"/>
            </a:endParaRPr>
          </a:p>
        </p:txBody>
      </p:sp>
      <p:sp>
        <p:nvSpPr>
          <p:cNvPr id="14" name="Slide Number Placeholder 4"/>
          <p:cNvSpPr txBox="1">
            <a:spLocks/>
          </p:cNvSpPr>
          <p:nvPr/>
        </p:nvSpPr>
        <p:spPr>
          <a:xfrm>
            <a:off x="2580361" y="6268668"/>
            <a:ext cx="434653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1pPr>
            <a:lvl2pPr marL="37931725" indent="-37474525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9pPr>
          </a:lstStyle>
          <a:p>
            <a:r>
              <a:rPr lang="en-US" altLang="en-US" sz="1600" i="1" dirty="0" smtClean="0">
                <a:solidFill>
                  <a:srgbClr val="1833FA"/>
                </a:solidFill>
              </a:rPr>
              <a:t>USNDP meeting, BNL, Oct 31-Nov </a:t>
            </a:r>
            <a:r>
              <a:rPr lang="en-US" altLang="en-US" sz="1600" i="1" dirty="0" smtClean="0">
                <a:solidFill>
                  <a:srgbClr val="1833FA"/>
                </a:solidFill>
              </a:rPr>
              <a:t>3, </a:t>
            </a:r>
            <a:r>
              <a:rPr lang="en-US" altLang="en-US" sz="1600" i="1" dirty="0" smtClean="0">
                <a:solidFill>
                  <a:srgbClr val="1833FA"/>
                </a:solidFill>
              </a:rPr>
              <a:t>2017</a:t>
            </a:r>
            <a:endParaRPr lang="en-US" altLang="en-US" sz="1600" i="1" dirty="0">
              <a:solidFill>
                <a:srgbClr val="1833FA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775" y="1157288"/>
            <a:ext cx="8172450" cy="454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067725" y="1157288"/>
            <a:ext cx="1590500" cy="461665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2013Be12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032443" y="385116"/>
            <a:ext cx="2015295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M.S. Basunia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019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AE7533-C4E9-4307-849B-C754CA33B715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52400" y="115866"/>
            <a:ext cx="8763000" cy="7985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39140" y="9144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604798" y="60960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04798" y="268266"/>
            <a:ext cx="7980402" cy="6461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In Nuclear Data Sheets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>
          <a:xfrm>
            <a:off x="2580361" y="6268668"/>
            <a:ext cx="434653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1pPr>
            <a:lvl2pPr marL="37931725" indent="-37474525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9pPr>
          </a:lstStyle>
          <a:p>
            <a:r>
              <a:rPr lang="en-US" altLang="en-US" sz="1600" i="1" dirty="0">
                <a:solidFill>
                  <a:srgbClr val="1833FA"/>
                </a:solidFill>
              </a:rPr>
              <a:t>USNDP meeting, BNL, Oct 31-Nov </a:t>
            </a:r>
            <a:r>
              <a:rPr lang="en-US" altLang="en-US" sz="1600" i="1" dirty="0" smtClean="0">
                <a:solidFill>
                  <a:srgbClr val="1833FA"/>
                </a:solidFill>
              </a:rPr>
              <a:t>3, </a:t>
            </a:r>
            <a:r>
              <a:rPr lang="en-US" altLang="en-US" sz="1600" i="1" dirty="0">
                <a:solidFill>
                  <a:srgbClr val="1833FA"/>
                </a:solidFill>
              </a:rPr>
              <a:t>2017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399" y="943636"/>
            <a:ext cx="8585200" cy="127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15555"/>
            <a:ext cx="8915400" cy="2666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4993878"/>
            <a:ext cx="7594600" cy="1045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/>
        </p:nvCxnSpPr>
        <p:spPr bwMode="auto">
          <a:xfrm>
            <a:off x="5791200" y="5308600"/>
            <a:ext cx="253746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V="1">
            <a:off x="1282700" y="5651500"/>
            <a:ext cx="6413500" cy="25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/>
          <p:nvPr/>
        </p:nvCxnSpPr>
        <p:spPr bwMode="auto">
          <a:xfrm>
            <a:off x="1282700" y="6039006"/>
            <a:ext cx="1524000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Elbow Connector 13"/>
          <p:cNvCxnSpPr/>
          <p:nvPr/>
        </p:nvCxnSpPr>
        <p:spPr bwMode="auto">
          <a:xfrm rot="5400000">
            <a:off x="8021539" y="4988780"/>
            <a:ext cx="969842" cy="355599"/>
          </a:xfrm>
          <a:prstGeom prst="bentConnector2">
            <a:avLst/>
          </a:prstGeom>
          <a:solidFill>
            <a:schemeClr val="accent1"/>
          </a:solid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1981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33400" y="9144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604798" y="60960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525049" y="317500"/>
            <a:ext cx="8229600" cy="5969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8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Received e-mail</a:t>
            </a:r>
            <a:endParaRPr lang="en-US" sz="2800" i="1" dirty="0">
              <a:latin typeface="Calibri"/>
            </a:endParaRP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2580361" y="6268668"/>
            <a:ext cx="434653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1pPr>
            <a:lvl2pPr marL="37931725" indent="-37474525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9pPr>
          </a:lstStyle>
          <a:p>
            <a:r>
              <a:rPr lang="en-US" altLang="en-US" sz="1600" i="1" dirty="0">
                <a:solidFill>
                  <a:srgbClr val="1833FA"/>
                </a:solidFill>
              </a:rPr>
              <a:t>USNDP meeting, BNL, Oct 31-Nov 3, 2017</a:t>
            </a:r>
            <a:endParaRPr lang="en-US" altLang="en-US" sz="1600" i="1" dirty="0">
              <a:solidFill>
                <a:srgbClr val="1833FA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149" y="2382504"/>
            <a:ext cx="8857076" cy="1681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5207738" y="3527090"/>
            <a:ext cx="3458749" cy="127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23149" y="3704890"/>
            <a:ext cx="4542316" cy="127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2344347" y="1117600"/>
            <a:ext cx="4110421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From 1</a:t>
            </a:r>
            <a:r>
              <a:rPr lang="en-US" baseline="30000" dirty="0" smtClean="0"/>
              <a:t>st</a:t>
            </a:r>
            <a:r>
              <a:rPr lang="en-US" dirty="0" smtClean="0"/>
              <a:t> author of 2013Be12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614" y="4242945"/>
            <a:ext cx="8625823" cy="709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 flipV="1">
            <a:off x="6223000" y="2578100"/>
            <a:ext cx="2757225" cy="12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150614" y="2730500"/>
            <a:ext cx="1563886" cy="2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4112739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063" y="966788"/>
            <a:ext cx="7381875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Connector 2"/>
          <p:cNvCxnSpPr/>
          <p:nvPr/>
        </p:nvCxnSpPr>
        <p:spPr>
          <a:xfrm>
            <a:off x="739140" y="9144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604798" y="60960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 txBox="1">
            <a:spLocks/>
          </p:cNvSpPr>
          <p:nvPr/>
        </p:nvSpPr>
        <p:spPr>
          <a:xfrm>
            <a:off x="604798" y="268266"/>
            <a:ext cx="7980402" cy="6461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</a:pP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XUNDL – 2013Be12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</a:endParaRPr>
          </a:p>
        </p:txBody>
      </p:sp>
      <p:sp>
        <p:nvSpPr>
          <p:cNvPr id="6" name="Slide Number Placeholder 4"/>
          <p:cNvSpPr txBox="1">
            <a:spLocks/>
          </p:cNvSpPr>
          <p:nvPr/>
        </p:nvSpPr>
        <p:spPr>
          <a:xfrm>
            <a:off x="2580361" y="6268668"/>
            <a:ext cx="434653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1pPr>
            <a:lvl2pPr marL="37931725" indent="-37474525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9pPr>
          </a:lstStyle>
          <a:p>
            <a:r>
              <a:rPr lang="en-US" altLang="en-US" sz="1600" i="1" dirty="0">
                <a:solidFill>
                  <a:srgbClr val="1833FA"/>
                </a:solidFill>
              </a:rPr>
              <a:t>USNDP meeting, BNL, Oct 31-Nov 3, 2017</a:t>
            </a:r>
            <a:endParaRPr lang="en-US" altLang="en-US" sz="1600" i="1" dirty="0">
              <a:solidFill>
                <a:srgbClr val="1833F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7926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533400" y="9144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>
            <a:off x="604798" y="6096000"/>
            <a:ext cx="758952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 txBox="1">
            <a:spLocks/>
          </p:cNvSpPr>
          <p:nvPr/>
        </p:nvSpPr>
        <p:spPr>
          <a:xfrm>
            <a:off x="525049" y="317500"/>
            <a:ext cx="8229600" cy="596900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3366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C59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800" kern="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Thoughts</a:t>
            </a:r>
            <a:endParaRPr lang="en-US" sz="2800" i="1" dirty="0">
              <a:latin typeface="Calibri"/>
            </a:endParaRPr>
          </a:p>
        </p:txBody>
      </p:sp>
      <p:sp>
        <p:nvSpPr>
          <p:cNvPr id="5" name="Slide Number Placeholder 4"/>
          <p:cNvSpPr txBox="1">
            <a:spLocks/>
          </p:cNvSpPr>
          <p:nvPr/>
        </p:nvSpPr>
        <p:spPr>
          <a:xfrm>
            <a:off x="2580361" y="6268668"/>
            <a:ext cx="434653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1pPr>
            <a:lvl2pPr marL="37931725" indent="-37474525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5pPr>
            <a:lvl6pPr marL="4572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6pPr>
            <a:lvl7pPr marL="9144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7pPr>
            <a:lvl8pPr marL="1371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8pPr>
            <a:lvl9pPr marL="18288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pitchFamily="-109" charset="-128"/>
                <a:cs typeface="+mn-cs"/>
              </a:defRPr>
            </a:lvl9pPr>
          </a:lstStyle>
          <a:p>
            <a:r>
              <a:rPr lang="en-US" altLang="en-US" sz="1600" i="1" dirty="0">
                <a:solidFill>
                  <a:srgbClr val="1833FA"/>
                </a:solidFill>
              </a:rPr>
              <a:t>USNDP meeting, BNL, Oct 31-Nov 3, 2017</a:t>
            </a:r>
            <a:endParaRPr lang="en-US" altLang="en-US" sz="1600" i="1" dirty="0">
              <a:solidFill>
                <a:srgbClr val="1833FA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3206" y="1257300"/>
            <a:ext cx="7256194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833FA"/>
                </a:solidFill>
              </a:rPr>
              <a:t>Would it be a good practice -</a:t>
            </a:r>
          </a:p>
          <a:p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 smtClean="0"/>
              <a:t>XUNDL data </a:t>
            </a:r>
            <a:r>
              <a:rPr lang="en-US" dirty="0" smtClean="0"/>
              <a:t>set </a:t>
            </a:r>
            <a:r>
              <a:rPr lang="en-US" dirty="0" smtClean="0"/>
              <a:t>compilation - </a:t>
            </a:r>
            <a:r>
              <a:rPr lang="en-US" dirty="0" smtClean="0"/>
              <a:t>sending to 1</a:t>
            </a:r>
            <a:r>
              <a:rPr lang="en-US" baseline="30000" dirty="0" smtClean="0"/>
              <a:t>st</a:t>
            </a:r>
            <a:r>
              <a:rPr lang="en-US" dirty="0" smtClean="0"/>
              <a:t> author for checking and feedback with a time </a:t>
            </a:r>
            <a:r>
              <a:rPr lang="en-US" dirty="0" smtClean="0"/>
              <a:t>limit.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>
                <a:solidFill>
                  <a:srgbClr val="1833FA"/>
                </a:solidFill>
              </a:rPr>
              <a:t>Benefits:</a:t>
            </a:r>
          </a:p>
          <a:p>
            <a:r>
              <a:rPr lang="en-US" dirty="0" smtClean="0"/>
              <a:t>1. Outreach</a:t>
            </a:r>
            <a:endParaRPr lang="en-US" dirty="0"/>
          </a:p>
          <a:p>
            <a:r>
              <a:rPr lang="en-US" dirty="0" smtClean="0"/>
              <a:t>2. Corrections</a:t>
            </a:r>
            <a:endParaRPr lang="en-US" dirty="0" smtClean="0"/>
          </a:p>
          <a:p>
            <a:r>
              <a:rPr lang="en-US" dirty="0" smtClean="0"/>
              <a:t>3. </a:t>
            </a:r>
            <a:r>
              <a:rPr lang="en-US" dirty="0" smtClean="0"/>
              <a:t>Save review </a:t>
            </a:r>
            <a:r>
              <a:rPr lang="en-US" dirty="0" smtClean="0"/>
              <a:t>time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8961624"/>
      </p:ext>
    </p:extLst>
  </p:cSld>
  <p:clrMapOvr>
    <a:masterClrMapping/>
  </p:clrMapOvr>
</p:sld>
</file>

<file path=ppt/theme/theme1.xml><?xml version="1.0" encoding="utf-8"?>
<a:theme xmlns:a="http://schemas.openxmlformats.org/drawingml/2006/main" name="LBNL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LBNL_Template</Template>
  <TotalTime>2947</TotalTime>
  <Words>116</Words>
  <Application>Microsoft Office PowerPoint</Application>
  <PresentationFormat>On-screen Show (4:3)</PresentationFormat>
  <Paragraphs>23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LBNL_Template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Nuclear Structure and Decay Data of USNDP</dc:title>
  <dc:creator>Basunia</dc:creator>
  <cp:lastModifiedBy>Basunia</cp:lastModifiedBy>
  <cp:revision>170</cp:revision>
  <dcterms:created xsi:type="dcterms:W3CDTF">2016-01-31T07:51:06Z</dcterms:created>
  <dcterms:modified xsi:type="dcterms:W3CDTF">2017-11-03T11:39:51Z</dcterms:modified>
</cp:coreProperties>
</file>