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9" r:id="rId2"/>
    <p:sldId id="332" r:id="rId3"/>
    <p:sldId id="330" r:id="rId4"/>
    <p:sldId id="336" r:id="rId5"/>
    <p:sldId id="335" r:id="rId6"/>
    <p:sldId id="325" r:id="rId7"/>
    <p:sldId id="314" r:id="rId8"/>
    <p:sldId id="339" r:id="rId9"/>
    <p:sldId id="333" r:id="rId10"/>
    <p:sldId id="338" r:id="rId11"/>
    <p:sldId id="337" r:id="rId12"/>
    <p:sldId id="334" r:id="rId13"/>
    <p:sldId id="33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4BACC6"/>
    <a:srgbClr val="2245CE"/>
    <a:srgbClr val="71509D"/>
    <a:srgbClr val="1453C8"/>
    <a:srgbClr val="3552A5"/>
    <a:srgbClr val="235C6A"/>
    <a:srgbClr val="5F4A7C"/>
    <a:srgbClr val="5F4A7B"/>
    <a:srgbClr val="0FB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22"/>
    <p:restoredTop sz="94757"/>
  </p:normalViewPr>
  <p:slideViewPr>
    <p:cSldViewPr snapToGrid="0" snapToObjects="1">
      <p:cViewPr>
        <p:scale>
          <a:sx n="316" d="100"/>
          <a:sy n="316" d="100"/>
        </p:scale>
        <p:origin x="-9312" y="-29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752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2392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7843E-5846-634D-BE82-29DB6492E927}" type="datetimeFigureOut">
              <a:rPr lang="en-US" smtClean="0"/>
              <a:t>11/7/17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D29B5-A7BA-884E-BD13-B6F37FBFF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48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do this by bringing</a:t>
            </a:r>
            <a:r>
              <a:rPr lang="en-US" baseline="0" dirty="0" smtClean="0"/>
              <a:t> together young…and other…scientists and engineers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3"/>
            <a:ext cx="9143999" cy="705554"/>
          </a:xfrm>
          <a:solidFill>
            <a:srgbClr val="1F497D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079" y="6432045"/>
            <a:ext cx="425955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17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144000" cy="3050519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079" y="6432045"/>
            <a:ext cx="425955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36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9079" y="6432045"/>
            <a:ext cx="425955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6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5" y="2"/>
            <a:ext cx="9143999" cy="836613"/>
          </a:xfrm>
          <a:prstGeom prst="rect">
            <a:avLst/>
          </a:prstGeom>
          <a:solidFill>
            <a:srgbClr val="1F497D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vert="horz" wrap="square" lIns="91416" tIns="45709" rIns="91416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386263" y="6581776"/>
            <a:ext cx="377016" cy="27699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1F497D"/>
          </a:solidFill>
          <a:ln>
            <a:solidFill>
              <a:srgbClr val="4D72A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725065" y="6486536"/>
            <a:ext cx="367383" cy="2461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00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 smtClean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26313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718814" y="6453203"/>
            <a:ext cx="3377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Lee Bernstein</a:t>
            </a:r>
            <a:r>
              <a:rPr lang="en-US" sz="1200" dirty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		</a:t>
            </a:r>
            <a:r>
              <a:rPr lang="en-US" sz="1200" dirty="0" smtClean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		CSEWG </a:t>
            </a:r>
            <a:r>
              <a:rPr lang="en-US" sz="1200" baseline="0" dirty="0" smtClean="0">
                <a:solidFill>
                  <a:prstClr val="white"/>
                </a:solidFill>
                <a:latin typeface="Times New Roman" charset="0"/>
                <a:ea typeface="Times New Roman" charset="0"/>
                <a:cs typeface="Times New Roman" charset="0"/>
              </a:rPr>
              <a:t>2017</a:t>
            </a:r>
            <a:endParaRPr lang="en-US" sz="1200" dirty="0">
              <a:solidFill>
                <a:prstClr val="white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7" name="Picture 12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10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0" i="0">
          <a:solidFill>
            <a:schemeClr val="bg1"/>
          </a:solidFill>
          <a:latin typeface="Times New Roman" charset="0"/>
          <a:ea typeface="Times New Roman" charset="0"/>
          <a:cs typeface="Times New Roma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165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25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33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0" fontAlgn="base" hangingPunct="0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850" indent="-226954" algn="l" rtl="0" eaLnBrk="0" fontAlgn="base" hangingPunct="0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2pPr>
      <a:lvl3pPr marL="572941" indent="-117445" algn="l" rtl="0" eaLnBrk="0" fontAlgn="base" hangingPunct="0">
        <a:spcBef>
          <a:spcPts val="4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3pPr>
      <a:lvl4pPr marL="909404" indent="-226954" algn="l" rtl="0" eaLnBrk="0" fontAlgn="base" hangingPunct="0">
        <a:spcBef>
          <a:spcPct val="200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4pPr>
      <a:lvl5pPr marL="1145880" indent="-23647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6.jpeg"/><Relationship Id="rId5" Type="http://schemas.openxmlformats.org/officeDocument/2006/relationships/image" Target="../media/image37.tiff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png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44.tiff"/><Relationship Id="rId8" Type="http://schemas.openxmlformats.org/officeDocument/2006/relationships/image" Target="../media/image45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tiff"/><Relationship Id="rId7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.jpe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emf"/><Relationship Id="rId5" Type="http://schemas.openxmlformats.org/officeDocument/2006/relationships/image" Target="../media/image21.jpeg"/><Relationship Id="rId6" Type="http://schemas.openxmlformats.org/officeDocument/2006/relationships/image" Target="../media/image22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tiff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066" y="1"/>
            <a:ext cx="8243933" cy="304525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Cross Section Measurements </a:t>
            </a:r>
            <a:br>
              <a:rPr lang="en-US" sz="40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at LBNL and UC-Berkeley</a:t>
            </a:r>
            <a:endParaRPr lang="en-US" sz="66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186" y="5471905"/>
            <a:ext cx="1210542" cy="73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8339" y="542476"/>
            <a:ext cx="0" cy="2108257"/>
          </a:xfrm>
          <a:prstGeom prst="line">
            <a:avLst/>
          </a:prstGeom>
          <a:ln w="2857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3466" y="542476"/>
            <a:ext cx="0" cy="2108257"/>
          </a:xfrm>
          <a:prstGeom prst="line">
            <a:avLst/>
          </a:prstGeom>
          <a:ln w="28575" cmpd="sng">
            <a:solidFill>
              <a:srgbClr val="4F81B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" y="5716101"/>
            <a:ext cx="2069452" cy="675052"/>
          </a:xfrm>
          <a:prstGeom prst="rect">
            <a:avLst/>
          </a:prstGeom>
          <a:effectLst/>
        </p:spPr>
      </p:pic>
      <p:sp>
        <p:nvSpPr>
          <p:cNvPr id="10" name="TextBox 9"/>
          <p:cNvSpPr txBox="1"/>
          <p:nvPr/>
        </p:nvSpPr>
        <p:spPr>
          <a:xfrm>
            <a:off x="304430" y="3363310"/>
            <a:ext cx="69539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latin typeface="Times New Roman" charset="0"/>
                <a:ea typeface="Times New Roman" charset="0"/>
                <a:cs typeface="Times New Roman" charset="0"/>
              </a:rPr>
              <a:t>Lee Bernstein</a:t>
            </a:r>
          </a:p>
          <a:p>
            <a:endParaRPr lang="en-US" sz="1800" dirty="0" smtClean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Nuclear Science Division</a:t>
            </a: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Lawrence Berkeley National Laboratory</a:t>
            </a:r>
          </a:p>
          <a:p>
            <a:endParaRPr lang="en-US" sz="18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Department of Nuclear Engineering</a:t>
            </a: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University of California - Berkeley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985" y="5469355"/>
            <a:ext cx="772065" cy="77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2"/>
            <a:ext cx="9143999" cy="929387"/>
          </a:xfrm>
        </p:spPr>
        <p:txBody>
          <a:bodyPr/>
          <a:lstStyle/>
          <a:p>
            <a:r>
              <a:rPr lang="en-US" sz="2800" dirty="0" smtClean="0"/>
              <a:t>We are working with LANL and Wisconsin to develop </a:t>
            </a:r>
            <a:r>
              <a:rPr lang="en-US" sz="2800" baseline="30000" dirty="0" smtClean="0"/>
              <a:t>93</a:t>
            </a:r>
            <a:r>
              <a:rPr lang="en-US" sz="2800" dirty="0" smtClean="0"/>
              <a:t>Nb(p,x)</a:t>
            </a:r>
            <a:r>
              <a:rPr lang="en-US" sz="2800" baseline="30000" dirty="0" smtClean="0"/>
              <a:t>90</a:t>
            </a:r>
            <a:r>
              <a:rPr lang="en-US" sz="2800" dirty="0" smtClean="0"/>
              <a:t>Mo as a high energy proton dosimetry standard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89570" y="1057599"/>
            <a:ext cx="895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2288" lvl="1" indent="-352425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LANL Isotope Production Facility: 100 MeV proton linac</a:t>
            </a:r>
          </a:p>
          <a:p>
            <a:pPr marL="522288" lvl="1" indent="-352425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Stacked target experiments using state-of-the-art counting facility</a:t>
            </a:r>
          </a:p>
        </p:txBody>
      </p:sp>
      <p:pic>
        <p:nvPicPr>
          <p:cNvPr id="13" name="Content Placeholder 1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25"/>
          <a:stretch/>
        </p:blipFill>
        <p:spPr>
          <a:xfrm>
            <a:off x="1000716" y="3968798"/>
            <a:ext cx="2523069" cy="2192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158" y="1893695"/>
            <a:ext cx="5344204" cy="2075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16" y="1893695"/>
            <a:ext cx="1951442" cy="207510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28196" y="3630244"/>
            <a:ext cx="1223962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b="1" dirty="0">
                <a:solidFill>
                  <a:schemeClr val="bg1"/>
                </a:solidFill>
                <a:latin typeface="Lucida Grande"/>
                <a:cs typeface="Lucida Grande"/>
              </a:rPr>
              <a:t>M. Nortier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785" y="3968798"/>
            <a:ext cx="3213318" cy="2192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2" descr="D:\Documents\School Work\Isotope Data\Dec_Fe_Stack\figures\Filling-in-Nuclear-Data-Gaps-Berkeley-Lab-08.jpg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8"/>
          <a:stretch/>
        </p:blipFill>
        <p:spPr bwMode="auto">
          <a:xfrm>
            <a:off x="6737103" y="3968798"/>
            <a:ext cx="1559259" cy="21925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7072400" y="5822754"/>
            <a:ext cx="1223962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Lucida Grande"/>
                <a:cs typeface="Lucida Grande"/>
              </a:rPr>
              <a:t>A. Voyles</a:t>
            </a:r>
            <a:endParaRPr lang="en-US" sz="1600" b="1" dirty="0">
              <a:solidFill>
                <a:schemeClr val="bg1"/>
              </a:solidFill>
              <a:latin typeface="Lucida Grande"/>
              <a:cs typeface="Lucida Grand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9101" y="6488668"/>
            <a:ext cx="3332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See P. Griffin NDNCA, CSEWG talks</a:t>
            </a:r>
            <a:endParaRPr lang="en-US" sz="1600" i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971" y="2655567"/>
            <a:ext cx="2301903" cy="1319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06"/>
            <a:ext cx="9143999" cy="836613"/>
          </a:xfrm>
        </p:spPr>
        <p:txBody>
          <a:bodyPr/>
          <a:lstStyle/>
          <a:p>
            <a:r>
              <a:rPr lang="en-US" sz="2800" dirty="0" smtClean="0"/>
              <a:t>We have used (</a:t>
            </a:r>
            <a:r>
              <a:rPr lang="en-US" sz="2800" dirty="0" err="1" smtClean="0"/>
              <a:t>p,p</a:t>
            </a:r>
            <a:r>
              <a:rPr lang="en-US" sz="2800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800" dirty="0" smtClean="0"/>
              <a:t>) at GRETINA to measure the lifetime of Quasi-continuum states in </a:t>
            </a:r>
            <a:r>
              <a:rPr lang="en-US" sz="2800" baseline="30000" dirty="0" smtClean="0"/>
              <a:t>56</a:t>
            </a:r>
            <a:r>
              <a:rPr lang="en-US" sz="2800" dirty="0" smtClean="0"/>
              <a:t>Fe (L. Kirsch</a:t>
            </a:r>
            <a:r>
              <a:rPr lang="en-US" sz="2800" dirty="0"/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272" y="839719"/>
            <a:ext cx="4633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Mr. Kirsch’s experiment involves the first measurement of lifetimes in the nuclear quasi-continuum (QC) via DSAM following population in a direct reaction </a:t>
            </a:r>
            <a:r>
              <a:rPr lang="mr-IN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56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Fe(p,p’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 using GRETINA coupled to a phoswich wall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low-energy enhancement in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the RSF 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47657" y="29807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943355" y="6585003"/>
            <a:ext cx="6699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Thanks to H.L. Crawford, A.O. Macchiavelli and M.D. Jones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3"/>
          <a:stretch/>
        </p:blipFill>
        <p:spPr>
          <a:xfrm>
            <a:off x="5042647" y="2664566"/>
            <a:ext cx="4043580" cy="32718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11645" y="781961"/>
            <a:ext cx="1640832" cy="18886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7456" y="2546679"/>
            <a:ext cx="211860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evident as additional slowing in </a:t>
            </a:r>
          </a:p>
          <a:p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QC</a:t>
            </a:r>
            <a:endParaRPr lang="en-US" sz="2000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46" y="5165317"/>
            <a:ext cx="1690735" cy="1195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72" y="3805880"/>
            <a:ext cx="2301903" cy="13352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408" y="3990778"/>
            <a:ext cx="1492511" cy="2130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434" y="933045"/>
            <a:ext cx="2868682" cy="16136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5" name="Straight Arrow Connector 34"/>
          <p:cNvCxnSpPr/>
          <p:nvPr/>
        </p:nvCxnSpPr>
        <p:spPr bwMode="auto">
          <a:xfrm flipV="1">
            <a:off x="1016028" y="3137500"/>
            <a:ext cx="2353689" cy="2125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947924" y="3317365"/>
            <a:ext cx="76914" cy="9783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5323152" y="5921003"/>
            <a:ext cx="3430570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Upbend in </a:t>
            </a:r>
            <a:r>
              <a:rPr lang="en-US" sz="2000" b="1" i="1" smtClean="0">
                <a:latin typeface="Times New Roman" charset="0"/>
                <a:ea typeface="Times New Roman" charset="0"/>
                <a:cs typeface="Times New Roman" charset="0"/>
              </a:rPr>
              <a:t>RSF validated</a:t>
            </a:r>
            <a:endParaRPr lang="en-US" sz="20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11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22" y="1083491"/>
            <a:ext cx="3109229" cy="23319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47455" y="1064884"/>
            <a:ext cx="558417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The “Baghdad Atlas”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of (n</a:t>
            </a:r>
            <a:r>
              <a:rPr lang="en-US" b="1" baseline="-25000" dirty="0">
                <a:latin typeface="Times New Roman" charset="0"/>
                <a:ea typeface="Times New Roman" charset="0"/>
                <a:cs typeface="Times New Roman" charset="0"/>
              </a:rPr>
              <a:t>fast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,n’</a:t>
            </a:r>
            <a:r>
              <a:rPr lang="en-US" b="1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7090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-rays on 75 elements)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" y="3"/>
            <a:ext cx="9143999" cy="990442"/>
          </a:xfrm>
        </p:spPr>
        <p:txBody>
          <a:bodyPr/>
          <a:lstStyle/>
          <a:p>
            <a:r>
              <a:rPr lang="en-US" sz="2800" dirty="0" smtClean="0"/>
              <a:t>Aaron Hurst and Kaixin Song </a:t>
            </a:r>
            <a:r>
              <a:rPr lang="mr-IN" sz="2800" dirty="0" smtClean="0"/>
              <a:t>–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(n,n’</a:t>
            </a:r>
            <a:r>
              <a:rPr lang="en-US" sz="2800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800" dirty="0"/>
              <a:t>)</a:t>
            </a:r>
            <a:r>
              <a:rPr lang="en-US" sz="2800" dirty="0" smtClean="0"/>
              <a:t> data for improved non-destructive assay and forensics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5871461" y="6550223"/>
            <a:ext cx="2936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1400" i="1" dirty="0" smtClean="0">
                <a:solidFill>
                  <a:schemeClr val="bg1"/>
                </a:solidFill>
              </a:rPr>
              <a:t>http://nucleardata.berkeley.edu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2847" y="3533808"/>
            <a:ext cx="3089347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We are bringing the E</a:t>
            </a:r>
            <a:r>
              <a:rPr lang="en-US" sz="2400" i="1" baseline="-25000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, J</a:t>
            </a:r>
            <a:r>
              <a:rPr lang="en-US" sz="2400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π</a:t>
            </a:r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 data into agreement with modern ENSDF.</a:t>
            </a:r>
          </a:p>
          <a:p>
            <a:pPr algn="ctr"/>
            <a:r>
              <a:rPr lang="en-US" sz="2400" i="1" dirty="0" smtClean="0">
                <a:latin typeface="Times New Roman" charset="0"/>
                <a:ea typeface="Times New Roman" charset="0"/>
                <a:cs typeface="Times New Roman" charset="0"/>
              </a:rPr>
              <a:t>All data compiled to EXFOR* (Voyles)</a:t>
            </a:r>
            <a:endParaRPr lang="en-US" sz="2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469992" y="1701263"/>
            <a:ext cx="1787986" cy="2142590"/>
            <a:chOff x="3469992" y="1701263"/>
            <a:chExt cx="1787986" cy="21425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4857" y="1701263"/>
              <a:ext cx="1778257" cy="12961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469992" y="3012856"/>
              <a:ext cx="1787986" cy="8309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Iraqi Reactor “Decommissioned” by USAF in 1991</a:t>
              </a:r>
              <a:endParaRPr lang="en-US" sz="1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43723" y="1686899"/>
            <a:ext cx="1922022" cy="2156954"/>
            <a:chOff x="3138355" y="2606952"/>
            <a:chExt cx="2934627" cy="3021582"/>
          </a:xfrm>
        </p:grpSpPr>
        <p:sp>
          <p:nvSpPr>
            <p:cNvPr id="18" name="TextBox 17"/>
            <p:cNvSpPr txBox="1"/>
            <p:nvPr/>
          </p:nvSpPr>
          <p:spPr>
            <a:xfrm>
              <a:off x="3138355" y="4464427"/>
              <a:ext cx="2927713" cy="116410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Data rescued by the IAEA and sent to LBNL/UCB</a:t>
              </a:r>
              <a:endParaRPr lang="en-US" sz="5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7034" y="2606952"/>
              <a:ext cx="2905948" cy="1865989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7132922" y="1700534"/>
            <a:ext cx="1908102" cy="2143319"/>
            <a:chOff x="7132922" y="1700534"/>
            <a:chExt cx="1908102" cy="214331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2922" y="1700534"/>
              <a:ext cx="1908102" cy="134402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151825" y="3012856"/>
              <a:ext cx="1879807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Compiled into SQL database by Hurst and UC students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sz="500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66794" y="3031284"/>
            <a:ext cx="1490792" cy="3993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K. Song</a:t>
            </a:r>
            <a:endParaRPr lang="en-US" sz="20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09748" y="1093614"/>
            <a:ext cx="1482446" cy="3993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A. Hurst</a:t>
            </a:r>
            <a:endParaRPr lang="en-US" sz="2000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7455" y="3928150"/>
            <a:ext cx="5584177" cy="23816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73398" y="5701706"/>
            <a:ext cx="294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*thanks 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to Boris Pritychenko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!</a:t>
            </a:r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04285" y="705557"/>
            <a:ext cx="873543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Our group mentors non-USNDP supported graduate students from the UC-Berkeley Department of Nuclear Engineering to lead on targeted cross section measurements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Helvetica Light"/>
                <a:cs typeface="Helvetica Light"/>
              </a:rPr>
              <a:t>I</a:t>
            </a:r>
            <a:r>
              <a:rPr lang="en-US" sz="2400" dirty="0" smtClean="0">
                <a:latin typeface="Helvetica Light"/>
                <a:cs typeface="Helvetica Light"/>
              </a:rPr>
              <a:t>sotope production: </a:t>
            </a:r>
            <a:r>
              <a:rPr lang="en-US" sz="2400" baseline="30000" dirty="0" smtClean="0">
                <a:latin typeface="Helvetica Light"/>
                <a:cs typeface="Helvetica Light"/>
              </a:rPr>
              <a:t>64</a:t>
            </a:r>
            <a:r>
              <a:rPr lang="en-US" sz="2400" dirty="0" smtClean="0">
                <a:latin typeface="Helvetica Light"/>
                <a:cs typeface="Helvetica Light"/>
              </a:rPr>
              <a:t>Cu, </a:t>
            </a:r>
            <a:r>
              <a:rPr lang="en-US" sz="2400" baseline="30000" dirty="0" smtClean="0">
                <a:latin typeface="Helvetica Light"/>
                <a:cs typeface="Helvetica Light"/>
              </a:rPr>
              <a:t>47</a:t>
            </a:r>
            <a:r>
              <a:rPr lang="en-US" sz="2400" dirty="0" smtClean="0">
                <a:latin typeface="Helvetica Light"/>
                <a:cs typeface="Helvetica Light"/>
              </a:rPr>
              <a:t>Sc, </a:t>
            </a:r>
            <a:r>
              <a:rPr lang="en-US" sz="2400" baseline="30000" dirty="0" smtClean="0">
                <a:latin typeface="Helvetica Light"/>
                <a:cs typeface="Helvetica Light"/>
              </a:rPr>
              <a:t>134</a:t>
            </a:r>
            <a:r>
              <a:rPr lang="en-US" sz="2400" dirty="0" smtClean="0">
                <a:latin typeface="Helvetica Light"/>
                <a:cs typeface="Helvetica Light"/>
              </a:rPr>
              <a:t>Ce (Voyles, Morrell)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Helvetica Light"/>
                <a:cs typeface="Helvetica Light"/>
              </a:rPr>
              <a:t>Nuclear energy system design: </a:t>
            </a:r>
            <a:r>
              <a:rPr lang="en-US" sz="2400" baseline="30000" dirty="0" smtClean="0">
                <a:latin typeface="Helvetica Light"/>
                <a:cs typeface="Helvetica Light"/>
              </a:rPr>
              <a:t>35</a:t>
            </a:r>
            <a:r>
              <a:rPr lang="en-US" sz="2400" dirty="0" smtClean="0">
                <a:latin typeface="Helvetica Light"/>
                <a:cs typeface="Helvetica Light"/>
              </a:rPr>
              <a:t>Cl(n,p) (Chong)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Helvetica Light"/>
                <a:cs typeface="Helvetica Light"/>
              </a:rPr>
              <a:t>New dosimetry standards: </a:t>
            </a:r>
            <a:r>
              <a:rPr lang="en-US" sz="2400" baseline="30000" dirty="0" smtClean="0">
                <a:latin typeface="Helvetica Light"/>
                <a:cs typeface="Helvetica Light"/>
              </a:rPr>
              <a:t>90</a:t>
            </a:r>
            <a:r>
              <a:rPr lang="en-US" sz="2400" dirty="0" smtClean="0">
                <a:latin typeface="Helvetica Light"/>
                <a:cs typeface="Helvetica Light"/>
              </a:rPr>
              <a:t>Mo (Voyles)</a:t>
            </a:r>
            <a:endParaRPr lang="en-US" sz="2400" dirty="0">
              <a:latin typeface="Helvetica Light"/>
              <a:cs typeface="Helvetica Ligh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These students also help in the evaluation, compilation and dissemination of nuclear data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Helvetica Light"/>
                <a:cs typeface="Helvetica Light"/>
              </a:rPr>
              <a:t>EXFOR compilation </a:t>
            </a:r>
            <a:r>
              <a:rPr lang="en-US" sz="2400" dirty="0">
                <a:latin typeface="Helvetica Light"/>
                <a:cs typeface="Helvetica Light"/>
              </a:rPr>
              <a:t>of the Baghdad Atlas (</a:t>
            </a:r>
            <a:r>
              <a:rPr lang="en-US" sz="2400" dirty="0" smtClean="0">
                <a:latin typeface="Helvetica Light"/>
                <a:cs typeface="Helvetica Light"/>
              </a:rPr>
              <a:t>Voyles, Song)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aseline="30000" dirty="0" smtClean="0">
                <a:latin typeface="Helvetica Light"/>
                <a:cs typeface="Helvetica Light"/>
              </a:rPr>
              <a:t>239</a:t>
            </a:r>
            <a:r>
              <a:rPr lang="en-US" sz="2400" dirty="0" smtClean="0">
                <a:latin typeface="Helvetica Light"/>
                <a:cs typeface="Helvetica Light"/>
              </a:rPr>
              <a:t>Pu(n,x) for ENDF with BNL, KAPL (Lewis</a:t>
            </a:r>
            <a:r>
              <a:rPr lang="en-US" sz="2400" dirty="0" smtClean="0">
                <a:latin typeface="Helvetica Light"/>
                <a:cs typeface="Helvetica Light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All of our experiments are guided by nuclear data needs documents and papers.</a:t>
            </a:r>
            <a:endParaRPr lang="en-US" sz="2800" dirty="0" smtClean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673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267" y="992296"/>
            <a:ext cx="6265333" cy="3633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3"/>
            <a:ext cx="9143999" cy="900542"/>
          </a:xfrm>
        </p:spPr>
        <p:txBody>
          <a:bodyPr/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The LBNL/UCB Nuclear Data Group*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9441" y="4326469"/>
            <a:ext cx="862737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A. Lewis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15733" y="992296"/>
            <a:ext cx="10807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A. Springer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4693" y="992296"/>
            <a:ext cx="122982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J</a:t>
            </a:r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. Batchelder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8320" y="4318001"/>
            <a:ext cx="10807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M. Basunia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5307" y="992296"/>
            <a:ext cx="83227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A. Hurst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4649" y="3508588"/>
            <a:ext cx="1652910" cy="2323966"/>
            <a:chOff x="94649" y="3559388"/>
            <a:chExt cx="1652910" cy="23239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649" y="3862049"/>
              <a:ext cx="1652910" cy="20213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80118" y="3559388"/>
              <a:ext cx="88197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L. Kirsch</a:t>
              </a:r>
              <a:endPara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10383" y="3508588"/>
            <a:ext cx="1652337" cy="2318085"/>
            <a:chOff x="7410383" y="3508588"/>
            <a:chExt cx="1652337" cy="23180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10383" y="3824083"/>
              <a:ext cx="1652337" cy="20025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769949" y="3508588"/>
              <a:ext cx="93320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A. Voyles</a:t>
              </a:r>
              <a:endPara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784774" y="992296"/>
            <a:ext cx="101181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E. Browne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1050" y="4813525"/>
            <a:ext cx="5041900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000" i="1" kern="0" dirty="0">
                <a:latin typeface="Times New Roman" charset="0"/>
                <a:ea typeface="Times New Roman" charset="0"/>
                <a:cs typeface="Times New Roman" charset="0"/>
              </a:rPr>
              <a:t>Our goal is to address the data needs of the applied </a:t>
            </a:r>
            <a:r>
              <a:rPr lang="en-US" sz="2000" i="1" kern="0" dirty="0" smtClean="0">
                <a:latin typeface="Times New Roman" charset="0"/>
                <a:ea typeface="Times New Roman" charset="0"/>
                <a:cs typeface="Times New Roman" charset="0"/>
              </a:rPr>
              <a:t>and basic nuclear science community </a:t>
            </a:r>
            <a:r>
              <a:rPr lang="en-US" sz="2000" i="1" kern="0" dirty="0">
                <a:latin typeface="Times New Roman" charset="0"/>
                <a:ea typeface="Times New Roman" charset="0"/>
                <a:cs typeface="Times New Roman" charset="0"/>
              </a:rPr>
              <a:t>while training the next generation of nuclear scientists and engineers in the process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2875" y="1040022"/>
            <a:ext cx="1514475" cy="2198475"/>
            <a:chOff x="142875" y="1211475"/>
            <a:chExt cx="1514475" cy="21984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875" y="1504950"/>
              <a:ext cx="1514475" cy="1905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4856" y="1211475"/>
              <a:ext cx="117051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E. Matthews</a:t>
              </a:r>
              <a:endPara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00942" y="1040022"/>
            <a:ext cx="1528762" cy="2239750"/>
            <a:chOff x="7500942" y="1089238"/>
            <a:chExt cx="1528762" cy="2239750"/>
          </a:xfrm>
        </p:grpSpPr>
        <p:pic>
          <p:nvPicPr>
            <p:cNvPr id="19" name="Picture 18" descr="rick.gif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06" r="7112" b="6180"/>
            <a:stretch/>
          </p:blipFill>
          <p:spPr>
            <a:xfrm>
              <a:off x="7500942" y="1399531"/>
              <a:ext cx="1528762" cy="19294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575871" y="1089238"/>
              <a:ext cx="137890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R. B. Firestone</a:t>
              </a:r>
              <a:endPara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3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2"/>
            <a:ext cx="9143999" cy="929387"/>
          </a:xfrm>
        </p:spPr>
        <p:txBody>
          <a:bodyPr/>
          <a:lstStyle/>
          <a:p>
            <a:r>
              <a:rPr lang="en-US" sz="2800" dirty="0" smtClean="0"/>
              <a:t>Experimental </a:t>
            </a:r>
            <a:r>
              <a:rPr lang="en-US" sz="2800" dirty="0"/>
              <a:t>f</a:t>
            </a:r>
            <a:r>
              <a:rPr lang="en-US" sz="2800" dirty="0" smtClean="0"/>
              <a:t>acilities utilized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" y="929389"/>
                <a:ext cx="3233529" cy="393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u="sng" dirty="0" smtClean="0">
                    <a:latin typeface="Helvetica Light"/>
                    <a:cs typeface="Helvetica Light"/>
                  </a:rPr>
                  <a:t>LBNL 88-Inch cyclotron</a:t>
                </a:r>
              </a:p>
              <a:p>
                <a:pPr marL="352425" lvl="1" indent="-339725">
                  <a:buFont typeface="Arial"/>
                  <a:buChar char="•"/>
                </a:pPr>
                <a:r>
                  <a:rPr lang="en-US" sz="2000" dirty="0" smtClean="0">
                    <a:latin typeface="Helvetica Light"/>
                    <a:cs typeface="Helvetica Light"/>
                  </a:rPr>
                  <a:t>K-150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𝑝</m:t>
                        </m:r>
                      </m:sub>
                      <m:sup>
                        <m:r>
                          <a:rPr lang="en-US" sz="2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𝑀𝑎𝑥</m:t>
                        </m:r>
                      </m:sup>
                    </m:sSubSup>
                  </m:oMath>
                </a14:m>
                <a:r>
                  <a:rPr lang="en-US" sz="2000" dirty="0" smtClean="0">
                    <a:latin typeface="Helvetica Light"/>
                    <a:cs typeface="Helvetica Light"/>
                  </a:rPr>
                  <a:t>=60 MeV)</a:t>
                </a:r>
              </a:p>
              <a:p>
                <a:pPr marL="352425" lvl="1" indent="-339725">
                  <a:buFont typeface="Arial"/>
                  <a:buChar char="•"/>
                </a:pPr>
                <a:r>
                  <a:rPr lang="en-US" sz="2000" dirty="0">
                    <a:latin typeface="Helvetica Light"/>
                    <a:cs typeface="Helvetica Light"/>
                  </a:rPr>
                  <a:t>p</a:t>
                </a:r>
                <a:r>
                  <a:rPr lang="en-US" sz="2000" dirty="0" smtClean="0">
                    <a:latin typeface="Helvetica Light"/>
                    <a:cs typeface="Helvetica Light"/>
                  </a:rPr>
                  <a:t>, D stacked target measurements</a:t>
                </a:r>
              </a:p>
              <a:p>
                <a:pPr marL="352425" lvl="1" indent="-339725">
                  <a:buFont typeface="Arial"/>
                  <a:buChar char="•"/>
                </a:pPr>
                <a:r>
                  <a:rPr lang="en-US" sz="2000" dirty="0" smtClean="0">
                    <a:latin typeface="Helvetica Light"/>
                    <a:cs typeface="Helvetica Light"/>
                  </a:rPr>
                  <a:t>ECR ion sources     provide Z=1-92 beams </a:t>
                </a:r>
              </a:p>
              <a:p>
                <a:pPr marL="352425" lvl="1" indent="-339725">
                  <a:buFont typeface="Arial"/>
                  <a:buChar char="•"/>
                </a:pPr>
                <a:r>
                  <a:rPr lang="en-US" sz="2000" dirty="0" smtClean="0">
                    <a:latin typeface="Helvetica Light"/>
                    <a:cs typeface="Helvetica Light"/>
                  </a:rPr>
                  <a:t>Intense d-breakup   neutron beams</a:t>
                </a:r>
              </a:p>
              <a:p>
                <a:pPr marL="352425" lvl="1" indent="-339725">
                  <a:buFont typeface="Arial"/>
                  <a:buChar char="•"/>
                </a:pPr>
                <a:r>
                  <a:rPr lang="en-US" sz="2000" dirty="0" smtClean="0">
                    <a:latin typeface="Helvetica Light"/>
                    <a:cs typeface="Helvetica Light"/>
                  </a:rPr>
                  <a:t>Quasi-monoenergetic </a:t>
                </a:r>
                <a:r>
                  <a:rPr lang="en-US" sz="2000" baseline="30000" dirty="0">
                    <a:latin typeface="Helvetica Light"/>
                    <a:cs typeface="Helvetica Light"/>
                  </a:rPr>
                  <a:t>7</a:t>
                </a:r>
                <a:r>
                  <a:rPr lang="en-US" sz="2000" dirty="0">
                    <a:latin typeface="Helvetica Light"/>
                    <a:cs typeface="Helvetica Light"/>
                  </a:rPr>
                  <a:t>Li(p,n) </a:t>
                </a:r>
                <a:r>
                  <a:rPr lang="en-US" sz="2000" dirty="0" smtClean="0">
                    <a:latin typeface="Helvetica Light"/>
                    <a:cs typeface="Helvetica Light"/>
                  </a:rPr>
                  <a:t>neutron beam </a:t>
                </a:r>
                <a:r>
                  <a:rPr lang="en-US" sz="2000" i="1" dirty="0" smtClean="0">
                    <a:latin typeface="Helvetica Light"/>
                    <a:cs typeface="Helvetica Light"/>
                  </a:rPr>
                  <a:t>(Under development)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29389"/>
                <a:ext cx="3233529" cy="3938835"/>
              </a:xfrm>
              <a:prstGeom prst="rect">
                <a:avLst/>
              </a:prstGeom>
              <a:blipFill rotWithShape="0">
                <a:blip r:embed="rId2"/>
                <a:stretch>
                  <a:fillRect l="-1321" t="-1236" r="-1509" b="-1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14262" y="927016"/>
                <a:ext cx="3021496" cy="3908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u="sng" dirty="0" smtClean="0">
                    <a:latin typeface="Helvetica Light"/>
                    <a:cs typeface="Helvetica Light"/>
                  </a:rPr>
                  <a:t>UCB High Flux Neutron Generator</a:t>
                </a:r>
                <a:endParaRPr lang="en-US" sz="2000" dirty="0" smtClean="0">
                  <a:latin typeface="Helvetica Light"/>
                  <a:cs typeface="Helvetica Light"/>
                </a:endParaRPr>
              </a:p>
              <a:p>
                <a:pPr marL="404813" lvl="1" indent="-354013">
                  <a:buFont typeface="Arial"/>
                  <a:buChar char="•"/>
                </a:pPr>
                <a:r>
                  <a:rPr lang="en-US" sz="2000" dirty="0" smtClean="0">
                    <a:latin typeface="Helvetica Light"/>
                    <a:cs typeface="Helvetica Light"/>
                  </a:rPr>
                  <a:t>Self-loading DD neutron source.</a:t>
                </a:r>
              </a:p>
              <a:p>
                <a:pPr marL="404813" lvl="1" indent="-354013">
                  <a:buFont typeface="Arial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𝑖𝑛𝑡𝑒𝑟𝑛𝑎𝑙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𝑀𝑎𝑥</m:t>
                        </m:r>
                      </m:sup>
                    </m:sSubSup>
                  </m:oMath>
                </a14:m>
                <a:r>
                  <a:rPr lang="en-US" sz="2000" dirty="0" smtClean="0">
                    <a:latin typeface="Helvetica Light"/>
                    <a:cs typeface="Helvetica Light"/>
                  </a:rPr>
                  <a:t>=10</a:t>
                </a:r>
                <a:r>
                  <a:rPr lang="en-US" sz="2000" baseline="30000" dirty="0" smtClean="0">
                    <a:latin typeface="Helvetica Light"/>
                    <a:cs typeface="Helvetica Light"/>
                  </a:rPr>
                  <a:t>9</a:t>
                </a:r>
                <a:r>
                  <a:rPr lang="en-US" sz="2000" dirty="0" smtClean="0">
                    <a:latin typeface="Helvetica Light"/>
                    <a:cs typeface="Helvetica Light"/>
                  </a:rPr>
                  <a:t> n/s/cm</a:t>
                </a:r>
                <a:r>
                  <a:rPr lang="en-US" sz="2000" baseline="30000" dirty="0" smtClean="0">
                    <a:latin typeface="Helvetica Light"/>
                    <a:cs typeface="Helvetica Light"/>
                  </a:rPr>
                  <a:t>2</a:t>
                </a:r>
                <a:endParaRPr lang="en-US" sz="2000" dirty="0" smtClean="0">
                  <a:latin typeface="Helvetica Light"/>
                  <a:cs typeface="Helvetica Light"/>
                </a:endParaRPr>
              </a:p>
              <a:p>
                <a:pPr marL="404813" lvl="1" indent="-354013">
                  <a:buFont typeface="Arial"/>
                  <a:buChar char="•"/>
                </a:pPr>
                <a:r>
                  <a:rPr lang="en-US" sz="2000" dirty="0" smtClean="0">
                    <a:latin typeface="Helvetica Light"/>
                    <a:cs typeface="Helvetica Light"/>
                  </a:rPr>
                  <a:t>Internal target mounting maximizes flux/source neutron</a:t>
                </a:r>
              </a:p>
              <a:p>
                <a:pPr marL="404813" lvl="1" indent="-354013">
                  <a:buFont typeface="Arial"/>
                  <a:buChar char="•"/>
                </a:pPr>
                <a:r>
                  <a:rPr lang="en-US" sz="2000" dirty="0" smtClean="0">
                    <a:latin typeface="Helvetica Light"/>
                    <a:cs typeface="Helvetica Light"/>
                  </a:rPr>
                  <a:t>External beam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𝑒𝑥𝑡𝑒𝑟𝑛𝑎𝑙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𝑀𝑎𝑥</m:t>
                        </m:r>
                      </m:sup>
                    </m:sSubSup>
                    <m:r>
                      <a:rPr lang="en-US" b="0" i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≤</m:t>
                    </m:r>
                  </m:oMath>
                </a14:m>
                <a:r>
                  <a:rPr lang="en-US" sz="2000" dirty="0" smtClean="0">
                    <a:latin typeface="Helvetica Light"/>
                    <a:cs typeface="Helvetica Light"/>
                  </a:rPr>
                  <a:t>10</a:t>
                </a:r>
                <a:r>
                  <a:rPr lang="en-US" sz="2000" baseline="30000" dirty="0">
                    <a:latin typeface="Helvetica Light"/>
                    <a:cs typeface="Helvetica Light"/>
                  </a:rPr>
                  <a:t>3</a:t>
                </a:r>
                <a:r>
                  <a:rPr lang="en-US" sz="2000" dirty="0" smtClean="0">
                    <a:latin typeface="Helvetica Light"/>
                    <a:cs typeface="Helvetica Light"/>
                  </a:rPr>
                  <a:t> n/s/cm</a:t>
                </a:r>
                <a:r>
                  <a:rPr lang="en-US" sz="2000" baseline="30000" dirty="0" smtClean="0">
                    <a:latin typeface="Helvetica Light"/>
                    <a:cs typeface="Helvetica Light"/>
                  </a:rPr>
                  <a:t>2</a:t>
                </a:r>
                <a:endParaRPr lang="en-US" sz="2000" dirty="0" smtClean="0">
                  <a:latin typeface="Helvetica Light"/>
                  <a:cs typeface="Helvetica Light"/>
                </a:endParaRPr>
              </a:p>
              <a:p>
                <a:pPr marL="404813" lvl="1" indent="-354013">
                  <a:buFont typeface="Arial"/>
                  <a:buChar char="•"/>
                </a:pPr>
                <a:r>
                  <a:rPr lang="en-US" sz="2000" dirty="0" smtClean="0">
                    <a:latin typeface="Helvetica Light"/>
                    <a:cs typeface="Helvetica Light"/>
                  </a:rPr>
                  <a:t>Flux quantized by co-loaded In/Ni foils</a:t>
                </a:r>
                <a:endParaRPr lang="en-US" sz="2000" i="1" dirty="0" smtClean="0">
                  <a:latin typeface="Helvetica Light"/>
                  <a:cs typeface="Helvetica Ligh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262" y="927016"/>
                <a:ext cx="3021496" cy="3908762"/>
              </a:xfrm>
              <a:prstGeom prst="rect">
                <a:avLst/>
              </a:prstGeom>
              <a:blipFill rotWithShape="0">
                <a:blip r:embed="rId3"/>
                <a:stretch>
                  <a:fillRect l="-1210" t="-1248" r="-806" b="-2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930349" y="927016"/>
            <a:ext cx="3213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Helvetica Light"/>
                <a:cs typeface="Helvetica Light"/>
              </a:rPr>
              <a:t>LANL Isotope Production Facility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marL="522288" lvl="1" indent="-352425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100 MeV proton linac</a:t>
            </a:r>
          </a:p>
          <a:p>
            <a:pPr marL="522288" lvl="1" indent="-352425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Stacked target experiments using state-of-the-art counting facility</a:t>
            </a:r>
          </a:p>
          <a:p>
            <a:pPr marL="522288" lvl="1" indent="-352425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µA to mA currents</a:t>
            </a:r>
            <a:endParaRPr lang="en-US" sz="2000" i="1" dirty="0" smtClean="0">
              <a:latin typeface="Helvetica Light"/>
              <a:cs typeface="Helvetica Light"/>
            </a:endParaRPr>
          </a:p>
        </p:txBody>
      </p:sp>
      <p:pic>
        <p:nvPicPr>
          <p:cNvPr id="10" name="Picture 9" descr="IMG_0991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379" y="4942927"/>
            <a:ext cx="1901283" cy="13214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106" y="4942927"/>
            <a:ext cx="1703594" cy="13104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Content Placeholder 1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25"/>
          <a:stretch/>
        </p:blipFill>
        <p:spPr>
          <a:xfrm>
            <a:off x="6728837" y="4942927"/>
            <a:ext cx="1616681" cy="14048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306" y="3612954"/>
            <a:ext cx="2817742" cy="109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2"/>
            <a:ext cx="9143999" cy="929387"/>
          </a:xfrm>
        </p:spPr>
        <p:txBody>
          <a:bodyPr/>
          <a:lstStyle/>
          <a:p>
            <a:r>
              <a:rPr lang="en-US" sz="2800" dirty="0" smtClean="0"/>
              <a:t>Targeted Cross Section Measurements using the HFNG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57163" y="951247"/>
            <a:ext cx="8986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lvl="1" indent="-354013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Said Qaim called for measurements of (n,p) cross sections for the production of non-standard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2000" baseline="30000" dirty="0" smtClean="0">
                <a:latin typeface="Helvetica Light"/>
                <a:cs typeface="Helvetica Light"/>
              </a:rPr>
              <a:t>—</a:t>
            </a:r>
            <a:r>
              <a:rPr lang="en-US" sz="2000" dirty="0" smtClean="0">
                <a:latin typeface="Helvetica Light"/>
                <a:cs typeface="Helvetica Light"/>
              </a:rPr>
              <a:t>emitters at </a:t>
            </a:r>
            <a:r>
              <a:rPr lang="en-US" sz="2000" dirty="0">
                <a:latin typeface="Helvetica Light"/>
                <a:cs typeface="Helvetica Light"/>
              </a:rPr>
              <a:t>NDNCA</a:t>
            </a:r>
            <a:endParaRPr lang="en-US" sz="2000" dirty="0" smtClean="0">
              <a:latin typeface="Helvetica Light"/>
              <a:cs typeface="Helvetica Light"/>
            </a:endParaRPr>
          </a:p>
          <a:p>
            <a:pPr marL="404813" lvl="1" indent="-354013">
              <a:buFont typeface="Arial"/>
              <a:buChar char="•"/>
            </a:pPr>
            <a:endParaRPr lang="en-US" sz="2000" i="1" dirty="0">
              <a:latin typeface="Helvetica Light"/>
              <a:cs typeface="Helvetica Light"/>
            </a:endParaRPr>
          </a:p>
          <a:p>
            <a:pPr marL="404813" lvl="1" indent="-354013">
              <a:buFont typeface="Arial"/>
              <a:buChar char="•"/>
            </a:pPr>
            <a:endParaRPr lang="en-US" sz="2000" i="1" dirty="0" smtClean="0">
              <a:latin typeface="Helvetica Light"/>
              <a:cs typeface="Helvetica Light"/>
            </a:endParaRPr>
          </a:p>
          <a:p>
            <a:pPr marL="404813" lvl="1" indent="-354013">
              <a:buFont typeface="Arial"/>
              <a:buChar char="•"/>
            </a:pPr>
            <a:endParaRPr lang="en-US" sz="2000" i="1" dirty="0" smtClean="0">
              <a:latin typeface="Helvetica Light"/>
              <a:cs typeface="Helvetica Light"/>
            </a:endParaRPr>
          </a:p>
          <a:p>
            <a:pPr marL="404813" lvl="1" indent="-354013">
              <a:buFont typeface="Arial"/>
              <a:buChar char="•"/>
            </a:pPr>
            <a:endParaRPr lang="en-US" sz="2000" i="1" dirty="0">
              <a:latin typeface="Helvetica Light"/>
              <a:cs typeface="Helvetica Light"/>
            </a:endParaRPr>
          </a:p>
          <a:p>
            <a:pPr marL="404813" lvl="1" indent="-354013">
              <a:buFont typeface="Arial"/>
              <a:buChar char="•"/>
            </a:pPr>
            <a:r>
              <a:rPr lang="en-US" sz="2000" dirty="0" smtClean="0">
                <a:latin typeface="Helvetica Light"/>
                <a:cs typeface="Helvetica Light"/>
              </a:rPr>
              <a:t>We published our first results</a:t>
            </a:r>
            <a:r>
              <a:rPr lang="en-US" sz="2000" dirty="0">
                <a:latin typeface="Helvetica Light"/>
                <a:cs typeface="Helvetica Light"/>
              </a:rPr>
              <a:t> </a:t>
            </a:r>
            <a:r>
              <a:rPr lang="en-US" sz="2000" dirty="0" smtClean="0">
                <a:latin typeface="Helvetica Light"/>
                <a:cs typeface="Helvetica Light"/>
              </a:rPr>
              <a:t>in September</a:t>
            </a:r>
            <a:r>
              <a:rPr lang="en-US" sz="2000" baseline="30000" dirty="0" smtClean="0">
                <a:latin typeface="Helvetica Light"/>
                <a:cs typeface="Helvetica Light"/>
              </a:rPr>
              <a:t>*</a:t>
            </a:r>
            <a:r>
              <a:rPr lang="en-US" sz="2000" dirty="0" smtClean="0">
                <a:latin typeface="Helvetica Light"/>
                <a:cs typeface="Helvetica Light"/>
              </a:rPr>
              <a:t>, introducing a </a:t>
            </a:r>
            <a:r>
              <a:rPr lang="en-US" sz="2000" i="1" u="sng" dirty="0" smtClean="0">
                <a:latin typeface="Helvetica Light"/>
                <a:cs typeface="Helvetica Light"/>
              </a:rPr>
              <a:t>neutron utilization parameter (</a:t>
            </a:r>
            <a:r>
              <a:rPr lang="en-US" sz="2000" i="1" u="sng" dirty="0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000" i="1" u="sng" baseline="-25000" dirty="0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000" i="1" u="sng" dirty="0" smtClean="0">
                <a:latin typeface="Helvetica Light"/>
                <a:cs typeface="Helvetica Light"/>
              </a:rPr>
              <a:t>) </a:t>
            </a:r>
            <a:r>
              <a:rPr lang="en-US" sz="2000" dirty="0" smtClean="0">
                <a:latin typeface="Helvetica Light"/>
                <a:cs typeface="Helvetica Light"/>
              </a:rPr>
              <a:t>which characterizes the effectiveness of a neutron generator as an isotope generator</a:t>
            </a:r>
          </a:p>
          <a:p>
            <a:pPr marL="404813" lvl="1" indent="-354013">
              <a:buFont typeface="Arial"/>
              <a:buChar char="•"/>
            </a:pPr>
            <a:endParaRPr lang="en-US" sz="2000" i="1" dirty="0" smtClean="0">
              <a:latin typeface="Helvetica Light"/>
              <a:cs typeface="Helvetica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887" y="3820232"/>
            <a:ext cx="2498741" cy="192209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feld 5"/>
          <p:cNvSpPr txBox="1">
            <a:spLocks noChangeArrowheads="1"/>
          </p:cNvSpPr>
          <p:nvPr/>
        </p:nvSpPr>
        <p:spPr bwMode="auto">
          <a:xfrm>
            <a:off x="1353270" y="1682236"/>
            <a:ext cx="6437468" cy="1077218"/>
          </a:xfrm>
          <a:prstGeom prst="rect">
            <a:avLst/>
          </a:prstGeom>
          <a:noFill/>
          <a:ln w="9525">
            <a:solidFill>
              <a:srgbClr val="005B8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1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baseline="30000" dirty="0"/>
              <a:t>32</a:t>
            </a:r>
            <a:r>
              <a:rPr lang="en-GB" sz="1600" dirty="0"/>
              <a:t>S(n,p)</a:t>
            </a:r>
            <a:r>
              <a:rPr lang="en-GB" sz="1600" baseline="30000" dirty="0"/>
              <a:t>32</a:t>
            </a:r>
            <a:r>
              <a:rPr lang="en-GB" sz="1600" dirty="0"/>
              <a:t>P; </a:t>
            </a:r>
            <a:r>
              <a:rPr lang="en-GB" sz="1600" b="1" i="1" baseline="30000" dirty="0" smtClean="0">
                <a:solidFill>
                  <a:srgbClr val="FF0000"/>
                </a:solidFill>
              </a:rPr>
              <a:t>47</a:t>
            </a:r>
            <a:r>
              <a:rPr lang="en-GB" sz="1600" b="1" i="1" dirty="0" smtClean="0">
                <a:solidFill>
                  <a:srgbClr val="FF0000"/>
                </a:solidFill>
              </a:rPr>
              <a:t>Ti(n,p)</a:t>
            </a:r>
            <a:r>
              <a:rPr lang="en-GB" sz="1600" b="1" i="1" baseline="30000" dirty="0" smtClean="0">
                <a:solidFill>
                  <a:srgbClr val="FF0000"/>
                </a:solidFill>
              </a:rPr>
              <a:t>47</a:t>
            </a:r>
            <a:r>
              <a:rPr lang="en-GB" sz="1600" b="1" i="1" dirty="0" smtClean="0">
                <a:solidFill>
                  <a:srgbClr val="FF0000"/>
                </a:solidFill>
              </a:rPr>
              <a:t>Sc, </a:t>
            </a:r>
            <a:r>
              <a:rPr lang="en-GB" sz="1600" b="1" i="1" baseline="30000" dirty="0">
                <a:solidFill>
                  <a:srgbClr val="FF0000"/>
                </a:solidFill>
              </a:rPr>
              <a:t>64</a:t>
            </a:r>
            <a:r>
              <a:rPr lang="en-GB" sz="1600" b="1" i="1" dirty="0">
                <a:solidFill>
                  <a:srgbClr val="FF0000"/>
                </a:solidFill>
              </a:rPr>
              <a:t>Zn(n,p)</a:t>
            </a:r>
            <a:r>
              <a:rPr lang="en-GB" sz="1600" b="1" i="1" baseline="30000" dirty="0">
                <a:solidFill>
                  <a:srgbClr val="FF0000"/>
                </a:solidFill>
              </a:rPr>
              <a:t>64</a:t>
            </a:r>
            <a:r>
              <a:rPr lang="en-GB" sz="1600" b="1" i="1" dirty="0">
                <a:solidFill>
                  <a:srgbClr val="FF0000"/>
                </a:solidFill>
              </a:rPr>
              <a:t>Cu</a:t>
            </a:r>
            <a:r>
              <a:rPr lang="en-GB" sz="1600" dirty="0"/>
              <a:t>; </a:t>
            </a:r>
            <a:r>
              <a:rPr lang="en-GB" sz="1600" baseline="30000" dirty="0"/>
              <a:t>67</a:t>
            </a:r>
            <a:r>
              <a:rPr lang="en-GB" sz="1600" dirty="0"/>
              <a:t>Zn(n,p)</a:t>
            </a:r>
            <a:r>
              <a:rPr lang="en-GB" sz="1600" baseline="30000" dirty="0"/>
              <a:t>67</a:t>
            </a:r>
            <a:r>
              <a:rPr lang="en-GB" sz="1600" dirty="0"/>
              <a:t>Cu; </a:t>
            </a:r>
            <a:r>
              <a:rPr lang="en-GB" sz="1600" baseline="30000" dirty="0"/>
              <a:t>89</a:t>
            </a:r>
            <a:r>
              <a:rPr lang="en-GB" sz="1600" dirty="0"/>
              <a:t>Y(n,p)</a:t>
            </a:r>
            <a:r>
              <a:rPr lang="en-GB" sz="1600" baseline="30000" dirty="0"/>
              <a:t>89</a:t>
            </a:r>
            <a:r>
              <a:rPr lang="en-GB" sz="1600" dirty="0"/>
              <a:t>Sr;</a:t>
            </a:r>
          </a:p>
          <a:p>
            <a:r>
              <a:rPr lang="en-GB" sz="1600" baseline="30000" dirty="0"/>
              <a:t>105</a:t>
            </a:r>
            <a:r>
              <a:rPr lang="en-GB" sz="1600" dirty="0"/>
              <a:t>Pd(n,p)</a:t>
            </a:r>
            <a:r>
              <a:rPr lang="en-GB" sz="1600" baseline="30000" dirty="0"/>
              <a:t>105</a:t>
            </a:r>
            <a:r>
              <a:rPr lang="en-GB" sz="1600" dirty="0"/>
              <a:t>Rh; </a:t>
            </a:r>
            <a:r>
              <a:rPr lang="en-GB" sz="1600" baseline="30000" dirty="0"/>
              <a:t>149</a:t>
            </a:r>
            <a:r>
              <a:rPr lang="en-GB" sz="1600" dirty="0"/>
              <a:t>Sm(n,p)</a:t>
            </a:r>
            <a:r>
              <a:rPr lang="en-GB" sz="1600" baseline="30000" dirty="0"/>
              <a:t>149</a:t>
            </a:r>
            <a:r>
              <a:rPr lang="en-GB" sz="1600" dirty="0"/>
              <a:t>Pm, </a:t>
            </a:r>
            <a:r>
              <a:rPr lang="en-GB" sz="1600" baseline="30000" dirty="0"/>
              <a:t>153</a:t>
            </a:r>
            <a:r>
              <a:rPr lang="en-GB" sz="1600" dirty="0"/>
              <a:t>Eu(n,p)</a:t>
            </a:r>
            <a:r>
              <a:rPr lang="en-GB" sz="1600" baseline="30000" dirty="0"/>
              <a:t>153</a:t>
            </a:r>
            <a:r>
              <a:rPr lang="en-GB" sz="1600" dirty="0"/>
              <a:t>Sm, </a:t>
            </a:r>
          </a:p>
          <a:p>
            <a:r>
              <a:rPr lang="en-GB" sz="1600" baseline="30000" dirty="0"/>
              <a:t>159</a:t>
            </a:r>
            <a:r>
              <a:rPr lang="en-GB" sz="1600" dirty="0"/>
              <a:t>Tb(n,p)</a:t>
            </a:r>
            <a:r>
              <a:rPr lang="en-GB" sz="1600" baseline="30000" dirty="0"/>
              <a:t>159</a:t>
            </a:r>
            <a:r>
              <a:rPr lang="en-GB" sz="1600" dirty="0"/>
              <a:t>Gd; </a:t>
            </a:r>
            <a:r>
              <a:rPr lang="en-GB" sz="1600" baseline="30000" dirty="0"/>
              <a:t>161</a:t>
            </a:r>
            <a:r>
              <a:rPr lang="en-GB" sz="1600" dirty="0"/>
              <a:t>Dy(n,p)</a:t>
            </a:r>
            <a:r>
              <a:rPr lang="en-GB" sz="1600" baseline="30000" dirty="0"/>
              <a:t>161</a:t>
            </a:r>
            <a:r>
              <a:rPr lang="en-GB" sz="1600" dirty="0"/>
              <a:t>Tb; </a:t>
            </a:r>
            <a:r>
              <a:rPr lang="en-GB" sz="1600" baseline="30000" dirty="0"/>
              <a:t>166</a:t>
            </a:r>
            <a:r>
              <a:rPr lang="en-GB" sz="1600" dirty="0"/>
              <a:t>Er(n,p)</a:t>
            </a:r>
            <a:r>
              <a:rPr lang="en-GB" sz="1600" baseline="30000" dirty="0"/>
              <a:t>166</a:t>
            </a:r>
            <a:r>
              <a:rPr lang="en-GB" sz="1600" dirty="0"/>
              <a:t>Ho; </a:t>
            </a:r>
            <a:r>
              <a:rPr lang="en-GB" sz="1600" baseline="30000" dirty="0"/>
              <a:t>169</a:t>
            </a:r>
            <a:r>
              <a:rPr lang="en-GB" sz="1600" dirty="0"/>
              <a:t>Tm(n,p)</a:t>
            </a:r>
            <a:r>
              <a:rPr lang="en-GB" sz="1600" baseline="30000" dirty="0"/>
              <a:t>169</a:t>
            </a:r>
            <a:r>
              <a:rPr lang="en-GB" sz="1600" dirty="0"/>
              <a:t>Er; </a:t>
            </a:r>
          </a:p>
          <a:p>
            <a:r>
              <a:rPr lang="en-GB" sz="1600" baseline="30000" dirty="0"/>
              <a:t>175</a:t>
            </a:r>
            <a:r>
              <a:rPr lang="en-GB" sz="1600" dirty="0"/>
              <a:t>Lu(n,p)</a:t>
            </a:r>
            <a:r>
              <a:rPr lang="en-GB" sz="1600" baseline="30000" dirty="0"/>
              <a:t>175</a:t>
            </a:r>
            <a:r>
              <a:rPr lang="en-GB" sz="1600" dirty="0"/>
              <a:t>Yb; </a:t>
            </a:r>
            <a:r>
              <a:rPr lang="en-GB" sz="1600" baseline="30000" dirty="0"/>
              <a:t>177</a:t>
            </a:r>
            <a:r>
              <a:rPr lang="en-GB" sz="1600" dirty="0"/>
              <a:t>Hf(n,p)</a:t>
            </a:r>
            <a:r>
              <a:rPr lang="en-GB" sz="1600" baseline="30000" dirty="0"/>
              <a:t>177</a:t>
            </a:r>
            <a:r>
              <a:rPr lang="en-GB" sz="1600" dirty="0"/>
              <a:t>Lu, and several other reactions </a:t>
            </a:r>
            <a:endParaRPr lang="en-GB" sz="16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26840" y="3878048"/>
            <a:ext cx="1845569" cy="1729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96" y="3838905"/>
            <a:ext cx="2400503" cy="19028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684656" y="5343465"/>
            <a:ext cx="17299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Andrew Voyles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8517" y="5773476"/>
            <a:ext cx="8084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aseline="30000" dirty="0" smtClean="0">
                <a:latin typeface="Times New Roman" charset="0"/>
                <a:ea typeface="Times New Roman" charset="0"/>
                <a:cs typeface="Times New Roman" charset="0"/>
              </a:rPr>
              <a:t>*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“Measurement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sz="1600" baseline="30000" dirty="0" smtClean="0">
                <a:latin typeface="Times New Roman" charset="0"/>
                <a:ea typeface="Times New Roman" charset="0"/>
                <a:cs typeface="Times New Roman" charset="0"/>
              </a:rPr>
              <a:t>64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Zn, </a:t>
            </a:r>
            <a:r>
              <a:rPr lang="en-US" sz="1600" baseline="30000" dirty="0" smtClean="0">
                <a:latin typeface="Times New Roman" charset="0"/>
                <a:ea typeface="Times New Roman" charset="0"/>
                <a:cs typeface="Times New Roman" charset="0"/>
              </a:rPr>
              <a:t>47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Ti(n,p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) cross sections using a DD </a:t>
            </a:r>
            <a:r>
              <a:rPr lang="en-US" sz="1600" dirty="0" smtClean="0">
                <a:latin typeface="Times New Roman" charset="0"/>
                <a:ea typeface="Times New Roman" charset="0"/>
                <a:cs typeface="Times New Roman" charset="0"/>
              </a:rPr>
              <a:t>neutron generator 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for medical isotope studies”, Nuclear Instruments and Methods in Physics Research B 410 (2017) 230–239</a:t>
            </a:r>
          </a:p>
        </p:txBody>
      </p:sp>
    </p:spTree>
    <p:extLst>
      <p:ext uri="{BB962C8B-B14F-4D97-AF65-F5344CB8AC3E}">
        <p14:creationId xmlns:p14="http://schemas.microsoft.com/office/powerpoint/2010/main" val="69993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57"/>
          <a:stretch/>
        </p:blipFill>
        <p:spPr>
          <a:xfrm>
            <a:off x="4724611" y="3720493"/>
            <a:ext cx="4018556" cy="2582094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  <p:pic>
        <p:nvPicPr>
          <p:cNvPr id="33" name="Picture 32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1" b="1530"/>
          <a:stretch/>
        </p:blipFill>
        <p:spPr bwMode="auto">
          <a:xfrm>
            <a:off x="4736451" y="794879"/>
            <a:ext cx="4475312" cy="2845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HFNG was also use to perform a targeted measurement of the </a:t>
            </a:r>
            <a:r>
              <a:rPr lang="en-US" sz="2800" baseline="30000" dirty="0" smtClean="0"/>
              <a:t>35</a:t>
            </a:r>
            <a:r>
              <a:rPr lang="en-US" sz="2800" dirty="0" smtClean="0"/>
              <a:t>Cl(n,p) cross section for molten salt reactors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50089" y="918494"/>
            <a:ext cx="4662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35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Cl(n,p) cross section is thought to be too large at fission energies (≈1 MeV) to allow for natural salt to be used in molten salt reactors, </a:t>
            </a:r>
            <a:r>
              <a:rPr lang="en-US" b="1" i="1" dirty="0" smtClean="0">
                <a:latin typeface="Times New Roman" charset="0"/>
                <a:ea typeface="Times New Roman" charset="0"/>
                <a:cs typeface="Times New Roman" charset="0"/>
              </a:rPr>
              <a:t>but there are no measurements between 100 keV and 14 MeV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47657" y="29807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Oval 16"/>
          <p:cNvSpPr/>
          <p:nvPr/>
        </p:nvSpPr>
        <p:spPr bwMode="auto">
          <a:xfrm>
            <a:off x="7261377" y="2131723"/>
            <a:ext cx="69070" cy="65033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93601" y="2459898"/>
            <a:ext cx="8200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This work</a:t>
            </a:r>
            <a:endParaRPr lang="en-US" sz="1600" dirty="0"/>
          </a:p>
        </p:txBody>
      </p:sp>
      <p:pic>
        <p:nvPicPr>
          <p:cNvPr id="41" name="Picture 40"/>
          <p:cNvPicPr/>
          <p:nvPr/>
        </p:nvPicPr>
        <p:blipFill>
          <a:blip r:embed="rId4"/>
          <a:stretch>
            <a:fillRect/>
          </a:stretch>
        </p:blipFill>
        <p:spPr>
          <a:xfrm>
            <a:off x="2995243" y="4734624"/>
            <a:ext cx="1845739" cy="13630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22"/>
          <a:stretch/>
        </p:blipFill>
        <p:spPr>
          <a:xfrm>
            <a:off x="3372553" y="3744791"/>
            <a:ext cx="1189404" cy="902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3375183" y="2786257"/>
            <a:ext cx="118677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aseline="30000" dirty="0" smtClean="0"/>
              <a:t>nat</a:t>
            </a:r>
            <a:r>
              <a:rPr lang="en-US" sz="1400" dirty="0" smtClean="0"/>
              <a:t>In + NaCl samples mounted in the HFNG</a:t>
            </a:r>
            <a:endParaRPr lang="en-US" sz="1400" dirty="0"/>
          </a:p>
        </p:txBody>
      </p:sp>
      <p:cxnSp>
        <p:nvCxnSpPr>
          <p:cNvPr id="47" name="Straight Arrow Connector 46"/>
          <p:cNvCxnSpPr>
            <a:stCxn id="42" idx="2"/>
          </p:cNvCxnSpPr>
          <p:nvPr/>
        </p:nvCxnSpPr>
        <p:spPr bwMode="auto">
          <a:xfrm>
            <a:off x="3967255" y="4647065"/>
            <a:ext cx="8134" cy="51590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3953091" y="5720208"/>
            <a:ext cx="8386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HFNG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0" y="6126458"/>
            <a:ext cx="3699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Thanks to J.C. Batchelder  and S.A. Chong</a:t>
            </a:r>
            <a:endParaRPr lang="en-US" sz="1400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62862" y="2194781"/>
            <a:ext cx="337290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1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The first measurement of the 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35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Cl(n,p) and (n,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 cross sections were performed via activation in ratio to 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115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In(n,n’) at 2.7 MeV at the HFNG.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DOE-NE is funding this measurement in FY18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729" y="4495242"/>
            <a:ext cx="2379814" cy="16312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The lower (n,p) cross section means that less </a:t>
            </a:r>
            <a:r>
              <a:rPr lang="en-US" sz="2000" b="1" i="1" baseline="30000" dirty="0" smtClean="0">
                <a:latin typeface="Times New Roman" charset="0"/>
                <a:ea typeface="Times New Roman" charset="0"/>
                <a:cs typeface="Times New Roman" charset="0"/>
              </a:rPr>
              <a:t>35</a:t>
            </a:r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Cl enrichment may be needed for MSRs</a:t>
            </a:r>
            <a:endParaRPr lang="en-US" sz="20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4562" y="5217447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MSR </a:t>
            </a:r>
          </a:p>
          <a:p>
            <a:pPr algn="ct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spectrum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6974056" y="4778793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HFNG Measurement</a:t>
            </a:r>
            <a:endParaRPr lang="en-US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7133931" y="2160501"/>
            <a:ext cx="214204" cy="26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4" name="Rectangle 3"/>
          <p:cNvSpPr/>
          <p:nvPr/>
        </p:nvSpPr>
        <p:spPr bwMode="auto">
          <a:xfrm>
            <a:off x="7133931" y="2011680"/>
            <a:ext cx="792480" cy="10329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368102" y="2767168"/>
            <a:ext cx="1198306" cy="1890800"/>
            <a:chOff x="4852558" y="2638883"/>
            <a:chExt cx="1198306" cy="1890800"/>
          </a:xfrm>
        </p:grpSpPr>
        <p:sp>
          <p:nvSpPr>
            <p:cNvPr id="21" name="TextBox 20"/>
            <p:cNvSpPr txBox="1"/>
            <p:nvPr/>
          </p:nvSpPr>
          <p:spPr>
            <a:xfrm>
              <a:off x="4852558" y="2638883"/>
              <a:ext cx="1198306" cy="1169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New 5 target holder covers </a:t>
              </a:r>
            </a:p>
            <a:p>
              <a:pPr algn="ctr"/>
              <a:r>
                <a:rPr lang="en-US" sz="1400" dirty="0" smtClean="0"/>
                <a:t>2.4-2.76 MeV</a:t>
              </a:r>
              <a:endParaRPr lang="en-US" sz="14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t="9181"/>
            <a:stretch/>
          </p:blipFill>
          <p:spPr>
            <a:xfrm>
              <a:off x="4852558" y="3771420"/>
              <a:ext cx="1189177" cy="7582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373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88-Inch cyclotron experimental procedure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29924" y="778039"/>
            <a:ext cx="428820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Stacked targets using Ti, Cu &amp; Al monitor foils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Beam-line electrically isolated/magnetically suppressed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Post-irradiation counting using HPGe detector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Transport through stack modeled using </a:t>
            </a:r>
            <a:r>
              <a:rPr lang="en-US" sz="2800" dirty="0" smtClean="0">
                <a:latin typeface="Helvetica Light"/>
                <a:cs typeface="Helvetica Light"/>
              </a:rPr>
              <a:t>MCNP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Helvetica Light"/>
                <a:cs typeface="Helvetica Light"/>
              </a:rPr>
              <a:t>Measurements made on Zr, Fe, La</a:t>
            </a:r>
            <a:endParaRPr lang="en-US" sz="2800" dirty="0" smtClean="0">
              <a:latin typeface="Helvetica Light"/>
              <a:cs typeface="Helvetica Light"/>
            </a:endParaRPr>
          </a:p>
        </p:txBody>
      </p:sp>
      <p:pic>
        <p:nvPicPr>
          <p:cNvPr id="4" name="Picture 2" descr="D:\Documents\School Work\Isotope Data\Dec_Fe_Stack\figures\Filling-in-Nuclear-Data-Gaps-Berkeley-Lab-08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3769" y="778039"/>
            <a:ext cx="4598190" cy="2203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 descr="IMG_0991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2524" y="3027998"/>
            <a:ext cx="2049434" cy="14244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769" y="3027998"/>
            <a:ext cx="2507480" cy="14244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96F2C0-71EF-46FC-A49C-BF6ABA5146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864" y="4525167"/>
            <a:ext cx="2276374" cy="16431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CBAB14-406C-4814-9759-F62C98BC2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273" y="4525167"/>
            <a:ext cx="2189797" cy="16431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71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2"/>
            <a:ext cx="9143999" cy="929387"/>
          </a:xfrm>
        </p:spPr>
        <p:txBody>
          <a:bodyPr/>
          <a:lstStyle/>
          <a:p>
            <a:r>
              <a:rPr lang="en-US" sz="3600" dirty="0" smtClean="0"/>
              <a:t>First LBNL Results: </a:t>
            </a:r>
            <a:r>
              <a:rPr lang="en-US" sz="3600" baseline="30000" dirty="0" smtClean="0"/>
              <a:t>nat</a:t>
            </a:r>
            <a:r>
              <a:rPr lang="en-US" sz="3600" dirty="0" smtClean="0"/>
              <a:t>Fe(p,x)</a:t>
            </a:r>
            <a:r>
              <a:rPr lang="en-US" sz="3600" baseline="30000" dirty="0" smtClean="0"/>
              <a:t>51,52g,52m</a:t>
            </a:r>
            <a:r>
              <a:rPr lang="en-US" sz="3600" dirty="0" smtClean="0"/>
              <a:t>Mn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3" r="7541"/>
          <a:stretch/>
        </p:blipFill>
        <p:spPr>
          <a:xfrm>
            <a:off x="4545682" y="1241352"/>
            <a:ext cx="4394201" cy="3647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12" y="1310326"/>
            <a:ext cx="4194424" cy="3493929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218926" y="4804255"/>
            <a:ext cx="3047712" cy="1641396"/>
            <a:chOff x="2691597" y="4787559"/>
            <a:chExt cx="3047712" cy="1641396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3033083" y="5130800"/>
              <a:ext cx="1104900" cy="25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033083" y="5470045"/>
              <a:ext cx="1104900" cy="25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2691597" y="4917239"/>
              <a:ext cx="404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n-US" i="1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endParaRPr lang="en-US" i="1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91597" y="5310779"/>
              <a:ext cx="404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charset="0"/>
                  <a:ea typeface="Times New Roman" charset="0"/>
                  <a:cs typeface="Times New Roman" charset="0"/>
                </a:rPr>
                <a:t>6</a:t>
              </a:r>
              <a:r>
                <a:rPr lang="en-US" i="1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+</a:t>
              </a:r>
              <a:endParaRPr lang="en-US" i="1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73205" y="5779474"/>
              <a:ext cx="6960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baseline="30000" smtClean="0">
                  <a:latin typeface="Times New Roman" charset="0"/>
                  <a:ea typeface="Times New Roman" charset="0"/>
                  <a:cs typeface="Times New Roman" charset="0"/>
                </a:rPr>
                <a:t>52</a:t>
              </a:r>
              <a:r>
                <a:rPr lang="en-US" sz="2000" i="1" smtClean="0">
                  <a:latin typeface="Times New Roman" charset="0"/>
                  <a:ea typeface="Times New Roman" charset="0"/>
                  <a:cs typeface="Times New Roman" charset="0"/>
                </a:rPr>
                <a:t>Mn</a:t>
              </a:r>
              <a:endParaRPr lang="en-US" sz="2000" i="1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94053" y="4787559"/>
              <a:ext cx="9829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 New Roman" charset="0"/>
                  <a:ea typeface="Times New Roman" charset="0"/>
                  <a:cs typeface="Times New Roman" charset="0"/>
                </a:rPr>
                <a:t>21.1(2)</a:t>
              </a:r>
              <a:r>
                <a:rPr lang="en-US" sz="1600" i="1" dirty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1600" i="1" dirty="0" smtClean="0">
                  <a:latin typeface="Times New Roman" charset="0"/>
                  <a:ea typeface="Times New Roman" charset="0"/>
                  <a:cs typeface="Times New Roman" charset="0"/>
                </a:rPr>
                <a:t>m</a:t>
              </a:r>
              <a:endParaRPr lang="en-US" sz="1600" i="1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65198" y="5469354"/>
              <a:ext cx="1040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latin typeface="Times New Roman" charset="0"/>
                  <a:ea typeface="Times New Roman" charset="0"/>
                  <a:cs typeface="Times New Roman" charset="0"/>
                </a:rPr>
                <a:t>5.591(3) d</a:t>
              </a:r>
              <a:endParaRPr lang="en-US" sz="1600" i="1" baseline="30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4137983" y="5159101"/>
              <a:ext cx="493664" cy="3102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4147419" y="5483504"/>
              <a:ext cx="493664" cy="3102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21" name="Group 20"/>
            <p:cNvGrpSpPr/>
            <p:nvPr/>
          </p:nvGrpSpPr>
          <p:grpSpPr>
            <a:xfrm>
              <a:off x="4634409" y="6028845"/>
              <a:ext cx="1104900" cy="400110"/>
              <a:chOff x="4914900" y="6028845"/>
              <a:chExt cx="1104900" cy="400110"/>
            </a:xfrm>
          </p:grpSpPr>
          <p:cxnSp>
            <p:nvCxnSpPr>
              <p:cNvPr id="10" name="Straight Connector 9"/>
              <p:cNvCxnSpPr/>
              <p:nvPr/>
            </p:nvCxnSpPr>
            <p:spPr bwMode="auto">
              <a:xfrm>
                <a:off x="4914900" y="6028845"/>
                <a:ext cx="1104900" cy="2540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TextBox 19"/>
              <p:cNvSpPr txBox="1"/>
              <p:nvPr/>
            </p:nvSpPr>
            <p:spPr>
              <a:xfrm>
                <a:off x="5154604" y="6028845"/>
                <a:ext cx="6254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baseline="300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52</a:t>
                </a:r>
                <a:r>
                  <a:rPr lang="en-US" sz="20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Cr</a:t>
                </a:r>
                <a:endParaRPr lang="en-US" sz="2000" i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1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2"/>
            <a:ext cx="9143999" cy="929387"/>
          </a:xfrm>
        </p:spPr>
        <p:txBody>
          <a:bodyPr/>
          <a:lstStyle/>
          <a:p>
            <a:r>
              <a:rPr lang="en-US" sz="3600" dirty="0" smtClean="0"/>
              <a:t>First LBNL Results: </a:t>
            </a:r>
            <a:r>
              <a:rPr lang="en-US" sz="3600" baseline="30000" dirty="0" smtClean="0"/>
              <a:t>nat</a:t>
            </a:r>
            <a:r>
              <a:rPr lang="en-US" sz="3600" dirty="0" smtClean="0"/>
              <a:t>Fe(p,x)</a:t>
            </a:r>
            <a:r>
              <a:rPr lang="en-US" sz="3600" baseline="30000" dirty="0" smtClean="0"/>
              <a:t>51,52g,52m</a:t>
            </a:r>
            <a:r>
              <a:rPr lang="en-US" sz="3600" dirty="0" smtClean="0"/>
              <a:t>Mn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3" r="7541"/>
          <a:stretch/>
        </p:blipFill>
        <p:spPr>
          <a:xfrm>
            <a:off x="4545682" y="1241352"/>
            <a:ext cx="4394201" cy="3647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2" r="7575"/>
          <a:stretch/>
        </p:blipFill>
        <p:spPr>
          <a:xfrm>
            <a:off x="4596482" y="1192658"/>
            <a:ext cx="4292600" cy="3648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4991325"/>
            <a:ext cx="7772400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400" i="1" kern="0" dirty="0" smtClean="0">
                <a:latin typeface="Times New Roman" charset="0"/>
                <a:ea typeface="Times New Roman" charset="0"/>
                <a:cs typeface="Times New Roman" charset="0"/>
              </a:rPr>
              <a:t>These results </a:t>
            </a:r>
            <a:r>
              <a:rPr lang="en-US" sz="2400" i="1" kern="0" dirty="0" smtClean="0">
                <a:latin typeface="Times New Roman" charset="0"/>
                <a:ea typeface="Times New Roman" charset="0"/>
                <a:cs typeface="Times New Roman" charset="0"/>
              </a:rPr>
              <a:t>provide insight into </a:t>
            </a:r>
            <a:r>
              <a:rPr lang="en-US" sz="2400" i="1" kern="0" dirty="0" smtClean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400" i="1" kern="0" dirty="0" smtClean="0">
                <a:latin typeface="Times New Roman" charset="0"/>
                <a:ea typeface="Times New Roman" charset="0"/>
                <a:cs typeface="Times New Roman" charset="0"/>
              </a:rPr>
              <a:t>(J) while </a:t>
            </a:r>
            <a:r>
              <a:rPr lang="en-US" sz="2400" i="1" kern="0" dirty="0" smtClean="0">
                <a:latin typeface="Times New Roman" charset="0"/>
                <a:ea typeface="Times New Roman" charset="0"/>
                <a:cs typeface="Times New Roman" charset="0"/>
              </a:rPr>
              <a:t>improving our knowledge of the production cross section for two promising new PET nuclides</a:t>
            </a:r>
            <a:endParaRPr lang="en-US" sz="2400" i="1" kern="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12" y="1310326"/>
            <a:ext cx="4194424" cy="349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14306"/>
            <a:ext cx="9143999" cy="1321926"/>
          </a:xfrm>
        </p:spPr>
        <p:txBody>
          <a:bodyPr/>
          <a:lstStyle/>
          <a:p>
            <a:r>
              <a:rPr lang="en-US" sz="3200" dirty="0" smtClean="0"/>
              <a:t>The production of </a:t>
            </a:r>
            <a:r>
              <a:rPr lang="en-US" sz="3200" baseline="30000" dirty="0" smtClean="0"/>
              <a:t>134</a:t>
            </a:r>
            <a:r>
              <a:rPr lang="en-US" sz="3200" dirty="0" smtClean="0"/>
              <a:t>Ce for tracking the motion of the promising targeted alpha-therapy radionuclide </a:t>
            </a:r>
            <a:r>
              <a:rPr lang="en-US" sz="3200" baseline="30000" dirty="0" smtClean="0"/>
              <a:t>225</a:t>
            </a:r>
            <a:r>
              <a:rPr lang="en-US" sz="3200" dirty="0" smtClean="0"/>
              <a:t>Ac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48930" y="1336232"/>
            <a:ext cx="57255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Helvetica Light"/>
                <a:cs typeface="Helvetica Light"/>
              </a:rPr>
              <a:t>Initial results indicate that EMPIRE is </a:t>
            </a:r>
            <a:r>
              <a:rPr lang="en-US" sz="2400" dirty="0" smtClean="0">
                <a:latin typeface="Helvetica Light"/>
                <a:cs typeface="Helvetica Light"/>
              </a:rPr>
              <a:t>more successful at </a:t>
            </a:r>
            <a:r>
              <a:rPr lang="en-US" sz="2400" dirty="0">
                <a:latin typeface="Helvetica Light"/>
                <a:cs typeface="Helvetica Light"/>
              </a:rPr>
              <a:t>reproducing the </a:t>
            </a:r>
            <a:r>
              <a:rPr lang="en-US" sz="2400" baseline="30000" dirty="0" smtClean="0">
                <a:latin typeface="Helvetica Light"/>
                <a:cs typeface="Helvetica Light"/>
              </a:rPr>
              <a:t>139</a:t>
            </a:r>
            <a:r>
              <a:rPr lang="en-US" sz="2400" dirty="0" smtClean="0">
                <a:latin typeface="Helvetica Light"/>
                <a:cs typeface="Helvetica Light"/>
              </a:rPr>
              <a:t>La(p,6n</a:t>
            </a:r>
            <a:r>
              <a:rPr lang="en-US" sz="2400" dirty="0">
                <a:latin typeface="Helvetica Light"/>
                <a:cs typeface="Helvetica Light"/>
              </a:rPr>
              <a:t>) channel than TALYS.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Helvetica Light"/>
                <a:cs typeface="Helvetica Light"/>
              </a:rPr>
              <a:t>A new high energy mark was set for the 88-Inch cyclotron (</a:t>
            </a:r>
            <a:r>
              <a:rPr lang="en-US" sz="2400" i="1" dirty="0" smtClean="0">
                <a:latin typeface="Helvetica Light"/>
                <a:cs typeface="Helvetica Light"/>
              </a:rPr>
              <a:t>E</a:t>
            </a:r>
            <a:r>
              <a:rPr lang="en-US" sz="2400" i="1" baseline="-25000" dirty="0" smtClean="0">
                <a:latin typeface="Helvetica Light"/>
                <a:cs typeface="Helvetica Light"/>
              </a:rPr>
              <a:t>p</a:t>
            </a:r>
            <a:r>
              <a:rPr lang="en-US" sz="2400" dirty="0" smtClean="0">
                <a:latin typeface="Helvetica Light"/>
                <a:cs typeface="Helvetica Light"/>
              </a:rPr>
              <a:t>=60 MeV)</a:t>
            </a:r>
          </a:p>
          <a:p>
            <a:pPr marL="342900" indent="-342900">
              <a:buFont typeface="Arial"/>
              <a:buChar char="•"/>
            </a:pPr>
            <a:r>
              <a:rPr lang="en-US" sz="2400" baseline="30000" dirty="0" smtClean="0">
                <a:latin typeface="Helvetica Light"/>
                <a:cs typeface="Helvetica Light"/>
              </a:rPr>
              <a:t>137</a:t>
            </a:r>
            <a:r>
              <a:rPr lang="en-US" sz="2400" dirty="0" smtClean="0">
                <a:latin typeface="Helvetica Light"/>
                <a:cs typeface="Helvetica Light"/>
              </a:rPr>
              <a:t>Ce has an isomer and ground state that will allow for </a:t>
            </a:r>
            <a:r>
              <a:rPr lang="en-US" sz="2400" i="1" dirty="0" smtClean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400" i="1" dirty="0" smtClean="0">
                <a:latin typeface="Helvetica Light"/>
                <a:cs typeface="Helvetica Light"/>
              </a:rPr>
              <a:t>(J) </a:t>
            </a:r>
            <a:r>
              <a:rPr lang="en-US" sz="2400" dirty="0" smtClean="0">
                <a:latin typeface="Helvetica Light"/>
                <a:cs typeface="Helvetica Light"/>
              </a:rPr>
              <a:t>studies in the same way as </a:t>
            </a:r>
            <a:r>
              <a:rPr lang="en-US" sz="2400" baseline="30000" dirty="0" smtClean="0">
                <a:latin typeface="Helvetica Light"/>
                <a:cs typeface="Helvetica Light"/>
              </a:rPr>
              <a:t>52m,g</a:t>
            </a:r>
            <a:r>
              <a:rPr lang="en-US" sz="2400" dirty="0" smtClean="0">
                <a:latin typeface="Helvetica Light"/>
                <a:cs typeface="Helvetica Light"/>
              </a:rPr>
              <a:t>Mn.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27" t="27302" r="18710" b="16995"/>
          <a:stretch/>
        </p:blipFill>
        <p:spPr bwMode="auto">
          <a:xfrm>
            <a:off x="566057" y="4383220"/>
            <a:ext cx="2685137" cy="179584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428" y="3980152"/>
            <a:ext cx="2931885" cy="2198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427" y="1447466"/>
            <a:ext cx="2931885" cy="242145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979245" y="3935520"/>
            <a:ext cx="1378410" cy="2471192"/>
            <a:chOff x="3979245" y="4138720"/>
            <a:chExt cx="1378410" cy="2471192"/>
          </a:xfrm>
        </p:grpSpPr>
        <p:grpSp>
          <p:nvGrpSpPr>
            <p:cNvPr id="15" name="Group 14"/>
            <p:cNvGrpSpPr/>
            <p:nvPr/>
          </p:nvGrpSpPr>
          <p:grpSpPr>
            <a:xfrm>
              <a:off x="3979245" y="4776920"/>
              <a:ext cx="1378410" cy="1832992"/>
              <a:chOff x="3979245" y="4383220"/>
              <a:chExt cx="1378410" cy="183299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9245" y="4383220"/>
                <a:ext cx="1378410" cy="1832992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988609" y="5846880"/>
                <a:ext cx="1369046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Jon Morrell</a:t>
                </a:r>
                <a:endParaRPr lang="en-US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983927" y="4138720"/>
              <a:ext cx="1369046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New UC student</a:t>
              </a:r>
              <a:endParaRPr lang="en-US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5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LBNL_Template_0324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98596</TotalTime>
  <Words>884</Words>
  <Application>Microsoft Macintosh PowerPoint</Application>
  <PresentationFormat>On-screen Show (4:3)</PresentationFormat>
  <Paragraphs>122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Calibri</vt:lpstr>
      <vt:lpstr>Cambria Math</vt:lpstr>
      <vt:lpstr>Helvetica</vt:lpstr>
      <vt:lpstr>Helvetica Light</vt:lpstr>
      <vt:lpstr>Lucida Grande</vt:lpstr>
      <vt:lpstr>ＭＳ Ｐゴシック</vt:lpstr>
      <vt:lpstr>Symbol</vt:lpstr>
      <vt:lpstr>Times</vt:lpstr>
      <vt:lpstr>Times New Roman</vt:lpstr>
      <vt:lpstr>Arial</vt:lpstr>
      <vt:lpstr>4_LBNL_Template_032411</vt:lpstr>
      <vt:lpstr>Cross Section Measurements  at LBNL and UC-Berkeley</vt:lpstr>
      <vt:lpstr>The LBNL/UCB Nuclear Data Group*</vt:lpstr>
      <vt:lpstr>Experimental facilities utilized</vt:lpstr>
      <vt:lpstr>Targeted Cross Section Measurements using the HFNG</vt:lpstr>
      <vt:lpstr>The HFNG was also use to perform a targeted measurement of the 35Cl(n,p) cross section for molten salt reactors</vt:lpstr>
      <vt:lpstr>88-Inch cyclotron experimental procedure</vt:lpstr>
      <vt:lpstr>First LBNL Results: natFe(p,x)51,52g,52mMn</vt:lpstr>
      <vt:lpstr>First LBNL Results: natFe(p,x)51,52g,52mMn</vt:lpstr>
      <vt:lpstr>The production of 134Ce for tracking the motion of the promising targeted alpha-therapy radionuclide 225Ac</vt:lpstr>
      <vt:lpstr>We are working with LANL and Wisconsin to develop 93Nb(p,x)90Mo as a high energy proton dosimetry standard</vt:lpstr>
      <vt:lpstr>We have used (p,pg) at GRETINA to measure the lifetime of Quasi-continuum states in 56Fe (L. Kirsch)</vt:lpstr>
      <vt:lpstr>Aaron Hurst and Kaixin Song –  (n,n’g) data for improved non-destructive assay and forensics</vt:lpstr>
      <vt:lpstr>Summary</vt:lpstr>
    </vt:vector>
  </TitlesOfParts>
  <Company>LBNL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Title</dc:title>
  <dc:creator>Paul Fallon</dc:creator>
  <cp:lastModifiedBy>Lee Bernstein</cp:lastModifiedBy>
  <cp:revision>584</cp:revision>
  <cp:lastPrinted>2017-09-11T22:02:41Z</cp:lastPrinted>
  <dcterms:created xsi:type="dcterms:W3CDTF">2016-09-27T17:58:19Z</dcterms:created>
  <dcterms:modified xsi:type="dcterms:W3CDTF">2017-11-08T14:17:26Z</dcterms:modified>
</cp:coreProperties>
</file>