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7" r:id="rId2"/>
    <p:sldId id="274" r:id="rId3"/>
    <p:sldId id="266" r:id="rId4"/>
    <p:sldId id="267" r:id="rId5"/>
    <p:sldId id="270" r:id="rId6"/>
    <p:sldId id="268" r:id="rId7"/>
    <p:sldId id="269" r:id="rId8"/>
    <p:sldId id="272" r:id="rId9"/>
    <p:sldId id="275" r:id="rId10"/>
    <p:sldId id="276" r:id="rId11"/>
    <p:sldId id="277" r:id="rId12"/>
    <p:sldId id="263" r:id="rId1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5pPr>
    <a:lvl6pPr marL="2286000" algn="l" defTabSz="914400" rtl="0" eaLnBrk="1" latinLnBrk="0" hangingPunct="1">
      <a:defRPr sz="2800" kern="1200">
        <a:solidFill>
          <a:schemeClr val="tx1"/>
        </a:solidFill>
        <a:latin typeface="Arial" pitchFamily="34" charset="0"/>
        <a:ea typeface="ＭＳ Ｐゴシック" charset="-128"/>
        <a:cs typeface="+mn-cs"/>
      </a:defRPr>
    </a:lvl6pPr>
    <a:lvl7pPr marL="2743200" algn="l" defTabSz="914400" rtl="0" eaLnBrk="1" latinLnBrk="0" hangingPunct="1">
      <a:defRPr sz="2800" kern="1200">
        <a:solidFill>
          <a:schemeClr val="tx1"/>
        </a:solidFill>
        <a:latin typeface="Arial" pitchFamily="34" charset="0"/>
        <a:ea typeface="ＭＳ Ｐゴシック" charset="-128"/>
        <a:cs typeface="+mn-cs"/>
      </a:defRPr>
    </a:lvl7pPr>
    <a:lvl8pPr marL="3200400" algn="l" defTabSz="914400" rtl="0" eaLnBrk="1" latinLnBrk="0" hangingPunct="1">
      <a:defRPr sz="2800" kern="1200">
        <a:solidFill>
          <a:schemeClr val="tx1"/>
        </a:solidFill>
        <a:latin typeface="Arial" pitchFamily="34" charset="0"/>
        <a:ea typeface="ＭＳ Ｐゴシック" charset="-128"/>
        <a:cs typeface="+mn-cs"/>
      </a:defRPr>
    </a:lvl8pPr>
    <a:lvl9pPr marL="3657600" algn="l" defTabSz="914400" rtl="0" eaLnBrk="1" latinLnBrk="0" hangingPunct="1">
      <a:defRPr sz="28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7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11F04EF-6DC6-45AA-B4E8-8FDC8F840DE2}" type="slidenum">
              <a:rPr lang="en-US"/>
              <a:pPr>
                <a:defRPr/>
              </a:pPr>
              <a:t>‹#›</a:t>
            </a:fld>
            <a:endParaRPr lang="en-US"/>
          </a:p>
        </p:txBody>
      </p:sp>
    </p:spTree>
    <p:extLst>
      <p:ext uri="{BB962C8B-B14F-4D97-AF65-F5344CB8AC3E}">
        <p14:creationId xmlns:p14="http://schemas.microsoft.com/office/powerpoint/2010/main" val="2346246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603AA42-2632-4BD8-B32A-E9CCE7E2EFB7}" type="slidenum">
              <a:rPr lang="en-US"/>
              <a:pPr>
                <a:defRPr/>
              </a:pPr>
              <a:t>‹#›</a:t>
            </a:fld>
            <a:endParaRPr lang="en-US"/>
          </a:p>
        </p:txBody>
      </p:sp>
    </p:spTree>
    <p:extLst>
      <p:ext uri="{BB962C8B-B14F-4D97-AF65-F5344CB8AC3E}">
        <p14:creationId xmlns:p14="http://schemas.microsoft.com/office/powerpoint/2010/main" val="3578814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3F1C8E11-206A-46BD-8256-13D77D9CEAF6}" type="slidenum">
              <a:rPr lang="en-US" smtClean="0"/>
              <a:pPr/>
              <a:t>1</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E14CE3-09C8-4A5C-9893-BC09F802E3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A4E05-63A6-41A2-9976-E3338BE33E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11A50-C087-4FB0-8A43-CDFE0695BB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F8A50-CB7B-49E5-9BE9-844153DDA6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6AB472-3A09-4E28-A222-70DF091197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0E3F4A-CAAB-44E1-AB7C-ACCCCF4A1C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71EEA8-6615-41E0-B144-AA663DE9B4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FCDFEF-3015-4758-88E6-00E501DCCE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E4A680-26EF-40C0-B7EB-F7C83F353B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4DDDD-0FED-48FB-A6B5-4331790C0D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pPr>
              <a:defRPr/>
            </a:pPr>
            <a:fld id="{A484066D-602A-4D8F-B8E9-F7A093944450}" type="slidenum">
              <a:rPr lang="en-US"/>
              <a:pPr>
                <a:defRPr/>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80000"/>
        </a:lnSpc>
        <a:spcBef>
          <a:spcPct val="0"/>
        </a:spcBef>
        <a:spcAft>
          <a:spcPct val="0"/>
        </a:spcAft>
        <a:defRPr sz="3600" b="1">
          <a:solidFill>
            <a:srgbClr val="042B7F"/>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ds.iaea.org/exfor-master/x4compi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solidFill>
                  <a:srgbClr val="FFC000"/>
                </a:solidFill>
              </a:rPr>
              <a:t>NSR &amp; EXFOR Compilation </a:t>
            </a:r>
            <a:r>
              <a:rPr lang="en-US" dirty="0">
                <a:solidFill>
                  <a:srgbClr val="FFC000"/>
                </a:solidFill>
              </a:rPr>
              <a:t>Databases</a:t>
            </a:r>
            <a:endParaRPr lang="en-US" dirty="0" smtClean="0">
              <a:solidFill>
                <a:srgbClr val="FFC000"/>
              </a:solidFill>
            </a:endParaRPr>
          </a:p>
        </p:txBody>
      </p:sp>
      <p:sp>
        <p:nvSpPr>
          <p:cNvPr id="3075" name="Rectangle 3"/>
          <p:cNvSpPr>
            <a:spLocks noGrp="1" noChangeArrowheads="1"/>
          </p:cNvSpPr>
          <p:nvPr>
            <p:ph type="subTitle" idx="1"/>
          </p:nvPr>
        </p:nvSpPr>
        <p:spPr/>
        <p:txBody>
          <a:bodyPr/>
          <a:lstStyle/>
          <a:p>
            <a:pPr eaLnBrk="1" hangingPunct="1">
              <a:buFont typeface="Wingdings" pitchFamily="2" charset="2"/>
              <a:buNone/>
            </a:pPr>
            <a:r>
              <a:rPr lang="en-US" dirty="0" smtClean="0">
                <a:solidFill>
                  <a:srgbClr val="FFC000"/>
                </a:solidFill>
              </a:rPr>
              <a:t>Boris Pritychenko</a:t>
            </a:r>
          </a:p>
          <a:p>
            <a:pPr eaLnBrk="1" hangingPunct="1">
              <a:buFont typeface="Wingdings" pitchFamily="2" charset="2"/>
              <a:buNone/>
            </a:pPr>
            <a:r>
              <a:rPr lang="en-US" dirty="0" smtClean="0">
                <a:solidFill>
                  <a:srgbClr val="FFC000"/>
                </a:solidFill>
              </a:rPr>
              <a:t>National Nuclear Data Center, BNL, Upton, NY 11973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X4 Statistics</a:t>
            </a:r>
            <a:endParaRPr lang="en-US" dirty="0"/>
          </a:p>
        </p:txBody>
      </p:sp>
      <p:sp>
        <p:nvSpPr>
          <p:cNvPr id="3" name="Content Placeholder 2"/>
          <p:cNvSpPr>
            <a:spLocks noGrp="1"/>
          </p:cNvSpPr>
          <p:nvPr>
            <p:ph idx="1"/>
          </p:nvPr>
        </p:nvSpPr>
        <p:spPr>
          <a:xfrm>
            <a:off x="762000" y="1828800"/>
            <a:ext cx="8001000" cy="3886200"/>
          </a:xfrm>
        </p:spPr>
        <p:txBody>
          <a:bodyPr/>
          <a:lstStyle/>
          <a:p>
            <a:r>
              <a:rPr lang="en-US" sz="1800" dirty="0" smtClean="0"/>
              <a:t>New entries: 46 + 52 (BNL) = 98</a:t>
            </a:r>
          </a:p>
          <a:p>
            <a:r>
              <a:rPr lang="en-US" sz="1800" dirty="0" smtClean="0"/>
              <a:t>Corrected entries: 45 + 50 (BNL) = 95</a:t>
            </a:r>
          </a:p>
          <a:p>
            <a:r>
              <a:rPr lang="en-US" sz="1800" dirty="0" smtClean="0"/>
              <a:t>Large numbers of charged particle and photonuclear experiments are still missing in EXFOR, many existing compilations are incomplete.</a:t>
            </a:r>
          </a:p>
          <a:p>
            <a:r>
              <a:rPr lang="en-US" sz="1800" dirty="0"/>
              <a:t>Web retrievals using the IAEA system of </a:t>
            </a:r>
            <a:r>
              <a:rPr lang="en-US" sz="1800" dirty="0" smtClean="0"/>
              <a:t>counting:</a:t>
            </a:r>
            <a:r>
              <a:rPr lang="en-US" sz="1800" dirty="0"/>
              <a:t>	</a:t>
            </a:r>
          </a:p>
          <a:p>
            <a:pPr lvl="1"/>
            <a:r>
              <a:rPr lang="en-US" sz="1600" dirty="0"/>
              <a:t>EXFOR: </a:t>
            </a:r>
            <a:r>
              <a:rPr lang="en-US" sz="1600" dirty="0" smtClean="0"/>
              <a:t>37,753</a:t>
            </a:r>
            <a:endParaRPr lang="en-US" sz="1600" dirty="0"/>
          </a:p>
          <a:p>
            <a:pPr lvl="1"/>
            <a:r>
              <a:rPr lang="en-US" sz="1600" dirty="0"/>
              <a:t>ENDF: </a:t>
            </a:r>
            <a:r>
              <a:rPr lang="en-US" sz="1600" dirty="0" smtClean="0"/>
              <a:t>96,844</a:t>
            </a:r>
            <a:endParaRPr lang="en-US" sz="1600" dirty="0"/>
          </a:p>
          <a:p>
            <a:pPr lvl="1"/>
            <a:r>
              <a:rPr lang="en-US" sz="1600" dirty="0"/>
              <a:t>CINDA: </a:t>
            </a:r>
            <a:r>
              <a:rPr lang="en-US" sz="1600" dirty="0" smtClean="0"/>
              <a:t>1,522</a:t>
            </a:r>
          </a:p>
          <a:p>
            <a:r>
              <a:rPr lang="en-US" sz="1800" dirty="0" smtClean="0"/>
              <a:t>More compilation details in the IAEA system based on calendar years: </a:t>
            </a:r>
            <a:r>
              <a:rPr lang="en-GB" sz="1800" u="sng" dirty="0">
                <a:hlinkClick r:id="rId2"/>
              </a:rPr>
              <a:t>http://www-nds.iaea.org/exfor-master/x4compil/</a:t>
            </a:r>
            <a:endParaRPr lang="en-US" sz="1800" dirty="0" smtClean="0"/>
          </a:p>
        </p:txBody>
      </p:sp>
    </p:spTree>
    <p:extLst>
      <p:ext uri="{BB962C8B-B14F-4D97-AF65-F5344CB8AC3E}">
        <p14:creationId xmlns:p14="http://schemas.microsoft.com/office/powerpoint/2010/main" val="82006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X4 Highlights</a:t>
            </a:r>
            <a:endParaRPr lang="en-US" dirty="0"/>
          </a:p>
        </p:txBody>
      </p:sp>
      <p:sp>
        <p:nvSpPr>
          <p:cNvPr id="3" name="Content Placeholder 2"/>
          <p:cNvSpPr>
            <a:spLocks noGrp="1"/>
          </p:cNvSpPr>
          <p:nvPr>
            <p:ph idx="1"/>
          </p:nvPr>
        </p:nvSpPr>
        <p:spPr/>
        <p:txBody>
          <a:bodyPr/>
          <a:lstStyle/>
          <a:p>
            <a:r>
              <a:rPr lang="en-US" sz="1800" dirty="0" smtClean="0"/>
              <a:t>Smooth EXFOR operation between NNDC staff and contractors.</a:t>
            </a:r>
          </a:p>
          <a:p>
            <a:r>
              <a:rPr lang="en-US" sz="1800" dirty="0" smtClean="0"/>
              <a:t>Large </a:t>
            </a:r>
            <a:r>
              <a:rPr lang="en-US" sz="1800" dirty="0"/>
              <a:t>d</a:t>
            </a:r>
            <a:r>
              <a:rPr lang="en-US" sz="1800" dirty="0" smtClean="0"/>
              <a:t>ata sets from K. </a:t>
            </a:r>
            <a:r>
              <a:rPr lang="en-US" sz="1800" dirty="0" err="1" smtClean="0"/>
              <a:t>Guber’s</a:t>
            </a:r>
            <a:r>
              <a:rPr lang="en-US" sz="1800" dirty="0" smtClean="0"/>
              <a:t> measurements (14324, Cr data are crucial for ENDF/B-VIII release) have been compiled and submitted to the database, finally, have been accepted as thin target approximation cross sections not reaction yields or raw data.</a:t>
            </a:r>
          </a:p>
          <a:p>
            <a:r>
              <a:rPr lang="en-US" sz="1800" dirty="0" smtClean="0"/>
              <a:t>It is very important to code nuclear reaction strings in the way that users will understand. </a:t>
            </a:r>
          </a:p>
          <a:p>
            <a:r>
              <a:rPr lang="en-US" sz="1800" dirty="0" smtClean="0"/>
              <a:t>EXFOR Web application was upgraded in collaboration with the IAEA.</a:t>
            </a:r>
          </a:p>
          <a:p>
            <a:r>
              <a:rPr lang="en-US" sz="1800" dirty="0" smtClean="0"/>
              <a:t>Database was updated  11 times in FY2017.  We followed the IAEA releases.</a:t>
            </a:r>
            <a:endParaRPr lang="en-US" sz="1800" dirty="0"/>
          </a:p>
        </p:txBody>
      </p:sp>
    </p:spTree>
    <p:extLst>
      <p:ext uri="{BB962C8B-B14F-4D97-AF65-F5344CB8AC3E}">
        <p14:creationId xmlns:p14="http://schemas.microsoft.com/office/powerpoint/2010/main" val="388396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a:t>
            </a:r>
            <a:endParaRPr lang="en-US" dirty="0"/>
          </a:p>
        </p:txBody>
      </p:sp>
      <p:sp>
        <p:nvSpPr>
          <p:cNvPr id="3" name="Content Placeholder 2"/>
          <p:cNvSpPr>
            <a:spLocks noGrp="1"/>
          </p:cNvSpPr>
          <p:nvPr>
            <p:ph idx="1"/>
          </p:nvPr>
        </p:nvSpPr>
        <p:spPr/>
        <p:txBody>
          <a:bodyPr/>
          <a:lstStyle/>
          <a:p>
            <a:r>
              <a:rPr lang="en-US" sz="1800" dirty="0" smtClean="0"/>
              <a:t>NSR &amp; EXFOR projects are in a good shape and we collaborate with the IAEA on these projects.</a:t>
            </a:r>
          </a:p>
          <a:p>
            <a:r>
              <a:rPr lang="en-US" sz="1800" dirty="0" smtClean="0"/>
              <a:t>We will continue to support nuclear structure and reaction research, evaluations, and theory.</a:t>
            </a:r>
          </a:p>
          <a:p>
            <a:r>
              <a:rPr lang="en-US" sz="1800" dirty="0" smtClean="0"/>
              <a:t>We  add new and previously missing references to NSR &amp; EXFOR databases.</a:t>
            </a:r>
          </a:p>
          <a:p>
            <a:r>
              <a:rPr lang="en-US" sz="1800" dirty="0"/>
              <a:t>Contractors are essential for the overall success of the NNDC compilation effort</a:t>
            </a:r>
            <a:r>
              <a:rPr lang="en-US" sz="1800" dirty="0" smtClean="0"/>
              <a:t>.</a:t>
            </a:r>
          </a:p>
          <a:p>
            <a:r>
              <a:rPr lang="en-US" sz="1800" smtClean="0"/>
              <a:t>I </a:t>
            </a:r>
            <a:r>
              <a:rPr lang="en-US" sz="1800" dirty="0" smtClean="0"/>
              <a:t>apologize for not attending NSDD 2017 due to conflict with the NRDC (EXFOR) meeting. I hope that such scheduling conflict would not happen again and I will be able to attend the next meeting in two years from now.</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dirty="0" smtClean="0"/>
              <a:t>Compilation Databases</a:t>
            </a:r>
          </a:p>
        </p:txBody>
      </p:sp>
      <p:sp>
        <p:nvSpPr>
          <p:cNvPr id="5123" name="Content Placeholder 2"/>
          <p:cNvSpPr>
            <a:spLocks noGrp="1"/>
          </p:cNvSpPr>
          <p:nvPr>
            <p:ph idx="1"/>
          </p:nvPr>
        </p:nvSpPr>
        <p:spPr/>
        <p:txBody>
          <a:bodyPr/>
          <a:lstStyle/>
          <a:p>
            <a:r>
              <a:rPr lang="en-US" sz="1800" dirty="0" smtClean="0">
                <a:latin typeface="+mj-lt"/>
              </a:rPr>
              <a:t>There are three major and two minor compilation databases at NNDC: NSR, EXFOR, XUNDL and B(E2)↑, </a:t>
            </a:r>
            <a:r>
              <a:rPr lang="en-US" sz="1800" dirty="0" smtClean="0">
                <a:latin typeface="Symbol" panose="05050102010706020507" pitchFamily="18" charset="2"/>
              </a:rPr>
              <a:t>bb</a:t>
            </a:r>
            <a:r>
              <a:rPr lang="en-US" sz="1800" dirty="0" smtClean="0">
                <a:latin typeface="+mj-lt"/>
              </a:rPr>
              <a:t>-decay.</a:t>
            </a:r>
          </a:p>
          <a:p>
            <a:r>
              <a:rPr lang="en-US" sz="1800" dirty="0" smtClean="0">
                <a:latin typeface="+mj-lt"/>
              </a:rPr>
              <a:t>We will concentrate on NSR and EXFOR databases:</a:t>
            </a:r>
          </a:p>
          <a:p>
            <a:pPr lvl="1"/>
            <a:r>
              <a:rPr lang="en-US" sz="1600" dirty="0" smtClean="0">
                <a:latin typeface="+mj-lt"/>
              </a:rPr>
              <a:t>Nuclear Science References (NSR): all low- and intermediate-energy references for a broad use, not just nuclear structure and decay as before 90ies. </a:t>
            </a:r>
          </a:p>
          <a:p>
            <a:pPr lvl="1"/>
            <a:r>
              <a:rPr lang="en-US" sz="1600" dirty="0" smtClean="0">
                <a:latin typeface="+mj-lt"/>
              </a:rPr>
              <a:t>Experimental Nuclear Reaction Data (EXFOR</a:t>
            </a:r>
            <a:r>
              <a:rPr lang="en-US" sz="1600" dirty="0">
                <a:latin typeface="+mj-lt"/>
              </a:rPr>
              <a:t>): </a:t>
            </a:r>
            <a:r>
              <a:rPr lang="en-US" sz="1600" dirty="0" smtClean="0">
                <a:latin typeface="+mj-lt"/>
              </a:rPr>
              <a:t>all </a:t>
            </a:r>
            <a:r>
              <a:rPr lang="en-US" sz="1600" dirty="0">
                <a:latin typeface="+mj-lt"/>
              </a:rPr>
              <a:t>low- and </a:t>
            </a:r>
            <a:r>
              <a:rPr lang="en-US" sz="1600" dirty="0" smtClean="0">
                <a:latin typeface="+mj-lt"/>
              </a:rPr>
              <a:t>intermediate-energy  reaction data sets for neutron-, charged- and photo-induced reactions, not just neutron-induced as before 80ies.</a:t>
            </a:r>
          </a:p>
          <a:p>
            <a:r>
              <a:rPr lang="en-US" sz="1800" dirty="0" smtClean="0">
                <a:latin typeface="+mj-lt"/>
              </a:rPr>
              <a:t>The compilation scope and quality controls for NSR and EXFOR database have evolved over the many years of operation. These facts plus lack of advanced computer tools in the past are responsible for missing references and data sets.</a:t>
            </a:r>
          </a:p>
        </p:txBody>
      </p:sp>
    </p:spTree>
    <p:extLst>
      <p:ext uri="{BB962C8B-B14F-4D97-AF65-F5344CB8AC3E}">
        <p14:creationId xmlns:p14="http://schemas.microsoft.com/office/powerpoint/2010/main" val="3290101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NSR Compilations</a:t>
            </a:r>
            <a:endParaRPr lang="en-US" dirty="0"/>
          </a:p>
        </p:txBody>
      </p:sp>
      <p:sp>
        <p:nvSpPr>
          <p:cNvPr id="3" name="Content Placeholder 2"/>
          <p:cNvSpPr>
            <a:spLocks noGrp="1"/>
          </p:cNvSpPr>
          <p:nvPr>
            <p:ph idx="1"/>
          </p:nvPr>
        </p:nvSpPr>
        <p:spPr>
          <a:xfrm>
            <a:off x="762000" y="1447800"/>
            <a:ext cx="7696200" cy="3886200"/>
          </a:xfrm>
        </p:spPr>
        <p:txBody>
          <a:bodyPr/>
          <a:lstStyle/>
          <a:p>
            <a:r>
              <a:rPr lang="en-US" sz="1800" dirty="0" smtClean="0"/>
              <a:t>U.S. Nuclear Data Program Nuclear Science References database compilations create a foundation for nuclear structure, decay and reaction data efforts and impact research activities.</a:t>
            </a:r>
          </a:p>
          <a:p>
            <a:r>
              <a:rPr lang="en-US" sz="1800" dirty="0"/>
              <a:t>Value: </a:t>
            </a:r>
            <a:r>
              <a:rPr lang="en-US" sz="1800" baseline="30000" dirty="0">
                <a:solidFill>
                  <a:srgbClr val="00B050"/>
                </a:solidFill>
              </a:rPr>
              <a:t>137</a:t>
            </a:r>
            <a:r>
              <a:rPr lang="en-US" sz="1800" dirty="0">
                <a:solidFill>
                  <a:srgbClr val="00B050"/>
                </a:solidFill>
              </a:rPr>
              <a:t>Cs T</a:t>
            </a:r>
            <a:r>
              <a:rPr lang="en-US" sz="1800" baseline="-25000" dirty="0">
                <a:solidFill>
                  <a:srgbClr val="00B050"/>
                </a:solidFill>
              </a:rPr>
              <a:t>1/2</a:t>
            </a:r>
            <a:r>
              <a:rPr lang="en-US" sz="1800" dirty="0">
                <a:solidFill>
                  <a:srgbClr val="00B050"/>
                </a:solidFill>
              </a:rPr>
              <a:t> -140,000 hits by Google and 34 articles in NSR</a:t>
            </a:r>
            <a:r>
              <a:rPr lang="en-US" sz="1800" dirty="0" smtClean="0"/>
              <a:t>. It also simplifies NDS journal citations.</a:t>
            </a:r>
          </a:p>
          <a:p>
            <a:r>
              <a:rPr lang="en-US" sz="1800" dirty="0" smtClean="0"/>
              <a:t>NSR team: 1.5 NNDC (B. Pritychenko, J. Totans), 2 NNDC contractors (B. Singh, E. Betak) and 1 IAEA collaborator (V. </a:t>
            </a:r>
            <a:r>
              <a:rPr lang="en-US" sz="1800" dirty="0" err="1" smtClean="0"/>
              <a:t>Zerkin</a:t>
            </a:r>
            <a:r>
              <a:rPr lang="en-US" sz="1800" dirty="0" smtClean="0"/>
              <a:t>).</a:t>
            </a:r>
          </a:p>
          <a:p>
            <a:r>
              <a:rPr lang="en-US" sz="1800" dirty="0" smtClean="0"/>
              <a:t>Our goal is provide the coverage of nuclear physics  publications.</a:t>
            </a:r>
          </a:p>
          <a:p>
            <a:r>
              <a:rPr lang="en-US" sz="1800" dirty="0" smtClean="0"/>
              <a:t>Our major requirement is speed, prompt creation of entries for ENSDF: </a:t>
            </a:r>
            <a:r>
              <a:rPr lang="en-US" sz="1600" i="1" dirty="0">
                <a:solidFill>
                  <a:srgbClr val="FF0000"/>
                </a:solidFill>
              </a:rPr>
              <a:t>NSR is always </a:t>
            </a:r>
            <a:r>
              <a:rPr lang="en-US" sz="1600" i="1" dirty="0" smtClean="0">
                <a:solidFill>
                  <a:srgbClr val="FF0000"/>
                </a:solidFill>
              </a:rPr>
              <a:t>up-to-date (2-3 times a week): FY 2017 issues of </a:t>
            </a:r>
            <a:r>
              <a:rPr lang="en-US" sz="1600" i="1" dirty="0">
                <a:solidFill>
                  <a:srgbClr val="FF0000"/>
                </a:solidFill>
              </a:rPr>
              <a:t>PRC including keywords </a:t>
            </a:r>
            <a:r>
              <a:rPr lang="en-US" sz="1600" i="1" dirty="0" smtClean="0">
                <a:solidFill>
                  <a:srgbClr val="FF0000"/>
                </a:solidFill>
              </a:rPr>
              <a:t>are in the database</a:t>
            </a:r>
            <a:r>
              <a:rPr lang="en-US" sz="1600" i="1" dirty="0">
                <a:solidFill>
                  <a:srgbClr val="FF0000"/>
                </a:solidFill>
              </a:rPr>
              <a:t>;</a:t>
            </a:r>
            <a:r>
              <a:rPr lang="en-US" sz="1600" i="1" dirty="0" smtClean="0">
                <a:solidFill>
                  <a:srgbClr val="FF0000"/>
                </a:solidFill>
              </a:rPr>
              <a:t> October 2017 PRC will be added tomorrow.</a:t>
            </a:r>
            <a:endParaRPr lang="en-US" sz="1600" i="1" dirty="0" smtClean="0"/>
          </a:p>
          <a:p>
            <a:r>
              <a:rPr lang="en-US" sz="1800" dirty="0" smtClean="0"/>
              <a:t>NSR Quality Assurance: </a:t>
            </a:r>
            <a:r>
              <a:rPr lang="en-US" sz="1800" dirty="0"/>
              <a:t>Manager + Users + Evaluators + Compilers i</a:t>
            </a:r>
            <a:r>
              <a:rPr lang="en-US" sz="1800" dirty="0" smtClean="0"/>
              <a:t>nputs. We do not have a bug database, we just fix bugs immediately.</a:t>
            </a:r>
          </a:p>
          <a:p>
            <a:r>
              <a:rPr lang="en-US" sz="1800" dirty="0" smtClean="0"/>
              <a:t>Direct communication with Phys. Rev. C</a:t>
            </a:r>
            <a:r>
              <a:rPr lang="en-US" sz="1800" dirty="0"/>
              <a:t>:</a:t>
            </a:r>
            <a:r>
              <a:rPr lang="en-US" sz="1800" dirty="0" smtClean="0"/>
              <a:t> ~15% of authors submit keywords to NSR.</a:t>
            </a:r>
          </a:p>
        </p:txBody>
      </p:sp>
      <p:sp>
        <p:nvSpPr>
          <p:cNvPr id="4" name="AutoShape 2" descr="Image result for reading is funda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29" y="457200"/>
            <a:ext cx="1220771" cy="914400"/>
          </a:xfrm>
          <a:prstGeom prst="rect">
            <a:avLst/>
          </a:prstGeom>
          <a:ln>
            <a:solidFill>
              <a:schemeClr val="accent1"/>
            </a:solidFill>
          </a:ln>
        </p:spPr>
      </p:pic>
    </p:spTree>
    <p:extLst>
      <p:ext uri="{BB962C8B-B14F-4D97-AF65-F5344CB8AC3E}">
        <p14:creationId xmlns:p14="http://schemas.microsoft.com/office/powerpoint/2010/main" val="269840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 2017 NSR Statistics</a:t>
            </a:r>
            <a:endParaRPr lang="en-US" dirty="0"/>
          </a:p>
        </p:txBody>
      </p:sp>
      <p:sp>
        <p:nvSpPr>
          <p:cNvPr id="3" name="Content Placeholder 2"/>
          <p:cNvSpPr>
            <a:spLocks noGrp="1"/>
          </p:cNvSpPr>
          <p:nvPr>
            <p:ph idx="1"/>
          </p:nvPr>
        </p:nvSpPr>
        <p:spPr/>
        <p:txBody>
          <a:bodyPr/>
          <a:lstStyle/>
          <a:p>
            <a:r>
              <a:rPr lang="en-US" sz="1800" dirty="0"/>
              <a:t>NSR </a:t>
            </a:r>
            <a:r>
              <a:rPr lang="en-US" sz="1800" dirty="0" smtClean="0"/>
              <a:t>References:</a:t>
            </a:r>
            <a:endParaRPr lang="en-US" sz="1800" dirty="0"/>
          </a:p>
          <a:p>
            <a:pPr lvl="1"/>
            <a:r>
              <a:rPr lang="en-US" sz="1800" dirty="0" smtClean="0"/>
              <a:t>3,277 </a:t>
            </a:r>
            <a:r>
              <a:rPr lang="en-US" sz="1800" dirty="0"/>
              <a:t>new </a:t>
            </a:r>
            <a:r>
              <a:rPr lang="en-US" sz="1800" dirty="0" smtClean="0"/>
              <a:t>article entries, total NSR: 225,695 (10 times bigger than EXFOR) </a:t>
            </a:r>
            <a:endParaRPr lang="en-US" sz="1800" dirty="0"/>
          </a:p>
          <a:p>
            <a:pPr lvl="1"/>
            <a:r>
              <a:rPr lang="en-US" sz="1800" dirty="0" smtClean="0"/>
              <a:t>1025 </a:t>
            </a:r>
            <a:r>
              <a:rPr lang="en-US" sz="1800" dirty="0"/>
              <a:t>modified </a:t>
            </a:r>
            <a:r>
              <a:rPr lang="en-US" sz="1800" dirty="0" smtClean="0"/>
              <a:t>(corrected) </a:t>
            </a:r>
            <a:r>
              <a:rPr lang="en-US" sz="1800" dirty="0"/>
              <a:t>article entries</a:t>
            </a:r>
          </a:p>
          <a:p>
            <a:pPr lvl="1"/>
            <a:r>
              <a:rPr lang="en-US" sz="1800" dirty="0" smtClean="0"/>
              <a:t>1825 </a:t>
            </a:r>
            <a:r>
              <a:rPr lang="en-US" sz="1800" dirty="0" err="1"/>
              <a:t>keyworded</a:t>
            </a:r>
            <a:r>
              <a:rPr lang="en-US" sz="1800" dirty="0"/>
              <a:t> article </a:t>
            </a:r>
            <a:r>
              <a:rPr lang="en-US" sz="1800" dirty="0" smtClean="0"/>
              <a:t>abstracts</a:t>
            </a:r>
          </a:p>
          <a:p>
            <a:r>
              <a:rPr lang="en-US" sz="1800" dirty="0" smtClean="0"/>
              <a:t>NSR Dictionary updates:</a:t>
            </a:r>
          </a:p>
          <a:p>
            <a:pPr lvl="1"/>
            <a:r>
              <a:rPr lang="en-US" sz="1800" dirty="0" smtClean="0"/>
              <a:t>1,813 new authors, total NSR: 98,273</a:t>
            </a:r>
          </a:p>
          <a:p>
            <a:pPr lvl="1"/>
            <a:r>
              <a:rPr lang="en-US" sz="1800" dirty="0"/>
              <a:t>3</a:t>
            </a:r>
            <a:r>
              <a:rPr lang="en-US" sz="1800" dirty="0" smtClean="0"/>
              <a:t> new journals, total NSR: 519</a:t>
            </a:r>
          </a:p>
          <a:p>
            <a:pPr lvl="1"/>
            <a:r>
              <a:rPr lang="en-US" sz="1800" dirty="0" smtClean="0"/>
              <a:t>265 new reactions, total NSR: 8,168</a:t>
            </a:r>
          </a:p>
          <a:p>
            <a:pPr lvl="1"/>
            <a:r>
              <a:rPr lang="en-US" sz="1800" dirty="0" smtClean="0"/>
              <a:t>592 new nuclides, total NSR: 6,867</a:t>
            </a:r>
          </a:p>
          <a:p>
            <a:r>
              <a:rPr lang="en-US" sz="1800" dirty="0" smtClean="0"/>
              <a:t>NSR Database updates: 132 in FY 2017</a:t>
            </a:r>
          </a:p>
          <a:p>
            <a:r>
              <a:rPr lang="en-US" sz="1800" dirty="0" smtClean="0"/>
              <a:t>NSR Web retrievals: 316,147</a:t>
            </a:r>
          </a:p>
        </p:txBody>
      </p:sp>
    </p:spTree>
    <p:extLst>
      <p:ext uri="{BB962C8B-B14F-4D97-AF65-F5344CB8AC3E}">
        <p14:creationId xmlns:p14="http://schemas.microsoft.com/office/powerpoint/2010/main" val="376437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of NSR Compilation Statistics for the last 25 Years</a:t>
            </a:r>
            <a:endParaRPr lang="en-US" dirty="0"/>
          </a:p>
        </p:txBody>
      </p:sp>
      <p:sp>
        <p:nvSpPr>
          <p:cNvPr id="3" name="Content Placeholder 2"/>
          <p:cNvSpPr>
            <a:spLocks noGrp="1"/>
          </p:cNvSpPr>
          <p:nvPr>
            <p:ph idx="1"/>
          </p:nvPr>
        </p:nvSpPr>
        <p:spPr>
          <a:xfrm>
            <a:off x="762000" y="1828800"/>
            <a:ext cx="3810000" cy="3886200"/>
          </a:xfrm>
        </p:spPr>
        <p:txBody>
          <a:bodyPr/>
          <a:lstStyle/>
          <a:p>
            <a:r>
              <a:rPr lang="en-US" sz="1800" dirty="0" smtClean="0"/>
              <a:t>Presently we compile about ~3,100 references per year.</a:t>
            </a:r>
          </a:p>
          <a:p>
            <a:r>
              <a:rPr lang="en-US" sz="1800" dirty="0" smtClean="0"/>
              <a:t>Is this number reasonable? Previously we had years with 4,000+ entries?</a:t>
            </a:r>
          </a:p>
          <a:p>
            <a:r>
              <a:rPr lang="en-US" sz="1800" dirty="0" smtClean="0"/>
              <a:t>We have a slight increase in Physical Review C compilations.</a:t>
            </a:r>
          </a:p>
          <a:p>
            <a:r>
              <a:rPr lang="en-US" sz="1800" dirty="0" smtClean="0"/>
              <a:t>While Nuclear Physics A number of articles fluctuates wildly due to conference publications.</a:t>
            </a:r>
          </a:p>
          <a:p>
            <a:r>
              <a:rPr lang="en-US" sz="1800" dirty="0" smtClean="0"/>
              <a:t>All articles from PRC &amp; NPA are within NSR compilation scope and affect annual statistics.</a:t>
            </a: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828800"/>
            <a:ext cx="3589867" cy="2743200"/>
          </a:xfrm>
          <a:prstGeom prst="rect">
            <a:avLst/>
          </a:prstGeom>
          <a:ln>
            <a:solidFill>
              <a:schemeClr val="accent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438400"/>
            <a:ext cx="3589867" cy="2743200"/>
          </a:xfrm>
          <a:prstGeom prst="rect">
            <a:avLst/>
          </a:prstGeom>
          <a:ln>
            <a:solidFill>
              <a:schemeClr val="accent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124200"/>
            <a:ext cx="3589867" cy="2743200"/>
          </a:xfrm>
          <a:prstGeom prst="rect">
            <a:avLst/>
          </a:prstGeom>
          <a:ln>
            <a:solidFill>
              <a:schemeClr val="accent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970" y="3905435"/>
            <a:ext cx="3589867" cy="2743200"/>
          </a:xfrm>
          <a:prstGeom prst="rect">
            <a:avLst/>
          </a:prstGeom>
          <a:ln>
            <a:solidFill>
              <a:schemeClr val="accent1"/>
            </a:solidFill>
          </a:ln>
        </p:spPr>
      </p:pic>
    </p:spTree>
    <p:extLst>
      <p:ext uri="{BB962C8B-B14F-4D97-AF65-F5344CB8AC3E}">
        <p14:creationId xmlns:p14="http://schemas.microsoft.com/office/powerpoint/2010/main" val="3243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Nuclear Physics Conferences</a:t>
            </a:r>
            <a:endParaRPr lang="en-US" dirty="0"/>
          </a:p>
        </p:txBody>
      </p:sp>
      <p:sp>
        <p:nvSpPr>
          <p:cNvPr id="3" name="Content Placeholder 2"/>
          <p:cNvSpPr>
            <a:spLocks noGrp="1"/>
          </p:cNvSpPr>
          <p:nvPr>
            <p:ph idx="1"/>
          </p:nvPr>
        </p:nvSpPr>
        <p:spPr/>
        <p:txBody>
          <a:bodyPr/>
          <a:lstStyle/>
          <a:p>
            <a:r>
              <a:rPr lang="en-US" sz="1800" dirty="0" smtClean="0"/>
              <a:t>Too many physics journals are publishing conferences, useful contents are buried in unrelated contents that journals have to publish in order to fill the pages. Very slow websites &amp; 100s of conferences.</a:t>
            </a:r>
          </a:p>
          <a:p>
            <a:r>
              <a:rPr lang="en-US" sz="1800" dirty="0" smtClean="0"/>
              <a:t>AIP conferences proceedings: 2 in the last two years, the slowest website and plenty of unrelated contents.</a:t>
            </a:r>
          </a:p>
          <a:p>
            <a:r>
              <a:rPr lang="en-US" sz="1800" dirty="0"/>
              <a:t>Journal of </a:t>
            </a:r>
            <a:r>
              <a:rPr lang="en-US" sz="1800" dirty="0" smtClean="0"/>
              <a:t>Physics, </a:t>
            </a:r>
            <a:r>
              <a:rPr lang="en-US" sz="1800" dirty="0"/>
              <a:t>Conference </a:t>
            </a:r>
            <a:r>
              <a:rPr lang="en-US" sz="1800" dirty="0" smtClean="0"/>
              <a:t>Series: </a:t>
            </a:r>
            <a:r>
              <a:rPr lang="en-US" sz="1800" dirty="0"/>
              <a:t>5</a:t>
            </a:r>
            <a:r>
              <a:rPr lang="en-US" sz="1800" dirty="0" smtClean="0"/>
              <a:t> in the last two years.</a:t>
            </a:r>
          </a:p>
          <a:p>
            <a:r>
              <a:rPr lang="en-US" sz="1800" dirty="0" smtClean="0"/>
              <a:t>EPJ Web Conf.: 6 in the last two years (ND 2016), no unrelated to physics conferences + </a:t>
            </a:r>
            <a:r>
              <a:rPr lang="en-US" sz="1800" dirty="0"/>
              <a:t>NASA ADS Abstract </a:t>
            </a:r>
            <a:r>
              <a:rPr lang="en-US" sz="1800" dirty="0" smtClean="0"/>
              <a:t>Service.</a:t>
            </a:r>
          </a:p>
          <a:p>
            <a:r>
              <a:rPr lang="en-US" sz="1800" dirty="0" smtClean="0"/>
              <a:t>Positive: Open Access for many conferences.</a:t>
            </a:r>
          </a:p>
          <a:p>
            <a:r>
              <a:rPr lang="en-US" sz="1800" dirty="0" smtClean="0"/>
              <a:t>Please let us know if we missed something!!!!</a:t>
            </a:r>
          </a:p>
          <a:p>
            <a:pPr marL="0" indent="0">
              <a:buNone/>
            </a:pPr>
            <a:endParaRPr lang="en-US" dirty="0"/>
          </a:p>
        </p:txBody>
      </p:sp>
    </p:spTree>
    <p:extLst>
      <p:ext uri="{BB962C8B-B14F-4D97-AF65-F5344CB8AC3E}">
        <p14:creationId xmlns:p14="http://schemas.microsoft.com/office/powerpoint/2010/main" val="2487695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Elements</a:t>
            </a:r>
            <a:endParaRPr lang="en-US" dirty="0"/>
          </a:p>
        </p:txBody>
      </p:sp>
      <p:sp>
        <p:nvSpPr>
          <p:cNvPr id="3" name="Content Placeholder 2"/>
          <p:cNvSpPr>
            <a:spLocks noGrp="1"/>
          </p:cNvSpPr>
          <p:nvPr>
            <p:ph idx="1"/>
          </p:nvPr>
        </p:nvSpPr>
        <p:spPr>
          <a:xfrm>
            <a:off x="762000" y="1828800"/>
            <a:ext cx="3810000" cy="3886200"/>
          </a:xfrm>
        </p:spPr>
        <p:txBody>
          <a:bodyPr/>
          <a:lstStyle/>
          <a:p>
            <a:r>
              <a:rPr lang="en-US" sz="1800" dirty="0" smtClean="0"/>
              <a:t>IUPAC assigned names to Z=113, 115, 117 and 118 as </a:t>
            </a:r>
            <a:r>
              <a:rPr lang="en-US" sz="1800" dirty="0" err="1" smtClean="0"/>
              <a:t>Nh</a:t>
            </a:r>
            <a:r>
              <a:rPr lang="en-US" sz="1800" dirty="0" smtClean="0"/>
              <a:t>, Mc, </a:t>
            </a:r>
            <a:r>
              <a:rPr lang="en-US" sz="1800" dirty="0" err="1" smtClean="0"/>
              <a:t>Ts</a:t>
            </a:r>
            <a:r>
              <a:rPr lang="en-US" sz="1800" dirty="0"/>
              <a:t> </a:t>
            </a:r>
            <a:r>
              <a:rPr lang="en-US" sz="1800" dirty="0" smtClean="0"/>
              <a:t>and </a:t>
            </a:r>
            <a:r>
              <a:rPr lang="en-US" sz="1800" dirty="0" err="1" smtClean="0"/>
              <a:t>Og</a:t>
            </a:r>
            <a:r>
              <a:rPr lang="en-US" sz="1800" dirty="0" smtClean="0"/>
              <a:t>, respectively, on November 30, 2016.</a:t>
            </a:r>
          </a:p>
          <a:p>
            <a:r>
              <a:rPr lang="en-US" sz="1800" dirty="0" smtClean="0"/>
              <a:t>As of January 5, 2017 these changes were implemented in NSR.</a:t>
            </a:r>
          </a:p>
          <a:p>
            <a:r>
              <a:rPr lang="en-US" sz="1800" dirty="0" smtClean="0"/>
              <a:t>594 entries and keywords were  identified and modified to reflect the latest naming convention.</a:t>
            </a:r>
          </a:p>
          <a:p>
            <a:r>
              <a:rPr lang="en-US" sz="1800" dirty="0" smtClean="0"/>
              <a:t>This project helped to increase the total number of modified entries to 1,025.</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845" y="1981200"/>
            <a:ext cx="3779491" cy="3200400"/>
          </a:xfrm>
          <a:prstGeom prst="rect">
            <a:avLst/>
          </a:prstGeom>
          <a:ln>
            <a:solidFill>
              <a:schemeClr val="accent1"/>
            </a:solidFill>
          </a:ln>
        </p:spPr>
      </p:pic>
    </p:spTree>
    <p:extLst>
      <p:ext uri="{BB962C8B-B14F-4D97-AF65-F5344CB8AC3E}">
        <p14:creationId xmlns:p14="http://schemas.microsoft.com/office/powerpoint/2010/main" val="267075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NSR Citation &amp; Coding Issues</a:t>
            </a:r>
            <a:endParaRPr lang="en-US" dirty="0"/>
          </a:p>
        </p:txBody>
      </p:sp>
      <p:sp>
        <p:nvSpPr>
          <p:cNvPr id="3" name="Content Placeholder 2"/>
          <p:cNvSpPr>
            <a:spLocks noGrp="1"/>
          </p:cNvSpPr>
          <p:nvPr>
            <p:ph idx="1"/>
          </p:nvPr>
        </p:nvSpPr>
        <p:spPr>
          <a:xfrm>
            <a:off x="762000" y="1828800"/>
            <a:ext cx="4267200" cy="3886200"/>
          </a:xfrm>
        </p:spPr>
        <p:txBody>
          <a:bodyPr/>
          <a:lstStyle/>
          <a:p>
            <a:r>
              <a:rPr lang="en-US" sz="1800" dirty="0" smtClean="0"/>
              <a:t>Last year we had an official recommendation to cite NSR, XUNDL and previous evaluations in ENSDF evaluations.</a:t>
            </a:r>
          </a:p>
          <a:p>
            <a:r>
              <a:rPr lang="en-US" sz="1800" dirty="0" smtClean="0"/>
              <a:t>All articles from the Nuclear Data Sheets journal are compiled in NSR: We </a:t>
            </a:r>
            <a:r>
              <a:rPr lang="en-US" sz="1800" smtClean="0"/>
              <a:t>have 7 </a:t>
            </a:r>
            <a:r>
              <a:rPr lang="en-US" sz="1800" dirty="0" smtClean="0"/>
              <a:t>citations and 9 articles.</a:t>
            </a:r>
          </a:p>
          <a:p>
            <a:endParaRPr lang="en-US" sz="1800" dirty="0" smtClean="0"/>
          </a:p>
          <a:p>
            <a:r>
              <a:rPr lang="en-US" sz="1800" dirty="0"/>
              <a:t>PRC &amp; NPA publishes articles on production of LAMBDAs, ETTAs, … and it takes time to code it </a:t>
            </a:r>
            <a:r>
              <a:rPr lang="en-US" sz="1800" dirty="0" smtClean="0"/>
              <a:t>and update the database dictionaries properly </a:t>
            </a:r>
            <a:r>
              <a:rPr lang="en-US" sz="1800" dirty="0"/>
              <a:t>with limited benefits for USNDP.</a:t>
            </a:r>
          </a:p>
          <a:p>
            <a:r>
              <a:rPr lang="en-US" sz="1800" dirty="0"/>
              <a:t>Do we need coding for particle production …. </a:t>
            </a:r>
            <a:r>
              <a:rPr lang="en-US" sz="1800" dirty="0" smtClean="0"/>
              <a:t>????</a:t>
            </a:r>
            <a:endParaRPr lang="en-US" sz="1800" dirty="0"/>
          </a:p>
        </p:txBody>
      </p:sp>
      <p:graphicFrame>
        <p:nvGraphicFramePr>
          <p:cNvPr id="4" name="Table 3"/>
          <p:cNvGraphicFramePr>
            <a:graphicFrameLocks noGrp="1" noChangeAspect="1"/>
          </p:cNvGraphicFramePr>
          <p:nvPr>
            <p:extLst>
              <p:ext uri="{D42A27DB-BD31-4B8C-83A1-F6EECF244321}">
                <p14:modId xmlns:p14="http://schemas.microsoft.com/office/powerpoint/2010/main" val="1582656675"/>
              </p:ext>
            </p:extLst>
          </p:nvPr>
        </p:nvGraphicFramePr>
        <p:xfrm>
          <a:off x="5029200" y="1905003"/>
          <a:ext cx="3962400" cy="4267197"/>
        </p:xfrm>
        <a:graphic>
          <a:graphicData uri="http://schemas.openxmlformats.org/drawingml/2006/table">
            <a:tbl>
              <a:tblPr firstRow="1" bandRow="1">
                <a:tableStyleId>{5C22544A-7EE6-4342-B048-85BDC9FD1C3A}</a:tableStyleId>
              </a:tblPr>
              <a:tblGrid>
                <a:gridCol w="1320800"/>
                <a:gridCol w="1320800"/>
                <a:gridCol w="1320800"/>
              </a:tblGrid>
              <a:tr h="563592">
                <a:tc>
                  <a:txBody>
                    <a:bodyPr/>
                    <a:lstStyle/>
                    <a:p>
                      <a:r>
                        <a:rPr lang="en-US" sz="1400" dirty="0" smtClean="0"/>
                        <a:t>NDS</a:t>
                      </a:r>
                      <a:r>
                        <a:rPr lang="en-US" sz="1400" baseline="0" dirty="0" smtClean="0"/>
                        <a:t> </a:t>
                      </a:r>
                      <a:r>
                        <a:rPr lang="en-US" sz="1400" dirty="0" smtClean="0"/>
                        <a:t>Issue</a:t>
                      </a:r>
                      <a:endParaRPr lang="en-US" sz="1400" dirty="0"/>
                    </a:p>
                  </a:txBody>
                  <a:tcPr/>
                </a:tc>
                <a:tc>
                  <a:txBody>
                    <a:bodyPr/>
                    <a:lstStyle/>
                    <a:p>
                      <a:r>
                        <a:rPr lang="en-US" sz="1400" dirty="0" smtClean="0"/>
                        <a:t>Number of Articles</a:t>
                      </a:r>
                      <a:endParaRPr lang="en-US" sz="1400" dirty="0"/>
                    </a:p>
                  </a:txBody>
                  <a:tcPr/>
                </a:tc>
                <a:tc>
                  <a:txBody>
                    <a:bodyPr/>
                    <a:lstStyle/>
                    <a:p>
                      <a:r>
                        <a:rPr lang="en-US" sz="1400" dirty="0" smtClean="0"/>
                        <a:t>Number of citations</a:t>
                      </a:r>
                      <a:endParaRPr lang="en-US" sz="1400" dirty="0"/>
                    </a:p>
                  </a:txBody>
                  <a:tcPr/>
                </a:tc>
              </a:tr>
              <a:tr h="563592">
                <a:tc>
                  <a:txBody>
                    <a:bodyPr/>
                    <a:lstStyle/>
                    <a:p>
                      <a:r>
                        <a:rPr lang="en-US" sz="1400" dirty="0" smtClean="0"/>
                        <a:t>December 2016</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r>
              <a:tr h="563592">
                <a:tc>
                  <a:txBody>
                    <a:bodyPr/>
                    <a:lstStyle/>
                    <a:p>
                      <a:r>
                        <a:rPr lang="en-US" sz="1400" dirty="0" smtClean="0"/>
                        <a:t>February 2017</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r>
              <a:tr h="322053">
                <a:tc>
                  <a:txBody>
                    <a:bodyPr/>
                    <a:lstStyle/>
                    <a:p>
                      <a:r>
                        <a:rPr lang="en-US" sz="1400" dirty="0" smtClean="0"/>
                        <a:t>March 2017</a:t>
                      </a:r>
                      <a:endParaRPr lang="en-US" sz="1400" dirty="0"/>
                    </a:p>
                  </a:txBody>
                  <a:tcPr/>
                </a:tc>
                <a:tc>
                  <a:txBody>
                    <a:bodyPr/>
                    <a:lstStyle/>
                    <a:p>
                      <a:r>
                        <a:rPr lang="en-US" sz="1400" dirty="0" smtClean="0"/>
                        <a:t>2</a:t>
                      </a:r>
                      <a:endParaRPr lang="en-US" sz="1400" dirty="0"/>
                    </a:p>
                  </a:txBody>
                  <a:tcPr/>
                </a:tc>
                <a:tc>
                  <a:txBody>
                    <a:bodyPr/>
                    <a:lstStyle/>
                    <a:p>
                      <a:r>
                        <a:rPr lang="en-US" sz="1400" dirty="0" smtClean="0"/>
                        <a:t>2</a:t>
                      </a:r>
                      <a:endParaRPr lang="en-US" sz="1400" dirty="0"/>
                    </a:p>
                  </a:txBody>
                  <a:tcPr/>
                </a:tc>
              </a:tr>
              <a:tr h="563592">
                <a:tc>
                  <a:txBody>
                    <a:bodyPr/>
                    <a:lstStyle/>
                    <a:p>
                      <a:r>
                        <a:rPr lang="en-US" sz="1400" dirty="0" smtClean="0"/>
                        <a:t>May-June 2017</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r>
              <a:tr h="563592">
                <a:tc>
                  <a:txBody>
                    <a:bodyPr/>
                    <a:lstStyle/>
                    <a:p>
                      <a:r>
                        <a:rPr lang="en-US" sz="1400" dirty="0" smtClean="0"/>
                        <a:t>July-August</a:t>
                      </a:r>
                      <a:r>
                        <a:rPr lang="en-US" sz="1400" baseline="0" dirty="0" smtClean="0"/>
                        <a:t> 2017</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r>
              <a:tr h="563592">
                <a:tc>
                  <a:txBody>
                    <a:bodyPr/>
                    <a:lstStyle/>
                    <a:p>
                      <a:r>
                        <a:rPr lang="en-US" sz="1400" dirty="0" smtClean="0"/>
                        <a:t>September-October 2017</a:t>
                      </a:r>
                      <a:endParaRPr lang="en-US" sz="1400" dirty="0"/>
                    </a:p>
                  </a:txBody>
                  <a:tcPr/>
                </a:tc>
                <a:tc>
                  <a:txBody>
                    <a:bodyPr/>
                    <a:lstStyle/>
                    <a:p>
                      <a:r>
                        <a:rPr lang="en-US" sz="1400" dirty="0" smtClean="0"/>
                        <a:t>2</a:t>
                      </a:r>
                      <a:endParaRPr lang="en-US" sz="1400" dirty="0"/>
                    </a:p>
                  </a:txBody>
                  <a:tcPr/>
                </a:tc>
                <a:tc>
                  <a:txBody>
                    <a:bodyPr/>
                    <a:lstStyle/>
                    <a:p>
                      <a:r>
                        <a:rPr lang="en-US" sz="1400" dirty="0" smtClean="0"/>
                        <a:t>1</a:t>
                      </a:r>
                      <a:endParaRPr lang="en-US" sz="1400" dirty="0"/>
                    </a:p>
                  </a:txBody>
                  <a:tcPr/>
                </a:tc>
              </a:tr>
              <a:tr h="563592">
                <a:tc>
                  <a:txBody>
                    <a:bodyPr/>
                    <a:lstStyle/>
                    <a:p>
                      <a:r>
                        <a:rPr lang="en-US" sz="1400" dirty="0" smtClean="0"/>
                        <a:t>November 2017</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r>
            </a:tbl>
          </a:graphicData>
        </a:graphic>
      </p:graphicFrame>
    </p:spTree>
    <p:extLst>
      <p:ext uri="{BB962C8B-B14F-4D97-AF65-F5344CB8AC3E}">
        <p14:creationId xmlns:p14="http://schemas.microsoft.com/office/powerpoint/2010/main" val="269363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#1 EXFOR Effort</a:t>
            </a:r>
            <a:endParaRPr lang="en-US" dirty="0"/>
          </a:p>
        </p:txBody>
      </p:sp>
      <p:sp>
        <p:nvSpPr>
          <p:cNvPr id="3" name="Content Placeholder 2"/>
          <p:cNvSpPr>
            <a:spLocks noGrp="1"/>
          </p:cNvSpPr>
          <p:nvPr>
            <p:ph idx="1"/>
          </p:nvPr>
        </p:nvSpPr>
        <p:spPr/>
        <p:txBody>
          <a:bodyPr/>
          <a:lstStyle/>
          <a:p>
            <a:r>
              <a:rPr lang="en-US" sz="1800" dirty="0" smtClean="0"/>
              <a:t>EXFOR is an international project under the auspices of the IAEA.</a:t>
            </a:r>
          </a:p>
          <a:p>
            <a:r>
              <a:rPr lang="en-US" sz="1800" dirty="0" smtClean="0"/>
              <a:t>NNDC is responsible for experimental nuclear reaction data compilation and dissemination in the Area #1 (US and Canada).</a:t>
            </a:r>
          </a:p>
          <a:p>
            <a:r>
              <a:rPr lang="en-US" sz="1800" dirty="0" smtClean="0"/>
              <a:t>EXFOR Team: B. Pritychenko, S. </a:t>
            </a:r>
            <a:r>
              <a:rPr lang="en-US" sz="1800" dirty="0" err="1" smtClean="0"/>
              <a:t>Hlavac</a:t>
            </a:r>
            <a:r>
              <a:rPr lang="en-US" sz="1800" dirty="0" smtClean="0"/>
              <a:t>, O. </a:t>
            </a:r>
            <a:r>
              <a:rPr lang="en-US" sz="1800" dirty="0" err="1" smtClean="0"/>
              <a:t>Schwerer</a:t>
            </a:r>
            <a:r>
              <a:rPr lang="en-US" sz="1800" dirty="0" smtClean="0"/>
              <a:t> (BNL) and    V. </a:t>
            </a:r>
            <a:r>
              <a:rPr lang="en-US" sz="1800" dirty="0" err="1" smtClean="0"/>
              <a:t>Zerkin</a:t>
            </a:r>
            <a:r>
              <a:rPr lang="en-US" sz="1800" dirty="0" smtClean="0"/>
              <a:t> (IAEA).</a:t>
            </a:r>
          </a:p>
          <a:p>
            <a:pPr lvl="1"/>
            <a:r>
              <a:rPr lang="en-US" sz="1600" dirty="0" smtClean="0"/>
              <a:t>NNDC: Overall database and contracts management, website support, compilation and correction of missing and older references.</a:t>
            </a:r>
          </a:p>
          <a:p>
            <a:pPr lvl="1"/>
            <a:r>
              <a:rPr lang="en-US" sz="1600" dirty="0" smtClean="0"/>
              <a:t>Bratislava: New references compilation.</a:t>
            </a:r>
          </a:p>
          <a:p>
            <a:pPr lvl="1"/>
            <a:r>
              <a:rPr lang="en-US" sz="1600" dirty="0" smtClean="0"/>
              <a:t>Vienna: Overall quality assurance and transmission handling.</a:t>
            </a:r>
          </a:p>
          <a:p>
            <a:pPr lvl="1"/>
            <a:r>
              <a:rPr lang="en-US" sz="1600" dirty="0" smtClean="0"/>
              <a:t>IAEA: Web and database development.</a:t>
            </a:r>
          </a:p>
          <a:p>
            <a:r>
              <a:rPr lang="en-US" sz="1800" dirty="0" smtClean="0"/>
              <a:t>Smooth operation based on efforts of BNL stuff, contractors and collaborators.</a:t>
            </a:r>
          </a:p>
          <a:p>
            <a:r>
              <a:rPr lang="en-US" sz="1800" dirty="0" smtClean="0"/>
              <a:t>Contractors (S. </a:t>
            </a:r>
            <a:r>
              <a:rPr lang="en-US" sz="1800" dirty="0" err="1" smtClean="0"/>
              <a:t>Hlavac</a:t>
            </a:r>
            <a:r>
              <a:rPr lang="en-US" sz="1800" dirty="0" smtClean="0"/>
              <a:t> and O. </a:t>
            </a:r>
            <a:r>
              <a:rPr lang="en-US" sz="1800" dirty="0" err="1" smtClean="0"/>
              <a:t>Schwerer</a:t>
            </a:r>
            <a:r>
              <a:rPr lang="en-US" sz="1800" dirty="0" smtClean="0"/>
              <a:t>) are essential for the overall success of the NNDC EXFOR effort.</a:t>
            </a:r>
            <a:endParaRPr lang="en-US" sz="1800" dirty="0"/>
          </a:p>
        </p:txBody>
      </p:sp>
    </p:spTree>
    <p:extLst>
      <p:ext uri="{BB962C8B-B14F-4D97-AF65-F5344CB8AC3E}">
        <p14:creationId xmlns:p14="http://schemas.microsoft.com/office/powerpoint/2010/main" val="106939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NL_rev04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1198</Words>
  <Application>Microsoft Office PowerPoint</Application>
  <PresentationFormat>On-screen Show (4:3)</PresentationFormat>
  <Paragraphs>109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BNL_rev0412</vt:lpstr>
      <vt:lpstr>NSR &amp; EXFOR Compilation Databases</vt:lpstr>
      <vt:lpstr>Compilation Databases</vt:lpstr>
      <vt:lpstr>NSR Compilations</vt:lpstr>
      <vt:lpstr>FY 2017 NSR Statistics</vt:lpstr>
      <vt:lpstr>Analysis of NSR Compilation Statistics for the last 25 Years</vt:lpstr>
      <vt:lpstr>Nuclear Physics Conferences</vt:lpstr>
      <vt:lpstr>New Elements</vt:lpstr>
      <vt:lpstr>NSR Citation &amp; Coding Issues</vt:lpstr>
      <vt:lpstr>Area #1 EXFOR Effort</vt:lpstr>
      <vt:lpstr>X4 Statistics</vt:lpstr>
      <vt:lpstr>X4 Highlights</vt:lpstr>
      <vt:lpstr>Conclusions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Pritychenko, Boris</cp:lastModifiedBy>
  <cp:revision>363</cp:revision>
  <cp:lastPrinted>2007-07-02T19:06:14Z</cp:lastPrinted>
  <dcterms:created xsi:type="dcterms:W3CDTF">2007-06-28T20:22:43Z</dcterms:created>
  <dcterms:modified xsi:type="dcterms:W3CDTF">2017-10-31T14:56:51Z</dcterms:modified>
</cp:coreProperties>
</file>