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9" r:id="rId2"/>
    <p:sldId id="378" r:id="rId3"/>
    <p:sldId id="411" r:id="rId4"/>
    <p:sldId id="438" r:id="rId5"/>
    <p:sldId id="430" r:id="rId6"/>
    <p:sldId id="340" r:id="rId7"/>
    <p:sldId id="421" r:id="rId8"/>
    <p:sldId id="422" r:id="rId9"/>
    <p:sldId id="424" r:id="rId10"/>
    <p:sldId id="431" r:id="rId11"/>
    <p:sldId id="433" r:id="rId12"/>
    <p:sldId id="434" r:id="rId13"/>
    <p:sldId id="435" r:id="rId14"/>
    <p:sldId id="436" r:id="rId15"/>
    <p:sldId id="439" r:id="rId16"/>
    <p:sldId id="440" r:id="rId17"/>
    <p:sldId id="409" r:id="rId18"/>
    <p:sldId id="441" r:id="rId19"/>
    <p:sldId id="426" r:id="rId20"/>
    <p:sldId id="428" r:id="rId21"/>
    <p:sldId id="443" r:id="rId22"/>
    <p:sldId id="429" r:id="rId23"/>
    <p:sldId id="42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B9B8"/>
    <a:srgbClr val="FFFF66"/>
    <a:srgbClr val="C3D69B"/>
    <a:srgbClr val="D99694"/>
    <a:srgbClr val="4F81BD"/>
    <a:srgbClr val="FF3399"/>
    <a:srgbClr val="376092"/>
    <a:srgbClr val="275F2C"/>
    <a:srgbClr val="3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346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82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ndc.bnl.gov/wallet/wc8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-170657" y="610289"/>
            <a:ext cx="9430771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XUNDL-ENSDF-NDS Overview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330325" y="2594549"/>
            <a:ext cx="61420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Libby </a:t>
            </a:r>
            <a:r>
              <a:rPr lang="en-US" dirty="0" err="1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McCutchan</a:t>
            </a:r>
            <a:endParaRPr lang="en-US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6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National Nuclear Data Center</a:t>
            </a:r>
          </a:p>
          <a:p>
            <a:pPr algn="ctr"/>
            <a:r>
              <a:rPr lang="en-US" sz="26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Brookhaven National Laboratory, NY USA</a:t>
            </a:r>
          </a:p>
          <a:p>
            <a:pPr algn="ctr"/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9" y="-68887"/>
            <a:ext cx="856523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Major Development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886" y="685861"/>
            <a:ext cx="70902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2687" y="1001487"/>
            <a:ext cx="494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JAVA-NDS is a success !!!</a:t>
            </a:r>
            <a:endParaRPr lang="en-US" sz="36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8"/>
          <a:stretch/>
        </p:blipFill>
        <p:spPr bwMode="auto">
          <a:xfrm>
            <a:off x="5771243" y="915108"/>
            <a:ext cx="3169557" cy="11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658" y="2554518"/>
            <a:ext cx="9405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We have received only overwhelming positive comments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Owe a tremendous thank you to 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3714" y="3846290"/>
            <a:ext cx="706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Balraj for his vision and persistence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Jun for making this a reality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1781424"/>
            <a:ext cx="7233407" cy="39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82" y="-7345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PDF’s using JAVA-NDS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736922"/>
            <a:ext cx="8559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382" y="827317"/>
            <a:ext cx="903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NDS starting publishing in this format Feb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Web followed in March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543" y="6030728"/>
            <a:ext cx="762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 on Thursday on additional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18" y="-54373"/>
            <a:ext cx="91167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A new submission checklist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8858" y="772942"/>
            <a:ext cx="76707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914" y="798291"/>
            <a:ext cx="8490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Per request, we have generated a submission checklist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Please ensure evaluation conforms to all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Those that do not will be returned prior to sending for review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12" y="2830302"/>
            <a:ext cx="89770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Some things to keep in 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This is not an exhaustive list of everything that should be checked in an evaluation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Simple enough that NNDC can check compliance in short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Requires elements which are necessary to the review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Hopefully will then allow the review process to focus on physics, data selection, justifications,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etc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3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7243" b="20199"/>
          <a:stretch/>
        </p:blipFill>
        <p:spPr bwMode="auto">
          <a:xfrm>
            <a:off x="168390" y="827315"/>
            <a:ext cx="8755081" cy="46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0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52400" y="754743"/>
            <a:ext cx="5667829" cy="36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31887" r="53325" b="20988"/>
          <a:stretch/>
        </p:blipFill>
        <p:spPr bwMode="auto">
          <a:xfrm>
            <a:off x="152399" y="2563510"/>
            <a:ext cx="4753429" cy="429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19" y="821590"/>
            <a:ext cx="9441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Folder in NNDC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D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ropbox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Updated with new supplemental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You should have received link, if not contact me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2" t="7973" r="36796" b="49802"/>
          <a:stretch/>
        </p:blipFill>
        <p:spPr bwMode="auto">
          <a:xfrm>
            <a:off x="429520" y="2740949"/>
            <a:ext cx="5113588" cy="39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7028" y="4005943"/>
            <a:ext cx="3512457" cy="827315"/>
          </a:xfrm>
          <a:prstGeom prst="ellipse">
            <a:avLst/>
          </a:prstGeom>
          <a:solidFill>
            <a:srgbClr val="E6B9B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19" y="-1083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Supplemental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0" y="3002653"/>
            <a:ext cx="3162930" cy="283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8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b="17262"/>
          <a:stretch/>
        </p:blipFill>
        <p:spPr bwMode="auto">
          <a:xfrm>
            <a:off x="124472" y="1277257"/>
            <a:ext cx="9019528" cy="34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99" y="195851"/>
            <a:ext cx="597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Things don’t always work</a:t>
            </a:r>
            <a:endParaRPr lang="en-US" sz="40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1336" y="4818743"/>
            <a:ext cx="7685989" cy="2039255"/>
            <a:chOff x="1001336" y="4818743"/>
            <a:chExt cx="7685989" cy="2039255"/>
          </a:xfrm>
        </p:grpSpPr>
        <p:pic>
          <p:nvPicPr>
            <p:cNvPr id="4" name="Picture 4" descr="http://www.clker.com/cliparts/H/i/i/O/9/g/talking-bubble-no-shadow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36" y="4818743"/>
              <a:ext cx="7685989" cy="203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56229" y="5013088"/>
              <a:ext cx="6473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Depending on mass region, evaluation is not good enough and we would appreciate if there is some way to post feedback.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9" t="26496" r="1689" b="31287"/>
          <a:stretch/>
        </p:blipFill>
        <p:spPr bwMode="auto">
          <a:xfrm>
            <a:off x="5421632" y="196719"/>
            <a:ext cx="3737428" cy="45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907316" y="1640115"/>
            <a:ext cx="3149600" cy="1088572"/>
          </a:xfrm>
          <a:prstGeom prst="ellipse">
            <a:avLst/>
          </a:prstGeom>
          <a:solidFill>
            <a:srgbClr val="FFFF00">
              <a:alpha val="41961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r="18960" b="6249"/>
          <a:stretch/>
        </p:blipFill>
        <p:spPr bwMode="auto">
          <a:xfrm>
            <a:off x="43543" y="1146154"/>
            <a:ext cx="9013370" cy="478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83" y="-7345"/>
            <a:ext cx="1031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Community input to evaluation schedule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693380"/>
            <a:ext cx="8599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6" y="987930"/>
            <a:ext cx="2596483" cy="33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383" y="-7345"/>
            <a:ext cx="1031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Nuclear Data Sheets Journal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5383" y="693380"/>
            <a:ext cx="5947074" cy="71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78920" y="1307243"/>
            <a:ext cx="6197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In FY2017: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ublished 8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11 mass chain 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1 issue devoted to nuclear reactions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4542969"/>
            <a:ext cx="801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This is down from 16 mass chains in 2016 !!!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Times during year with zero backlog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7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3" y="-7345"/>
            <a:ext cx="1031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Nuclear Data Sheets Journal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383" y="693380"/>
            <a:ext cx="5947074" cy="71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17996" r="23900" b="3637"/>
          <a:stretch/>
        </p:blipFill>
        <p:spPr bwMode="auto">
          <a:xfrm>
            <a:off x="324717" y="2075542"/>
            <a:ext cx="5988998" cy="41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717" y="1001486"/>
            <a:ext cx="8311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Journal is important … not only for us but as a resource to the community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2458" y="2656114"/>
            <a:ext cx="294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Elsevier visited last week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Recognize the value of 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Offered assistance in a few areas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64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2" y="-7345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Wallet Cards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383" y="736922"/>
            <a:ext cx="346513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uclear Wallet Car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8" y="1023512"/>
            <a:ext cx="1905453" cy="33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9314" y="1150257"/>
            <a:ext cx="58637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Approaching 6+ years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Revision is clearly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App or printed or both?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4230" y="3132276"/>
            <a:ext cx="6937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Following last weeks DNP meeting, we learned that printed is still desirable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84" y="4644571"/>
            <a:ext cx="9038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Perform update of Wallet Cards (with changes)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ENSDF will be kept in-sync with Wallet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Maintain on a 2 year schedule … relying heavily on XUNDL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58428"/>
            <a:ext cx="21553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7869" y="201113"/>
            <a:ext cx="663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dirty="0" err="1" smtClean="0">
                <a:latin typeface="+mj-lt"/>
              </a:rPr>
              <a:t>perimental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U</a:t>
            </a:r>
            <a:r>
              <a:rPr lang="en-US" dirty="0">
                <a:latin typeface="+mj-lt"/>
              </a:rPr>
              <a:t>nevaluated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dirty="0">
                <a:latin typeface="+mj-lt"/>
              </a:rPr>
              <a:t>uclear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ata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dirty="0">
                <a:latin typeface="+mj-lt"/>
              </a:rPr>
              <a:t>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94334"/>
            <a:ext cx="886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Critical compilation of recent nuclear structure publications </a:t>
            </a:r>
            <a:endParaRPr lang="en-US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509523"/>
            <a:ext cx="8868229" cy="4348473"/>
            <a:chOff x="152400" y="2364383"/>
            <a:chExt cx="8868229" cy="43484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1" r="25371" b="8821"/>
            <a:stretch/>
          </p:blipFill>
          <p:spPr bwMode="auto">
            <a:xfrm>
              <a:off x="152400" y="2364383"/>
              <a:ext cx="8868229" cy="434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71886" y="3468916"/>
              <a:ext cx="3454403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ENSDF Search for </a:t>
              </a:r>
              <a:r>
                <a:rPr lang="en-US" baseline="30000" dirty="0" smtClean="0">
                  <a:latin typeface="+mj-lt"/>
                </a:rPr>
                <a:t>72</a:t>
              </a:r>
              <a:r>
                <a:rPr lang="en-US" dirty="0" smtClean="0">
                  <a:latin typeface="+mj-lt"/>
                </a:rPr>
                <a:t>Ni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5598" y="1493860"/>
            <a:ext cx="5921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Continues to run smoothly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8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2" y="-79915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Wallet Card Changes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383" y="635324"/>
            <a:ext cx="50617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710" y="682179"/>
            <a:ext cx="741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Some modifications clear… </a:t>
            </a:r>
          </a:p>
          <a:p>
            <a:r>
              <a:rPr lang="en-US" sz="3200" dirty="0" smtClean="0">
                <a:latin typeface="+mj-lt"/>
              </a:rPr>
              <a:t>others will require input from community </a:t>
            </a:r>
            <a:endParaRPr lang="en-US" sz="32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" y="1860995"/>
            <a:ext cx="5448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08532" y="2090057"/>
            <a:ext cx="6120493" cy="4767943"/>
            <a:chOff x="2808532" y="2090057"/>
            <a:chExt cx="6120493" cy="4767943"/>
          </a:xfrm>
        </p:grpSpPr>
        <p:sp>
          <p:nvSpPr>
            <p:cNvPr id="10" name="Oval 9"/>
            <p:cNvSpPr/>
            <p:nvPr/>
          </p:nvSpPr>
          <p:spPr>
            <a:xfrm>
              <a:off x="2808532" y="5188857"/>
              <a:ext cx="1095833" cy="166914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Oval 13"/>
            <p:cNvSpPr/>
            <p:nvPr/>
          </p:nvSpPr>
          <p:spPr>
            <a:xfrm>
              <a:off x="3693877" y="5834741"/>
              <a:ext cx="1095833" cy="82685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32682" y="2090057"/>
              <a:ext cx="3396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Systematic Values for T</a:t>
              </a:r>
              <a:r>
                <a:rPr lang="en-US" b="1" baseline="-25000" dirty="0" smtClean="0">
                  <a:solidFill>
                    <a:srgbClr val="C00000"/>
                  </a:solidFill>
                </a:rPr>
                <a:t>1/2</a:t>
              </a:r>
              <a:r>
                <a:rPr lang="en-US" b="1" dirty="0" smtClean="0">
                  <a:solidFill>
                    <a:srgbClr val="C00000"/>
                  </a:solidFill>
                </a:rPr>
                <a:t> and %B-n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44916" y="2249714"/>
            <a:ext cx="7344227" cy="3338286"/>
            <a:chOff x="1944916" y="2249714"/>
            <a:chExt cx="7344227" cy="3338286"/>
          </a:xfrm>
        </p:grpSpPr>
        <p:sp>
          <p:nvSpPr>
            <p:cNvPr id="13" name="Oval 12"/>
            <p:cNvSpPr/>
            <p:nvPr/>
          </p:nvSpPr>
          <p:spPr>
            <a:xfrm>
              <a:off x="1944916" y="2249714"/>
              <a:ext cx="776532" cy="333828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2683" y="3307188"/>
              <a:ext cx="3756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Uncertainties on all measured quantities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13829" y="4635245"/>
            <a:ext cx="389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Additional quantities, like Q(decay) ??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2" y="-7345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Wallet Cards: A path forward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383" y="736922"/>
            <a:ext cx="720981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96" y="898072"/>
            <a:ext cx="3570831" cy="10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41" y="1175657"/>
            <a:ext cx="542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 need to re-invent the wheel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00" y="2162629"/>
            <a:ext cx="7881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ENSDF cross referenced with XUNDL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T1/2 and </a:t>
            </a:r>
            <a:r>
              <a:rPr lang="en-US" dirty="0" err="1" smtClean="0">
                <a:latin typeface="+mj-lt"/>
              </a:rPr>
              <a:t>Pn</a:t>
            </a:r>
            <a:r>
              <a:rPr lang="en-US" dirty="0" smtClean="0">
                <a:latin typeface="+mj-lt"/>
              </a:rPr>
              <a:t> evaluation led by Balraj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T1/2 evaluation of light nuclei by John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185" y="4549090"/>
            <a:ext cx="542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 to keep sync with ENSDF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958" y="5180466"/>
            <a:ext cx="8966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Update every two years … with article in NDS detailing major changes 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47" y="3707259"/>
            <a:ext cx="708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Additions will require change of format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54" y="7169"/>
            <a:ext cx="98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Revive the Table of Long-Lived Nuclides 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8925" y="722408"/>
            <a:ext cx="887896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2" y="1378857"/>
            <a:ext cx="2612571" cy="34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4749" y="1538515"/>
            <a:ext cx="5544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Decay is one of most highly used components of ENSDF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Revisit and expand on Wallet cards for Radioactive Nuclides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Separate or Combined with Wallet Cards?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Corresponding NDS article?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8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Summary and Outlook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383" y="664352"/>
            <a:ext cx="6527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029" y="1088571"/>
            <a:ext cx="850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JAVA-NDS is a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Community welcomes and appreciates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487" y="2645732"/>
            <a:ext cx="850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XUNDL operating smoothly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pportunity to coordinate with PRC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261" y="4201178"/>
            <a:ext cx="895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indicators point to declining ENSDF productivity</a:t>
            </a:r>
          </a:p>
        </p:txBody>
      </p:sp>
    </p:spTree>
    <p:extLst>
      <p:ext uri="{BB962C8B-B14F-4D97-AF65-F5344CB8AC3E}">
        <p14:creationId xmlns:p14="http://schemas.microsoft.com/office/powerpoint/2010/main" val="16383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126943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statistics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555232"/>
            <a:ext cx="434702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97850"/>
              </p:ext>
            </p:extLst>
          </p:nvPr>
        </p:nvGraphicFramePr>
        <p:xfrm>
          <a:off x="1001515" y="1502930"/>
          <a:ext cx="521062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68"/>
                <a:gridCol w="1509485"/>
                <a:gridCol w="17997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Papers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Datasets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McMaster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137.5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275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TUNL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60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ORNL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11.5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15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MSU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60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130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LBNL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34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31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67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13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115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International*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14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429" y="551551"/>
            <a:ext cx="8273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Compiled 710 datasets from 310 papers</a:t>
            </a:r>
          </a:p>
          <a:p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(FY16 was 550 datasets from 289 papers)</a:t>
            </a:r>
            <a:endParaRPr lang="en-US" sz="2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311" y="1447602"/>
            <a:ext cx="26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300 papers per year is reasonable estimate for effort assessment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792" y="5500912"/>
            <a:ext cx="72716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Full database is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7605 </a:t>
            </a:r>
            <a:r>
              <a:rPr lang="en-US" dirty="0" smtClean="0">
                <a:latin typeface="+mj-lt"/>
              </a:rPr>
              <a:t>datasets for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2542</a:t>
            </a:r>
            <a:r>
              <a:rPr lang="en-US" dirty="0" smtClean="0">
                <a:latin typeface="+mj-lt"/>
              </a:rPr>
              <a:t> nuclides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31" y="6197601"/>
            <a:ext cx="88264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2000" dirty="0" smtClean="0">
                <a:latin typeface="+mj-lt"/>
              </a:rPr>
              <a:t>Most of international contributions from Trieste WS split 50/50 with McMaster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84411"/>
              </p:ext>
            </p:extLst>
          </p:nvPr>
        </p:nvGraphicFramePr>
        <p:xfrm>
          <a:off x="217733" y="1699770"/>
          <a:ext cx="6328229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/>
                <a:gridCol w="1857829"/>
                <a:gridCol w="2554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Papers</a:t>
                      </a:r>
                      <a:r>
                        <a:rPr lang="en-US" baseline="0" dirty="0" smtClean="0"/>
                        <a:t> /0.1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Datasets/0.1 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4" y="870510"/>
            <a:ext cx="878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Most contribute 0.1 -0.2 FTE, so 0.1 FTE is convenient unit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886" y="685861"/>
            <a:ext cx="5072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316" y="2220684"/>
            <a:ext cx="8846457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Presented last year at NDAC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Still a wide range of 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Given ENSDF metrics, it may be wise to restructure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Developments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59145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429" y="1001490"/>
            <a:ext cx="8374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G. Gurdal no longer under contract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Despite many attempts, contract for C. Chiara did not materialize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Please be more receptive to compiling for XUNDL in your mass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Potentially some progress with PRC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9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610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2400" y="755252"/>
            <a:ext cx="8454571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561" r="29474" b="11954"/>
          <a:stretch/>
        </p:blipFill>
        <p:spPr bwMode="auto">
          <a:xfrm>
            <a:off x="394700" y="916591"/>
            <a:ext cx="7975922" cy="541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204" y="1745918"/>
            <a:ext cx="300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3,325 nuclides</a:t>
            </a:r>
          </a:p>
          <a:p>
            <a:r>
              <a:rPr lang="en-US" dirty="0" smtClean="0">
                <a:latin typeface="+mj-lt"/>
              </a:rPr>
              <a:t>18782 datasets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192" y="139374"/>
            <a:ext cx="632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Evaluated Nuclear Structure Data File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323" y="-14145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statistics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584260"/>
            <a:ext cx="434702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78197"/>
              </p:ext>
            </p:extLst>
          </p:nvPr>
        </p:nvGraphicFramePr>
        <p:xfrm>
          <a:off x="856343" y="1441595"/>
          <a:ext cx="6908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57"/>
                <a:gridCol w="1175657"/>
                <a:gridCol w="1509486"/>
                <a:gridCol w="1204685"/>
                <a:gridCol w="13353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Chains*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Reviews**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LBNL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McMaster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CIAE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00865"/>
            <a:ext cx="870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Evaluated 237 nuclides,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11 mass chains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486" y="928915"/>
            <a:ext cx="7024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(FY15 was </a:t>
            </a:r>
            <a:r>
              <a:rPr lang="en-US" sz="2400" dirty="0" smtClean="0">
                <a:latin typeface="+mj-lt"/>
              </a:rPr>
              <a:t>220 </a:t>
            </a:r>
            <a:r>
              <a:rPr lang="en-US" sz="2400" dirty="0">
                <a:latin typeface="+mj-lt"/>
              </a:rPr>
              <a:t>nuclides</a:t>
            </a:r>
            <a:r>
              <a:rPr lang="en-US" sz="2400" dirty="0" smtClean="0">
                <a:latin typeface="+mj-lt"/>
              </a:rPr>
              <a:t>, 12 </a:t>
            </a:r>
            <a:r>
              <a:rPr lang="en-US" sz="2400" dirty="0">
                <a:latin typeface="+mj-lt"/>
              </a:rPr>
              <a:t>mass chains)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183090"/>
            <a:ext cx="73805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*Trieste mass chain included as individual nuclides</a:t>
            </a:r>
          </a:p>
          <a:p>
            <a:r>
              <a:rPr lang="en-US" sz="2000" dirty="0" smtClean="0">
                <a:latin typeface="+mj-lt"/>
              </a:rPr>
              <a:t>** One additional review by E. Browne while under NNDC contract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2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85884"/>
              </p:ext>
            </p:extLst>
          </p:nvPr>
        </p:nvGraphicFramePr>
        <p:xfrm>
          <a:off x="1161141" y="1598181"/>
          <a:ext cx="6328229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/>
                <a:gridCol w="1857829"/>
                <a:gridCol w="2554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Nuclides /0.5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Levels</a:t>
                      </a:r>
                      <a:r>
                        <a:rPr lang="en-US" dirty="0" smtClean="0"/>
                        <a:t>/0.5 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4" y="943095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Average contribution to ENDSF evaluations is 0.5 FTE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886" y="685861"/>
            <a:ext cx="5072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716" y="2061026"/>
            <a:ext cx="8207827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Presented last year at NDAC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Still a wide range of 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Reiterate statement from USNDP </a:t>
            </a:r>
            <a:r>
              <a:rPr lang="en-US" dirty="0" smtClean="0"/>
              <a:t>2016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Per 0.5 FTE, 1 “medium” sized mass chain (or ~15 nuclides and 1,000 levels is feasible)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Looking Forward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886" y="685861"/>
            <a:ext cx="6088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mccutchan\Documents\EVP\evp\calculate_age\ENSDF_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3" y="918259"/>
            <a:ext cx="6884303" cy="51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9829" y="1872343"/>
            <a:ext cx="3541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2016</a:t>
            </a:r>
          </a:p>
          <a:p>
            <a:r>
              <a:rPr lang="en-US" dirty="0" smtClean="0"/>
              <a:t>Average 7.7 years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183" y="918259"/>
            <a:ext cx="6908797" cy="5181597"/>
            <a:chOff x="7097486" y="1676403"/>
            <a:chExt cx="6908797" cy="5181597"/>
          </a:xfrm>
        </p:grpSpPr>
        <p:pic>
          <p:nvPicPr>
            <p:cNvPr id="6146" name="Picture 2" descr="C:\Users\mccutchan\AppData\Local\Microsoft\Windows\Temporary Internet Files\Content.Outlook\MQ5B994C\ENSDF_a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486" y="1676403"/>
              <a:ext cx="6908797" cy="518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077201" y="2155371"/>
              <a:ext cx="35414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Yesterday</a:t>
              </a:r>
            </a:p>
            <a:p>
              <a:r>
                <a:rPr lang="en-US" dirty="0" smtClean="0"/>
                <a:t>Average 8.3 years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20928</TotalTime>
  <Words>914</Words>
  <Application>Microsoft Office PowerPoint</Application>
  <PresentationFormat>On-screen Show (4:3)</PresentationFormat>
  <Paragraphs>240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XUNDL-ENSDF-NDS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506</cp:revision>
  <cp:lastPrinted>2007-07-02T19:06:14Z</cp:lastPrinted>
  <dcterms:created xsi:type="dcterms:W3CDTF">2007-06-28T20:22:43Z</dcterms:created>
  <dcterms:modified xsi:type="dcterms:W3CDTF">2017-10-31T10:43:42Z</dcterms:modified>
</cp:coreProperties>
</file>