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723" r:id="rId2"/>
    <p:sldId id="774" r:id="rId3"/>
    <p:sldId id="769" r:id="rId4"/>
    <p:sldId id="770" r:id="rId5"/>
    <p:sldId id="771" r:id="rId6"/>
    <p:sldId id="772" r:id="rId7"/>
    <p:sldId id="773" r:id="rId8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FFFFFF"/>
    <a:srgbClr val="1B3791"/>
    <a:srgbClr val="FF3399"/>
    <a:srgbClr val="BC6916"/>
    <a:srgbClr val="D8791A"/>
    <a:srgbClr val="000099"/>
    <a:srgbClr val="FF99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5736" autoAdjust="0"/>
  </p:normalViewPr>
  <p:slideViewPr>
    <p:cSldViewPr>
      <p:cViewPr>
        <p:scale>
          <a:sx n="70" d="100"/>
          <a:sy n="70" d="100"/>
        </p:scale>
        <p:origin x="-11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514" y="-102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5806" cy="51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>
            <a:lvl1pPr algn="l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496" y="1"/>
            <a:ext cx="3075805" cy="51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554"/>
            <a:ext cx="3075806" cy="51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b" anchorCtr="0" compatLnSpc="1">
            <a:prstTxWarp prst="textNoShape">
              <a:avLst/>
            </a:prstTxWarp>
          </a:bodyPr>
          <a:lstStyle>
            <a:lvl1pPr algn="l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496" y="9722554"/>
            <a:ext cx="3075805" cy="51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3720D0A-A361-4B4F-807F-5894B9007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49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4038" cy="474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>
            <a:lvl1pPr algn="l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8472" y="0"/>
            <a:ext cx="3054038" cy="474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7750" y="790575"/>
            <a:ext cx="5057775" cy="3792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4433" y="4899969"/>
            <a:ext cx="5224013" cy="4583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906"/>
            <a:ext cx="3054038" cy="474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b" anchorCtr="0" compatLnSpc="1">
            <a:prstTxWarp prst="textNoShape">
              <a:avLst/>
            </a:prstTxWarp>
          </a:bodyPr>
          <a:lstStyle>
            <a:lvl1pPr algn="l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8472" y="9720906"/>
            <a:ext cx="3054038" cy="474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CAF85348-0EAA-4D40-BAFD-B72245B78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762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F85348-0EAA-4D40-BAFD-B72245B785A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28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7" y="1772816"/>
            <a:ext cx="8568953" cy="108012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7" y="3573016"/>
            <a:ext cx="8568953" cy="160858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4778"/>
            <a:ext cx="2508796" cy="80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704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171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http://www-nds.iaea.org/" TargetMode="External"/><Relationship Id="rId3" Type="http://schemas.openxmlformats.org/officeDocument/2006/relationships/slideLayout" Target="../slideLayouts/slideLayout3.xml"/><Relationship Id="rId7" Type="http://schemas.openxmlformats.org/officeDocument/2006/relationships/hyperlink" Target="mailto:R.CapoteNoy@iaea.org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microsoft.com/office/2007/relationships/hdphoto" Target="../media/hdphoto1.wdp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gradFill rotWithShape="1">
          <a:gsLst>
            <a:gs pos="0">
              <a:srgbClr val="80C2D9"/>
            </a:gs>
            <a:gs pos="50000">
              <a:srgbClr val="DDECC7"/>
            </a:gs>
            <a:gs pos="100000">
              <a:srgbClr val="EEF5E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2"/>
          <p:cNvSpPr>
            <a:spLocks noChangeShapeType="1"/>
          </p:cNvSpPr>
          <p:nvPr userDrawn="1"/>
        </p:nvSpPr>
        <p:spPr bwMode="ltGray">
          <a:xfrm flipV="1">
            <a:off x="0" y="6248400"/>
            <a:ext cx="9144000" cy="4763"/>
          </a:xfrm>
          <a:prstGeom prst="line">
            <a:avLst/>
          </a:prstGeom>
          <a:noFill/>
          <a:ln w="698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0" y="6308725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0A26A835-422F-47D2-8141-29F36A3410DB}" type="slidenum">
              <a:rPr lang="es-ES" sz="2000" smtClean="0">
                <a:solidFill>
                  <a:schemeClr val="tx1"/>
                </a:solidFill>
              </a:rPr>
              <a:pPr eaLnBrk="1" hangingPunct="1">
                <a:defRPr/>
              </a:pPr>
              <a:t>‹#›</a:t>
            </a:fld>
            <a:endParaRPr lang="es-ES" sz="2000" dirty="0" smtClean="0">
              <a:solidFill>
                <a:schemeClr val="tx1"/>
              </a:solidFill>
            </a:endParaRPr>
          </a:p>
        </p:txBody>
      </p:sp>
      <p:sp>
        <p:nvSpPr>
          <p:cNvPr id="8" name="Rectangle 9"/>
          <p:cNvSpPr txBox="1">
            <a:spLocks noChangeArrowheads="1"/>
          </p:cNvSpPr>
          <p:nvPr userDrawn="1"/>
        </p:nvSpPr>
        <p:spPr bwMode="auto">
          <a:xfrm>
            <a:off x="400050" y="6297424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rgbClr val="0000FF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GB" dirty="0" smtClean="0">
                <a:solidFill>
                  <a:schemeClr val="tx1"/>
                </a:solidFill>
              </a:rPr>
              <a:t>Nuclear Data Week, CSWEG 2017*</a:t>
            </a:r>
          </a:p>
          <a:p>
            <a:pPr>
              <a:defRPr/>
            </a:pPr>
            <a:r>
              <a:rPr lang="fr-FR" dirty="0" smtClean="0">
                <a:solidFill>
                  <a:schemeClr val="tx1"/>
                </a:solidFill>
              </a:rPr>
              <a:t>6-9 </a:t>
            </a:r>
            <a:r>
              <a:rPr lang="fr-FR" dirty="0" err="1" smtClean="0">
                <a:solidFill>
                  <a:schemeClr val="tx1"/>
                </a:solidFill>
              </a:rPr>
              <a:t>November</a:t>
            </a:r>
            <a:r>
              <a:rPr lang="fr-FR" dirty="0" smtClean="0">
                <a:solidFill>
                  <a:schemeClr val="tx1"/>
                </a:solidFill>
              </a:rPr>
              <a:t> 2017, </a:t>
            </a:r>
            <a:r>
              <a:rPr lang="en-GB" dirty="0" smtClean="0">
                <a:solidFill>
                  <a:schemeClr val="tx1"/>
                </a:solidFill>
              </a:rPr>
              <a:t>BNL, Upton, NY</a:t>
            </a:r>
            <a:endParaRPr lang="fr-FR" dirty="0" smtClean="0">
              <a:solidFill>
                <a:schemeClr val="tx1"/>
              </a:solidFill>
            </a:endParaRPr>
          </a:p>
        </p:txBody>
      </p:sp>
      <p:sp>
        <p:nvSpPr>
          <p:cNvPr id="9" name="Rectangle 9"/>
          <p:cNvSpPr txBox="1">
            <a:spLocks noChangeArrowheads="1"/>
          </p:cNvSpPr>
          <p:nvPr userDrawn="1"/>
        </p:nvSpPr>
        <p:spPr bwMode="auto">
          <a:xfrm>
            <a:off x="3962400" y="6248400"/>
            <a:ext cx="3162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rgbClr val="0000FF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Roberto Capote, IAEA Nuclear Data Section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e-mail: </a:t>
            </a:r>
            <a:r>
              <a:rPr lang="en-US" b="1" u="sng" dirty="0" smtClean="0">
                <a:solidFill>
                  <a:schemeClr val="tx1"/>
                </a:solidFill>
                <a:hlinkClick r:id="rId7"/>
              </a:rPr>
              <a:t>R.CapoteNoy@iaea.org</a:t>
            </a:r>
            <a:endParaRPr lang="en-US" b="1" u="sng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 Web:    </a:t>
            </a:r>
            <a:r>
              <a:rPr lang="en-US" b="1" u="sng" dirty="0" smtClean="0">
                <a:solidFill>
                  <a:schemeClr val="tx1"/>
                </a:solidFill>
                <a:hlinkClick r:id="rId8"/>
              </a:rPr>
              <a:t>http://www-nds.iaea.org</a:t>
            </a:r>
            <a:r>
              <a:rPr lang="en-US" b="1" u="sng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9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920" y="6297424"/>
            <a:ext cx="1744980" cy="5605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29405" y="2519362"/>
            <a:ext cx="9425805" cy="1900238"/>
          </a:xfrm>
        </p:spPr>
        <p:txBody>
          <a:bodyPr>
            <a:noAutofit/>
          </a:bodyPr>
          <a:lstStyle/>
          <a:p>
            <a:pPr algn="ctr"/>
            <a:r>
              <a:rPr lang="en-US" sz="4200" b="1" dirty="0" smtClean="0">
                <a:latin typeface="+mn-lt"/>
              </a:rPr>
              <a:t>Unrecognized</a:t>
            </a:r>
            <a:r>
              <a:rPr lang="en-US" sz="4400" b="1" dirty="0" smtClean="0">
                <a:latin typeface="+mn-lt"/>
              </a:rPr>
              <a:t> systematic uncertainties</a:t>
            </a:r>
            <a:endParaRPr lang="en-US" sz="44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581400"/>
            <a:ext cx="10439400" cy="218296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GB" sz="2800" u="sng" dirty="0" smtClean="0">
                <a:solidFill>
                  <a:schemeClr val="bg1"/>
                </a:solidFill>
              </a:rPr>
              <a:t>R. Capote</a:t>
            </a:r>
            <a:r>
              <a:rPr lang="en-GB" sz="2800" dirty="0" smtClean="0">
                <a:solidFill>
                  <a:schemeClr val="bg1"/>
                </a:solidFill>
              </a:rPr>
              <a:t>*, V.G. </a:t>
            </a:r>
            <a:r>
              <a:rPr lang="en-GB" sz="2800" dirty="0" err="1" smtClean="0">
                <a:solidFill>
                  <a:schemeClr val="bg1"/>
                </a:solidFill>
              </a:rPr>
              <a:t>Pronyaev</a:t>
            </a:r>
            <a:r>
              <a:rPr lang="en-GB" sz="2800" dirty="0" smtClean="0">
                <a:solidFill>
                  <a:schemeClr val="bg1"/>
                </a:solidFill>
              </a:rPr>
              <a:t>, G. </a:t>
            </a:r>
            <a:r>
              <a:rPr lang="en-GB" dirty="0">
                <a:solidFill>
                  <a:schemeClr val="bg1"/>
                </a:solidFill>
              </a:rPr>
              <a:t>Hale, A.D. Carlson, </a:t>
            </a:r>
            <a:r>
              <a:rPr lang="en-GB" dirty="0" smtClean="0">
                <a:solidFill>
                  <a:schemeClr val="bg1"/>
                </a:solidFill>
              </a:rPr>
              <a:t>A</a:t>
            </a:r>
            <a:r>
              <a:rPr lang="en-GB" dirty="0">
                <a:solidFill>
                  <a:schemeClr val="bg1"/>
                </a:solidFill>
              </a:rPr>
              <a:t>. </a:t>
            </a:r>
            <a:r>
              <a:rPr lang="en-GB" dirty="0" err="1" smtClean="0">
                <a:solidFill>
                  <a:schemeClr val="bg1"/>
                </a:solidFill>
              </a:rPr>
              <a:t>Trkov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sz="2800" dirty="0">
                <a:solidFill>
                  <a:schemeClr val="bg1"/>
                </a:solidFill>
              </a:rPr>
              <a:t/>
            </a:r>
            <a:br>
              <a:rPr lang="en-GB" sz="2800" dirty="0">
                <a:solidFill>
                  <a:schemeClr val="bg1"/>
                </a:solidFill>
              </a:rPr>
            </a:br>
            <a:endParaRPr lang="en-GB" sz="28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GB" sz="2000" dirty="0" smtClean="0">
                <a:solidFill>
                  <a:schemeClr val="bg1"/>
                </a:solidFill>
              </a:rPr>
              <a:t>		*Nuclear Data Section</a:t>
            </a:r>
          </a:p>
          <a:p>
            <a:pPr>
              <a:lnSpc>
                <a:spcPct val="90000"/>
              </a:lnSpc>
            </a:pPr>
            <a:r>
              <a:rPr lang="en-GB" sz="2000" dirty="0" smtClean="0">
                <a:solidFill>
                  <a:schemeClr val="bg1"/>
                </a:solidFill>
              </a:rPr>
              <a:t>		  International Atomic Energy Agency</a:t>
            </a:r>
          </a:p>
          <a:p>
            <a:pPr>
              <a:lnSpc>
                <a:spcPct val="90000"/>
              </a:lnSpc>
            </a:pPr>
            <a:r>
              <a:rPr lang="en-GB" sz="2000" dirty="0" smtClean="0">
                <a:solidFill>
                  <a:schemeClr val="bg1"/>
                </a:solidFill>
              </a:rPr>
              <a:t>		  Department for Nuclear Sciences and Applications </a:t>
            </a:r>
          </a:p>
          <a:p>
            <a:pPr>
              <a:lnSpc>
                <a:spcPct val="90000"/>
              </a:lnSpc>
            </a:pPr>
            <a:endParaRPr lang="en-GB" sz="20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GB" sz="2000" dirty="0" smtClean="0">
                <a:solidFill>
                  <a:schemeClr val="bg1"/>
                </a:solidFill>
              </a:rPr>
              <a:t>		CSWEG 2017, BNL, Upton, NY, November 6-9 2017 </a:t>
            </a:r>
          </a:p>
        </p:txBody>
      </p:sp>
    </p:spTree>
    <p:extLst>
      <p:ext uri="{BB962C8B-B14F-4D97-AF65-F5344CB8AC3E}">
        <p14:creationId xmlns:p14="http://schemas.microsoft.com/office/powerpoint/2010/main" val="395319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199" y="762000"/>
            <a:ext cx="9220200" cy="519513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</p:pic>
      <p:sp>
        <p:nvSpPr>
          <p:cNvPr id="3" name="Oval 2"/>
          <p:cNvSpPr/>
          <p:nvPr/>
        </p:nvSpPr>
        <p:spPr bwMode="auto">
          <a:xfrm>
            <a:off x="2590800" y="3429000"/>
            <a:ext cx="914400" cy="9144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0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59544" y="4963180"/>
            <a:ext cx="14606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05/09/17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563133" y="2667000"/>
            <a:ext cx="304267" cy="3048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0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5-Point Star 7"/>
          <p:cNvSpPr/>
          <p:nvPr/>
        </p:nvSpPr>
        <p:spPr bwMode="auto">
          <a:xfrm>
            <a:off x="8420100" y="5486400"/>
            <a:ext cx="190500" cy="228600"/>
          </a:xfrm>
          <a:prstGeom prst="star5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99842" y="2181225"/>
            <a:ext cx="2900558" cy="1628775"/>
            <a:chOff x="299842" y="2181225"/>
            <a:chExt cx="2900558" cy="1628775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842" y="2181225"/>
              <a:ext cx="2900558" cy="1628775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1712590" y="2181225"/>
              <a:ext cx="14606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>
                  <a:solidFill>
                    <a:schemeClr val="tx1"/>
                  </a:solidFill>
                </a:rPr>
                <a:t>10/09/17</a:t>
              </a:r>
              <a:endParaRPr lang="en-GB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-533400" y="0"/>
            <a:ext cx="1013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altLang="en-US" dirty="0" smtClean="0">
                <a:solidFill>
                  <a:srgbClr val="0000FF"/>
                </a:solidFill>
                <a:latin typeface="Arial" charset="0"/>
              </a:rPr>
              <a:t>UQ impact: 6 mill. people evacuated</a:t>
            </a:r>
            <a:endParaRPr lang="en-GB" altLang="en-US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34503" y="663714"/>
            <a:ext cx="19094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: IRMA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95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76200"/>
            <a:ext cx="8610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b="0" dirty="0" smtClean="0"/>
              <a:t>D. Rumsfeld </a:t>
            </a:r>
            <a:r>
              <a:rPr lang="en-GB" sz="2800" b="0" dirty="0"/>
              <a:t>stated</a:t>
            </a:r>
            <a:r>
              <a:rPr lang="en-GB" sz="2800" b="0" dirty="0" smtClean="0"/>
              <a:t>:</a:t>
            </a:r>
          </a:p>
          <a:p>
            <a:pPr algn="just"/>
            <a:r>
              <a:rPr lang="en-GB" sz="2800" b="0" i="1" dirty="0" smtClean="0"/>
              <a:t>“Reports </a:t>
            </a:r>
            <a:r>
              <a:rPr lang="en-GB" sz="2800" b="0" i="1" dirty="0"/>
              <a:t>that say that something hasn't happened are always interesting to me, because as we know, </a:t>
            </a:r>
            <a:r>
              <a:rPr lang="en-GB" sz="2800" b="0" i="1" dirty="0" smtClean="0"/>
              <a:t>there </a:t>
            </a:r>
            <a:r>
              <a:rPr lang="en-GB" sz="2800" b="0" i="1" dirty="0"/>
              <a:t>are </a:t>
            </a:r>
            <a:r>
              <a:rPr lang="en-GB" sz="2800" i="1" u="sng" dirty="0"/>
              <a:t>known knowns</a:t>
            </a:r>
            <a:r>
              <a:rPr lang="en-GB" sz="2800" b="0" i="1" dirty="0"/>
              <a:t>; there are things we know we know. </a:t>
            </a:r>
            <a:r>
              <a:rPr lang="en-GB" sz="2800" b="0" i="1" dirty="0" smtClean="0"/>
              <a:t> We </a:t>
            </a:r>
            <a:r>
              <a:rPr lang="en-GB" sz="2800" b="0" i="1" dirty="0"/>
              <a:t>also know there are </a:t>
            </a:r>
            <a:r>
              <a:rPr lang="en-GB" sz="2800" i="1" u="sng" dirty="0"/>
              <a:t>known unknowns</a:t>
            </a:r>
            <a:r>
              <a:rPr lang="en-GB" sz="2800" b="0" i="1" dirty="0"/>
              <a:t>; that is to say we know there are some things we do not know. </a:t>
            </a:r>
            <a:r>
              <a:rPr lang="en-GB" sz="2800" b="0" i="1" dirty="0" smtClean="0"/>
              <a:t>But </a:t>
            </a:r>
            <a:r>
              <a:rPr lang="en-GB" sz="2800" b="0" i="1" dirty="0"/>
              <a:t>there are also </a:t>
            </a:r>
            <a:r>
              <a:rPr lang="en-GB" sz="2800" i="1" u="sng" dirty="0"/>
              <a:t>unknown unknowns</a:t>
            </a:r>
            <a:r>
              <a:rPr lang="en-GB" sz="2800" b="0" i="1" dirty="0"/>
              <a:t> – the ones we don't know we don't </a:t>
            </a:r>
            <a:r>
              <a:rPr lang="en-GB" sz="2800" b="0" i="1" dirty="0" smtClean="0"/>
              <a:t>know…, </a:t>
            </a:r>
            <a:r>
              <a:rPr lang="en-GB" sz="2800" b="0" i="1" dirty="0"/>
              <a:t>it is the latter category that tend to be the difficult ones</a:t>
            </a:r>
            <a:r>
              <a:rPr lang="en-GB" sz="2800" b="0" i="1" dirty="0" smtClean="0"/>
              <a:t>.”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4038600"/>
            <a:ext cx="8686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i="1" dirty="0">
                <a:solidFill>
                  <a:srgbClr val="FF0000"/>
                </a:solidFill>
              </a:rPr>
              <a:t>Why we got small uncertainties in previous standards? </a:t>
            </a:r>
          </a:p>
          <a:p>
            <a:pPr algn="just"/>
            <a:r>
              <a:rPr lang="en-GB" sz="2800" i="1" dirty="0" smtClean="0">
                <a:solidFill>
                  <a:srgbClr val="FF0000"/>
                </a:solidFill>
              </a:rPr>
              <a:t>                      </a:t>
            </a:r>
            <a:r>
              <a:rPr lang="en-GB" sz="2800" i="1" u="sng" dirty="0" smtClean="0">
                <a:solidFill>
                  <a:srgbClr val="FF0000"/>
                </a:solidFill>
              </a:rPr>
              <a:t>unknown unknowns</a:t>
            </a:r>
            <a:r>
              <a:rPr lang="en-GB" sz="2800" i="1" dirty="0" smtClean="0">
                <a:solidFill>
                  <a:srgbClr val="FF0000"/>
                </a:solidFill>
              </a:rPr>
              <a:t> ?</a:t>
            </a:r>
          </a:p>
          <a:p>
            <a:pPr algn="just"/>
            <a:r>
              <a:rPr lang="en-GB" sz="2800" i="1" dirty="0" smtClean="0">
                <a:solidFill>
                  <a:srgbClr val="FF0000"/>
                </a:solidFill>
              </a:rPr>
              <a:t>Can we estimate </a:t>
            </a:r>
            <a:r>
              <a:rPr lang="en-GB" sz="2800" i="1" u="sng" dirty="0" smtClean="0">
                <a:solidFill>
                  <a:srgbClr val="FF0000"/>
                </a:solidFill>
              </a:rPr>
              <a:t>unknown unknowns</a:t>
            </a:r>
            <a:r>
              <a:rPr lang="en-GB" sz="2800" i="1" dirty="0" smtClean="0">
                <a:solidFill>
                  <a:srgbClr val="FF0000"/>
                </a:solidFill>
              </a:rPr>
              <a:t>? </a:t>
            </a:r>
          </a:p>
          <a:p>
            <a:pPr algn="just"/>
            <a:endParaRPr lang="en-GB" sz="1400" i="1" dirty="0" smtClean="0">
              <a:solidFill>
                <a:srgbClr val="FF0000"/>
              </a:solidFill>
            </a:endParaRPr>
          </a:p>
          <a:p>
            <a:pPr algn="just"/>
            <a:r>
              <a:rPr lang="en-GB" sz="2800" i="1" dirty="0" smtClean="0">
                <a:solidFill>
                  <a:srgbClr val="0000FF"/>
                </a:solidFill>
              </a:rPr>
              <a:t>A new category? </a:t>
            </a:r>
            <a:r>
              <a:rPr lang="en-GB" sz="2800" i="1" u="sng" dirty="0" smtClean="0">
                <a:solidFill>
                  <a:srgbClr val="0000FF"/>
                </a:solidFill>
              </a:rPr>
              <a:t>unknown knowns</a:t>
            </a:r>
            <a:r>
              <a:rPr lang="en-GB" sz="2800" i="1" dirty="0" smtClean="0">
                <a:solidFill>
                  <a:srgbClr val="0000FF"/>
                </a:solidFill>
              </a:rPr>
              <a:t> = USU</a:t>
            </a:r>
            <a:endParaRPr lang="en-GB" sz="280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4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capotenoyr\AppData\Local\Microsoft\Windows\Temporary Internet Files\Content.IE5\1XV83H8D\ruler%20yellow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88412"/>
            <a:ext cx="2590800" cy="165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5800" y="0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kern="0" dirty="0" smtClean="0">
                <a:solidFill>
                  <a:srgbClr val="0000FF"/>
                </a:solidFill>
              </a:rPr>
              <a:t>Unknown knowns: </a:t>
            </a:r>
            <a:r>
              <a:rPr lang="en-GB" b="0" kern="0" dirty="0" smtClean="0">
                <a:solidFill>
                  <a:srgbClr val="0000FF"/>
                </a:solidFill>
              </a:rPr>
              <a:t>estimating the unrecognized systematic </a:t>
            </a:r>
            <a:r>
              <a:rPr lang="en-GB" b="0" kern="0" dirty="0">
                <a:solidFill>
                  <a:srgbClr val="0000FF"/>
                </a:solidFill>
              </a:rPr>
              <a:t>uncertainty?</a:t>
            </a:r>
            <a:endParaRPr lang="en-GB" b="0" dirty="0"/>
          </a:p>
        </p:txBody>
      </p:sp>
      <p:sp>
        <p:nvSpPr>
          <p:cNvPr id="3" name="TextBox 2"/>
          <p:cNvSpPr txBox="1"/>
          <p:nvPr/>
        </p:nvSpPr>
        <p:spPr>
          <a:xfrm>
            <a:off x="3124200" y="1295400"/>
            <a:ext cx="6096000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Ruler uncertainties: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Type B uncertainty ~ 0.25-0.3</a:t>
            </a:r>
          </a:p>
          <a:p>
            <a:endParaRPr lang="en-GB" sz="1100" dirty="0">
              <a:solidFill>
                <a:srgbClr val="FF0000"/>
              </a:solidFill>
            </a:endParaRPr>
          </a:p>
          <a:p>
            <a:r>
              <a:rPr lang="en-GB" sz="2800" dirty="0" smtClean="0">
                <a:solidFill>
                  <a:schemeClr val="tx1"/>
                </a:solidFill>
              </a:rPr>
              <a:t>Independent of the number of 	measurements !!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Depends only on the measuring tool !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4726901"/>
            <a:ext cx="5188985" cy="132343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Our measuring TOOL</a:t>
            </a:r>
          </a:p>
          <a:p>
            <a:r>
              <a:rPr lang="en-GB" dirty="0" smtClean="0"/>
              <a:t>TOF, </a:t>
            </a:r>
            <a:r>
              <a:rPr lang="en-GB" dirty="0" err="1" smtClean="0"/>
              <a:t>fiss.chambers</a:t>
            </a:r>
            <a:r>
              <a:rPr lang="en-GB" dirty="0" smtClean="0"/>
              <a:t>, …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358934" y="4602540"/>
            <a:ext cx="365837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Tool uncertainties:</a:t>
            </a:r>
          </a:p>
          <a:p>
            <a:r>
              <a:rPr lang="en-GB" sz="3200" dirty="0" smtClean="0"/>
              <a:t> Partially unknown </a:t>
            </a:r>
          </a:p>
          <a:p>
            <a:r>
              <a:rPr lang="en-GB" sz="3200" dirty="0" smtClean="0"/>
              <a:t> syst. uncertainty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4114800"/>
            <a:ext cx="6417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E.V. </a:t>
            </a:r>
            <a:r>
              <a:rPr lang="en-GB" sz="2800" dirty="0" err="1" smtClean="0"/>
              <a:t>Gai</a:t>
            </a:r>
            <a:r>
              <a:rPr lang="en-GB" sz="2800" dirty="0" smtClean="0"/>
              <a:t> &amp; S. </a:t>
            </a:r>
            <a:r>
              <a:rPr lang="en-GB" sz="2800" dirty="0" err="1" smtClean="0"/>
              <a:t>Badikov</a:t>
            </a:r>
            <a:r>
              <a:rPr lang="en-GB" sz="2800" dirty="0" smtClean="0"/>
              <a:t> (2003-2007): USU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50365" y="3682425"/>
            <a:ext cx="83888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rgbClr val="0000FF"/>
                </a:solidFill>
              </a:rPr>
              <a:t>Can we estimate the 0.25 if we do not know it? </a:t>
            </a:r>
            <a:endParaRPr lang="en-GB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99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747210"/>
              </p:ext>
            </p:extLst>
          </p:nvPr>
        </p:nvGraphicFramePr>
        <p:xfrm>
          <a:off x="-228600" y="1219200"/>
          <a:ext cx="3962400" cy="4572000"/>
        </p:xfrm>
        <a:graphic>
          <a:graphicData uri="http://schemas.openxmlformats.org/drawingml/2006/table">
            <a:tbl>
              <a:tblPr firstRow="1" firstCol="1" bandRow="1"/>
              <a:tblGrid>
                <a:gridCol w="914400"/>
                <a:gridCol w="1371600"/>
                <a:gridCol w="762000"/>
                <a:gridCol w="914400"/>
              </a:tblGrid>
              <a:tr h="3017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111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Boldeman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1977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3.7549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116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Spencer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1982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3.7831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121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Hopkins</a:t>
                      </a:r>
                      <a:endParaRPr lang="en-GB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1963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3.7767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125</a:t>
                      </a:r>
                      <a:endParaRPr lang="en-GB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Asplund</a:t>
                      </a:r>
                      <a:endParaRPr lang="en-GB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1963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3.7910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</a:rPr>
                        <a:t>127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</a:rPr>
                        <a:t>White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</a:rPr>
                        <a:t>1968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</a:rPr>
                        <a:t>3.8194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128</a:t>
                      </a:r>
                      <a:endParaRPr lang="en-GB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Axton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1985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3.7547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</a:rPr>
                        <a:t>129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</a:rPr>
                        <a:t>COLV/AXT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</a:rPr>
                        <a:t>1966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</a:rPr>
                        <a:t>3.7299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130</a:t>
                      </a:r>
                      <a:endParaRPr lang="en-GB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COLV/ULL</a:t>
                      </a:r>
                      <a:endParaRPr lang="en-GB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1965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3.7405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138</a:t>
                      </a:r>
                      <a:endParaRPr lang="en-GB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Alek-Rov</a:t>
                      </a:r>
                      <a:endParaRPr lang="en-GB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1981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3.7618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139</a:t>
                      </a:r>
                      <a:endParaRPr lang="en-GB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Smith</a:t>
                      </a:r>
                      <a:endParaRPr lang="en-GB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1984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3.7678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140</a:t>
                      </a:r>
                      <a:endParaRPr lang="en-GB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Edwards</a:t>
                      </a:r>
                      <a:endParaRPr lang="en-GB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1982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3.7641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141</a:t>
                      </a:r>
                      <a:endParaRPr lang="en-GB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Boz-nesh</a:t>
                      </a:r>
                      <a:endParaRPr lang="en-GB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1977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3.7475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142</a:t>
                      </a:r>
                      <a:endParaRPr lang="en-GB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DeVolpi</a:t>
                      </a:r>
                      <a:endParaRPr lang="en-GB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1972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3.7507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143</a:t>
                      </a:r>
                      <a:endParaRPr lang="en-GB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Zhang</a:t>
                      </a:r>
                      <a:endParaRPr lang="en-GB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1981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3.7534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144</a:t>
                      </a:r>
                      <a:endParaRPr lang="en-GB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Spiegel</a:t>
                      </a:r>
                      <a:endParaRPr lang="en-GB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1981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3.7828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-167952" y="-76200"/>
            <a:ext cx="9540552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altLang="en-US" b="1" kern="0" baseline="30000" dirty="0" smtClean="0">
                <a:solidFill>
                  <a:srgbClr val="0000FF"/>
                </a:solidFill>
              </a:rPr>
              <a:t>252</a:t>
            </a:r>
            <a:r>
              <a:rPr lang="en-GB" altLang="en-US" b="1" kern="0" dirty="0" smtClean="0">
                <a:solidFill>
                  <a:srgbClr val="0000FF"/>
                </a:solidFill>
              </a:rPr>
              <a:t>Cf(sf) </a:t>
            </a:r>
            <a:r>
              <a:rPr lang="en-GB" altLang="en-US" b="1" kern="0" dirty="0" err="1" smtClean="0">
                <a:solidFill>
                  <a:srgbClr val="0000FF"/>
                </a:solidFill>
              </a:rPr>
              <a:t>nubar</a:t>
            </a:r>
            <a:r>
              <a:rPr lang="en-GB" altLang="en-US" b="1" kern="0" dirty="0" smtClean="0">
                <a:solidFill>
                  <a:srgbClr val="0000FF"/>
                </a:solidFill>
              </a:rPr>
              <a:t> measurements</a:t>
            </a:r>
          </a:p>
          <a:p>
            <a:r>
              <a:rPr lang="en-GB" kern="0" dirty="0" smtClean="0">
                <a:solidFill>
                  <a:srgbClr val="0000FF"/>
                </a:solidFill>
              </a:rPr>
              <a:t>unrecognized syst. uncertainty (USU) ?</a:t>
            </a:r>
            <a:endParaRPr lang="en-GB" b="1" kern="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50191" y="4572000"/>
            <a:ext cx="30364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sz="2400" dirty="0" smtClean="0"/>
              <a:t>All measurements: </a:t>
            </a:r>
          </a:p>
          <a:p>
            <a:pPr lvl="0"/>
            <a:r>
              <a:rPr lang="en-GB" altLang="en-US" sz="2400" b="0" dirty="0" smtClean="0">
                <a:solidFill>
                  <a:srgbClr val="1F497D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3.765 +/-</a:t>
            </a:r>
            <a:r>
              <a:rPr lang="en-GB" altLang="en-US" sz="2400" b="0" dirty="0">
                <a:solidFill>
                  <a:srgbClr val="1F497D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0.023 </a:t>
            </a:r>
            <a:r>
              <a:rPr lang="en-GB" altLang="en-US" sz="2400" dirty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(0.6</a:t>
            </a:r>
            <a:r>
              <a:rPr lang="en-GB" altLang="en-US" sz="2400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%)</a:t>
            </a:r>
            <a:endParaRPr lang="en-GB" sz="2400" dirty="0" smtClean="0">
              <a:solidFill>
                <a:srgbClr val="0000FF"/>
              </a:solidFill>
              <a:latin typeface="Calibri" pitchFamily="34" charset="0"/>
              <a:cs typeface="Times New Roman" pitchFamily="18" charset="0"/>
            </a:endParaRPr>
          </a:p>
          <a:p>
            <a:pPr lvl="0"/>
            <a:r>
              <a:rPr lang="en-GB" sz="2400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GMA value (GLSQ):</a:t>
            </a:r>
          </a:p>
          <a:p>
            <a:pPr lvl="0"/>
            <a:r>
              <a:rPr lang="en-GB" altLang="en-US" sz="2400" b="0" dirty="0" smtClean="0">
                <a:solidFill>
                  <a:srgbClr val="1F497D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3.764 </a:t>
            </a:r>
            <a:r>
              <a:rPr lang="en-GB" altLang="en-US" sz="2400" b="0" dirty="0">
                <a:solidFill>
                  <a:srgbClr val="1F497D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+/-</a:t>
            </a:r>
            <a:r>
              <a:rPr lang="en-GB" altLang="en-US" sz="2400" b="0" dirty="0" smtClean="0">
                <a:solidFill>
                  <a:srgbClr val="1F497D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0.005 </a:t>
            </a:r>
            <a:r>
              <a:rPr lang="en-GB" altLang="en-US" sz="2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(0.13%)</a:t>
            </a:r>
            <a:endParaRPr lang="en-GB" sz="2400" dirty="0">
              <a:solidFill>
                <a:srgbClr val="FF0000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4819498"/>
              </p:ext>
            </p:extLst>
          </p:nvPr>
        </p:nvGraphicFramePr>
        <p:xfrm>
          <a:off x="3676372" y="1066800"/>
          <a:ext cx="4919942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Graph" r:id="rId3" imgW="4404960" imgH="3274560" progId="Origin50.Graph">
                  <p:embed/>
                </p:oleObj>
              </mc:Choice>
              <mc:Fallback>
                <p:oleObj name="Graph" r:id="rId3" imgW="4404960" imgH="327456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76372" y="1066800"/>
                        <a:ext cx="4919942" cy="365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162800" y="4879707"/>
                <a:ext cx="1896096" cy="835293"/>
              </a:xfrm>
              <a:prstGeom prst="rect">
                <a:avLst/>
              </a:prstGeom>
              <a:noFill/>
              <a:ln w="63500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𝟏𝟓</m:t>
                      </m:r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≈</m:t>
                      </m:r>
                      <m:f>
                        <m:fPr>
                          <m:ctrlPr>
                            <a:rPr lang="en-GB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GB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a:rPr lang="en-GB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𝟔</m:t>
                          </m:r>
                        </m:num>
                        <m:den>
                          <m:r>
                            <a:rPr lang="en-GB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√</m:t>
                          </m:r>
                          <m:r>
                            <a:rPr lang="en-GB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𝟏𝟓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4879707"/>
                <a:ext cx="1896096" cy="83529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635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-11591" y="5725180"/>
            <a:ext cx="4126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00FF"/>
                </a:solidFill>
              </a:rPr>
              <a:t>USU </a:t>
            </a:r>
            <a:r>
              <a:rPr lang="en-GB" sz="2800" dirty="0" err="1" smtClean="0">
                <a:solidFill>
                  <a:srgbClr val="0000FF"/>
                </a:solidFill>
              </a:rPr>
              <a:t>nubar</a:t>
            </a:r>
            <a:r>
              <a:rPr lang="en-GB" sz="2800" dirty="0" smtClean="0">
                <a:solidFill>
                  <a:srgbClr val="0000FF"/>
                </a:solidFill>
              </a:rPr>
              <a:t>: 0.4% </a:t>
            </a:r>
            <a:r>
              <a:rPr lang="en-GB" sz="2800" dirty="0" smtClean="0">
                <a:solidFill>
                  <a:srgbClr val="FF0000"/>
                </a:solidFill>
              </a:rPr>
              <a:t>(0.6%)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98532" y="1219200"/>
            <a:ext cx="13596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N=15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66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53071" y="-76200"/>
            <a:ext cx="84385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kern="0" baseline="30000" dirty="0" smtClean="0">
                <a:solidFill>
                  <a:srgbClr val="0000FF"/>
                </a:solidFill>
                <a:sym typeface="Symbol"/>
              </a:rPr>
              <a:t>235</a:t>
            </a:r>
            <a:r>
              <a:rPr lang="en-GB" altLang="en-US" kern="0" dirty="0" smtClean="0">
                <a:solidFill>
                  <a:srgbClr val="0000FF"/>
                </a:solidFill>
                <a:sym typeface="Symbol"/>
              </a:rPr>
              <a:t>U(</a:t>
            </a:r>
            <a:r>
              <a:rPr lang="en-GB" altLang="en-US" kern="0" dirty="0" err="1" smtClean="0">
                <a:solidFill>
                  <a:srgbClr val="0000FF"/>
                </a:solidFill>
                <a:sym typeface="Symbol"/>
              </a:rPr>
              <a:t>n,f</a:t>
            </a:r>
            <a:r>
              <a:rPr lang="en-GB" altLang="en-US" kern="0" dirty="0" smtClean="0">
                <a:solidFill>
                  <a:srgbClr val="0000FF"/>
                </a:solidFill>
                <a:sym typeface="Symbol"/>
              </a:rPr>
              <a:t>) </a:t>
            </a:r>
            <a:r>
              <a:rPr lang="en-GB" altLang="en-US" kern="0" dirty="0" err="1" smtClean="0">
                <a:solidFill>
                  <a:srgbClr val="0000FF"/>
                </a:solidFill>
                <a:sym typeface="Symbol"/>
              </a:rPr>
              <a:t>nubar</a:t>
            </a:r>
            <a:r>
              <a:rPr lang="en-GB" altLang="en-US" kern="0" dirty="0" smtClean="0">
                <a:solidFill>
                  <a:srgbClr val="0000FF"/>
                </a:solidFill>
                <a:sym typeface="Symbol"/>
              </a:rPr>
              <a:t> : IAEA CIELO </a:t>
            </a:r>
            <a:r>
              <a:rPr lang="en-GB" altLang="en-US" kern="0" dirty="0" err="1" smtClean="0">
                <a:solidFill>
                  <a:srgbClr val="0000FF"/>
                </a:solidFill>
                <a:sym typeface="Symbol"/>
              </a:rPr>
              <a:t>covar</a:t>
            </a:r>
            <a:r>
              <a:rPr lang="en-GB" altLang="en-US" kern="0" dirty="0" smtClean="0">
                <a:solidFill>
                  <a:srgbClr val="0000FF"/>
                </a:solidFill>
                <a:sym typeface="Symbol"/>
              </a:rPr>
              <a:t>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3657600"/>
            <a:ext cx="1500732" cy="144655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4400" dirty="0" smtClean="0"/>
              <a:t>USU:</a:t>
            </a:r>
          </a:p>
          <a:p>
            <a:r>
              <a:rPr lang="en-GB" sz="4400" dirty="0" smtClean="0"/>
              <a:t>0.4%</a:t>
            </a:r>
            <a:endParaRPr lang="en-GB" sz="4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609600"/>
            <a:ext cx="6886575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 bwMode="auto">
          <a:xfrm>
            <a:off x="2286000" y="4572000"/>
            <a:ext cx="1600200" cy="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286000" y="3962400"/>
            <a:ext cx="1600200" cy="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2667000" y="3957935"/>
            <a:ext cx="1168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no data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64260" y="4643735"/>
            <a:ext cx="1398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2% </a:t>
            </a:r>
            <a:r>
              <a:rPr lang="en-GB" sz="2400" dirty="0" err="1" smtClean="0">
                <a:solidFill>
                  <a:srgbClr val="FF0000"/>
                </a:solidFill>
              </a:rPr>
              <a:t>fluct</a:t>
            </a:r>
            <a:r>
              <a:rPr lang="en-GB" sz="2400" dirty="0" smtClean="0">
                <a:solidFill>
                  <a:srgbClr val="FF0000"/>
                </a:solidFill>
              </a:rPr>
              <a:t>.</a:t>
            </a:r>
            <a:endParaRPr lang="en-GB" sz="2400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2286000" y="5181600"/>
            <a:ext cx="1600200" cy="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1606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228600"/>
            <a:ext cx="9753600" cy="1143000"/>
          </a:xfrm>
        </p:spPr>
        <p:txBody>
          <a:bodyPr/>
          <a:lstStyle/>
          <a:p>
            <a:r>
              <a:rPr lang="en-GB" b="1" dirty="0" smtClean="0">
                <a:solidFill>
                  <a:srgbClr val="0000FF"/>
                </a:solidFill>
              </a:rPr>
              <a:t>Unrecognized systematic uncertainty: Standards cross sections</a:t>
            </a:r>
            <a:endParaRPr lang="en-GB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 </a:t>
            </a:r>
            <a:r>
              <a:rPr lang="en-GB" baseline="30000" dirty="0" smtClean="0"/>
              <a:t>1</a:t>
            </a:r>
            <a:r>
              <a:rPr lang="en-GB" dirty="0" smtClean="0"/>
              <a:t>H(</a:t>
            </a:r>
            <a:r>
              <a:rPr lang="en-GB" dirty="0" err="1" smtClean="0"/>
              <a:t>n,n</a:t>
            </a:r>
            <a:r>
              <a:rPr lang="en-GB" dirty="0" smtClean="0"/>
              <a:t>) : 0.34%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 </a:t>
            </a:r>
            <a:r>
              <a:rPr lang="en-GB" baseline="30000" dirty="0" smtClean="0"/>
              <a:t>6</a:t>
            </a:r>
            <a:r>
              <a:rPr lang="en-GB" dirty="0" smtClean="0"/>
              <a:t>Li(</a:t>
            </a:r>
            <a:r>
              <a:rPr lang="en-GB" dirty="0" err="1" smtClean="0"/>
              <a:t>n,t</a:t>
            </a:r>
            <a:r>
              <a:rPr lang="en-GB" dirty="0" smtClean="0"/>
              <a:t>) : 0.5 %</a:t>
            </a:r>
          </a:p>
          <a:p>
            <a:pPr>
              <a:buFont typeface="Wingdings" panose="05000000000000000000" pitchFamily="2" charset="2"/>
              <a:buChar char="q"/>
            </a:pPr>
            <a:endParaRPr lang="en-GB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 </a:t>
            </a:r>
            <a:r>
              <a:rPr lang="en-GB" baseline="30000" dirty="0" smtClean="0"/>
              <a:t>197</a:t>
            </a:r>
            <a:r>
              <a:rPr lang="en-GB" dirty="0" smtClean="0"/>
              <a:t>Au(n,</a:t>
            </a:r>
            <a:r>
              <a:rPr lang="en-GB" dirty="0" smtClean="0">
                <a:sym typeface="Symbol"/>
              </a:rPr>
              <a:t></a:t>
            </a:r>
            <a:r>
              <a:rPr lang="en-GB" dirty="0" smtClean="0"/>
              <a:t>) </a:t>
            </a:r>
            <a:r>
              <a:rPr lang="en-GB" dirty="0"/>
              <a:t>: </a:t>
            </a:r>
            <a:r>
              <a:rPr lang="en-GB" dirty="0" smtClean="0"/>
              <a:t>1.7 %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 </a:t>
            </a:r>
            <a:r>
              <a:rPr lang="en-GB" baseline="30000" dirty="0" smtClean="0"/>
              <a:t>238</a:t>
            </a:r>
            <a:r>
              <a:rPr lang="en-GB" dirty="0" smtClean="0"/>
              <a:t>U(n</a:t>
            </a:r>
            <a:r>
              <a:rPr lang="en-GB" dirty="0"/>
              <a:t>,</a:t>
            </a:r>
            <a:r>
              <a:rPr lang="en-GB" dirty="0">
                <a:sym typeface="Symbol"/>
              </a:rPr>
              <a:t></a:t>
            </a:r>
            <a:r>
              <a:rPr lang="en-GB" dirty="0"/>
              <a:t>) : </a:t>
            </a:r>
            <a:r>
              <a:rPr lang="en-GB" dirty="0" smtClean="0"/>
              <a:t>1.7-2.4 %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 </a:t>
            </a:r>
            <a:r>
              <a:rPr lang="en-GB" baseline="30000" dirty="0" smtClean="0"/>
              <a:t>235</a:t>
            </a:r>
            <a:r>
              <a:rPr lang="en-GB" dirty="0" smtClean="0"/>
              <a:t>U(</a:t>
            </a:r>
            <a:r>
              <a:rPr lang="en-GB" dirty="0" err="1" smtClean="0"/>
              <a:t>n,f</a:t>
            </a:r>
            <a:r>
              <a:rPr lang="en-GB" dirty="0" smtClean="0"/>
              <a:t>) </a:t>
            </a:r>
            <a:r>
              <a:rPr lang="en-GB" dirty="0"/>
              <a:t>: </a:t>
            </a:r>
            <a:r>
              <a:rPr lang="en-GB" dirty="0" smtClean="0"/>
              <a:t>1.2 %</a:t>
            </a:r>
          </a:p>
          <a:p>
            <a:pPr marL="0" indent="0">
              <a:buNone/>
            </a:pPr>
            <a:r>
              <a:rPr lang="en-GB" sz="2400" b="1" dirty="0" smtClean="0"/>
              <a:t>valid for all actinides measured with </a:t>
            </a:r>
            <a:r>
              <a:rPr lang="en-GB" sz="2400" b="1" dirty="0" err="1" smtClean="0"/>
              <a:t>fiss</a:t>
            </a:r>
            <a:r>
              <a:rPr lang="en-GB" sz="2400" b="1" dirty="0" smtClean="0"/>
              <a:t>. chambers</a:t>
            </a:r>
            <a:endParaRPr lang="en-GB" sz="24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600200"/>
            <a:ext cx="38862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GB" b="0" kern="0" dirty="0" smtClean="0"/>
              <a:t> C(</a:t>
            </a:r>
            <a:r>
              <a:rPr lang="en-GB" b="0" kern="0" dirty="0" err="1" smtClean="0"/>
              <a:t>n,n</a:t>
            </a:r>
            <a:r>
              <a:rPr lang="en-GB" b="0" kern="0" dirty="0" smtClean="0"/>
              <a:t>) : 0.8%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b="0" kern="0" dirty="0" smtClean="0"/>
              <a:t> </a:t>
            </a:r>
            <a:r>
              <a:rPr lang="en-GB" b="0" baseline="30000" dirty="0" smtClean="0"/>
              <a:t>10</a:t>
            </a:r>
            <a:r>
              <a:rPr lang="en-GB" b="0" dirty="0" smtClean="0"/>
              <a:t>B(n,</a:t>
            </a:r>
            <a:r>
              <a:rPr lang="en-GB" b="0" dirty="0" smtClean="0">
                <a:sym typeface="Symbol"/>
              </a:rPr>
              <a:t></a:t>
            </a:r>
            <a:r>
              <a:rPr lang="en-GB" b="0" dirty="0" smtClean="0"/>
              <a:t>) </a:t>
            </a:r>
            <a:r>
              <a:rPr lang="en-GB" b="0" dirty="0"/>
              <a:t>: 0.5 %</a:t>
            </a:r>
            <a:endParaRPr lang="en-GB" b="0" kern="0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2590800" y="5486400"/>
            <a:ext cx="5611504" cy="35776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0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252538" y="2362200"/>
            <a:ext cx="6302991" cy="3634364"/>
            <a:chOff x="707409" y="1600200"/>
            <a:chExt cx="7632290" cy="4243964"/>
          </a:xfrm>
        </p:grpSpPr>
        <p:grpSp>
          <p:nvGrpSpPr>
            <p:cNvPr id="12" name="Group 11"/>
            <p:cNvGrpSpPr/>
            <p:nvPr/>
          </p:nvGrpSpPr>
          <p:grpSpPr>
            <a:xfrm>
              <a:off x="707409" y="1600200"/>
              <a:ext cx="7632290" cy="4243964"/>
              <a:chOff x="707409" y="1600200"/>
              <a:chExt cx="7632290" cy="4243964"/>
            </a:xfrm>
            <a:solidFill>
              <a:schemeClr val="bg1"/>
            </a:solidFill>
          </p:grpSpPr>
          <p:pic>
            <p:nvPicPr>
              <p:cNvPr id="3074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7409" y="1600200"/>
                <a:ext cx="7632290" cy="424396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8" name="Straight Connector 7"/>
              <p:cNvCxnSpPr/>
              <p:nvPr/>
            </p:nvCxnSpPr>
            <p:spPr bwMode="auto">
              <a:xfrm>
                <a:off x="4302457" y="4073857"/>
                <a:ext cx="3899847" cy="6824"/>
              </a:xfrm>
              <a:prstGeom prst="line">
                <a:avLst/>
              </a:prstGeom>
              <a:grpFill/>
              <a:ln w="539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" name="Straight Connector 10"/>
              <p:cNvCxnSpPr/>
              <p:nvPr/>
            </p:nvCxnSpPr>
            <p:spPr bwMode="auto">
              <a:xfrm>
                <a:off x="976953" y="4419600"/>
                <a:ext cx="6502020" cy="2275"/>
              </a:xfrm>
              <a:prstGeom prst="line">
                <a:avLst/>
              </a:prstGeom>
              <a:grpFill/>
              <a:ln w="539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4" name="Rectangle 13"/>
            <p:cNvSpPr/>
            <p:nvPr/>
          </p:nvSpPr>
          <p:spPr bwMode="auto">
            <a:xfrm>
              <a:off x="2590800" y="5459918"/>
              <a:ext cx="5611504" cy="33128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4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048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9722</TotalTime>
  <Words>409</Words>
  <Application>Microsoft Office PowerPoint</Application>
  <PresentationFormat>On-screen Show (4:3)</PresentationFormat>
  <Paragraphs>116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Notebook</vt:lpstr>
      <vt:lpstr>Graph</vt:lpstr>
      <vt:lpstr>Unrecognized systematic uncertainties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Unrecognized systematic uncertainty: Standards cross sections</vt:lpstr>
    </vt:vector>
  </TitlesOfParts>
  <Company>IAEA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CAPOTE NOY, Roberto</dc:creator>
  <cp:lastModifiedBy>CAPOTE NOY, Roberto Mario</cp:lastModifiedBy>
  <cp:revision>972</cp:revision>
  <cp:lastPrinted>2014-10-29T14:15:06Z</cp:lastPrinted>
  <dcterms:created xsi:type="dcterms:W3CDTF">2004-06-28T13:44:54Z</dcterms:created>
  <dcterms:modified xsi:type="dcterms:W3CDTF">2017-11-07T16:34:17Z</dcterms:modified>
</cp:coreProperties>
</file>