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2" r:id="rId3"/>
    <p:sldId id="270" r:id="rId4"/>
    <p:sldId id="269" r:id="rId5"/>
    <p:sldId id="266" r:id="rId6"/>
    <p:sldId id="267" r:id="rId7"/>
    <p:sldId id="27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4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1.nndc.bnl.gov/nsr/fastsrch_act2.jsp?aname=A.E.Stuchbery" TargetMode="External"/><Relationship Id="rId13" Type="http://schemas.openxmlformats.org/officeDocument/2006/relationships/hyperlink" Target="http://www1.nndc.bnl.gov/nsr/fastsrch_act2.jsp?aname=R.A.Bark" TargetMode="External"/><Relationship Id="rId3" Type="http://schemas.openxmlformats.org/officeDocument/2006/relationships/hyperlink" Target="http://www1.nndc.bnl.gov/nsr/fastsrch_act2.jsp?aname=M.W.Drigert" TargetMode="External"/><Relationship Id="rId7" Type="http://schemas.openxmlformats.org/officeDocument/2006/relationships/hyperlink" Target="http://www1.nndc.bnl.gov/nsr/fastsrch_act2.jsp?aname=G.D.Dracoulis" TargetMode="External"/><Relationship Id="rId12" Type="http://schemas.openxmlformats.org/officeDocument/2006/relationships/hyperlink" Target="http://www1.nndc.bnl.gov/nsr/fastsrch_act2.jsp?aname=J.Gerl" TargetMode="External"/><Relationship Id="rId2" Type="http://schemas.openxmlformats.org/officeDocument/2006/relationships/hyperlink" Target="http://www1.nndc.bnl.gov/nsr/fastsrch_act2.jsp?aname=A.Chaudhu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1.nndc.bnl.gov/nsr/fastsrch_act2.jsp?aname=U.Garg" TargetMode="External"/><Relationship Id="rId11" Type="http://schemas.openxmlformats.org/officeDocument/2006/relationships/hyperlink" Target="http://www1.nndc.bnl.gov/nsr/fastsrch_act2.jsp?aname=S.J.Poletti" TargetMode="External"/><Relationship Id="rId5" Type="http://schemas.openxmlformats.org/officeDocument/2006/relationships/hyperlink" Target="http://www1.nndc.bnl.gov/nsr/fastsrch_act2.jsp?aname=J.W.Mihelich" TargetMode="External"/><Relationship Id="rId10" Type="http://schemas.openxmlformats.org/officeDocument/2006/relationships/hyperlink" Target="http://www1.nndc.bnl.gov/nsr/fastsrch_act2.jsp?aname=A.R.Poletti" TargetMode="External"/><Relationship Id="rId4" Type="http://schemas.openxmlformats.org/officeDocument/2006/relationships/hyperlink" Target="http://www1.nndc.bnl.gov/nsr/fastsrch_act2.jsp?aname=E.G.Funk" TargetMode="External"/><Relationship Id="rId9" Type="http://schemas.openxmlformats.org/officeDocument/2006/relationships/hyperlink" Target="http://www1.nndc.bnl.gov/nsr/fastsrch_act2.jsp?aname=A.P.Byrne" TargetMode="External"/><Relationship Id="rId14" Type="http://schemas.openxmlformats.org/officeDocument/2006/relationships/hyperlink" Target="http://dx.doi.org/10.1088/0305-4616/12/3/00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Present Status of B(E2) Project 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Nuclear Data Center, BNL, Upton, NY 11973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Balraj </a:t>
            </a:r>
            <a:r>
              <a:rPr lang="en-US" dirty="0">
                <a:solidFill>
                  <a:srgbClr val="FFC000"/>
                </a:solidFill>
              </a:rPr>
              <a:t>Singh</a:t>
            </a:r>
          </a:p>
          <a:p>
            <a:pPr eaLnBrk="1" hangingPunct="1"/>
            <a:r>
              <a:rPr lang="en-US" dirty="0">
                <a:solidFill>
                  <a:srgbClr val="FFC000"/>
                </a:solidFill>
              </a:rPr>
              <a:t>Department of Physics &amp; Astronomy, McMaster University, Hamilton, Ontario L8S 4M1, Canada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Status of B(E2)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3810000" cy="3886200"/>
          </a:xfrm>
        </p:spPr>
        <p:txBody>
          <a:bodyPr/>
          <a:lstStyle/>
          <a:p>
            <a:r>
              <a:rPr lang="en-US" sz="1800" dirty="0" smtClean="0"/>
              <a:t>Collectivities of nuclear states are essential in physics.</a:t>
            </a:r>
          </a:p>
          <a:p>
            <a:r>
              <a:rPr lang="en-US" sz="1800" dirty="0" smtClean="0"/>
              <a:t>In recent years, BNL/McMaster University group is working on a comprehensive review of B(E2) data.</a:t>
            </a:r>
          </a:p>
          <a:p>
            <a:r>
              <a:rPr lang="en-US" sz="1800" dirty="0" smtClean="0"/>
              <a:t>Recent deliverables: </a:t>
            </a:r>
          </a:p>
          <a:p>
            <a:pPr lvl="1"/>
            <a:r>
              <a:rPr lang="en-US" sz="1800" dirty="0" smtClean="0"/>
              <a:t>B(E2) Compilation &amp; Evaluation (ADNDT, 2016).</a:t>
            </a:r>
          </a:p>
          <a:p>
            <a:pPr lvl="1"/>
            <a:r>
              <a:rPr lang="en-US" sz="1800" dirty="0" smtClean="0"/>
              <a:t>Analysis of experimental nuclear physics techniques (NP, 2016). </a:t>
            </a:r>
          </a:p>
          <a:p>
            <a:pPr lvl="1"/>
            <a:r>
              <a:rPr lang="en-US" sz="1800" dirty="0" smtClean="0"/>
              <a:t>Analysis of the </a:t>
            </a:r>
            <a:r>
              <a:rPr lang="en-US" sz="1800" dirty="0" err="1" smtClean="0"/>
              <a:t>Grodzins</a:t>
            </a:r>
            <a:r>
              <a:rPr lang="en-US" sz="1800" dirty="0" smtClean="0"/>
              <a:t> systematics of B(E2) values (NP, 2017).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1602081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24" y="2609626"/>
            <a:ext cx="1798948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73" y="4056529"/>
            <a:ext cx="2123647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77" y="4419600"/>
            <a:ext cx="1353923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11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</a:t>
            </a:r>
            <a:r>
              <a:rPr lang="en-US" smtClean="0"/>
              <a:t>4</a:t>
            </a:r>
            <a:r>
              <a:rPr lang="en-US" baseline="30000" smtClean="0"/>
              <a:t>+</a:t>
            </a:r>
            <a:r>
              <a:rPr lang="en-US" baseline="-25000" smtClean="0"/>
              <a:t>1</a:t>
            </a:r>
            <a:r>
              <a:rPr lang="en-US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524444" cy="3886200"/>
          </a:xfrm>
        </p:spPr>
        <p:txBody>
          <a:bodyPr/>
          <a:lstStyle/>
          <a:p>
            <a:r>
              <a:rPr lang="en-US" sz="1800" dirty="0" smtClean="0"/>
              <a:t>Working on </a:t>
            </a:r>
            <a:r>
              <a:rPr lang="en-US" sz="1800" dirty="0" err="1" smtClean="0"/>
              <a:t>Grodzins</a:t>
            </a:r>
            <a:r>
              <a:rPr lang="en-US" sz="1800" dirty="0" smtClean="0"/>
              <a:t> systematics we realized that one cannot explain situation there without energy ratios (E4</a:t>
            </a:r>
            <a:r>
              <a:rPr lang="en-US" sz="1800" baseline="30000" dirty="0" smtClean="0"/>
              <a:t>+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/E2</a:t>
            </a:r>
            <a:r>
              <a:rPr lang="en-US" sz="1800" baseline="30000" dirty="0" smtClean="0"/>
              <a:t>+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 and nuclear models.</a:t>
            </a:r>
          </a:p>
          <a:p>
            <a:r>
              <a:rPr lang="en-US" sz="1800" dirty="0" smtClean="0"/>
              <a:t>Nuclear theory: </a:t>
            </a:r>
            <a:r>
              <a:rPr lang="en-US" sz="1800" dirty="0"/>
              <a:t>J.-P</a:t>
            </a:r>
            <a:r>
              <a:rPr lang="en-US" sz="1800" dirty="0" smtClean="0"/>
              <a:t>. Delaroche,.., </a:t>
            </a:r>
            <a:r>
              <a:rPr lang="en-US" sz="1800" dirty="0"/>
              <a:t>G. F. </a:t>
            </a:r>
            <a:r>
              <a:rPr lang="en-US" sz="1800" dirty="0" err="1" smtClean="0"/>
              <a:t>Bertsch</a:t>
            </a:r>
            <a:r>
              <a:rPr lang="en-US" sz="1800" dirty="0" smtClean="0"/>
              <a:t>, </a:t>
            </a:r>
            <a:r>
              <a:rPr lang="en-US" sz="1800" dirty="0" err="1"/>
              <a:t>Phys.Rev</a:t>
            </a:r>
            <a:r>
              <a:rPr lang="en-US" sz="1800" dirty="0"/>
              <a:t>. C 81, 014303 (</a:t>
            </a:r>
            <a:r>
              <a:rPr lang="en-US" sz="1800" dirty="0" smtClean="0"/>
              <a:t>2010). =&gt; No critical review of 4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states.</a:t>
            </a:r>
          </a:p>
          <a:p>
            <a:r>
              <a:rPr lang="en-US" sz="1800" dirty="0" smtClean="0"/>
              <a:t>Deformed optical model potential (ENDF library) requires quadrupole  (</a:t>
            </a:r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</a:t>
            </a:r>
            <a:r>
              <a:rPr lang="en-US" sz="1800" dirty="0"/>
              <a:t>and </a:t>
            </a:r>
            <a:r>
              <a:rPr lang="en-US" sz="1800" dirty="0" err="1"/>
              <a:t>hexadecapole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) deformation parameters.</a:t>
            </a:r>
          </a:p>
          <a:p>
            <a:r>
              <a:rPr lang="en-US" sz="1800" dirty="0"/>
              <a:t>Nuclear theory needs: B(E2;4</a:t>
            </a:r>
            <a:r>
              <a:rPr lang="en-US" sz="1800" baseline="30000" dirty="0"/>
              <a:t>+</a:t>
            </a:r>
            <a:r>
              <a:rPr lang="en-US" sz="1800" baseline="-25000" dirty="0"/>
              <a:t>1</a:t>
            </a:r>
            <a:r>
              <a:rPr lang="en-US" sz="1800" dirty="0"/>
              <a:t>-&gt;2</a:t>
            </a:r>
            <a:r>
              <a:rPr lang="en-US" sz="1800" baseline="30000" dirty="0"/>
              <a:t>+</a:t>
            </a:r>
            <a:r>
              <a:rPr lang="en-US" sz="1800" baseline="-25000" dirty="0"/>
              <a:t>1</a:t>
            </a:r>
            <a:r>
              <a:rPr lang="en-US" sz="1800" dirty="0"/>
              <a:t>)/ B(E2; 2</a:t>
            </a:r>
            <a:r>
              <a:rPr lang="en-US" sz="1800" baseline="30000" dirty="0"/>
              <a:t>+</a:t>
            </a:r>
            <a:r>
              <a:rPr lang="en-US" sz="1800" baseline="-25000" dirty="0"/>
              <a:t>1</a:t>
            </a:r>
            <a:r>
              <a:rPr lang="en-US" sz="1800" dirty="0"/>
              <a:t>-&gt;0</a:t>
            </a:r>
            <a:r>
              <a:rPr lang="en-US" sz="1800" baseline="30000" dirty="0"/>
              <a:t>+</a:t>
            </a:r>
            <a:r>
              <a:rPr lang="en-US" sz="1800" baseline="-25000" dirty="0"/>
              <a:t>1</a:t>
            </a:r>
            <a:r>
              <a:rPr lang="en-US" sz="1800" dirty="0"/>
              <a:t>), B(E4) and </a:t>
            </a:r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baseline="-25000" dirty="0"/>
              <a:t>4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44" y="1828800"/>
            <a:ext cx="2714556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46" y="2590800"/>
            <a:ext cx="2720454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87" y="3200400"/>
            <a:ext cx="2708413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29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Compilation of 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28800"/>
            <a:ext cx="4419600" cy="3886200"/>
          </a:xfrm>
        </p:spPr>
        <p:txBody>
          <a:bodyPr/>
          <a:lstStyle/>
          <a:p>
            <a:r>
              <a:rPr lang="en-US" sz="1800" dirty="0" smtClean="0"/>
              <a:t>Experimental data have been compiled using NSR database indexed and text searches and contents of original articles.</a:t>
            </a:r>
          </a:p>
          <a:p>
            <a:r>
              <a:rPr lang="en-US" sz="1800" dirty="0" smtClean="0"/>
              <a:t>These results were verified against ENSDF &amp; R.K. </a:t>
            </a:r>
            <a:r>
              <a:rPr lang="en-US" sz="1800" dirty="0" err="1" smtClean="0"/>
              <a:t>Sheline</a:t>
            </a:r>
            <a:r>
              <a:rPr lang="en-US" sz="1800" dirty="0" smtClean="0"/>
              <a:t>, B. Singh, P.C. </a:t>
            </a:r>
            <a:r>
              <a:rPr lang="en-US" sz="1800" dirty="0" err="1" smtClean="0"/>
              <a:t>Sood</a:t>
            </a:r>
            <a:r>
              <a:rPr lang="en-US" sz="1800" dirty="0" smtClean="0"/>
              <a:t>, S.Y. Chu, ``</a:t>
            </a:r>
            <a:r>
              <a:rPr lang="en-US" sz="1800" i="1" dirty="0"/>
              <a:t>Systematic Investigation of </a:t>
            </a:r>
            <a:r>
              <a:rPr lang="en-US" sz="1800" i="1" dirty="0" err="1"/>
              <a:t>Hexadecapole</a:t>
            </a:r>
            <a:r>
              <a:rPr lang="en-US" sz="1800" i="1" dirty="0"/>
              <a:t> Collectivity in Even-Even Nuclei</a:t>
            </a:r>
            <a:r>
              <a:rPr lang="en-US" sz="1800" dirty="0" smtClean="0"/>
              <a:t>,” Czech. J. Phys</a:t>
            </a:r>
            <a:r>
              <a:rPr lang="en-US" sz="1800" dirty="0"/>
              <a:t>. 49, 1047 (1999</a:t>
            </a:r>
            <a:r>
              <a:rPr lang="en-US" sz="1800" dirty="0" smtClean="0"/>
              <a:t>).</a:t>
            </a:r>
          </a:p>
          <a:p>
            <a:r>
              <a:rPr lang="en-US" sz="1800" dirty="0"/>
              <a:t>Results for 1166 4</a:t>
            </a:r>
            <a:r>
              <a:rPr lang="en-US" sz="1800" baseline="30000" dirty="0"/>
              <a:t>+</a:t>
            </a:r>
            <a:r>
              <a:rPr lang="en-US" sz="1800" dirty="0"/>
              <a:t>-&gt;2</a:t>
            </a:r>
            <a:r>
              <a:rPr lang="en-US" sz="1800" baseline="30000" dirty="0"/>
              <a:t>+</a:t>
            </a:r>
            <a:r>
              <a:rPr lang="en-US" sz="1800" dirty="0"/>
              <a:t> &amp; 544 4</a:t>
            </a:r>
            <a:r>
              <a:rPr lang="en-US" sz="1800" baseline="30000" dirty="0"/>
              <a:t>+</a:t>
            </a:r>
            <a:r>
              <a:rPr lang="en-US" sz="1800" dirty="0"/>
              <a:t>-&gt;0</a:t>
            </a:r>
            <a:r>
              <a:rPr lang="en-US" sz="1800" baseline="30000" dirty="0"/>
              <a:t>+</a:t>
            </a:r>
            <a:r>
              <a:rPr lang="en-US" sz="1800" dirty="0"/>
              <a:t> transitions have been found in 1077 publications. NSR total is ~226000 references. </a:t>
            </a:r>
            <a:r>
              <a:rPr lang="en-US" sz="1800"/>
              <a:t>One year of work</a:t>
            </a:r>
            <a:r>
              <a:rPr lang="en-US" sz="1800" smtClean="0"/>
              <a:t>.</a:t>
            </a:r>
            <a:endParaRPr lang="en-US" sz="1800" dirty="0" smtClean="0"/>
          </a:p>
          <a:p>
            <a:r>
              <a:rPr lang="en-US" sz="1800" dirty="0" smtClean="0"/>
              <a:t>Current state: Preparation for a critical review and analysis of compiled data.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94" y="1981200"/>
            <a:ext cx="4015306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67" y="2819400"/>
            <a:ext cx="3376933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77" y="4038600"/>
            <a:ext cx="1794647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85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Complementary ENSDF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3886200"/>
          </a:xfrm>
        </p:spPr>
        <p:txBody>
          <a:bodyPr/>
          <a:lstStyle/>
          <a:p>
            <a:r>
              <a:rPr lang="en-US" sz="1600" dirty="0" smtClean="0"/>
              <a:t>ENSDF- </a:t>
            </a:r>
            <a:r>
              <a:rPr lang="en-US" sz="1600" dirty="0"/>
              <a:t>Extensive testing of a new PDF version from J. Chen (</a:t>
            </a:r>
            <a:r>
              <a:rPr lang="en-US" sz="1600" dirty="0" smtClean="0"/>
              <a:t>MSU) </a:t>
            </a:r>
            <a:r>
              <a:rPr lang="en-US" sz="1600" dirty="0"/>
              <a:t>: </a:t>
            </a:r>
            <a:endParaRPr lang="en-US" sz="1200" dirty="0" smtClean="0"/>
          </a:p>
          <a:p>
            <a:pPr lvl="1"/>
            <a:r>
              <a:rPr lang="en-US" sz="1200" dirty="0" smtClean="0"/>
              <a:t>XREF commas in continuation records create problems for ENSDF PDF version.</a:t>
            </a:r>
          </a:p>
          <a:p>
            <a:pPr lvl="1"/>
            <a:r>
              <a:rPr lang="en-US" sz="1200" dirty="0" smtClean="0"/>
              <a:t>missing data sets (</a:t>
            </a:r>
            <a:r>
              <a:rPr lang="en-US" sz="1200" dirty="0"/>
              <a:t>The requested URL /</a:t>
            </a:r>
            <a:r>
              <a:rPr lang="en-US" sz="1200" dirty="0" err="1"/>
              <a:t>ensnds</a:t>
            </a:r>
            <a:r>
              <a:rPr lang="en-US" sz="1200" dirty="0"/>
              <a:t>/84/Se/9be_197au_84se_84sePg.pdf was not found on this server</a:t>
            </a:r>
            <a:r>
              <a:rPr lang="en-US" sz="1200" dirty="0" smtClean="0"/>
              <a:t>.) J. Chen counted 212 potentially missing data sets, he is working with B. Singh on improvements.</a:t>
            </a:r>
          </a:p>
          <a:p>
            <a:pPr lvl="1"/>
            <a:r>
              <a:rPr lang="en-US" sz="1200" dirty="0" smtClean="0"/>
              <a:t>Missing 118Te data in PDF version, 128La(EC), 252Cf(SF)??? (</a:t>
            </a:r>
            <a:r>
              <a:rPr lang="en-US" sz="1200" dirty="0"/>
              <a:t>the logs with "Problem creating table</a:t>
            </a:r>
            <a:r>
              <a:rPr lang="en-US" sz="1200" dirty="0" smtClean="0"/>
              <a:t>".)</a:t>
            </a:r>
          </a:p>
          <a:p>
            <a:pPr lvl="1"/>
            <a:r>
              <a:rPr lang="en-US" sz="1200" dirty="0" smtClean="0"/>
              <a:t>Missing XREFs in 4+, 154Gd,156Dy.</a:t>
            </a:r>
          </a:p>
          <a:p>
            <a:pPr lvl="1"/>
            <a:r>
              <a:rPr lang="en-US" sz="1200" dirty="0" smtClean="0"/>
              <a:t>230Th reference displayed as </a:t>
            </a:r>
            <a:r>
              <a:rPr lang="en-US" sz="1200" dirty="0"/>
              <a:t>``</a:t>
            </a:r>
            <a:r>
              <a:rPr lang="en-US" sz="1200" dirty="0" smtClean="0"/>
              <a:t>19873be4up4” instead of ``1973Be44”. 232Th, 234U, 238,240,242,244Pu, 244Cm also have this issue. </a:t>
            </a:r>
          </a:p>
          <a:p>
            <a:pPr lvl="1"/>
            <a:r>
              <a:rPr lang="en-US" sz="1200" dirty="0" smtClean="0"/>
              <a:t>1982Ow01 instead of 1975Jo07 listed as main reference for 4+ T1/2 in 232Th (</a:t>
            </a:r>
            <a:r>
              <a:rPr lang="en-US" sz="1200" dirty="0" err="1" smtClean="0"/>
              <a:t>Keynumber</a:t>
            </a:r>
            <a:r>
              <a:rPr lang="en-US" sz="1200" dirty="0" smtClean="0"/>
              <a:t> typo).</a:t>
            </a:r>
          </a:p>
          <a:p>
            <a:pPr lvl="1"/>
            <a:r>
              <a:rPr lang="en-US" sz="1200" dirty="0" smtClean="0"/>
              <a:t>The majority of ENSDF users concentrate on adopted and does not check the individual data sets.</a:t>
            </a:r>
          </a:p>
          <a:p>
            <a:pPr lvl="1"/>
            <a:r>
              <a:rPr lang="en-US" sz="1200" dirty="0" smtClean="0"/>
              <a:t>Quality assurance for a nice product.</a:t>
            </a:r>
          </a:p>
          <a:p>
            <a:r>
              <a:rPr lang="en-US" sz="1600" dirty="0" smtClean="0"/>
              <a:t>J. Chen was responding in a few hours, and fixing the issues  for the next week builds.</a:t>
            </a:r>
          </a:p>
          <a:p>
            <a:r>
              <a:rPr lang="en-US" sz="1600" dirty="0"/>
              <a:t>ENSDF library </a:t>
            </a:r>
          </a:p>
          <a:p>
            <a:pPr lvl="1"/>
            <a:r>
              <a:rPr lang="en-US" sz="1200" b="1" dirty="0"/>
              <a:t>1991WE15: </a:t>
            </a:r>
            <a:r>
              <a:rPr lang="en-US" sz="1200" dirty="0"/>
              <a:t>NUCLEAR REACTIONS </a:t>
            </a:r>
            <a:r>
              <a:rPr lang="en-US" sz="1200" baseline="30000" dirty="0"/>
              <a:t>110</a:t>
            </a:r>
            <a:r>
              <a:rPr lang="en-US" sz="1200" dirty="0"/>
              <a:t>Cd, </a:t>
            </a:r>
            <a:r>
              <a:rPr lang="en-US" sz="1200" baseline="30000" dirty="0"/>
              <a:t>104,106,108,110</a:t>
            </a:r>
            <a:r>
              <a:rPr lang="en-US" sz="1200" dirty="0"/>
              <a:t>Pd(e, e'), E=70-440 MeV; …. 5 nuclei, 4 mass chains (Only A=110,110Pd in ENSDF).</a:t>
            </a:r>
          </a:p>
          <a:p>
            <a:pPr lvl="1"/>
            <a:r>
              <a:rPr lang="en-US" sz="1200" dirty="0"/>
              <a:t>Five potential ENSDF deficiencies were found, more during the evaluations</a:t>
            </a:r>
            <a:r>
              <a:rPr lang="en-US" sz="1600" dirty="0"/>
              <a:t>.</a:t>
            </a:r>
          </a:p>
          <a:p>
            <a:pPr lvl="1"/>
            <a:r>
              <a:rPr lang="en-US" sz="1200" dirty="0"/>
              <a:t>ENSDF for A=16,18 is not very complete from comparison of 1999Sh28 and ENSDF</a:t>
            </a:r>
            <a:r>
              <a:rPr lang="en-US" sz="12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ENSDF comments were passed to L. </a:t>
            </a:r>
            <a:r>
              <a:rPr lang="en-US" sz="1600" dirty="0" err="1" smtClean="0"/>
              <a:t>McCutchan</a:t>
            </a:r>
            <a:r>
              <a:rPr lang="en-US" sz="1600" smtClean="0"/>
              <a:t> for </a:t>
            </a:r>
            <a:r>
              <a:rPr lang="en-US" sz="1600" dirty="0" smtClean="0"/>
              <a:t>further investigation and fixing.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984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Complementary </a:t>
            </a:r>
            <a:r>
              <a:rPr lang="en-US" smtClean="0"/>
              <a:t>NSR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NSR </a:t>
            </a:r>
            <a:r>
              <a:rPr lang="en-US" sz="1200" dirty="0" smtClean="0"/>
              <a:t>additions</a:t>
            </a:r>
            <a:r>
              <a:rPr lang="en-US" sz="1200" dirty="0"/>
              <a:t>: </a:t>
            </a:r>
            <a:r>
              <a:rPr lang="en-US" sz="1200" b="1" dirty="0"/>
              <a:t>1985CHZQ</a:t>
            </a:r>
            <a:r>
              <a:rPr lang="en-US" sz="1200" dirty="0"/>
              <a:t>     </a:t>
            </a:r>
            <a:r>
              <a:rPr lang="en-US" sz="1200" dirty="0" err="1"/>
              <a:t>Nucl.Struct.Lab</a:t>
            </a:r>
            <a:r>
              <a:rPr lang="en-US" sz="1200" dirty="0"/>
              <a:t>., </a:t>
            </a:r>
            <a:r>
              <a:rPr lang="en-US" sz="1200" dirty="0" err="1"/>
              <a:t>Univ.Notre</a:t>
            </a:r>
            <a:r>
              <a:rPr lang="en-US" sz="1200" dirty="0"/>
              <a:t> Dame, </a:t>
            </a:r>
            <a:r>
              <a:rPr lang="en-US" sz="1200" dirty="0" err="1"/>
              <a:t>Ann.Rep</a:t>
            </a:r>
            <a:r>
              <a:rPr lang="en-US" sz="1200" dirty="0"/>
              <a:t>., 1983/85 p.77 (1985) </a:t>
            </a:r>
            <a:r>
              <a:rPr lang="en-US" sz="1200" dirty="0" err="1">
                <a:hlinkClick r:id="rId2"/>
              </a:rPr>
              <a:t>A.Chaudhury</a:t>
            </a:r>
            <a:r>
              <a:rPr lang="en-US" sz="1200" dirty="0"/>
              <a:t>,  </a:t>
            </a:r>
            <a:r>
              <a:rPr lang="en-US" sz="1200" dirty="0" err="1">
                <a:hlinkClick r:id="rId3"/>
              </a:rPr>
              <a:t>M.W.Drigert</a:t>
            </a:r>
            <a:r>
              <a:rPr lang="en-US" sz="1200" dirty="0"/>
              <a:t>,  </a:t>
            </a:r>
            <a:r>
              <a:rPr lang="en-US" sz="1200" dirty="0" err="1">
                <a:hlinkClick r:id="rId4"/>
              </a:rPr>
              <a:t>E.G.Funk</a:t>
            </a:r>
            <a:r>
              <a:rPr lang="en-US" sz="1200" dirty="0"/>
              <a:t>,  </a:t>
            </a:r>
            <a:r>
              <a:rPr lang="en-US" sz="1200" dirty="0" err="1">
                <a:hlinkClick r:id="rId5"/>
              </a:rPr>
              <a:t>J.W.Mihelich</a:t>
            </a:r>
            <a:r>
              <a:rPr lang="en-US" sz="1200" dirty="0"/>
              <a:t>,  </a:t>
            </a:r>
            <a:r>
              <a:rPr lang="en-US" sz="1200" dirty="0" err="1">
                <a:hlinkClick r:id="rId6"/>
              </a:rPr>
              <a:t>U.Garg</a:t>
            </a:r>
            <a:r>
              <a:rPr lang="en-US" sz="1200" dirty="0"/>
              <a:t>,  </a:t>
            </a:r>
            <a:r>
              <a:rPr lang="en-US" sz="1200" i="1" dirty="0"/>
              <a:t>Lifetime Measurements in the Z &gt; 50 Nuclei, </a:t>
            </a:r>
            <a:r>
              <a:rPr lang="en-US" sz="1200" dirty="0"/>
              <a:t> NUCLEAR REACTIONS </a:t>
            </a:r>
            <a:r>
              <a:rPr lang="en-US" sz="1200" baseline="30000" dirty="0"/>
              <a:t>106</a:t>
            </a:r>
            <a:r>
              <a:rPr lang="en-US" sz="1200" dirty="0"/>
              <a:t>Pd(</a:t>
            </a:r>
            <a:r>
              <a:rPr lang="en-US" sz="1200" baseline="30000" dirty="0"/>
              <a:t>16</a:t>
            </a:r>
            <a:r>
              <a:rPr lang="en-US" sz="1200" dirty="0"/>
              <a:t>O, 3n), E=75 MeV; </a:t>
            </a:r>
            <a:r>
              <a:rPr lang="en-US" sz="1200" baseline="30000" dirty="0"/>
              <a:t>104</a:t>
            </a:r>
            <a:r>
              <a:rPr lang="en-US" sz="1200" dirty="0"/>
              <a:t>Pd(</a:t>
            </a:r>
            <a:r>
              <a:rPr lang="en-US" sz="1200" baseline="30000" dirty="0"/>
              <a:t>19</a:t>
            </a:r>
            <a:r>
              <a:rPr lang="en-US" sz="1200" dirty="0"/>
              <a:t>F, 3np), E=80 MeV; </a:t>
            </a:r>
            <a:r>
              <a:rPr lang="en-US" sz="1200" baseline="30000" dirty="0"/>
              <a:t>104</a:t>
            </a:r>
            <a:r>
              <a:rPr lang="en-US" sz="1200" dirty="0"/>
              <a:t>Pd(</a:t>
            </a:r>
            <a:r>
              <a:rPr lang="en-US" sz="1200" baseline="30000" dirty="0"/>
              <a:t>19</a:t>
            </a:r>
            <a:r>
              <a:rPr lang="en-US" sz="1200" dirty="0"/>
              <a:t>F, 2np), E=80 MeV; </a:t>
            </a:r>
            <a:r>
              <a:rPr lang="en-US" sz="1200" baseline="30000" dirty="0"/>
              <a:t>106</a:t>
            </a:r>
            <a:r>
              <a:rPr lang="en-US" sz="1200" dirty="0"/>
              <a:t>Pd(</a:t>
            </a:r>
            <a:r>
              <a:rPr lang="en-US" sz="1200" baseline="30000" dirty="0"/>
              <a:t>16</a:t>
            </a:r>
            <a:r>
              <a:rPr lang="en-US" sz="1200" dirty="0"/>
              <a:t>O, 2n), E=75 MeV; </a:t>
            </a:r>
            <a:r>
              <a:rPr lang="en-US" sz="1200" baseline="30000" dirty="0"/>
              <a:t>107</a:t>
            </a:r>
            <a:r>
              <a:rPr lang="en-US" sz="1200" dirty="0"/>
              <a:t>Ag(</a:t>
            </a:r>
            <a:r>
              <a:rPr lang="en-US" sz="1200" baseline="30000" dirty="0"/>
              <a:t>16</a:t>
            </a:r>
            <a:r>
              <a:rPr lang="en-US" sz="1200" dirty="0"/>
              <a:t>O, 2np), E=78 MeV; </a:t>
            </a:r>
            <a:r>
              <a:rPr lang="en-US" sz="1200" baseline="30000" dirty="0"/>
              <a:t>106</a:t>
            </a:r>
            <a:r>
              <a:rPr lang="en-US" sz="1200" dirty="0"/>
              <a:t>Pd(</a:t>
            </a:r>
            <a:r>
              <a:rPr lang="en-US" sz="1200" baseline="30000" dirty="0"/>
              <a:t>19</a:t>
            </a:r>
            <a:r>
              <a:rPr lang="en-US" sz="1200" dirty="0"/>
              <a:t>F, 3np), E=82 MeV; </a:t>
            </a:r>
            <a:r>
              <a:rPr lang="en-US" sz="1200" baseline="30000" dirty="0"/>
              <a:t>106</a:t>
            </a:r>
            <a:r>
              <a:rPr lang="en-US" sz="1200" dirty="0"/>
              <a:t>Pd(</a:t>
            </a:r>
            <a:r>
              <a:rPr lang="en-US" sz="1200" baseline="30000" dirty="0"/>
              <a:t>19</a:t>
            </a:r>
            <a:r>
              <a:rPr lang="en-US" sz="1200" dirty="0"/>
              <a:t>F, 2np), E=82 MeV; </a:t>
            </a:r>
            <a:r>
              <a:rPr lang="en-US" sz="1200" baseline="30000" dirty="0"/>
              <a:t>115</a:t>
            </a:r>
            <a:r>
              <a:rPr lang="en-US" sz="1200" dirty="0"/>
              <a:t>In(</a:t>
            </a:r>
            <a:r>
              <a:rPr lang="en-US" sz="1200" baseline="30000" dirty="0"/>
              <a:t>11</a:t>
            </a:r>
            <a:r>
              <a:rPr lang="en-US" sz="1200" dirty="0"/>
              <a:t>B, 4n), E=44 MeV; </a:t>
            </a:r>
            <a:r>
              <a:rPr lang="en-US" sz="1200" baseline="30000" dirty="0"/>
              <a:t>115</a:t>
            </a:r>
            <a:r>
              <a:rPr lang="en-US" sz="1200" dirty="0"/>
              <a:t>In(</a:t>
            </a:r>
            <a:r>
              <a:rPr lang="en-US" sz="1200" baseline="30000" dirty="0"/>
              <a:t>11</a:t>
            </a:r>
            <a:r>
              <a:rPr lang="en-US" sz="1200" dirty="0"/>
              <a:t>B, 3n), E=44 MeV; </a:t>
            </a:r>
            <a:r>
              <a:rPr lang="en-US" sz="1200" baseline="30000" dirty="0"/>
              <a:t>108</a:t>
            </a:r>
            <a:r>
              <a:rPr lang="en-US" sz="1200" dirty="0"/>
              <a:t>Pd(</a:t>
            </a:r>
            <a:r>
              <a:rPr lang="en-US" sz="1200" baseline="30000" dirty="0"/>
              <a:t>19</a:t>
            </a:r>
            <a:r>
              <a:rPr lang="en-US" sz="1200" dirty="0"/>
              <a:t>F, 3np), E=81 MeV; </a:t>
            </a:r>
            <a:r>
              <a:rPr lang="en-US" sz="1200" baseline="30000" dirty="0"/>
              <a:t>106</a:t>
            </a:r>
            <a:r>
              <a:rPr lang="en-US" sz="1200" dirty="0"/>
              <a:t>Pd(</a:t>
            </a:r>
            <a:r>
              <a:rPr lang="en-US" sz="1200" baseline="30000" dirty="0"/>
              <a:t>19</a:t>
            </a:r>
            <a:r>
              <a:rPr lang="en-US" sz="1200" dirty="0"/>
              <a:t>F, 4n), E=82 MeV; </a:t>
            </a:r>
            <a:r>
              <a:rPr lang="en-US" sz="1200" baseline="30000" dirty="0"/>
              <a:t>108</a:t>
            </a:r>
            <a:r>
              <a:rPr lang="en-US" sz="1200" dirty="0"/>
              <a:t>Pd(</a:t>
            </a:r>
            <a:r>
              <a:rPr lang="en-US" sz="1200" baseline="30000" dirty="0"/>
              <a:t>19</a:t>
            </a:r>
            <a:r>
              <a:rPr lang="en-US" sz="1200" dirty="0"/>
              <a:t>F, 4n), E=81 MeV; </a:t>
            </a:r>
            <a:r>
              <a:rPr lang="en-US" sz="1200" baseline="30000" dirty="0"/>
              <a:t>106</a:t>
            </a:r>
            <a:r>
              <a:rPr lang="en-US" sz="1200" dirty="0"/>
              <a:t>Pd(</a:t>
            </a:r>
            <a:r>
              <a:rPr lang="en-US" sz="1200" baseline="30000" dirty="0"/>
              <a:t>16</a:t>
            </a:r>
            <a:r>
              <a:rPr lang="en-US" sz="1200" dirty="0"/>
              <a:t>O, 2np), E=75 MeV; </a:t>
            </a:r>
            <a:r>
              <a:rPr lang="en-US" sz="1200" baseline="30000" dirty="0"/>
              <a:t>104</a:t>
            </a:r>
            <a:r>
              <a:rPr lang="en-US" sz="1200" dirty="0"/>
              <a:t>Pd(</a:t>
            </a:r>
            <a:r>
              <a:rPr lang="en-US" sz="1200" baseline="30000" dirty="0"/>
              <a:t>19</a:t>
            </a:r>
            <a:r>
              <a:rPr lang="en-US" sz="1200" dirty="0"/>
              <a:t>F, 2n2p), E=80 MeV; measured reaction products, E</a:t>
            </a:r>
            <a:r>
              <a:rPr lang="el-GR" sz="1200" dirty="0"/>
              <a:t>γ, </a:t>
            </a:r>
            <a:r>
              <a:rPr lang="en-US" sz="1200" dirty="0"/>
              <a:t>I</a:t>
            </a:r>
            <a:r>
              <a:rPr lang="el-GR" sz="1200" dirty="0"/>
              <a:t>γ. </a:t>
            </a:r>
            <a:r>
              <a:rPr lang="el-GR" sz="1200" baseline="30000" dirty="0"/>
              <a:t>119,120,121,122,123</a:t>
            </a:r>
            <a:r>
              <a:rPr lang="en-US" sz="1200" dirty="0" err="1"/>
              <a:t>Xe</a:t>
            </a:r>
            <a:r>
              <a:rPr lang="en-US" sz="1200" dirty="0"/>
              <a:t>, </a:t>
            </a:r>
            <a:r>
              <a:rPr lang="en-US" sz="1200" baseline="30000" dirty="0"/>
              <a:t>121,123</a:t>
            </a:r>
            <a:r>
              <a:rPr lang="en-US" sz="1200" dirty="0"/>
              <a:t>Cs, </a:t>
            </a:r>
            <a:r>
              <a:rPr lang="en-US" sz="1200" baseline="30000" dirty="0"/>
              <a:t>119</a:t>
            </a:r>
            <a:r>
              <a:rPr lang="en-US" sz="1200" dirty="0"/>
              <a:t>I; deduced </a:t>
            </a:r>
            <a:r>
              <a:rPr lang="el-GR" sz="1200" dirty="0"/>
              <a:t>γ-</a:t>
            </a:r>
            <a:r>
              <a:rPr lang="en-US" sz="1200" dirty="0"/>
              <a:t>ray energies, lifetimes, B(E2). RDDS measurements, comparison with theoretical calculations</a:t>
            </a:r>
            <a:r>
              <a:rPr lang="en-US" sz="1200" dirty="0" smtClean="0"/>
              <a:t>. </a:t>
            </a:r>
            <a:r>
              <a:rPr lang="en-US" sz="1200" dirty="0" smtClean="0">
                <a:solidFill>
                  <a:srgbClr val="FF0000"/>
                </a:solidFill>
              </a:rPr>
              <a:t>Ph.D. thesis that was never published, Notre Dame biannual report was quoted at least twice. Data were recovered using the help of Prof. M. Wiescher. 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1600" dirty="0" smtClean="0"/>
              <a:t>NSR</a:t>
            </a:r>
            <a:r>
              <a:rPr lang="en-US" sz="1200" dirty="0" smtClean="0"/>
              <a:t> corrections, for example: </a:t>
            </a:r>
            <a:r>
              <a:rPr lang="en-US" sz="1200" b="1" dirty="0"/>
              <a:t>1986DR05</a:t>
            </a:r>
            <a:r>
              <a:rPr lang="en-US" sz="1200" dirty="0"/>
              <a:t>     </a:t>
            </a:r>
            <a:r>
              <a:rPr lang="en-US" sz="1200" dirty="0" err="1"/>
              <a:t>J.Phys</a:t>
            </a:r>
            <a:r>
              <a:rPr lang="en-US" sz="1200" dirty="0"/>
              <a:t>.(London) G12, L97 (</a:t>
            </a:r>
            <a:r>
              <a:rPr lang="en-US" sz="1200" dirty="0" smtClean="0"/>
              <a:t>1986)</a:t>
            </a:r>
            <a:r>
              <a:rPr lang="en-US" sz="1200" dirty="0"/>
              <a:t> </a:t>
            </a:r>
            <a:r>
              <a:rPr lang="en-US" sz="1200" dirty="0" err="1" smtClean="0">
                <a:hlinkClick r:id="rId7"/>
              </a:rPr>
              <a:t>G.D.Dracoulis</a:t>
            </a:r>
            <a:r>
              <a:rPr lang="en-US" sz="1200" dirty="0"/>
              <a:t>, </a:t>
            </a:r>
            <a:r>
              <a:rPr lang="en-US" sz="1200" dirty="0" err="1">
                <a:hlinkClick r:id="rId8"/>
              </a:rPr>
              <a:t>A.E.Stuchbery</a:t>
            </a:r>
            <a:r>
              <a:rPr lang="en-US" sz="1200" dirty="0"/>
              <a:t>, </a:t>
            </a:r>
            <a:r>
              <a:rPr lang="en-US" sz="1200" dirty="0" err="1">
                <a:hlinkClick r:id="rId9"/>
              </a:rPr>
              <a:t>A.P.Byrne</a:t>
            </a:r>
            <a:r>
              <a:rPr lang="en-US" sz="1200" dirty="0"/>
              <a:t>, </a:t>
            </a:r>
            <a:r>
              <a:rPr lang="en-US" sz="1200" dirty="0" err="1">
                <a:hlinkClick r:id="rId10"/>
              </a:rPr>
              <a:t>A.R.Poletti</a:t>
            </a:r>
            <a:r>
              <a:rPr lang="en-US" sz="1200" dirty="0"/>
              <a:t>, </a:t>
            </a:r>
            <a:r>
              <a:rPr lang="en-US" sz="1200" dirty="0" err="1">
                <a:hlinkClick r:id="rId11"/>
              </a:rPr>
              <a:t>S.J.Poletti</a:t>
            </a:r>
            <a:r>
              <a:rPr lang="en-US" sz="1200" dirty="0"/>
              <a:t>, </a:t>
            </a:r>
            <a:r>
              <a:rPr lang="en-US" sz="1200" dirty="0" err="1">
                <a:hlinkClick r:id="rId12"/>
              </a:rPr>
              <a:t>J.Gerl</a:t>
            </a:r>
            <a:r>
              <a:rPr lang="en-US" sz="1200" dirty="0"/>
              <a:t>, </a:t>
            </a:r>
            <a:r>
              <a:rPr lang="en-US" sz="1200" dirty="0" err="1">
                <a:hlinkClick r:id="rId13"/>
              </a:rPr>
              <a:t>R.A.Bark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 </a:t>
            </a:r>
            <a:r>
              <a:rPr lang="en-US" sz="1200" i="1" dirty="0" smtClean="0"/>
              <a:t>      Shape </a:t>
            </a:r>
            <a:r>
              <a:rPr lang="en-US" sz="1200" i="1" dirty="0"/>
              <a:t>Coexistence in Very Neutron-Deficient Pt </a:t>
            </a:r>
            <a:r>
              <a:rPr lang="en-US" sz="1200" i="1" dirty="0" smtClean="0"/>
              <a:t>Isotopes</a:t>
            </a:r>
            <a:r>
              <a:rPr lang="en-US" sz="1200" dirty="0"/>
              <a:t>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NUCLEAR </a:t>
            </a:r>
            <a:r>
              <a:rPr lang="en-US" sz="1200" dirty="0"/>
              <a:t>STRUCTURE </a:t>
            </a:r>
            <a:r>
              <a:rPr lang="en-US" sz="1200" baseline="30000" dirty="0"/>
              <a:t>176,178,182,184,186,188</a:t>
            </a:r>
            <a:r>
              <a:rPr lang="en-US" sz="1200" dirty="0"/>
              <a:t>Pt; analyzed data; deduced shape coexistence evidence.</a:t>
            </a:r>
          </a:p>
          <a:p>
            <a:pPr marL="0" indent="0">
              <a:buNone/>
            </a:pPr>
            <a:r>
              <a:rPr lang="en-US" sz="1200" dirty="0" smtClean="0"/>
              <a:t>        NUCLEAR </a:t>
            </a:r>
            <a:r>
              <a:rPr lang="en-US" sz="1200" dirty="0"/>
              <a:t>REACTIONS </a:t>
            </a:r>
            <a:r>
              <a:rPr lang="en-US" sz="1200" baseline="30000" dirty="0"/>
              <a:t>144</a:t>
            </a:r>
            <a:r>
              <a:rPr lang="en-US" sz="1200" dirty="0"/>
              <a:t>Sm(</a:t>
            </a:r>
            <a:r>
              <a:rPr lang="en-US" sz="1200" baseline="30000" dirty="0"/>
              <a:t>35</a:t>
            </a:r>
            <a:r>
              <a:rPr lang="en-US" sz="1200" dirty="0"/>
              <a:t>Cl, 2np), (</a:t>
            </a:r>
            <a:r>
              <a:rPr lang="en-US" sz="1200" baseline="30000" dirty="0"/>
              <a:t>37</a:t>
            </a:r>
            <a:r>
              <a:rPr lang="en-US" sz="1200" dirty="0"/>
              <a:t>Cl, 2np), E not given; calculated </a:t>
            </a:r>
            <a:r>
              <a:rPr lang="en-US" sz="1200" dirty="0" err="1"/>
              <a:t>γγ</a:t>
            </a:r>
            <a:r>
              <a:rPr lang="en-US" sz="1200" dirty="0"/>
              <a:t>-, γ(X-ray)-coin. </a:t>
            </a:r>
            <a:r>
              <a:rPr lang="en-US" sz="1200" baseline="30000" dirty="0"/>
              <a:t>176,178</a:t>
            </a:r>
            <a:r>
              <a:rPr lang="en-US" sz="1200" dirty="0"/>
              <a:t>Pt 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deduced </a:t>
            </a:r>
            <a:r>
              <a:rPr lang="en-US" sz="1200" dirty="0"/>
              <a:t>levels, J, π, </a:t>
            </a:r>
            <a:r>
              <a:rPr lang="en-US" sz="1200" dirty="0" err="1"/>
              <a:t>yrast</a:t>
            </a:r>
            <a:r>
              <a:rPr lang="en-US" sz="1200" dirty="0"/>
              <a:t> band structure, shape coexistence.</a:t>
            </a:r>
          </a:p>
          <a:p>
            <a:pPr marL="0" indent="0">
              <a:buNone/>
            </a:pPr>
            <a:r>
              <a:rPr lang="en-US" sz="1200" b="1" dirty="0" smtClean="0"/>
              <a:t>        </a:t>
            </a:r>
            <a:r>
              <a:rPr lang="en-US" sz="1200" b="1" dirty="0" err="1" smtClean="0"/>
              <a:t>doi</a:t>
            </a:r>
            <a:r>
              <a:rPr lang="en-US" sz="1200" dirty="0"/>
              <a:t>: </a:t>
            </a:r>
            <a:r>
              <a:rPr lang="en-US" sz="1200" dirty="0">
                <a:hlinkClick r:id="rId14"/>
              </a:rPr>
              <a:t>10.1088/0305-4616/12/3/005</a:t>
            </a:r>
            <a:r>
              <a:rPr lang="en-US" sz="1200" dirty="0"/>
              <a:t>   </a:t>
            </a:r>
          </a:p>
          <a:p>
            <a:pPr marL="0" indent="0">
              <a:buNone/>
            </a:pPr>
            <a:r>
              <a:rPr lang="en-US" sz="1200" dirty="0" smtClean="0"/>
              <a:t>        </a:t>
            </a:r>
            <a:r>
              <a:rPr lang="en-US" sz="1200" dirty="0" smtClean="0">
                <a:solidFill>
                  <a:srgbClr val="FF0000"/>
                </a:solidFill>
              </a:rPr>
              <a:t>Energies</a:t>
            </a:r>
            <a:r>
              <a:rPr lang="en-US" sz="1200" dirty="0">
                <a:solidFill>
                  <a:srgbClr val="FF0000"/>
                </a:solidFill>
              </a:rPr>
              <a:t>: 173, </a:t>
            </a:r>
            <a:r>
              <a:rPr lang="en-US" sz="1200" dirty="0" smtClean="0">
                <a:solidFill>
                  <a:srgbClr val="FF0000"/>
                </a:solidFill>
              </a:rPr>
              <a:t>170 MeV; T1/2 (lifetimes), </a:t>
            </a:r>
            <a:r>
              <a:rPr lang="en-US" sz="1200" dirty="0">
                <a:solidFill>
                  <a:srgbClr val="FF0000"/>
                </a:solidFill>
              </a:rPr>
              <a:t>B(E2); measured not </a:t>
            </a:r>
            <a:r>
              <a:rPr lang="en-US" sz="1200" dirty="0" smtClean="0">
                <a:solidFill>
                  <a:srgbClr val="FF0000"/>
                </a:solidFill>
              </a:rPr>
              <a:t>calculated!!!</a:t>
            </a:r>
          </a:p>
          <a:p>
            <a:r>
              <a:rPr lang="en-US" sz="1600" dirty="0" smtClean="0"/>
              <a:t>NSR was </a:t>
            </a:r>
            <a:r>
              <a:rPr lang="en-US" sz="1600" smtClean="0"/>
              <a:t>updated.</a:t>
            </a:r>
            <a:endParaRPr lang="en-US" sz="1600" dirty="0" smtClean="0"/>
          </a:p>
          <a:p>
            <a:r>
              <a:rPr lang="en-US" sz="1600" dirty="0" smtClean="0"/>
              <a:t>PDF </a:t>
            </a:r>
            <a:r>
              <a:rPr lang="en-US" sz="1600" dirty="0"/>
              <a:t>library additions </a:t>
            </a:r>
            <a:r>
              <a:rPr lang="en-US" sz="1600" dirty="0" smtClean="0"/>
              <a:t>(1,217 </a:t>
            </a:r>
            <a:r>
              <a:rPr lang="en-US" sz="1600" dirty="0"/>
              <a:t>files were added)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State of the </a:t>
            </a:r>
            <a:r>
              <a:rPr lang="en-US" dirty="0" smtClean="0">
                <a:latin typeface="Symbol" panose="05050102010706020507" pitchFamily="18" charset="2"/>
              </a:rPr>
              <a:t>bb</a:t>
            </a:r>
            <a:r>
              <a:rPr lang="en-US" dirty="0" smtClean="0"/>
              <a:t>-decay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There is a very strong interest in </a:t>
            </a:r>
            <a:r>
              <a:rPr lang="en-US" sz="1800" dirty="0" smtClean="0">
                <a:latin typeface="Symbol" panose="05050102010706020507" pitchFamily="18" charset="2"/>
              </a:rPr>
              <a:t>bb</a:t>
            </a:r>
            <a:r>
              <a:rPr lang="en-US" sz="1800" dirty="0" smtClean="0"/>
              <a:t> decay worldwide.</a:t>
            </a:r>
          </a:p>
          <a:p>
            <a:r>
              <a:rPr lang="en-US" sz="1800" dirty="0" smtClean="0"/>
              <a:t>``</a:t>
            </a:r>
            <a:r>
              <a:rPr lang="en-US" sz="1800" i="1" dirty="0" smtClean="0"/>
              <a:t>It took time for us to understand that measuring nothing can be as important as measuring something</a:t>
            </a:r>
            <a:r>
              <a:rPr lang="en-US" sz="1800" dirty="0" smtClean="0"/>
              <a:t>.” D. </a:t>
            </a:r>
            <a:r>
              <a:rPr lang="en-US" sz="1800" dirty="0" err="1" smtClean="0"/>
              <a:t>Kovar</a:t>
            </a:r>
            <a:r>
              <a:rPr lang="en-US" sz="1800" dirty="0" smtClean="0"/>
              <a:t>, DNP meeting, East Lansing, MI (2011).</a:t>
            </a:r>
          </a:p>
          <a:p>
            <a:r>
              <a:rPr lang="en-US" sz="1800" dirty="0" smtClean="0"/>
              <a:t>~1 ton scale </a:t>
            </a:r>
            <a:r>
              <a:rPr lang="en-US" sz="1800" dirty="0" err="1" smtClean="0"/>
              <a:t>Majorana</a:t>
            </a:r>
            <a:r>
              <a:rPr lang="en-US" sz="1800" dirty="0" smtClean="0"/>
              <a:t> experiment in USA, </a:t>
            </a:r>
            <a:r>
              <a:rPr lang="en-US" sz="1800" baseline="30000" dirty="0" smtClean="0"/>
              <a:t>76</a:t>
            </a:r>
            <a:r>
              <a:rPr lang="en-US" sz="1800" dirty="0" smtClean="0"/>
              <a:t>Ge </a:t>
            </a:r>
            <a:r>
              <a:rPr lang="en-US" sz="1800" dirty="0" smtClean="0">
                <a:latin typeface="Symbol" panose="05050102010706020507" pitchFamily="18" charset="2"/>
              </a:rPr>
              <a:t>bb</a:t>
            </a:r>
            <a:r>
              <a:rPr lang="en-US" sz="1800" dirty="0" smtClean="0"/>
              <a:t>(0</a:t>
            </a:r>
            <a:r>
              <a:rPr lang="en-US" sz="1800" dirty="0" smtClean="0">
                <a:latin typeface="Symbol" panose="05050102010706020507" pitchFamily="18" charset="2"/>
              </a:rPr>
              <a:t>n</a:t>
            </a:r>
            <a:r>
              <a:rPr lang="en-US" sz="1800" dirty="0" smtClean="0"/>
              <a:t>) is currently under development; see DNP 2017 presentations.</a:t>
            </a:r>
          </a:p>
          <a:p>
            <a:r>
              <a:rPr lang="en-US" sz="1800" dirty="0" smtClean="0"/>
              <a:t>NNDC </a:t>
            </a:r>
            <a:r>
              <a:rPr lang="en-US" sz="1800" dirty="0" smtClean="0">
                <a:latin typeface="Symbol" panose="05050102010706020507" pitchFamily="18" charset="2"/>
              </a:rPr>
              <a:t>bb-</a:t>
            </a:r>
            <a:r>
              <a:rPr lang="en-US" sz="1800" dirty="0" smtClean="0"/>
              <a:t>decay compilations in FY 2017: 9 nuclides, 16 transitions. </a:t>
            </a:r>
          </a:p>
          <a:p>
            <a:r>
              <a:rPr lang="en-US" sz="1800" dirty="0" smtClean="0"/>
              <a:t>It will be nice to combine the current effort and the KINR (Kyiv, Ukraine) compilation and produce a first comprehensive data review that would include compiled and evaluated values.</a:t>
            </a:r>
          </a:p>
          <a:p>
            <a:r>
              <a:rPr lang="en-US" sz="1800" dirty="0" smtClean="0"/>
              <a:t>Theory connection: Nuclear matrix elements require effective Hamiltonian that depends on nuclear structure parameters ( …, B(E2), E(2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), …).</a:t>
            </a:r>
          </a:p>
        </p:txBody>
      </p:sp>
    </p:spTree>
    <p:extLst>
      <p:ext uri="{BB962C8B-B14F-4D97-AF65-F5344CB8AC3E}">
        <p14:creationId xmlns:p14="http://schemas.microsoft.com/office/powerpoint/2010/main" val="1549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B(E2; 4</a:t>
            </a:r>
            <a:r>
              <a:rPr lang="en-US" sz="1800" baseline="30000" dirty="0" smtClean="0"/>
              <a:t>+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-&gt;2</a:t>
            </a:r>
            <a:r>
              <a:rPr lang="en-US" sz="1800" baseline="30000" dirty="0" smtClean="0"/>
              <a:t>+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), B(E4) &amp; </a:t>
            </a:r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 data compilation and evaluation project is in a good shape.</a:t>
            </a:r>
          </a:p>
          <a:p>
            <a:r>
              <a:rPr lang="en-US" sz="1800" dirty="0" smtClean="0"/>
              <a:t>It will </a:t>
            </a:r>
            <a:r>
              <a:rPr lang="en-US" sz="1800" smtClean="0"/>
              <a:t>make </a:t>
            </a:r>
            <a:r>
              <a:rPr lang="en-US" sz="1800" smtClean="0"/>
              <a:t>an</a:t>
            </a:r>
            <a:r>
              <a:rPr lang="en-US" sz="1800" smtClean="0"/>
              <a:t> </a:t>
            </a:r>
            <a:r>
              <a:rPr lang="en-US" sz="1800" dirty="0" smtClean="0"/>
              <a:t>impact in nuclear structure and reaction fields.</a:t>
            </a:r>
          </a:p>
          <a:p>
            <a:r>
              <a:rPr lang="en-US" sz="1800" dirty="0" smtClean="0"/>
              <a:t>Compilation of experimental results is completed.</a:t>
            </a:r>
          </a:p>
          <a:p>
            <a:r>
              <a:rPr lang="en-US" sz="1800" dirty="0" smtClean="0"/>
              <a:t>Critical review and analysis in preparation; Work on the development of evaluation strategies.</a:t>
            </a:r>
          </a:p>
          <a:p>
            <a:r>
              <a:rPr lang="en-US" sz="1800" dirty="0" smtClean="0"/>
              <a:t>Large number of complementary findings relevant to NSR &amp; ENSDF projects already made an impact.</a:t>
            </a:r>
          </a:p>
          <a:p>
            <a:r>
              <a:rPr lang="en-US" sz="1800" dirty="0" smtClean="0">
                <a:latin typeface="Symbol" panose="05050102010706020507" pitchFamily="18" charset="2"/>
              </a:rPr>
              <a:t>bb</a:t>
            </a:r>
            <a:r>
              <a:rPr lang="en-US" sz="1800" dirty="0" smtClean="0"/>
              <a:t>-decay effort is very important.</a:t>
            </a:r>
          </a:p>
          <a:p>
            <a:r>
              <a:rPr lang="en-US" sz="1800" dirty="0"/>
              <a:t>N</a:t>
            </a:r>
            <a:r>
              <a:rPr lang="en-US" sz="1800" dirty="0" smtClean="0"/>
              <a:t>uclear collectivities are needed for </a:t>
            </a:r>
            <a:r>
              <a:rPr lang="en-US" sz="1800" dirty="0" smtClean="0">
                <a:latin typeface="Symbol" panose="05050102010706020507" pitchFamily="18" charset="2"/>
              </a:rPr>
              <a:t>bb</a:t>
            </a:r>
            <a:r>
              <a:rPr lang="en-US" sz="1800" dirty="0" smtClean="0"/>
              <a:t>-decay for nuclear matrix elements; both projects are complementary.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749</Words>
  <Application>Microsoft Office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BNL_rev0412</vt:lpstr>
      <vt:lpstr>Present Status of B(E2) Project </vt:lpstr>
      <vt:lpstr>Present Status of B(E2) Project</vt:lpstr>
      <vt:lpstr>Properties of 4+1 States</vt:lpstr>
      <vt:lpstr>Compilation of Experimental Data</vt:lpstr>
      <vt:lpstr>Complementary ENSDF Findings</vt:lpstr>
      <vt:lpstr>Complementary NSR Findings</vt:lpstr>
      <vt:lpstr>Present State of the bb-decay Data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Pritychenko, Boris</cp:lastModifiedBy>
  <cp:revision>386</cp:revision>
  <cp:lastPrinted>2007-07-02T19:06:14Z</cp:lastPrinted>
  <dcterms:created xsi:type="dcterms:W3CDTF">2007-06-28T20:22:43Z</dcterms:created>
  <dcterms:modified xsi:type="dcterms:W3CDTF">2017-11-02T16:42:46Z</dcterms:modified>
</cp:coreProperties>
</file>