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25"/>
  </p:notesMasterIdLst>
  <p:handoutMasterIdLst>
    <p:handoutMasterId r:id="rId26"/>
  </p:handoutMasterIdLst>
  <p:sldIdLst>
    <p:sldId id="256" r:id="rId2"/>
    <p:sldId id="257" r:id="rId3"/>
    <p:sldId id="293" r:id="rId4"/>
    <p:sldId id="259" r:id="rId5"/>
    <p:sldId id="275" r:id="rId6"/>
    <p:sldId id="260" r:id="rId7"/>
    <p:sldId id="276" r:id="rId8"/>
    <p:sldId id="261" r:id="rId9"/>
    <p:sldId id="269" r:id="rId10"/>
    <p:sldId id="262" r:id="rId11"/>
    <p:sldId id="271" r:id="rId12"/>
    <p:sldId id="270" r:id="rId13"/>
    <p:sldId id="295" r:id="rId14"/>
    <p:sldId id="274" r:id="rId15"/>
    <p:sldId id="294" r:id="rId16"/>
    <p:sldId id="285" r:id="rId17"/>
    <p:sldId id="287" r:id="rId18"/>
    <p:sldId id="288" r:id="rId19"/>
    <p:sldId id="289" r:id="rId20"/>
    <p:sldId id="281" r:id="rId21"/>
    <p:sldId id="290" r:id="rId22"/>
    <p:sldId id="291" r:id="rId23"/>
    <p:sldId id="29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0">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637F"/>
    <a:srgbClr val="E09E19"/>
    <a:srgbClr val="C28220"/>
    <a:srgbClr val="9DAD33"/>
    <a:srgbClr val="6C3302"/>
    <a:srgbClr val="584F29"/>
    <a:srgbClr val="ED4E33"/>
    <a:srgbClr val="003262"/>
    <a:srgbClr val="53626F"/>
    <a:srgbClr val="00B2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65819" autoAdjust="0"/>
  </p:normalViewPr>
  <p:slideViewPr>
    <p:cSldViewPr snapToGrid="0" snapToObjects="1">
      <p:cViewPr>
        <p:scale>
          <a:sx n="50" d="100"/>
          <a:sy n="50" d="100"/>
        </p:scale>
        <p:origin x="1488" y="112"/>
      </p:cViewPr>
      <p:guideLst>
        <p:guide orient="horz" pos="360"/>
        <p:guide pos="5759"/>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CB1905-1EEB-6545-B5E2-B70E8868255E}" type="datetimeFigureOut">
              <a:rPr lang="en-US" smtClean="0"/>
              <a:t>11/4/2017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61A396-5F67-764F-9A9A-305152EBE086}" type="slidenum">
              <a:rPr lang="en-US" smtClean="0"/>
              <a:t>‹#›</a:t>
            </a:fld>
            <a:endParaRPr lang="en-US"/>
          </a:p>
        </p:txBody>
      </p:sp>
    </p:spTree>
    <p:extLst>
      <p:ext uri="{BB962C8B-B14F-4D97-AF65-F5344CB8AC3E}">
        <p14:creationId xmlns:p14="http://schemas.microsoft.com/office/powerpoint/2010/main" val="3427985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53F6BF-7462-9046-A2B6-90C29244BD27}" type="datetimeFigureOut">
              <a:rPr lang="en-US" smtClean="0"/>
              <a:t>11/4/2017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B7DBC5-2A13-CA47-B9EE-6017A92B6B18}" type="slidenum">
              <a:rPr lang="en-US" smtClean="0"/>
              <a:t>‹#›</a:t>
            </a:fld>
            <a:endParaRPr lang="en-US"/>
          </a:p>
        </p:txBody>
      </p:sp>
    </p:spTree>
    <p:extLst>
      <p:ext uri="{BB962C8B-B14F-4D97-AF65-F5344CB8AC3E}">
        <p14:creationId xmlns:p14="http://schemas.microsoft.com/office/powerpoint/2010/main" val="37343686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7DBC5-2A13-CA47-B9EE-6017A92B6B18}" type="slidenum">
              <a:rPr lang="en-US" smtClean="0"/>
              <a:t>2</a:t>
            </a:fld>
            <a:endParaRPr lang="en-US"/>
          </a:p>
        </p:txBody>
      </p:sp>
    </p:spTree>
    <p:extLst>
      <p:ext uri="{BB962C8B-B14F-4D97-AF65-F5344CB8AC3E}">
        <p14:creationId xmlns:p14="http://schemas.microsoft.com/office/powerpoint/2010/main" val="2239436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Capture had components calculated separately </a:t>
            </a:r>
          </a:p>
        </p:txBody>
      </p:sp>
      <p:sp>
        <p:nvSpPr>
          <p:cNvPr id="4" name="Slide Number Placeholder 3"/>
          <p:cNvSpPr>
            <a:spLocks noGrp="1"/>
          </p:cNvSpPr>
          <p:nvPr>
            <p:ph type="sldNum" sz="quarter" idx="10"/>
          </p:nvPr>
        </p:nvSpPr>
        <p:spPr/>
        <p:txBody>
          <a:bodyPr/>
          <a:lstStyle/>
          <a:p>
            <a:fld id="{84B7DBC5-2A13-CA47-B9EE-6017A92B6B18}" type="slidenum">
              <a:rPr lang="en-US" smtClean="0"/>
              <a:t>17</a:t>
            </a:fld>
            <a:endParaRPr lang="en-US"/>
          </a:p>
        </p:txBody>
      </p:sp>
    </p:spTree>
    <p:extLst>
      <p:ext uri="{BB962C8B-B14F-4D97-AF65-F5344CB8AC3E}">
        <p14:creationId xmlns:p14="http://schemas.microsoft.com/office/powerpoint/2010/main" val="57073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Inelastic was determined by partial gammas</a:t>
            </a:r>
          </a:p>
        </p:txBody>
      </p:sp>
      <p:sp>
        <p:nvSpPr>
          <p:cNvPr id="4" name="Slide Number Placeholder 3"/>
          <p:cNvSpPr>
            <a:spLocks noGrp="1"/>
          </p:cNvSpPr>
          <p:nvPr>
            <p:ph type="sldNum" sz="quarter" idx="10"/>
          </p:nvPr>
        </p:nvSpPr>
        <p:spPr/>
        <p:txBody>
          <a:bodyPr/>
          <a:lstStyle/>
          <a:p>
            <a:fld id="{84B7DBC5-2A13-CA47-B9EE-6017A92B6B18}" type="slidenum">
              <a:rPr lang="en-US" smtClean="0"/>
              <a:t>18</a:t>
            </a:fld>
            <a:endParaRPr lang="en-US"/>
          </a:p>
        </p:txBody>
      </p:sp>
    </p:spTree>
    <p:extLst>
      <p:ext uri="{BB962C8B-B14F-4D97-AF65-F5344CB8AC3E}">
        <p14:creationId xmlns:p14="http://schemas.microsoft.com/office/powerpoint/2010/main" val="1413553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Isomeric cross section was important </a:t>
            </a:r>
          </a:p>
        </p:txBody>
      </p:sp>
      <p:sp>
        <p:nvSpPr>
          <p:cNvPr id="4" name="Slide Number Placeholder 3"/>
          <p:cNvSpPr>
            <a:spLocks noGrp="1"/>
          </p:cNvSpPr>
          <p:nvPr>
            <p:ph type="sldNum" sz="quarter" idx="10"/>
          </p:nvPr>
        </p:nvSpPr>
        <p:spPr/>
        <p:txBody>
          <a:bodyPr/>
          <a:lstStyle/>
          <a:p>
            <a:fld id="{84B7DBC5-2A13-CA47-B9EE-6017A92B6B18}" type="slidenum">
              <a:rPr lang="en-US" smtClean="0"/>
              <a:t>19</a:t>
            </a:fld>
            <a:endParaRPr lang="en-US"/>
          </a:p>
        </p:txBody>
      </p:sp>
    </p:spTree>
    <p:extLst>
      <p:ext uri="{BB962C8B-B14F-4D97-AF65-F5344CB8AC3E}">
        <p14:creationId xmlns:p14="http://schemas.microsoft.com/office/powerpoint/2010/main" val="1394799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capture has been well fit with the addition of direct and semi-direct</a:t>
            </a:r>
          </a:p>
        </p:txBody>
      </p:sp>
      <p:sp>
        <p:nvSpPr>
          <p:cNvPr id="4" name="Slide Number Placeholder 3"/>
          <p:cNvSpPr>
            <a:spLocks noGrp="1"/>
          </p:cNvSpPr>
          <p:nvPr>
            <p:ph type="sldNum" sz="quarter" idx="10"/>
          </p:nvPr>
        </p:nvSpPr>
        <p:spPr/>
        <p:txBody>
          <a:bodyPr/>
          <a:lstStyle/>
          <a:p>
            <a:fld id="{84B7DBC5-2A13-CA47-B9EE-6017A92B6B18}" type="slidenum">
              <a:rPr lang="en-US" smtClean="0"/>
              <a:t>21</a:t>
            </a:fld>
            <a:endParaRPr lang="en-US"/>
          </a:p>
        </p:txBody>
      </p:sp>
    </p:spTree>
    <p:extLst>
      <p:ext uri="{BB962C8B-B14F-4D97-AF65-F5344CB8AC3E}">
        <p14:creationId xmlns:p14="http://schemas.microsoft.com/office/powerpoint/2010/main" val="632628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some of the channels aren’t well fit at higher energies</a:t>
            </a:r>
          </a:p>
          <a:p>
            <a:r>
              <a:rPr lang="en-US" dirty="0"/>
              <a:t>The (</a:t>
            </a:r>
            <a:r>
              <a:rPr lang="en-US" dirty="0" err="1"/>
              <a:t>n,t</a:t>
            </a:r>
            <a:r>
              <a:rPr lang="en-US" dirty="0"/>
              <a:t>) and (</a:t>
            </a:r>
            <a:r>
              <a:rPr lang="en-US" dirty="0" err="1"/>
              <a:t>n,p</a:t>
            </a:r>
            <a:r>
              <a:rPr lang="en-US" dirty="0"/>
              <a:t>) calculations are too high at this energy</a:t>
            </a:r>
          </a:p>
        </p:txBody>
      </p:sp>
      <p:sp>
        <p:nvSpPr>
          <p:cNvPr id="4" name="Slide Number Placeholder 3"/>
          <p:cNvSpPr>
            <a:spLocks noGrp="1"/>
          </p:cNvSpPr>
          <p:nvPr>
            <p:ph type="sldNum" sz="quarter" idx="10"/>
          </p:nvPr>
        </p:nvSpPr>
        <p:spPr/>
        <p:txBody>
          <a:bodyPr/>
          <a:lstStyle/>
          <a:p>
            <a:fld id="{84B7DBC5-2A13-CA47-B9EE-6017A92B6B18}" type="slidenum">
              <a:rPr lang="en-US" smtClean="0"/>
              <a:t>22</a:t>
            </a:fld>
            <a:endParaRPr lang="en-US"/>
          </a:p>
        </p:txBody>
      </p:sp>
    </p:spTree>
    <p:extLst>
      <p:ext uri="{BB962C8B-B14F-4D97-AF65-F5344CB8AC3E}">
        <p14:creationId xmlns:p14="http://schemas.microsoft.com/office/powerpoint/2010/main" val="222389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7DBC5-2A13-CA47-B9EE-6017A92B6B18}" type="slidenum">
              <a:rPr lang="en-US" smtClean="0"/>
              <a:t>23</a:t>
            </a:fld>
            <a:endParaRPr lang="en-US"/>
          </a:p>
        </p:txBody>
      </p:sp>
    </p:spTree>
    <p:extLst>
      <p:ext uri="{BB962C8B-B14F-4D97-AF65-F5344CB8AC3E}">
        <p14:creationId xmlns:p14="http://schemas.microsoft.com/office/powerpoint/2010/main" val="1984956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208Pb and 238U are even-even, which 181Ta is not, so ideally data points would be taken across the energy region where semi-direct is opening to ensure that the fit is good</a:t>
            </a:r>
          </a:p>
          <a:p>
            <a:r>
              <a:rPr lang="en-US" dirty="0"/>
              <a:t>V1 = 75 MeV, W = 140 MeV</a:t>
            </a:r>
          </a:p>
        </p:txBody>
      </p:sp>
      <p:sp>
        <p:nvSpPr>
          <p:cNvPr id="4" name="Slide Number Placeholder 3"/>
          <p:cNvSpPr>
            <a:spLocks noGrp="1"/>
          </p:cNvSpPr>
          <p:nvPr>
            <p:ph type="sldNum" sz="quarter" idx="10"/>
          </p:nvPr>
        </p:nvSpPr>
        <p:spPr/>
        <p:txBody>
          <a:bodyPr/>
          <a:lstStyle/>
          <a:p>
            <a:fld id="{84B7DBC5-2A13-CA47-B9EE-6017A92B6B18}" type="slidenum">
              <a:rPr lang="en-US" smtClean="0"/>
              <a:t>3</a:t>
            </a:fld>
            <a:endParaRPr lang="en-US"/>
          </a:p>
        </p:txBody>
      </p:sp>
    </p:spTree>
    <p:extLst>
      <p:ext uri="{BB962C8B-B14F-4D97-AF65-F5344CB8AC3E}">
        <p14:creationId xmlns:p14="http://schemas.microsoft.com/office/powerpoint/2010/main" val="2295258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Empire does not calculate direct or semi-direct capture processes</a:t>
            </a:r>
          </a:p>
          <a:p>
            <a:r>
              <a:rPr lang="en-US" dirty="0"/>
              <a:t>They can be insignificant in some cases, but here, were not</a:t>
            </a:r>
          </a:p>
          <a:p>
            <a:r>
              <a:rPr lang="en-US" dirty="0"/>
              <a:t>The compound capture clearly can’t reproduce the shape of the cross section</a:t>
            </a:r>
          </a:p>
          <a:p>
            <a:r>
              <a:rPr lang="en-US" dirty="0"/>
              <a:t>All different level density and gamma strength functions were tried by Meghan , none helped</a:t>
            </a:r>
          </a:p>
          <a:p>
            <a:r>
              <a:rPr lang="en-US" dirty="0"/>
              <a:t>So instead, we tried calculating the direct and semi-direct cross sections using </a:t>
            </a:r>
            <a:r>
              <a:rPr lang="en-US" dirty="0" err="1"/>
              <a:t>CoH</a:t>
            </a:r>
            <a:endParaRPr lang="en-US" dirty="0"/>
          </a:p>
        </p:txBody>
      </p:sp>
      <p:sp>
        <p:nvSpPr>
          <p:cNvPr id="4" name="Slide Number Placeholder 3"/>
          <p:cNvSpPr>
            <a:spLocks noGrp="1"/>
          </p:cNvSpPr>
          <p:nvPr>
            <p:ph type="sldNum" sz="quarter" idx="10"/>
          </p:nvPr>
        </p:nvSpPr>
        <p:spPr/>
        <p:txBody>
          <a:bodyPr/>
          <a:lstStyle/>
          <a:p>
            <a:fld id="{84B7DBC5-2A13-CA47-B9EE-6017A92B6B18}" type="slidenum">
              <a:rPr lang="en-US" smtClean="0"/>
              <a:t>4</a:t>
            </a:fld>
            <a:endParaRPr lang="en-US"/>
          </a:p>
        </p:txBody>
      </p:sp>
    </p:spTree>
    <p:extLst>
      <p:ext uri="{BB962C8B-B14F-4D97-AF65-F5344CB8AC3E}">
        <p14:creationId xmlns:p14="http://schemas.microsoft.com/office/powerpoint/2010/main" val="132300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7DBC5-2A13-CA47-B9EE-6017A92B6B18}" type="slidenum">
              <a:rPr lang="en-US" smtClean="0"/>
              <a:t>5</a:t>
            </a:fld>
            <a:endParaRPr lang="en-US"/>
          </a:p>
        </p:txBody>
      </p:sp>
    </p:spTree>
    <p:extLst>
      <p:ext uri="{BB962C8B-B14F-4D97-AF65-F5344CB8AC3E}">
        <p14:creationId xmlns:p14="http://schemas.microsoft.com/office/powerpoint/2010/main" val="3371445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then this past summer, when the empire calculation of the capture was also the wrong shape,  we suspected that direct/semi-direct might be the issue.</a:t>
            </a:r>
          </a:p>
          <a:p>
            <a:r>
              <a:rPr lang="en-US" dirty="0"/>
              <a:t>So calculated again using </a:t>
            </a:r>
            <a:r>
              <a:rPr lang="en-US" dirty="0" err="1"/>
              <a:t>CoH</a:t>
            </a:r>
            <a:endParaRPr lang="en-US" dirty="0"/>
          </a:p>
        </p:txBody>
      </p:sp>
      <p:sp>
        <p:nvSpPr>
          <p:cNvPr id="4" name="Slide Number Placeholder 3"/>
          <p:cNvSpPr>
            <a:spLocks noGrp="1"/>
          </p:cNvSpPr>
          <p:nvPr>
            <p:ph type="sldNum" sz="quarter" idx="10"/>
          </p:nvPr>
        </p:nvSpPr>
        <p:spPr/>
        <p:txBody>
          <a:bodyPr/>
          <a:lstStyle/>
          <a:p>
            <a:fld id="{84B7DBC5-2A13-CA47-B9EE-6017A92B6B18}" type="slidenum">
              <a:rPr lang="en-US" smtClean="0"/>
              <a:t>6</a:t>
            </a:fld>
            <a:endParaRPr lang="en-US"/>
          </a:p>
        </p:txBody>
      </p:sp>
    </p:spTree>
    <p:extLst>
      <p:ext uri="{BB962C8B-B14F-4D97-AF65-F5344CB8AC3E}">
        <p14:creationId xmlns:p14="http://schemas.microsoft.com/office/powerpoint/2010/main" val="969692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again, matched the experimental data.  </a:t>
            </a:r>
          </a:p>
          <a:p>
            <a:r>
              <a:rPr lang="en-US" dirty="0"/>
              <a:t>These are both relatively small channels, but this is a very quick and easy method to improve the fit.</a:t>
            </a:r>
          </a:p>
        </p:txBody>
      </p:sp>
      <p:sp>
        <p:nvSpPr>
          <p:cNvPr id="4" name="Slide Number Placeholder 3"/>
          <p:cNvSpPr>
            <a:spLocks noGrp="1"/>
          </p:cNvSpPr>
          <p:nvPr>
            <p:ph type="sldNum" sz="quarter" idx="10"/>
          </p:nvPr>
        </p:nvSpPr>
        <p:spPr/>
        <p:txBody>
          <a:bodyPr/>
          <a:lstStyle/>
          <a:p>
            <a:fld id="{84B7DBC5-2A13-CA47-B9EE-6017A92B6B18}" type="slidenum">
              <a:rPr lang="en-US" smtClean="0"/>
              <a:t>7</a:t>
            </a:fld>
            <a:endParaRPr lang="en-US"/>
          </a:p>
        </p:txBody>
      </p:sp>
    </p:spTree>
    <p:extLst>
      <p:ext uri="{BB962C8B-B14F-4D97-AF65-F5344CB8AC3E}">
        <p14:creationId xmlns:p14="http://schemas.microsoft.com/office/powerpoint/2010/main" val="1133023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proton inelastic scattering suggested 4+</a:t>
            </a:r>
          </a:p>
          <a:p>
            <a:r>
              <a:rPr lang="en-US" dirty="0"/>
              <a:t>(</a:t>
            </a:r>
            <a:r>
              <a:rPr lang="en-US" dirty="0" err="1"/>
              <a:t>t,a</a:t>
            </a:r>
            <a:r>
              <a:rPr lang="en-US" dirty="0"/>
              <a:t>) on 87Rb suggested (&lt;=3)+</a:t>
            </a:r>
          </a:p>
          <a:p>
            <a:r>
              <a:rPr lang="en-US" dirty="0"/>
              <a:t>Measured 1763 gamma became E2 to 1</a:t>
            </a:r>
            <a:r>
              <a:rPr lang="en-US" baseline="30000" dirty="0"/>
              <a:t>st</a:t>
            </a:r>
            <a:r>
              <a:rPr lang="en-US" dirty="0"/>
              <a:t> excited state</a:t>
            </a:r>
          </a:p>
          <a:p>
            <a:r>
              <a:rPr lang="en-US" dirty="0"/>
              <a:t>Opened new M1 to 4+ state  (2</a:t>
            </a:r>
            <a:r>
              <a:rPr lang="en-US" baseline="30000" dirty="0"/>
              <a:t>nd</a:t>
            </a:r>
            <a:r>
              <a:rPr lang="en-US" dirty="0"/>
              <a:t> excited state)</a:t>
            </a:r>
          </a:p>
          <a:p>
            <a:endParaRPr lang="en-US" dirty="0"/>
          </a:p>
        </p:txBody>
      </p:sp>
      <p:sp>
        <p:nvSpPr>
          <p:cNvPr id="4" name="Slide Number Placeholder 3"/>
          <p:cNvSpPr>
            <a:spLocks noGrp="1"/>
          </p:cNvSpPr>
          <p:nvPr>
            <p:ph type="sldNum" sz="quarter" idx="10"/>
          </p:nvPr>
        </p:nvSpPr>
        <p:spPr/>
        <p:txBody>
          <a:bodyPr/>
          <a:lstStyle/>
          <a:p>
            <a:fld id="{84B7DBC5-2A13-CA47-B9EE-6017A92B6B18}" type="slidenum">
              <a:rPr lang="en-US" smtClean="0"/>
              <a:t>11</a:t>
            </a:fld>
            <a:endParaRPr lang="en-US"/>
          </a:p>
        </p:txBody>
      </p:sp>
    </p:spTree>
    <p:extLst>
      <p:ext uri="{BB962C8B-B14F-4D97-AF65-F5344CB8AC3E}">
        <p14:creationId xmlns:p14="http://schemas.microsoft.com/office/powerpoint/2010/main" val="1174447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7DBC5-2A13-CA47-B9EE-6017A92B6B18}" type="slidenum">
              <a:rPr lang="en-US" smtClean="0"/>
              <a:t>12</a:t>
            </a:fld>
            <a:endParaRPr lang="en-US"/>
          </a:p>
        </p:txBody>
      </p:sp>
    </p:spTree>
    <p:extLst>
      <p:ext uri="{BB962C8B-B14F-4D97-AF65-F5344CB8AC3E}">
        <p14:creationId xmlns:p14="http://schemas.microsoft.com/office/powerpoint/2010/main" val="2941398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7DBC5-2A13-CA47-B9EE-6017A92B6B18}" type="slidenum">
              <a:rPr lang="en-US" smtClean="0"/>
              <a:t>16</a:t>
            </a:fld>
            <a:endParaRPr lang="en-US"/>
          </a:p>
        </p:txBody>
      </p:sp>
    </p:spTree>
    <p:extLst>
      <p:ext uri="{BB962C8B-B14F-4D97-AF65-F5344CB8AC3E}">
        <p14:creationId xmlns:p14="http://schemas.microsoft.com/office/powerpoint/2010/main" val="4287517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24333"/>
            <a:ext cx="6813884" cy="1639468"/>
          </a:xfrm>
          <a:prstGeom prst="rect">
            <a:avLst/>
          </a:prstGeom>
        </p:spPr>
        <p:txBody>
          <a:bodyPr>
            <a:noAutofit/>
          </a:bodyPr>
          <a:lstStyle>
            <a:lvl1pPr algn="l">
              <a:defRPr sz="5000">
                <a:solidFill>
                  <a:srgbClr val="C28220"/>
                </a:solidFill>
              </a:defRPr>
            </a:lvl1pPr>
          </a:lstStyle>
          <a:p>
            <a:r>
              <a:rPr lang="en-US" dirty="0"/>
              <a:t>Click to edit Master title style</a:t>
            </a:r>
          </a:p>
        </p:txBody>
      </p:sp>
      <p:sp>
        <p:nvSpPr>
          <p:cNvPr id="3" name="Subtitle 2"/>
          <p:cNvSpPr>
            <a:spLocks noGrp="1"/>
          </p:cNvSpPr>
          <p:nvPr>
            <p:ph type="subTitle" idx="1"/>
          </p:nvPr>
        </p:nvSpPr>
        <p:spPr>
          <a:xfrm>
            <a:off x="685800" y="2575258"/>
            <a:ext cx="6400800" cy="1113590"/>
          </a:xfrm>
          <a:prstGeom prst="rect">
            <a:avLst/>
          </a:prstGeom>
        </p:spPr>
        <p:txBody>
          <a:bodyPr/>
          <a:lstStyle>
            <a:lvl1pPr marL="0" indent="0" algn="l">
              <a:buNone/>
              <a:defRPr>
                <a:solidFill>
                  <a:srgbClr val="2D63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9053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vl1pPr>
          </a:lstStyle>
          <a:p>
            <a:r>
              <a:rPr lang="en-US" dirty="0"/>
              <a:t>Click to edit Master title style</a:t>
            </a:r>
          </a:p>
        </p:txBody>
      </p:sp>
      <p:sp>
        <p:nvSpPr>
          <p:cNvPr id="3" name="Content Placeholder 2"/>
          <p:cNvSpPr>
            <a:spLocks noGrp="1"/>
          </p:cNvSpPr>
          <p:nvPr>
            <p:ph idx="1"/>
          </p:nvPr>
        </p:nvSpPr>
        <p:spPr>
          <a:xfrm>
            <a:off x="482600" y="2518947"/>
            <a:ext cx="7740650" cy="206466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130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8325" y="2017295"/>
            <a:ext cx="7772400" cy="1996573"/>
          </a:xfrm>
          <a:prstGeom prst="rect">
            <a:avLst/>
          </a:prstGeom>
        </p:spPr>
        <p:txBody>
          <a:bodyPr anchor="t">
            <a:noAutofit/>
          </a:bodyPr>
          <a:lstStyle>
            <a:lvl1pPr algn="l">
              <a:defRPr sz="4200" b="0" cap="none"/>
            </a:lvl1pPr>
          </a:lstStyle>
          <a:p>
            <a:r>
              <a:rPr lang="en-US" dirty="0"/>
              <a:t>Click to edit master title style</a:t>
            </a:r>
          </a:p>
        </p:txBody>
      </p:sp>
      <p:sp>
        <p:nvSpPr>
          <p:cNvPr id="3" name="Text Placeholder 2"/>
          <p:cNvSpPr>
            <a:spLocks noGrp="1"/>
          </p:cNvSpPr>
          <p:nvPr>
            <p:ph type="body" idx="1"/>
          </p:nvPr>
        </p:nvSpPr>
        <p:spPr>
          <a:xfrm>
            <a:off x="568325" y="1019341"/>
            <a:ext cx="7772400" cy="895685"/>
          </a:xfrm>
          <a:prstGeom prst="rect">
            <a:avLst/>
          </a:prstGeom>
        </p:spPr>
        <p:txBody>
          <a:bodyPr anchor="b">
            <a:normAutofit/>
          </a:bodyPr>
          <a:lstStyle>
            <a:lvl1pPr marL="0" indent="0">
              <a:buNone/>
              <a:defRPr sz="2200">
                <a:solidFill>
                  <a:srgbClr val="2D637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87536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72051"/>
            <a:ext cx="7464425" cy="1143000"/>
          </a:xfrm>
          <a:prstGeom prst="rect">
            <a:avLst/>
          </a:prstGeom>
        </p:spPr>
        <p:txBody>
          <a:bodyPr>
            <a:normAutofit/>
          </a:bodyPr>
          <a:lstStyle>
            <a:lvl1pPr>
              <a:defRPr sz="4200"/>
            </a:lvl1pPr>
          </a:lstStyle>
          <a:p>
            <a:r>
              <a:rPr lang="en-US" dirty="0"/>
              <a:t>Click to edit Master</a:t>
            </a:r>
          </a:p>
        </p:txBody>
      </p:sp>
      <p:sp>
        <p:nvSpPr>
          <p:cNvPr id="3" name="Content Placeholder 2"/>
          <p:cNvSpPr>
            <a:spLocks noGrp="1"/>
          </p:cNvSpPr>
          <p:nvPr>
            <p:ph sz="half" idx="1"/>
          </p:nvPr>
        </p:nvSpPr>
        <p:spPr>
          <a:xfrm>
            <a:off x="457200" y="2097755"/>
            <a:ext cx="3717925" cy="2823496"/>
          </a:xfrm>
          <a:prstGeom prst="rect">
            <a:avLst/>
          </a:prstGeo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0"/>
          </p:nvPr>
        </p:nvSpPr>
        <p:spPr>
          <a:xfrm>
            <a:off x="4175125" y="2097754"/>
            <a:ext cx="3746500" cy="2823497"/>
          </a:xfrm>
          <a:prstGeom prst="rect">
            <a:avLst/>
          </a:prstGeom>
        </p:spPr>
        <p:txBody>
          <a:bodyPr/>
          <a:lstStyle>
            <a:lvl1pPr>
              <a:defRPr sz="2200">
                <a:solidFill>
                  <a:srgbClr val="2D637F"/>
                </a:solidFill>
              </a:defRPr>
            </a:lvl1pPr>
            <a:lvl2pPr>
              <a:defRPr sz="2000">
                <a:solidFill>
                  <a:srgbClr val="2D637F"/>
                </a:solidFill>
              </a:defRPr>
            </a:lvl2pPr>
            <a:lvl3pPr>
              <a:defRPr sz="1800">
                <a:solidFill>
                  <a:srgbClr val="2D637F"/>
                </a:solidFill>
              </a:defRPr>
            </a:lvl3pPr>
            <a:lvl4pPr>
              <a:defRPr sz="1600">
                <a:solidFill>
                  <a:srgbClr val="2D637F"/>
                </a:solidFill>
              </a:defRPr>
            </a:lvl4pPr>
            <a:lvl5pPr>
              <a:defRPr sz="1400">
                <a:solidFill>
                  <a:srgbClr val="2D637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3138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729789"/>
            <a:ext cx="5486400" cy="566738"/>
          </a:xfrm>
          <a:prstGeom prst="rect">
            <a:avLst/>
          </a:prstGeo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381000" y="358775"/>
            <a:ext cx="5486400" cy="33710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81000" y="4296527"/>
            <a:ext cx="5486400" cy="47729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645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p:spPr>
        <p:txBody>
          <a:bodyPr anchor="b"/>
          <a:lstStyle>
            <a:lvl1pPr algn="l">
              <a:defRPr sz="2000" b="1"/>
            </a:lvl1pPr>
          </a:lstStyle>
          <a:p>
            <a:r>
              <a:rPr lang="en-US" dirty="0" err="1"/>
              <a:t>Lorem</a:t>
            </a:r>
            <a:r>
              <a:rPr lang="en-US" dirty="0"/>
              <a:t> </a:t>
            </a:r>
            <a:r>
              <a:rPr lang="en-US" dirty="0" err="1"/>
              <a:t>ipsum</a:t>
            </a:r>
            <a:endParaRPr lang="en-US" dirty="0"/>
          </a:p>
        </p:txBody>
      </p:sp>
      <p:sp>
        <p:nvSpPr>
          <p:cNvPr id="8" name="Content Placeholder 2"/>
          <p:cNvSpPr>
            <a:spLocks noGrp="1"/>
          </p:cNvSpPr>
          <p:nvPr>
            <p:ph idx="1"/>
          </p:nvPr>
        </p:nvSpPr>
        <p:spPr>
          <a:xfrm>
            <a:off x="3575050" y="1041995"/>
            <a:ext cx="4537075" cy="3657005"/>
          </a:xfr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2" hasCustomPrompt="1"/>
          </p:nvPr>
        </p:nvSpPr>
        <p:spPr>
          <a:xfrm>
            <a:off x="457200" y="1531651"/>
            <a:ext cx="3008313" cy="31673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Lorem</a:t>
            </a:r>
            <a:r>
              <a:rPr lang="en-US" dirty="0"/>
              <a:t> </a:t>
            </a:r>
            <a:r>
              <a:rPr lang="en-US" dirty="0" err="1"/>
              <a:t>ipsum</a:t>
            </a:r>
            <a:endParaRPr lang="en-US" dirty="0"/>
          </a:p>
        </p:txBody>
      </p:sp>
    </p:spTree>
    <p:extLst>
      <p:ext uri="{BB962C8B-B14F-4D97-AF65-F5344CB8AC3E}">
        <p14:creationId xmlns:p14="http://schemas.microsoft.com/office/powerpoint/2010/main" val="2333699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267368" y="5307263"/>
            <a:ext cx="184666" cy="369332"/>
          </a:xfrm>
          <a:prstGeom prst="rect">
            <a:avLst/>
          </a:prstGeom>
          <a:noFill/>
        </p:spPr>
        <p:txBody>
          <a:bodyPr wrap="none" rtlCol="0">
            <a:spAutoFit/>
          </a:bodyPr>
          <a:lstStyle/>
          <a:p>
            <a:endParaRPr lang="en-US" dirty="0"/>
          </a:p>
        </p:txBody>
      </p:sp>
      <p:sp>
        <p:nvSpPr>
          <p:cNvPr id="8" name="Title Placeholder 1"/>
          <p:cNvSpPr>
            <a:spLocks noGrp="1"/>
          </p:cNvSpPr>
          <p:nvPr>
            <p:ph type="title"/>
          </p:nvPr>
        </p:nvSpPr>
        <p:spPr>
          <a:xfrm>
            <a:off x="457200" y="525956"/>
            <a:ext cx="8229600" cy="1143000"/>
          </a:xfrm>
          <a:prstGeom prst="rect">
            <a:avLst/>
          </a:prstGeom>
        </p:spPr>
        <p:txBody>
          <a:bodyPr vert="horz" lIns="91440" tIns="45720" rIns="91440" bIns="45720" rtlCol="0" anchor="ctr">
            <a:normAutofit/>
          </a:bodyPr>
          <a:lstStyle/>
          <a:p>
            <a:r>
              <a:rPr lang="en-US" dirty="0"/>
              <a:t>Project Title</a:t>
            </a:r>
          </a:p>
        </p:txBody>
      </p:sp>
      <p:sp>
        <p:nvSpPr>
          <p:cNvPr id="9" name="Text Placeholder 2"/>
          <p:cNvSpPr>
            <a:spLocks noGrp="1"/>
          </p:cNvSpPr>
          <p:nvPr>
            <p:ph type="body" idx="1"/>
          </p:nvPr>
        </p:nvSpPr>
        <p:spPr>
          <a:xfrm>
            <a:off x="457200" y="1808079"/>
            <a:ext cx="8229600" cy="2526418"/>
          </a:xfrm>
          <a:prstGeom prst="rect">
            <a:avLst/>
          </a:prstGeom>
        </p:spPr>
        <p:txBody>
          <a:bodyPr vert="horz" lIns="91440" tIns="45720" rIns="91440" bIns="45720" rtlCol="0">
            <a:normAutofit/>
          </a:bodyPr>
          <a:lstStyle/>
          <a:p>
            <a:pPr lvl="0"/>
            <a:r>
              <a:rPr lang="en-US" dirty="0" err="1"/>
              <a:t>Lorem</a:t>
            </a:r>
            <a:r>
              <a:rPr lang="en-US" dirty="0"/>
              <a:t> </a:t>
            </a:r>
            <a:r>
              <a:rPr lang="en-US" dirty="0" err="1"/>
              <a:t>Ipsum</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8"/>
          <a:stretch>
            <a:fillRect/>
          </a:stretch>
        </p:blipFill>
        <p:spPr>
          <a:xfrm>
            <a:off x="6274508" y="0"/>
            <a:ext cx="2869492" cy="2379579"/>
          </a:xfrm>
          <a:prstGeom prst="rect">
            <a:avLst/>
          </a:prstGeom>
        </p:spPr>
      </p:pic>
      <p:pic>
        <p:nvPicPr>
          <p:cNvPr id="10" name="Picture 9"/>
          <p:cNvPicPr>
            <a:picLocks noChangeAspect="1"/>
          </p:cNvPicPr>
          <p:nvPr userDrawn="1"/>
        </p:nvPicPr>
        <p:blipFill>
          <a:blip r:embed="rId9"/>
          <a:stretch>
            <a:fillRect/>
          </a:stretch>
        </p:blipFill>
        <p:spPr>
          <a:xfrm>
            <a:off x="0" y="5598553"/>
            <a:ext cx="9170736" cy="1330073"/>
          </a:xfrm>
          <a:prstGeom prst="rect">
            <a:avLst/>
          </a:prstGeom>
        </p:spPr>
      </p:pic>
      <p:pic>
        <p:nvPicPr>
          <p:cNvPr id="11" name="Picture 10"/>
          <p:cNvPicPr>
            <a:picLocks noChangeAspect="1"/>
          </p:cNvPicPr>
          <p:nvPr userDrawn="1"/>
        </p:nvPicPr>
        <p:blipFill>
          <a:blip r:embed="rId10"/>
          <a:stretch>
            <a:fillRect/>
          </a:stretch>
        </p:blipFill>
        <p:spPr>
          <a:xfrm>
            <a:off x="369048" y="6019295"/>
            <a:ext cx="1745673" cy="533400"/>
          </a:xfrm>
          <a:prstGeom prst="rect">
            <a:avLst/>
          </a:prstGeom>
        </p:spPr>
      </p:pic>
    </p:spTree>
    <p:extLst>
      <p:ext uri="{BB962C8B-B14F-4D97-AF65-F5344CB8AC3E}">
        <p14:creationId xmlns:p14="http://schemas.microsoft.com/office/powerpoint/2010/main" val="36045686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81" r:id="rId5"/>
    <p:sldLayoutId id="2147483649" r:id="rId6"/>
  </p:sldLayoutIdLst>
  <p:hf hdr="0" ftr="0" dt="0"/>
  <p:txStyles>
    <p:titleStyle>
      <a:lvl1pPr algn="l" defTabSz="457200" rtl="0" eaLnBrk="1" latinLnBrk="0" hangingPunct="1">
        <a:spcBef>
          <a:spcPct val="0"/>
        </a:spcBef>
        <a:buNone/>
        <a:defRPr sz="5000" kern="1200">
          <a:solidFill>
            <a:srgbClr val="C28220"/>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200" kern="1200">
          <a:solidFill>
            <a:srgbClr val="2D637F"/>
          </a:solidFill>
          <a:latin typeface="Lucida Grande"/>
          <a:ea typeface="+mn-ea"/>
          <a:cs typeface="Lucida Grande"/>
        </a:defRPr>
      </a:lvl1pPr>
      <a:lvl2pPr marL="742950" indent="-285750" algn="l" defTabSz="457200" rtl="0" eaLnBrk="1" latinLnBrk="0" hangingPunct="1">
        <a:spcBef>
          <a:spcPct val="20000"/>
        </a:spcBef>
        <a:buFont typeface="Arial"/>
        <a:buChar char="–"/>
        <a:defRPr sz="2000" kern="1200">
          <a:solidFill>
            <a:srgbClr val="2D637F"/>
          </a:solidFill>
          <a:latin typeface="Lucida Grande"/>
          <a:ea typeface="+mn-ea"/>
          <a:cs typeface="Lucida Grande"/>
        </a:defRPr>
      </a:lvl2pPr>
      <a:lvl3pPr marL="1143000" indent="-228600" algn="l" defTabSz="457200" rtl="0" eaLnBrk="1" latinLnBrk="0" hangingPunct="1">
        <a:spcBef>
          <a:spcPct val="20000"/>
        </a:spcBef>
        <a:buFont typeface="Arial"/>
        <a:buChar char="•"/>
        <a:defRPr sz="1800" kern="1200">
          <a:solidFill>
            <a:srgbClr val="2D637F"/>
          </a:solidFill>
          <a:latin typeface="Lucida Grande"/>
          <a:ea typeface="+mn-ea"/>
          <a:cs typeface="Lucida Grande"/>
        </a:defRPr>
      </a:lvl3pPr>
      <a:lvl4pPr marL="1600200" indent="-228600" algn="l" defTabSz="457200" rtl="0" eaLnBrk="1" latinLnBrk="0" hangingPunct="1">
        <a:spcBef>
          <a:spcPct val="20000"/>
        </a:spcBef>
        <a:buFont typeface="Arial"/>
        <a:buChar char="–"/>
        <a:defRPr sz="1600" kern="1200">
          <a:solidFill>
            <a:srgbClr val="2D637F"/>
          </a:solidFill>
          <a:latin typeface="Lucida Grande"/>
          <a:ea typeface="+mn-ea"/>
          <a:cs typeface="Lucida Grande"/>
        </a:defRPr>
      </a:lvl4pPr>
      <a:lvl5pPr marL="2057400" indent="-228600" algn="l" defTabSz="457200" rtl="0" eaLnBrk="1" latinLnBrk="0" hangingPunct="1">
        <a:spcBef>
          <a:spcPct val="20000"/>
        </a:spcBef>
        <a:buFont typeface="Arial"/>
        <a:buChar char="»"/>
        <a:defRPr sz="1400" kern="1200">
          <a:solidFill>
            <a:srgbClr val="2D637F"/>
          </a:solidFill>
          <a:latin typeface="Lucida Grande"/>
          <a:ea typeface="+mn-ea"/>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1.emf"/><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695" y="820829"/>
            <a:ext cx="8363309" cy="1448130"/>
          </a:xfrm>
        </p:spPr>
        <p:txBody>
          <a:bodyPr/>
          <a:lstStyle/>
          <a:p>
            <a:pPr algn="ctr"/>
            <a:r>
              <a:rPr lang="en-US" dirty="0">
                <a:solidFill>
                  <a:srgbClr val="C28220"/>
                </a:solidFill>
              </a:rPr>
              <a:t>Evaluations of </a:t>
            </a:r>
            <a:r>
              <a:rPr lang="en-US" baseline="30000" dirty="0">
                <a:solidFill>
                  <a:srgbClr val="C28220"/>
                </a:solidFill>
              </a:rPr>
              <a:t>86</a:t>
            </a:r>
            <a:r>
              <a:rPr lang="en-US" dirty="0">
                <a:solidFill>
                  <a:srgbClr val="C28220"/>
                </a:solidFill>
              </a:rPr>
              <a:t>Kr and </a:t>
            </a:r>
            <a:r>
              <a:rPr lang="en-US" baseline="30000" dirty="0">
                <a:solidFill>
                  <a:srgbClr val="C28220"/>
                </a:solidFill>
              </a:rPr>
              <a:t>181</a:t>
            </a:r>
            <a:r>
              <a:rPr lang="en-US" dirty="0">
                <a:solidFill>
                  <a:srgbClr val="C28220"/>
                </a:solidFill>
              </a:rPr>
              <a:t>Ta</a:t>
            </a:r>
          </a:p>
        </p:txBody>
      </p:sp>
      <p:sp>
        <p:nvSpPr>
          <p:cNvPr id="3" name="Subtitle 2"/>
          <p:cNvSpPr>
            <a:spLocks noGrp="1"/>
          </p:cNvSpPr>
          <p:nvPr>
            <p:ph type="subTitle" idx="1"/>
          </p:nvPr>
        </p:nvSpPr>
        <p:spPr>
          <a:xfrm>
            <a:off x="596153" y="3777466"/>
            <a:ext cx="6400800" cy="1113590"/>
          </a:xfrm>
        </p:spPr>
        <p:txBody>
          <a:bodyPr>
            <a:normAutofit fontScale="92500" lnSpcReduction="20000"/>
          </a:bodyPr>
          <a:lstStyle/>
          <a:p>
            <a:r>
              <a:rPr lang="en-US" sz="2400" dirty="0"/>
              <a:t>Amanda Lewis</a:t>
            </a:r>
          </a:p>
          <a:p>
            <a:r>
              <a:rPr lang="en-US" sz="2400" dirty="0"/>
              <a:t>November 08, 2017</a:t>
            </a:r>
          </a:p>
          <a:p>
            <a:r>
              <a:rPr lang="en-US" sz="2400" dirty="0"/>
              <a:t>Nuclear Data Week 2017 - CSWEG</a:t>
            </a:r>
          </a:p>
        </p:txBody>
      </p:sp>
    </p:spTree>
    <p:extLst>
      <p:ext uri="{BB962C8B-B14F-4D97-AF65-F5344CB8AC3E}">
        <p14:creationId xmlns:p14="http://schemas.microsoft.com/office/powerpoint/2010/main" val="1276399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B5A9C8-B765-40D7-96F2-B64B885D28F4}"/>
              </a:ext>
            </a:extLst>
          </p:cNvPr>
          <p:cNvSpPr>
            <a:spLocks noGrp="1"/>
          </p:cNvSpPr>
          <p:nvPr>
            <p:ph idx="1"/>
          </p:nvPr>
        </p:nvSpPr>
        <p:spPr>
          <a:xfrm>
            <a:off x="482600" y="1504604"/>
            <a:ext cx="3040529" cy="3665911"/>
          </a:xfrm>
        </p:spPr>
        <p:txBody>
          <a:bodyPr/>
          <a:lstStyle/>
          <a:p>
            <a:r>
              <a:rPr lang="en-US" dirty="0">
                <a:cs typeface="Calibri Light" panose="020F0302020204030204" pitchFamily="34" charset="0"/>
              </a:rPr>
              <a:t>ENSDF assignment was (0</a:t>
            </a:r>
            <a:r>
              <a:rPr lang="en-US" baseline="30000" dirty="0">
                <a:cs typeface="Calibri Light" panose="020F0302020204030204" pitchFamily="34" charset="0"/>
              </a:rPr>
              <a:t>+</a:t>
            </a:r>
            <a:r>
              <a:rPr lang="en-US" dirty="0">
                <a:cs typeface="Calibri Light" panose="020F0302020204030204" pitchFamily="34" charset="0"/>
              </a:rPr>
              <a:t>:4</a:t>
            </a:r>
            <a:r>
              <a:rPr lang="en-US" baseline="30000" dirty="0">
                <a:cs typeface="Calibri Light" panose="020F0302020204030204" pitchFamily="34" charset="0"/>
              </a:rPr>
              <a:t>+</a:t>
            </a:r>
            <a:r>
              <a:rPr lang="en-US" dirty="0">
                <a:cs typeface="Calibri Light" panose="020F0302020204030204" pitchFamily="34" charset="0"/>
              </a:rPr>
              <a:t>)</a:t>
            </a:r>
          </a:p>
          <a:p>
            <a:endParaRPr lang="en-US" dirty="0">
              <a:cs typeface="Calibri Light" panose="020F0302020204030204" pitchFamily="34" charset="0"/>
            </a:endParaRPr>
          </a:p>
          <a:p>
            <a:r>
              <a:rPr lang="en-US" dirty="0">
                <a:cs typeface="Calibri Light" panose="020F0302020204030204" pitchFamily="34" charset="0"/>
              </a:rPr>
              <a:t>RIPL file had 2</a:t>
            </a:r>
            <a:r>
              <a:rPr lang="en-US" baseline="30000" dirty="0">
                <a:cs typeface="Calibri Light" panose="020F0302020204030204" pitchFamily="34" charset="0"/>
              </a:rPr>
              <a:t>+</a:t>
            </a:r>
          </a:p>
          <a:p>
            <a:endParaRPr lang="en-US" baseline="30000" dirty="0">
              <a:cs typeface="Calibri Light" panose="020F0302020204030204" pitchFamily="34" charset="0"/>
            </a:endParaRPr>
          </a:p>
          <a:p>
            <a:r>
              <a:rPr lang="en-US" dirty="0">
                <a:cs typeface="Calibri Light" panose="020F0302020204030204" pitchFamily="34" charset="0"/>
              </a:rPr>
              <a:t>4</a:t>
            </a:r>
            <a:r>
              <a:rPr lang="en-US" baseline="30000" dirty="0">
                <a:cs typeface="Calibri Light" panose="020F0302020204030204" pitchFamily="34" charset="0"/>
              </a:rPr>
              <a:t>+</a:t>
            </a:r>
            <a:r>
              <a:rPr lang="en-US" dirty="0">
                <a:cs typeface="Calibri Light" panose="020F0302020204030204" pitchFamily="34" charset="0"/>
              </a:rPr>
              <a:t> fit the data</a:t>
            </a:r>
            <a:endParaRPr lang="en-US" baseline="30000" dirty="0">
              <a:cs typeface="Calibri Light" panose="020F0302020204030204" pitchFamily="34" charset="0"/>
            </a:endParaRPr>
          </a:p>
          <a:p>
            <a:endParaRPr lang="en-US" dirty="0">
              <a:cs typeface="Calibri Light" panose="020F0302020204030204" pitchFamily="34" charset="0"/>
            </a:endParaRPr>
          </a:p>
        </p:txBody>
      </p:sp>
      <p:sp>
        <p:nvSpPr>
          <p:cNvPr id="6" name="TextBox 5">
            <a:extLst>
              <a:ext uri="{FF2B5EF4-FFF2-40B4-BE49-F238E27FC236}">
                <a16:creationId xmlns:a16="http://schemas.microsoft.com/office/drawing/2014/main" id="{F6957968-F175-486A-A6F0-203CD138B1B3}"/>
              </a:ext>
            </a:extLst>
          </p:cNvPr>
          <p:cNvSpPr txBox="1"/>
          <p:nvPr/>
        </p:nvSpPr>
        <p:spPr>
          <a:xfrm>
            <a:off x="8645236" y="6508865"/>
            <a:ext cx="498764" cy="369332"/>
          </a:xfrm>
          <a:prstGeom prst="rect">
            <a:avLst/>
          </a:prstGeom>
          <a:noFill/>
        </p:spPr>
        <p:txBody>
          <a:bodyPr wrap="square" rtlCol="0">
            <a:spAutoFit/>
          </a:bodyPr>
          <a:lstStyle/>
          <a:p>
            <a:pPr algn="ctr"/>
            <a:r>
              <a:rPr lang="en-US" b="1" dirty="0">
                <a:solidFill>
                  <a:srgbClr val="C28220"/>
                </a:solidFill>
              </a:rPr>
              <a:t>6</a:t>
            </a:r>
          </a:p>
        </p:txBody>
      </p:sp>
      <p:pic>
        <p:nvPicPr>
          <p:cNvPr id="7" name="Picture 6">
            <a:extLst>
              <a:ext uri="{FF2B5EF4-FFF2-40B4-BE49-F238E27FC236}">
                <a16:creationId xmlns:a16="http://schemas.microsoft.com/office/drawing/2014/main" id="{57F0B94D-95B9-41DF-AE55-BC8562EE06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4422" y="1237129"/>
            <a:ext cx="6761620" cy="4621549"/>
          </a:xfrm>
          <a:prstGeom prst="rect">
            <a:avLst/>
          </a:prstGeom>
        </p:spPr>
      </p:pic>
      <p:sp>
        <p:nvSpPr>
          <p:cNvPr id="8" name="TextBox 7">
            <a:extLst>
              <a:ext uri="{FF2B5EF4-FFF2-40B4-BE49-F238E27FC236}">
                <a16:creationId xmlns:a16="http://schemas.microsoft.com/office/drawing/2014/main" id="{491A4707-0FE7-4CD2-9258-DD1C41C0CE97}"/>
              </a:ext>
            </a:extLst>
          </p:cNvPr>
          <p:cNvSpPr txBox="1"/>
          <p:nvPr/>
        </p:nvSpPr>
        <p:spPr>
          <a:xfrm>
            <a:off x="5071250" y="1402286"/>
            <a:ext cx="2588976" cy="369332"/>
          </a:xfrm>
          <a:prstGeom prst="rect">
            <a:avLst/>
          </a:prstGeom>
          <a:noFill/>
        </p:spPr>
        <p:txBody>
          <a:bodyPr wrap="square" rtlCol="0">
            <a:spAutoFit/>
          </a:bodyPr>
          <a:lstStyle/>
          <a:p>
            <a:pPr algn="ctr"/>
            <a:r>
              <a:rPr lang="en-US" dirty="0">
                <a:solidFill>
                  <a:srgbClr val="2D637F"/>
                </a:solidFill>
                <a:latin typeface="Lucida Grande"/>
                <a:cs typeface="Times New Roman" panose="02020603050405020304" pitchFamily="18" charset="0"/>
              </a:rPr>
              <a:t>2019 </a:t>
            </a:r>
            <a:r>
              <a:rPr lang="en-US" dirty="0" err="1">
                <a:solidFill>
                  <a:srgbClr val="2D637F"/>
                </a:solidFill>
                <a:latin typeface="Lucida Grande"/>
                <a:cs typeface="Times New Roman" panose="02020603050405020304" pitchFamily="18" charset="0"/>
              </a:rPr>
              <a:t>keV</a:t>
            </a:r>
            <a:r>
              <a:rPr lang="en-US" dirty="0">
                <a:solidFill>
                  <a:srgbClr val="2D637F"/>
                </a:solidFill>
                <a:latin typeface="Lucida Grande"/>
                <a:cs typeface="Times New Roman" panose="02020603050405020304" pitchFamily="18" charset="0"/>
              </a:rPr>
              <a:t> gamma</a:t>
            </a:r>
          </a:p>
        </p:txBody>
      </p:sp>
      <p:sp>
        <p:nvSpPr>
          <p:cNvPr id="10" name="Title 1">
            <a:extLst>
              <a:ext uri="{FF2B5EF4-FFF2-40B4-BE49-F238E27FC236}">
                <a16:creationId xmlns:a16="http://schemas.microsoft.com/office/drawing/2014/main" id="{67FE16C1-A6D1-4948-A0E5-6FCC54EEDDDA}"/>
              </a:ext>
            </a:extLst>
          </p:cNvPr>
          <p:cNvSpPr>
            <a:spLocks noGrp="1"/>
          </p:cNvSpPr>
          <p:nvPr>
            <p:ph type="title"/>
          </p:nvPr>
        </p:nvSpPr>
        <p:spPr>
          <a:xfrm>
            <a:off x="482600" y="216131"/>
            <a:ext cx="8023726" cy="700260"/>
          </a:xfrm>
        </p:spPr>
        <p:txBody>
          <a:bodyPr>
            <a:noAutofit/>
          </a:bodyPr>
          <a:lstStyle/>
          <a:p>
            <a:r>
              <a:rPr lang="en-US" sz="2800" dirty="0">
                <a:latin typeface="+mj-lt"/>
              </a:rPr>
              <a:t>For the excited state at 3585 </a:t>
            </a:r>
            <a:r>
              <a:rPr lang="en-US" sz="2800" dirty="0" err="1">
                <a:latin typeface="+mj-lt"/>
              </a:rPr>
              <a:t>keV</a:t>
            </a:r>
            <a:r>
              <a:rPr lang="en-US" sz="2800" dirty="0">
                <a:latin typeface="+mj-lt"/>
              </a:rPr>
              <a:t>, there was no experimental data to use to make an assignment</a:t>
            </a:r>
          </a:p>
        </p:txBody>
      </p:sp>
      <p:sp>
        <p:nvSpPr>
          <p:cNvPr id="11" name="TextBox 10">
            <a:extLst>
              <a:ext uri="{FF2B5EF4-FFF2-40B4-BE49-F238E27FC236}">
                <a16:creationId xmlns:a16="http://schemas.microsoft.com/office/drawing/2014/main" id="{CBEAF842-9629-478A-A92A-4922C7BD1CCF}"/>
              </a:ext>
            </a:extLst>
          </p:cNvPr>
          <p:cNvSpPr txBox="1"/>
          <p:nvPr/>
        </p:nvSpPr>
        <p:spPr>
          <a:xfrm>
            <a:off x="2268071" y="6529239"/>
            <a:ext cx="4926665" cy="369332"/>
          </a:xfrm>
          <a:prstGeom prst="rect">
            <a:avLst/>
          </a:prstGeom>
          <a:noFill/>
        </p:spPr>
        <p:txBody>
          <a:bodyPr wrap="square" rtlCol="0">
            <a:spAutoFit/>
          </a:bodyPr>
          <a:lstStyle/>
          <a:p>
            <a:pPr algn="ctr"/>
            <a:r>
              <a:rPr lang="en-US" dirty="0">
                <a:solidFill>
                  <a:srgbClr val="E09E19"/>
                </a:solidFill>
                <a:latin typeface="+mj-lt"/>
              </a:rPr>
              <a:t>November 08, 2017 | Nuclear Data Week 2017 </a:t>
            </a:r>
          </a:p>
        </p:txBody>
      </p:sp>
    </p:spTree>
    <p:extLst>
      <p:ext uri="{BB962C8B-B14F-4D97-AF65-F5344CB8AC3E}">
        <p14:creationId xmlns:p14="http://schemas.microsoft.com/office/powerpoint/2010/main" val="2086487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B5A9C8-B765-40D7-96F2-B64B885D28F4}"/>
              </a:ext>
            </a:extLst>
          </p:cNvPr>
          <p:cNvSpPr>
            <a:spLocks noGrp="1"/>
          </p:cNvSpPr>
          <p:nvPr>
            <p:ph idx="1"/>
          </p:nvPr>
        </p:nvSpPr>
        <p:spPr>
          <a:xfrm>
            <a:off x="482599" y="1358544"/>
            <a:ext cx="3201187" cy="4538749"/>
          </a:xfrm>
        </p:spPr>
        <p:txBody>
          <a:bodyPr>
            <a:normAutofit/>
          </a:bodyPr>
          <a:lstStyle/>
          <a:p>
            <a:r>
              <a:rPr lang="en-US" dirty="0">
                <a:cs typeface="Calibri Light" panose="020F0302020204030204" pitchFamily="34" charset="0"/>
              </a:rPr>
              <a:t>ENSDF assignment was (3, 4)</a:t>
            </a:r>
            <a:r>
              <a:rPr lang="en-US" baseline="30000" dirty="0">
                <a:cs typeface="Calibri Light" panose="020F0302020204030204" pitchFamily="34" charset="0"/>
              </a:rPr>
              <a:t>+</a:t>
            </a:r>
          </a:p>
          <a:p>
            <a:endParaRPr lang="en-US" baseline="30000" dirty="0">
              <a:cs typeface="Calibri Light" panose="020F0302020204030204" pitchFamily="34" charset="0"/>
            </a:endParaRPr>
          </a:p>
          <a:p>
            <a:r>
              <a:rPr lang="en-US" dirty="0">
                <a:cs typeface="Calibri Light" panose="020F0302020204030204" pitchFamily="34" charset="0"/>
              </a:rPr>
              <a:t>RIPL had 3</a:t>
            </a:r>
            <a:r>
              <a:rPr lang="en-US" baseline="30000" dirty="0">
                <a:cs typeface="Calibri Light" panose="020F0302020204030204" pitchFamily="34" charset="0"/>
              </a:rPr>
              <a:t>+</a:t>
            </a:r>
          </a:p>
          <a:p>
            <a:endParaRPr lang="en-US" baseline="30000" dirty="0">
              <a:cs typeface="Calibri Light" panose="020F0302020204030204" pitchFamily="34" charset="0"/>
            </a:endParaRPr>
          </a:p>
          <a:p>
            <a:r>
              <a:rPr lang="en-US" dirty="0">
                <a:cs typeface="Calibri Light" panose="020F0302020204030204" pitchFamily="34" charset="0"/>
              </a:rPr>
              <a:t>4</a:t>
            </a:r>
            <a:r>
              <a:rPr lang="en-US" baseline="30000" dirty="0">
                <a:cs typeface="Calibri Light" panose="020F0302020204030204" pitchFamily="34" charset="0"/>
              </a:rPr>
              <a:t>+</a:t>
            </a:r>
            <a:r>
              <a:rPr lang="en-US" dirty="0">
                <a:cs typeface="Calibri Light" panose="020F0302020204030204" pitchFamily="34" charset="0"/>
              </a:rPr>
              <a:t> fit the data</a:t>
            </a:r>
          </a:p>
          <a:p>
            <a:endParaRPr lang="en-US" dirty="0">
              <a:cs typeface="Calibri Light" panose="020F0302020204030204" pitchFamily="34" charset="0"/>
            </a:endParaRPr>
          </a:p>
          <a:p>
            <a:r>
              <a:rPr lang="en-US" dirty="0">
                <a:cs typeface="Calibri Light" panose="020F0302020204030204" pitchFamily="34" charset="0"/>
              </a:rPr>
              <a:t>This opened up a new M1 transition of comparable strength</a:t>
            </a:r>
          </a:p>
          <a:p>
            <a:endParaRPr lang="en-US" baseline="30000" dirty="0">
              <a:cs typeface="Calibri Light" panose="020F0302020204030204" pitchFamily="34" charset="0"/>
            </a:endParaRPr>
          </a:p>
          <a:p>
            <a:endParaRPr lang="en-US" dirty="0">
              <a:cs typeface="Calibri Light" panose="020F0302020204030204" pitchFamily="34" charset="0"/>
            </a:endParaRPr>
          </a:p>
        </p:txBody>
      </p:sp>
      <p:sp>
        <p:nvSpPr>
          <p:cNvPr id="6" name="TextBox 5">
            <a:extLst>
              <a:ext uri="{FF2B5EF4-FFF2-40B4-BE49-F238E27FC236}">
                <a16:creationId xmlns:a16="http://schemas.microsoft.com/office/drawing/2014/main" id="{F6957968-F175-486A-A6F0-203CD138B1B3}"/>
              </a:ext>
            </a:extLst>
          </p:cNvPr>
          <p:cNvSpPr txBox="1"/>
          <p:nvPr/>
        </p:nvSpPr>
        <p:spPr>
          <a:xfrm>
            <a:off x="8645236" y="6508865"/>
            <a:ext cx="498764" cy="369332"/>
          </a:xfrm>
          <a:prstGeom prst="rect">
            <a:avLst/>
          </a:prstGeom>
          <a:noFill/>
        </p:spPr>
        <p:txBody>
          <a:bodyPr wrap="square" rtlCol="0">
            <a:spAutoFit/>
          </a:bodyPr>
          <a:lstStyle/>
          <a:p>
            <a:pPr algn="ctr"/>
            <a:r>
              <a:rPr lang="en-US" b="1" dirty="0">
                <a:solidFill>
                  <a:srgbClr val="C28220"/>
                </a:solidFill>
              </a:rPr>
              <a:t>7</a:t>
            </a:r>
          </a:p>
        </p:txBody>
      </p:sp>
      <p:pic>
        <p:nvPicPr>
          <p:cNvPr id="9" name="Picture 8">
            <a:extLst>
              <a:ext uri="{FF2B5EF4-FFF2-40B4-BE49-F238E27FC236}">
                <a16:creationId xmlns:a16="http://schemas.microsoft.com/office/drawing/2014/main" id="{226914F1-BFBC-447F-9FA4-C3A305A40F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0047" y="1145248"/>
            <a:ext cx="6488224" cy="4434685"/>
          </a:xfrm>
          <a:prstGeom prst="rect">
            <a:avLst/>
          </a:prstGeom>
        </p:spPr>
      </p:pic>
      <p:sp>
        <p:nvSpPr>
          <p:cNvPr id="10" name="TextBox 9">
            <a:extLst>
              <a:ext uri="{FF2B5EF4-FFF2-40B4-BE49-F238E27FC236}">
                <a16:creationId xmlns:a16="http://schemas.microsoft.com/office/drawing/2014/main" id="{46FAA693-4AB0-4687-BDA2-FA541774CDF0}"/>
              </a:ext>
            </a:extLst>
          </p:cNvPr>
          <p:cNvSpPr txBox="1"/>
          <p:nvPr/>
        </p:nvSpPr>
        <p:spPr>
          <a:xfrm>
            <a:off x="5357952" y="1253790"/>
            <a:ext cx="2511218" cy="369332"/>
          </a:xfrm>
          <a:prstGeom prst="rect">
            <a:avLst/>
          </a:prstGeom>
          <a:noFill/>
        </p:spPr>
        <p:txBody>
          <a:bodyPr wrap="square" rtlCol="0">
            <a:spAutoFit/>
          </a:bodyPr>
          <a:lstStyle/>
          <a:p>
            <a:pPr algn="ctr"/>
            <a:r>
              <a:rPr lang="en-US" dirty="0">
                <a:solidFill>
                  <a:srgbClr val="2D637F"/>
                </a:solidFill>
                <a:latin typeface="Lucida Grande"/>
                <a:cs typeface="Times New Roman" panose="02020603050405020304" pitchFamily="18" charset="0"/>
              </a:rPr>
              <a:t>1763 </a:t>
            </a:r>
            <a:r>
              <a:rPr lang="en-US" dirty="0" err="1">
                <a:solidFill>
                  <a:srgbClr val="2D637F"/>
                </a:solidFill>
                <a:latin typeface="Lucida Grande"/>
                <a:cs typeface="Times New Roman" panose="02020603050405020304" pitchFamily="18" charset="0"/>
              </a:rPr>
              <a:t>keV</a:t>
            </a:r>
            <a:r>
              <a:rPr lang="en-US" dirty="0">
                <a:solidFill>
                  <a:srgbClr val="2D637F"/>
                </a:solidFill>
                <a:latin typeface="Lucida Grande"/>
                <a:cs typeface="Times New Roman" panose="02020603050405020304" pitchFamily="18" charset="0"/>
              </a:rPr>
              <a:t> gamma</a:t>
            </a:r>
          </a:p>
        </p:txBody>
      </p:sp>
      <p:sp>
        <p:nvSpPr>
          <p:cNvPr id="11" name="Title 1">
            <a:extLst>
              <a:ext uri="{FF2B5EF4-FFF2-40B4-BE49-F238E27FC236}">
                <a16:creationId xmlns:a16="http://schemas.microsoft.com/office/drawing/2014/main" id="{554B2FF3-F27A-4379-AC7C-890000D9FE01}"/>
              </a:ext>
            </a:extLst>
          </p:cNvPr>
          <p:cNvSpPr>
            <a:spLocks noGrp="1"/>
          </p:cNvSpPr>
          <p:nvPr>
            <p:ph type="title"/>
          </p:nvPr>
        </p:nvSpPr>
        <p:spPr>
          <a:xfrm>
            <a:off x="482600" y="216131"/>
            <a:ext cx="8023726" cy="700260"/>
          </a:xfrm>
        </p:spPr>
        <p:txBody>
          <a:bodyPr>
            <a:noAutofit/>
          </a:bodyPr>
          <a:lstStyle/>
          <a:p>
            <a:r>
              <a:rPr lang="en-US" sz="2800" dirty="0">
                <a:latin typeface="+mj-lt"/>
              </a:rPr>
              <a:t>For the excited state at 3328 </a:t>
            </a:r>
            <a:r>
              <a:rPr lang="en-US" sz="2800" dirty="0" err="1">
                <a:latin typeface="+mj-lt"/>
              </a:rPr>
              <a:t>keV</a:t>
            </a:r>
            <a:r>
              <a:rPr lang="en-US" sz="2800" dirty="0">
                <a:latin typeface="+mj-lt"/>
              </a:rPr>
              <a:t>, experimental data suggested either 4</a:t>
            </a:r>
            <a:r>
              <a:rPr lang="en-US" sz="2800" baseline="30000" dirty="0">
                <a:latin typeface="+mj-lt"/>
              </a:rPr>
              <a:t>+</a:t>
            </a:r>
            <a:r>
              <a:rPr lang="en-US" sz="2800" dirty="0">
                <a:latin typeface="+mj-lt"/>
              </a:rPr>
              <a:t> or (</a:t>
            </a:r>
            <a:r>
              <a:rPr lang="en-US" sz="2800" dirty="0">
                <a:latin typeface="+mj-lt"/>
                <a:cs typeface="Calibri Light" panose="020F0302020204030204" pitchFamily="34" charset="0"/>
              </a:rPr>
              <a:t>≤3)</a:t>
            </a:r>
            <a:r>
              <a:rPr lang="en-US" sz="2800" baseline="30000" dirty="0">
                <a:latin typeface="+mj-lt"/>
                <a:cs typeface="Calibri Light" panose="020F0302020204030204" pitchFamily="34" charset="0"/>
              </a:rPr>
              <a:t>+</a:t>
            </a:r>
            <a:r>
              <a:rPr lang="en-US" sz="2800" dirty="0">
                <a:latin typeface="+mj-lt"/>
                <a:cs typeface="Calibri Light" panose="020F0302020204030204" pitchFamily="34" charset="0"/>
              </a:rPr>
              <a:t> assignments</a:t>
            </a:r>
            <a:endParaRPr lang="en-US" sz="2800" dirty="0">
              <a:latin typeface="+mj-lt"/>
            </a:endParaRPr>
          </a:p>
        </p:txBody>
      </p:sp>
      <p:sp>
        <p:nvSpPr>
          <p:cNvPr id="12" name="TextBox 11">
            <a:extLst>
              <a:ext uri="{FF2B5EF4-FFF2-40B4-BE49-F238E27FC236}">
                <a16:creationId xmlns:a16="http://schemas.microsoft.com/office/drawing/2014/main" id="{A7259A0A-BDC4-4DF0-B34F-E86C63313BE1}"/>
              </a:ext>
            </a:extLst>
          </p:cNvPr>
          <p:cNvSpPr txBox="1"/>
          <p:nvPr/>
        </p:nvSpPr>
        <p:spPr>
          <a:xfrm>
            <a:off x="2268071" y="6529239"/>
            <a:ext cx="4926665" cy="369332"/>
          </a:xfrm>
          <a:prstGeom prst="rect">
            <a:avLst/>
          </a:prstGeom>
          <a:noFill/>
        </p:spPr>
        <p:txBody>
          <a:bodyPr wrap="square" rtlCol="0">
            <a:spAutoFit/>
          </a:bodyPr>
          <a:lstStyle/>
          <a:p>
            <a:pPr algn="ctr"/>
            <a:r>
              <a:rPr lang="en-US" dirty="0">
                <a:solidFill>
                  <a:srgbClr val="E09E19"/>
                </a:solidFill>
                <a:latin typeface="+mj-lt"/>
              </a:rPr>
              <a:t>November 08, 2017 | Nuclear Data Week 2017 </a:t>
            </a:r>
          </a:p>
        </p:txBody>
      </p:sp>
    </p:spTree>
    <p:extLst>
      <p:ext uri="{BB962C8B-B14F-4D97-AF65-F5344CB8AC3E}">
        <p14:creationId xmlns:p14="http://schemas.microsoft.com/office/powerpoint/2010/main" val="3903462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B5A9C8-B765-40D7-96F2-B64B885D28F4}"/>
              </a:ext>
            </a:extLst>
          </p:cNvPr>
          <p:cNvSpPr>
            <a:spLocks noGrp="1"/>
          </p:cNvSpPr>
          <p:nvPr>
            <p:ph idx="1"/>
          </p:nvPr>
        </p:nvSpPr>
        <p:spPr>
          <a:xfrm>
            <a:off x="482600" y="1504604"/>
            <a:ext cx="4268694" cy="3665911"/>
          </a:xfrm>
        </p:spPr>
        <p:txBody>
          <a:bodyPr/>
          <a:lstStyle/>
          <a:p>
            <a:r>
              <a:rPr lang="en-US" dirty="0">
                <a:cs typeface="Calibri Light" panose="020F0302020204030204" pitchFamily="34" charset="0"/>
              </a:rPr>
              <a:t>The 2013 </a:t>
            </a:r>
            <a:r>
              <a:rPr lang="en-US" dirty="0" err="1">
                <a:cs typeface="Calibri Light" panose="020F0302020204030204" pitchFamily="34" charset="0"/>
              </a:rPr>
              <a:t>Fotiades</a:t>
            </a:r>
            <a:r>
              <a:rPr lang="en-US" dirty="0">
                <a:cs typeface="Calibri Light" panose="020F0302020204030204" pitchFamily="34" charset="0"/>
              </a:rPr>
              <a:t> data was referenced in the evaluation as suggesting (3,4)</a:t>
            </a:r>
            <a:r>
              <a:rPr lang="en-US" baseline="30000" dirty="0">
                <a:cs typeface="Calibri Light" panose="020F0302020204030204" pitchFamily="34" charset="0"/>
              </a:rPr>
              <a:t>+</a:t>
            </a:r>
          </a:p>
          <a:p>
            <a:endParaRPr lang="en-US" dirty="0">
              <a:cs typeface="Calibri Light" panose="020F0302020204030204" pitchFamily="34" charset="0"/>
            </a:endParaRPr>
          </a:p>
          <a:p>
            <a:r>
              <a:rPr lang="en-US" dirty="0">
                <a:cs typeface="Calibri Light" panose="020F0302020204030204" pitchFamily="34" charset="0"/>
              </a:rPr>
              <a:t>ENSDF assignment was (3</a:t>
            </a:r>
            <a:r>
              <a:rPr lang="en-US" baseline="30000" dirty="0">
                <a:cs typeface="Calibri Light" panose="020F0302020204030204" pitchFamily="34" charset="0"/>
              </a:rPr>
              <a:t>-</a:t>
            </a:r>
            <a:r>
              <a:rPr lang="en-US" dirty="0">
                <a:cs typeface="Calibri Light" panose="020F0302020204030204" pitchFamily="34" charset="0"/>
              </a:rPr>
              <a:t>)</a:t>
            </a:r>
          </a:p>
          <a:p>
            <a:endParaRPr lang="en-US" dirty="0">
              <a:cs typeface="Calibri Light" panose="020F0302020204030204" pitchFamily="34" charset="0"/>
            </a:endParaRPr>
          </a:p>
          <a:p>
            <a:r>
              <a:rPr lang="en-US" dirty="0">
                <a:cs typeface="Calibri Light" panose="020F0302020204030204" pitchFamily="34" charset="0"/>
              </a:rPr>
              <a:t>RIPL had 3</a:t>
            </a:r>
            <a:r>
              <a:rPr lang="en-US" baseline="30000" dirty="0">
                <a:cs typeface="Calibri Light" panose="020F0302020204030204" pitchFamily="34" charset="0"/>
              </a:rPr>
              <a:t>-</a:t>
            </a:r>
          </a:p>
          <a:p>
            <a:endParaRPr lang="en-US" baseline="30000" dirty="0">
              <a:cs typeface="Calibri Light" panose="020F0302020204030204" pitchFamily="34" charset="0"/>
            </a:endParaRPr>
          </a:p>
          <a:p>
            <a:r>
              <a:rPr lang="en-US" dirty="0">
                <a:cs typeface="Calibri Light" panose="020F0302020204030204" pitchFamily="34" charset="0"/>
              </a:rPr>
              <a:t>3</a:t>
            </a:r>
            <a:r>
              <a:rPr lang="en-US" baseline="30000" dirty="0">
                <a:cs typeface="Calibri Light" panose="020F0302020204030204" pitchFamily="34" charset="0"/>
              </a:rPr>
              <a:t>+</a:t>
            </a:r>
            <a:r>
              <a:rPr lang="en-US" dirty="0">
                <a:cs typeface="Calibri Light" panose="020F0302020204030204" pitchFamily="34" charset="0"/>
              </a:rPr>
              <a:t> fit the data</a:t>
            </a:r>
          </a:p>
          <a:p>
            <a:endParaRPr lang="en-US" baseline="30000" dirty="0">
              <a:cs typeface="Calibri Light" panose="020F0302020204030204" pitchFamily="34" charset="0"/>
            </a:endParaRPr>
          </a:p>
          <a:p>
            <a:endParaRPr lang="en-US" dirty="0">
              <a:cs typeface="Calibri Light" panose="020F0302020204030204" pitchFamily="34" charset="0"/>
            </a:endParaRPr>
          </a:p>
        </p:txBody>
      </p:sp>
      <p:sp>
        <p:nvSpPr>
          <p:cNvPr id="6" name="TextBox 5">
            <a:extLst>
              <a:ext uri="{FF2B5EF4-FFF2-40B4-BE49-F238E27FC236}">
                <a16:creationId xmlns:a16="http://schemas.microsoft.com/office/drawing/2014/main" id="{F6957968-F175-486A-A6F0-203CD138B1B3}"/>
              </a:ext>
            </a:extLst>
          </p:cNvPr>
          <p:cNvSpPr txBox="1"/>
          <p:nvPr/>
        </p:nvSpPr>
        <p:spPr>
          <a:xfrm>
            <a:off x="8645236" y="6508865"/>
            <a:ext cx="498764" cy="369332"/>
          </a:xfrm>
          <a:prstGeom prst="rect">
            <a:avLst/>
          </a:prstGeom>
          <a:noFill/>
        </p:spPr>
        <p:txBody>
          <a:bodyPr wrap="square" rtlCol="0">
            <a:spAutoFit/>
          </a:bodyPr>
          <a:lstStyle/>
          <a:p>
            <a:pPr algn="ctr"/>
            <a:r>
              <a:rPr lang="en-US" b="1" dirty="0">
                <a:solidFill>
                  <a:srgbClr val="C28220"/>
                </a:solidFill>
              </a:rPr>
              <a:t>8</a:t>
            </a:r>
          </a:p>
        </p:txBody>
      </p:sp>
      <p:pic>
        <p:nvPicPr>
          <p:cNvPr id="9" name="Picture 2">
            <a:extLst>
              <a:ext uri="{FF2B5EF4-FFF2-40B4-BE49-F238E27FC236}">
                <a16:creationId xmlns:a16="http://schemas.microsoft.com/office/drawing/2014/main" id="{4991AAEC-8150-4934-BA90-E3A9595EAD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15951" y="3401330"/>
            <a:ext cx="4244427" cy="29010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DC6DE0CE-848F-4D00-A9F4-FFA96C4D9C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979464" y="876421"/>
            <a:ext cx="4244427" cy="290105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2A70397-3C0D-45FD-9A96-3ED924E61759}"/>
              </a:ext>
            </a:extLst>
          </p:cNvPr>
          <p:cNvSpPr txBox="1"/>
          <p:nvPr/>
        </p:nvSpPr>
        <p:spPr>
          <a:xfrm>
            <a:off x="5218939" y="1252567"/>
            <a:ext cx="2554978" cy="307777"/>
          </a:xfrm>
          <a:prstGeom prst="rect">
            <a:avLst/>
          </a:prstGeom>
          <a:noFill/>
        </p:spPr>
        <p:txBody>
          <a:bodyPr wrap="square" rtlCol="0">
            <a:spAutoFit/>
          </a:bodyPr>
          <a:lstStyle/>
          <a:p>
            <a:pPr algn="ctr"/>
            <a:r>
              <a:rPr lang="en-US" sz="1400" dirty="0">
                <a:solidFill>
                  <a:srgbClr val="2D637F"/>
                </a:solidFill>
                <a:latin typeface="Lucida Grande"/>
                <a:cs typeface="Times New Roman" panose="02020603050405020304" pitchFamily="18" charset="0"/>
              </a:rPr>
              <a:t>667 </a:t>
            </a:r>
            <a:r>
              <a:rPr lang="en-US" sz="1400" dirty="0" err="1">
                <a:solidFill>
                  <a:srgbClr val="2D637F"/>
                </a:solidFill>
                <a:latin typeface="Lucida Grande"/>
                <a:cs typeface="Times New Roman" panose="02020603050405020304" pitchFamily="18" charset="0"/>
              </a:rPr>
              <a:t>keV</a:t>
            </a:r>
            <a:r>
              <a:rPr lang="en-US" sz="1400" dirty="0">
                <a:solidFill>
                  <a:srgbClr val="2D637F"/>
                </a:solidFill>
                <a:latin typeface="Lucida Grande"/>
                <a:cs typeface="Times New Roman" panose="02020603050405020304" pitchFamily="18" charset="0"/>
              </a:rPr>
              <a:t> gamma</a:t>
            </a:r>
          </a:p>
        </p:txBody>
      </p:sp>
      <p:sp>
        <p:nvSpPr>
          <p:cNvPr id="12" name="TextBox 11">
            <a:extLst>
              <a:ext uri="{FF2B5EF4-FFF2-40B4-BE49-F238E27FC236}">
                <a16:creationId xmlns:a16="http://schemas.microsoft.com/office/drawing/2014/main" id="{6F180760-7072-4DE1-A26E-435FEB78523B}"/>
              </a:ext>
            </a:extLst>
          </p:cNvPr>
          <p:cNvSpPr txBox="1"/>
          <p:nvPr/>
        </p:nvSpPr>
        <p:spPr>
          <a:xfrm>
            <a:off x="5298821" y="3777476"/>
            <a:ext cx="2533286" cy="307777"/>
          </a:xfrm>
          <a:prstGeom prst="rect">
            <a:avLst/>
          </a:prstGeom>
          <a:noFill/>
        </p:spPr>
        <p:txBody>
          <a:bodyPr wrap="square" rtlCol="0">
            <a:spAutoFit/>
          </a:bodyPr>
          <a:lstStyle/>
          <a:p>
            <a:pPr algn="ctr"/>
            <a:r>
              <a:rPr lang="en-US" sz="1400" dirty="0">
                <a:solidFill>
                  <a:srgbClr val="2D637F"/>
                </a:solidFill>
                <a:latin typeface="Lucida Grande"/>
                <a:cs typeface="Times New Roman" panose="02020603050405020304" pitchFamily="18" charset="0"/>
              </a:rPr>
              <a:t>1353 </a:t>
            </a:r>
            <a:r>
              <a:rPr lang="en-US" sz="1400" dirty="0" err="1">
                <a:solidFill>
                  <a:srgbClr val="2D637F"/>
                </a:solidFill>
                <a:latin typeface="Lucida Grande"/>
                <a:cs typeface="Times New Roman" panose="02020603050405020304" pitchFamily="18" charset="0"/>
              </a:rPr>
              <a:t>keV</a:t>
            </a:r>
            <a:r>
              <a:rPr lang="en-US" sz="1400" dirty="0">
                <a:solidFill>
                  <a:srgbClr val="2D637F"/>
                </a:solidFill>
                <a:latin typeface="Lucida Grande"/>
                <a:cs typeface="Times New Roman" panose="02020603050405020304" pitchFamily="18" charset="0"/>
              </a:rPr>
              <a:t> gamma</a:t>
            </a:r>
          </a:p>
        </p:txBody>
      </p:sp>
      <p:sp>
        <p:nvSpPr>
          <p:cNvPr id="15" name="Title 1">
            <a:extLst>
              <a:ext uri="{FF2B5EF4-FFF2-40B4-BE49-F238E27FC236}">
                <a16:creationId xmlns:a16="http://schemas.microsoft.com/office/drawing/2014/main" id="{3D7F6812-6C1E-45A4-B408-92E4FC6DBD3E}"/>
              </a:ext>
            </a:extLst>
          </p:cNvPr>
          <p:cNvSpPr>
            <a:spLocks noGrp="1"/>
          </p:cNvSpPr>
          <p:nvPr>
            <p:ph type="title"/>
          </p:nvPr>
        </p:nvSpPr>
        <p:spPr>
          <a:xfrm>
            <a:off x="482600" y="216131"/>
            <a:ext cx="8023726" cy="700260"/>
          </a:xfrm>
        </p:spPr>
        <p:txBody>
          <a:bodyPr>
            <a:noAutofit/>
          </a:bodyPr>
          <a:lstStyle/>
          <a:p>
            <a:r>
              <a:rPr lang="en-US" sz="2800" dirty="0">
                <a:latin typeface="+mj-lt"/>
              </a:rPr>
              <a:t>For the excited state at 2916 </a:t>
            </a:r>
            <a:r>
              <a:rPr lang="en-US" sz="2800" dirty="0" err="1">
                <a:latin typeface="+mj-lt"/>
              </a:rPr>
              <a:t>keV</a:t>
            </a:r>
            <a:r>
              <a:rPr lang="en-US" sz="2800" dirty="0">
                <a:latin typeface="+mj-lt"/>
              </a:rPr>
              <a:t>, the 1972  Table of Isotopes assigned 3</a:t>
            </a:r>
            <a:r>
              <a:rPr lang="en-US" sz="2800" baseline="30000" dirty="0">
                <a:latin typeface="+mj-lt"/>
              </a:rPr>
              <a:t>-</a:t>
            </a:r>
          </a:p>
        </p:txBody>
      </p:sp>
      <p:sp>
        <p:nvSpPr>
          <p:cNvPr id="16" name="TextBox 15">
            <a:extLst>
              <a:ext uri="{FF2B5EF4-FFF2-40B4-BE49-F238E27FC236}">
                <a16:creationId xmlns:a16="http://schemas.microsoft.com/office/drawing/2014/main" id="{C20EB829-5933-4E5B-A746-5C3FC448814E}"/>
              </a:ext>
            </a:extLst>
          </p:cNvPr>
          <p:cNvSpPr txBox="1"/>
          <p:nvPr/>
        </p:nvSpPr>
        <p:spPr>
          <a:xfrm>
            <a:off x="2268071" y="6529239"/>
            <a:ext cx="4926665" cy="369332"/>
          </a:xfrm>
          <a:prstGeom prst="rect">
            <a:avLst/>
          </a:prstGeom>
          <a:noFill/>
        </p:spPr>
        <p:txBody>
          <a:bodyPr wrap="square" rtlCol="0">
            <a:spAutoFit/>
          </a:bodyPr>
          <a:lstStyle/>
          <a:p>
            <a:pPr algn="ctr"/>
            <a:r>
              <a:rPr lang="en-US" dirty="0">
                <a:solidFill>
                  <a:srgbClr val="E09E19"/>
                </a:solidFill>
                <a:latin typeface="+mj-lt"/>
              </a:rPr>
              <a:t>November 08, 2017 | Nuclear Data Week 2017 </a:t>
            </a:r>
          </a:p>
        </p:txBody>
      </p:sp>
    </p:spTree>
    <p:extLst>
      <p:ext uri="{BB962C8B-B14F-4D97-AF65-F5344CB8AC3E}">
        <p14:creationId xmlns:p14="http://schemas.microsoft.com/office/powerpoint/2010/main" val="3056398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957968-F175-486A-A6F0-203CD138B1B3}"/>
              </a:ext>
            </a:extLst>
          </p:cNvPr>
          <p:cNvSpPr txBox="1"/>
          <p:nvPr/>
        </p:nvSpPr>
        <p:spPr>
          <a:xfrm>
            <a:off x="8645236" y="6508865"/>
            <a:ext cx="498764" cy="369332"/>
          </a:xfrm>
          <a:prstGeom prst="rect">
            <a:avLst/>
          </a:prstGeom>
          <a:noFill/>
        </p:spPr>
        <p:txBody>
          <a:bodyPr wrap="square" rtlCol="0">
            <a:spAutoFit/>
          </a:bodyPr>
          <a:lstStyle/>
          <a:p>
            <a:pPr algn="ctr"/>
            <a:r>
              <a:rPr lang="en-US" b="1" dirty="0">
                <a:solidFill>
                  <a:srgbClr val="C28220"/>
                </a:solidFill>
              </a:rPr>
              <a:t>9</a:t>
            </a:r>
          </a:p>
        </p:txBody>
      </p:sp>
      <p:pic>
        <p:nvPicPr>
          <p:cNvPr id="4" name="Picture 3">
            <a:extLst>
              <a:ext uri="{FF2B5EF4-FFF2-40B4-BE49-F238E27FC236}">
                <a16:creationId xmlns:a16="http://schemas.microsoft.com/office/drawing/2014/main" id="{8F5651EF-550A-4FCC-B90A-C8BED6BFAA61}"/>
              </a:ext>
            </a:extLst>
          </p:cNvPr>
          <p:cNvPicPr>
            <a:picLocks noChangeAspect="1"/>
          </p:cNvPicPr>
          <p:nvPr/>
        </p:nvPicPr>
        <p:blipFill rotWithShape="1">
          <a:blip r:embed="rId2"/>
          <a:srcRect l="24091" t="13429" r="16058" b="43179"/>
          <a:stretch/>
        </p:blipFill>
        <p:spPr>
          <a:xfrm>
            <a:off x="780267" y="1371428"/>
            <a:ext cx="7171765" cy="4207428"/>
          </a:xfrm>
          <a:prstGeom prst="rect">
            <a:avLst/>
          </a:prstGeom>
        </p:spPr>
      </p:pic>
      <p:sp>
        <p:nvSpPr>
          <p:cNvPr id="11" name="TextBox 10">
            <a:extLst>
              <a:ext uri="{FF2B5EF4-FFF2-40B4-BE49-F238E27FC236}">
                <a16:creationId xmlns:a16="http://schemas.microsoft.com/office/drawing/2014/main" id="{FAE9D221-E23B-4854-B3C3-CFA74E774B62}"/>
              </a:ext>
            </a:extLst>
          </p:cNvPr>
          <p:cNvSpPr txBox="1"/>
          <p:nvPr/>
        </p:nvSpPr>
        <p:spPr>
          <a:xfrm>
            <a:off x="2268071" y="6529239"/>
            <a:ext cx="4926665" cy="369332"/>
          </a:xfrm>
          <a:prstGeom prst="rect">
            <a:avLst/>
          </a:prstGeom>
          <a:noFill/>
        </p:spPr>
        <p:txBody>
          <a:bodyPr wrap="square" rtlCol="0">
            <a:spAutoFit/>
          </a:bodyPr>
          <a:lstStyle/>
          <a:p>
            <a:pPr algn="ctr"/>
            <a:r>
              <a:rPr lang="en-US" dirty="0">
                <a:solidFill>
                  <a:srgbClr val="E09E19"/>
                </a:solidFill>
                <a:latin typeface="+mj-lt"/>
              </a:rPr>
              <a:t>November 08, 2017 | Nuclear Data Week 2017 </a:t>
            </a:r>
          </a:p>
        </p:txBody>
      </p:sp>
      <p:sp>
        <p:nvSpPr>
          <p:cNvPr id="13" name="Content Placeholder 4">
            <a:extLst>
              <a:ext uri="{FF2B5EF4-FFF2-40B4-BE49-F238E27FC236}">
                <a16:creationId xmlns:a16="http://schemas.microsoft.com/office/drawing/2014/main" id="{0D096F97-103A-42AE-BF8A-C3AB592392BD}"/>
              </a:ext>
            </a:extLst>
          </p:cNvPr>
          <p:cNvSpPr txBox="1">
            <a:spLocks/>
          </p:cNvSpPr>
          <p:nvPr/>
        </p:nvSpPr>
        <p:spPr>
          <a:xfrm>
            <a:off x="2246230" y="1099237"/>
            <a:ext cx="4496724" cy="5323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rgbClr val="2D637F"/>
                </a:solidFill>
                <a:latin typeface="Lucida Grande"/>
                <a:ea typeface="+mn-ea"/>
                <a:cs typeface="Lucida Grande"/>
              </a:defRPr>
            </a:lvl1pPr>
            <a:lvl2pPr marL="742950" indent="-285750" algn="l" defTabSz="457200" rtl="0" eaLnBrk="1" latinLnBrk="0" hangingPunct="1">
              <a:spcBef>
                <a:spcPct val="20000"/>
              </a:spcBef>
              <a:buFont typeface="Arial"/>
              <a:buChar char="–"/>
              <a:defRPr sz="2000" kern="1200">
                <a:solidFill>
                  <a:srgbClr val="2D637F"/>
                </a:solidFill>
                <a:latin typeface="Lucida Grande"/>
                <a:ea typeface="+mn-ea"/>
                <a:cs typeface="Lucida Grande"/>
              </a:defRPr>
            </a:lvl2pPr>
            <a:lvl3pPr marL="1143000" indent="-228600" algn="l" defTabSz="457200" rtl="0" eaLnBrk="1" latinLnBrk="0" hangingPunct="1">
              <a:spcBef>
                <a:spcPct val="20000"/>
              </a:spcBef>
              <a:buFont typeface="Arial"/>
              <a:buChar char="•"/>
              <a:defRPr sz="1800" kern="1200">
                <a:solidFill>
                  <a:srgbClr val="2D637F"/>
                </a:solidFill>
                <a:latin typeface="Lucida Grande"/>
                <a:ea typeface="+mn-ea"/>
                <a:cs typeface="Lucida Grande"/>
              </a:defRPr>
            </a:lvl3pPr>
            <a:lvl4pPr marL="1600200" indent="-228600" algn="l" defTabSz="457200" rtl="0" eaLnBrk="1" latinLnBrk="0" hangingPunct="1">
              <a:spcBef>
                <a:spcPct val="20000"/>
              </a:spcBef>
              <a:buFont typeface="Arial"/>
              <a:buChar char="–"/>
              <a:defRPr sz="1600" kern="1200">
                <a:solidFill>
                  <a:srgbClr val="2D637F"/>
                </a:solidFill>
                <a:latin typeface="Lucida Grande"/>
                <a:ea typeface="+mn-ea"/>
                <a:cs typeface="Lucida Grande"/>
              </a:defRPr>
            </a:lvl4pPr>
            <a:lvl5pPr marL="2057400" indent="-228600" algn="l" defTabSz="457200" rtl="0" eaLnBrk="1" latinLnBrk="0" hangingPunct="1">
              <a:spcBef>
                <a:spcPct val="20000"/>
              </a:spcBef>
              <a:buFont typeface="Arial"/>
              <a:buChar char="»"/>
              <a:defRPr sz="1400" kern="1200">
                <a:solidFill>
                  <a:srgbClr val="2D637F"/>
                </a:solidFill>
                <a:latin typeface="Lucida Grande"/>
                <a:ea typeface="+mn-ea"/>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aseline="30000">
                <a:cs typeface="Calibri Light" panose="020F0302020204030204" pitchFamily="34" charset="0"/>
              </a:rPr>
              <a:t>86</a:t>
            </a:r>
            <a:r>
              <a:rPr lang="en-US">
                <a:cs typeface="Calibri Light" panose="020F0302020204030204" pitchFamily="34" charset="0"/>
              </a:rPr>
              <a:t>Kr partial level scheme</a:t>
            </a:r>
            <a:endParaRPr lang="en-US" dirty="0">
              <a:cs typeface="Calibri Light" panose="020F0302020204030204" pitchFamily="34" charset="0"/>
            </a:endParaRPr>
          </a:p>
        </p:txBody>
      </p:sp>
      <p:sp>
        <p:nvSpPr>
          <p:cNvPr id="12" name="Title 1">
            <a:extLst>
              <a:ext uri="{FF2B5EF4-FFF2-40B4-BE49-F238E27FC236}">
                <a16:creationId xmlns:a16="http://schemas.microsoft.com/office/drawing/2014/main" id="{586BB37C-40E6-44E9-AFBF-648EBD898738}"/>
              </a:ext>
            </a:extLst>
          </p:cNvPr>
          <p:cNvSpPr>
            <a:spLocks noGrp="1"/>
          </p:cNvSpPr>
          <p:nvPr>
            <p:ph type="title"/>
          </p:nvPr>
        </p:nvSpPr>
        <p:spPr>
          <a:xfrm>
            <a:off x="482600" y="216131"/>
            <a:ext cx="8023726" cy="700260"/>
          </a:xfrm>
        </p:spPr>
        <p:txBody>
          <a:bodyPr>
            <a:noAutofit/>
          </a:bodyPr>
          <a:lstStyle/>
          <a:p>
            <a:r>
              <a:rPr lang="en-US" sz="2800" dirty="0">
                <a:latin typeface="+mj-lt"/>
              </a:rPr>
              <a:t>These cross sections suggested changes to  five of the level assignments</a:t>
            </a:r>
          </a:p>
        </p:txBody>
      </p:sp>
    </p:spTree>
    <p:extLst>
      <p:ext uri="{BB962C8B-B14F-4D97-AF65-F5344CB8AC3E}">
        <p14:creationId xmlns:p14="http://schemas.microsoft.com/office/powerpoint/2010/main" val="1667574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957968-F175-486A-A6F0-203CD138B1B3}"/>
              </a:ext>
            </a:extLst>
          </p:cNvPr>
          <p:cNvSpPr txBox="1"/>
          <p:nvPr/>
        </p:nvSpPr>
        <p:spPr>
          <a:xfrm>
            <a:off x="8645236" y="6508865"/>
            <a:ext cx="498764" cy="369332"/>
          </a:xfrm>
          <a:prstGeom prst="rect">
            <a:avLst/>
          </a:prstGeom>
          <a:noFill/>
        </p:spPr>
        <p:txBody>
          <a:bodyPr wrap="square" rtlCol="0">
            <a:spAutoFit/>
          </a:bodyPr>
          <a:lstStyle/>
          <a:p>
            <a:pPr algn="ctr"/>
            <a:r>
              <a:rPr lang="en-US" b="1" dirty="0">
                <a:solidFill>
                  <a:srgbClr val="C28220"/>
                </a:solidFill>
              </a:rPr>
              <a:t>9</a:t>
            </a:r>
          </a:p>
        </p:txBody>
      </p:sp>
      <p:pic>
        <p:nvPicPr>
          <p:cNvPr id="5" name="Picture 4">
            <a:extLst>
              <a:ext uri="{FF2B5EF4-FFF2-40B4-BE49-F238E27FC236}">
                <a16:creationId xmlns:a16="http://schemas.microsoft.com/office/drawing/2014/main" id="{2CA2CC57-D9D9-48EA-8403-C8EAFC747E37}"/>
              </a:ext>
            </a:extLst>
          </p:cNvPr>
          <p:cNvPicPr>
            <a:picLocks noChangeAspect="1"/>
          </p:cNvPicPr>
          <p:nvPr/>
        </p:nvPicPr>
        <p:blipFill rotWithShape="1">
          <a:blip r:embed="rId2"/>
          <a:srcRect l="24790" t="14378" r="15287" b="42286"/>
          <a:stretch/>
        </p:blipFill>
        <p:spPr>
          <a:xfrm>
            <a:off x="851982" y="1446360"/>
            <a:ext cx="7207628" cy="4218099"/>
          </a:xfrm>
          <a:prstGeom prst="rect">
            <a:avLst/>
          </a:prstGeom>
        </p:spPr>
      </p:pic>
      <p:sp>
        <p:nvSpPr>
          <p:cNvPr id="8" name="Title 1">
            <a:extLst>
              <a:ext uri="{FF2B5EF4-FFF2-40B4-BE49-F238E27FC236}">
                <a16:creationId xmlns:a16="http://schemas.microsoft.com/office/drawing/2014/main" id="{D37BC3EC-039E-4BAD-BEEE-979AA075CF3E}"/>
              </a:ext>
            </a:extLst>
          </p:cNvPr>
          <p:cNvSpPr>
            <a:spLocks noGrp="1"/>
          </p:cNvSpPr>
          <p:nvPr>
            <p:ph type="title"/>
          </p:nvPr>
        </p:nvSpPr>
        <p:spPr>
          <a:xfrm>
            <a:off x="482600" y="216131"/>
            <a:ext cx="8023726" cy="700260"/>
          </a:xfrm>
        </p:spPr>
        <p:txBody>
          <a:bodyPr>
            <a:noAutofit/>
          </a:bodyPr>
          <a:lstStyle/>
          <a:p>
            <a:r>
              <a:rPr lang="en-US" sz="2800" dirty="0">
                <a:latin typeface="+mj-lt"/>
              </a:rPr>
              <a:t>These cross sections suggested changes to  five of the level assignments</a:t>
            </a:r>
          </a:p>
        </p:txBody>
      </p:sp>
      <p:sp>
        <p:nvSpPr>
          <p:cNvPr id="10" name="TextBox 9">
            <a:extLst>
              <a:ext uri="{FF2B5EF4-FFF2-40B4-BE49-F238E27FC236}">
                <a16:creationId xmlns:a16="http://schemas.microsoft.com/office/drawing/2014/main" id="{CCE93D80-2C8A-4578-ACC8-11D65F3F077E}"/>
              </a:ext>
            </a:extLst>
          </p:cNvPr>
          <p:cNvSpPr txBox="1"/>
          <p:nvPr/>
        </p:nvSpPr>
        <p:spPr>
          <a:xfrm>
            <a:off x="2268071" y="6529239"/>
            <a:ext cx="4926665" cy="369332"/>
          </a:xfrm>
          <a:prstGeom prst="rect">
            <a:avLst/>
          </a:prstGeom>
          <a:noFill/>
        </p:spPr>
        <p:txBody>
          <a:bodyPr wrap="square" rtlCol="0">
            <a:spAutoFit/>
          </a:bodyPr>
          <a:lstStyle/>
          <a:p>
            <a:pPr algn="ctr"/>
            <a:r>
              <a:rPr lang="en-US" dirty="0">
                <a:solidFill>
                  <a:srgbClr val="E09E19"/>
                </a:solidFill>
                <a:latin typeface="+mj-lt"/>
              </a:rPr>
              <a:t>November 08, 2017 | Nuclear Data Week 2017 </a:t>
            </a:r>
          </a:p>
        </p:txBody>
      </p:sp>
      <p:sp>
        <p:nvSpPr>
          <p:cNvPr id="11" name="Content Placeholder 4">
            <a:extLst>
              <a:ext uri="{FF2B5EF4-FFF2-40B4-BE49-F238E27FC236}">
                <a16:creationId xmlns:a16="http://schemas.microsoft.com/office/drawing/2014/main" id="{1D42638E-0B66-4DC2-AB12-2C979D47C605}"/>
              </a:ext>
            </a:extLst>
          </p:cNvPr>
          <p:cNvSpPr>
            <a:spLocks noGrp="1"/>
          </p:cNvSpPr>
          <p:nvPr>
            <p:ph idx="1"/>
          </p:nvPr>
        </p:nvSpPr>
        <p:spPr>
          <a:xfrm>
            <a:off x="2246230" y="1099237"/>
            <a:ext cx="4496724" cy="532340"/>
          </a:xfrm>
        </p:spPr>
        <p:txBody>
          <a:bodyPr/>
          <a:lstStyle/>
          <a:p>
            <a:pPr marL="0" indent="0" algn="ctr">
              <a:buNone/>
            </a:pPr>
            <a:r>
              <a:rPr lang="en-US" baseline="30000" dirty="0">
                <a:cs typeface="Calibri Light" panose="020F0302020204030204" pitchFamily="34" charset="0"/>
              </a:rPr>
              <a:t>86</a:t>
            </a:r>
            <a:r>
              <a:rPr lang="en-US" dirty="0">
                <a:cs typeface="Calibri Light" panose="020F0302020204030204" pitchFamily="34" charset="0"/>
              </a:rPr>
              <a:t>Kr partial level scheme</a:t>
            </a:r>
          </a:p>
        </p:txBody>
      </p:sp>
    </p:spTree>
    <p:extLst>
      <p:ext uri="{BB962C8B-B14F-4D97-AF65-F5344CB8AC3E}">
        <p14:creationId xmlns:p14="http://schemas.microsoft.com/office/powerpoint/2010/main" val="3380810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957968-F175-486A-A6F0-203CD138B1B3}"/>
              </a:ext>
            </a:extLst>
          </p:cNvPr>
          <p:cNvSpPr txBox="1"/>
          <p:nvPr/>
        </p:nvSpPr>
        <p:spPr>
          <a:xfrm>
            <a:off x="8645236" y="6508865"/>
            <a:ext cx="498764" cy="369332"/>
          </a:xfrm>
          <a:prstGeom prst="rect">
            <a:avLst/>
          </a:prstGeom>
          <a:noFill/>
        </p:spPr>
        <p:txBody>
          <a:bodyPr wrap="square" rtlCol="0">
            <a:spAutoFit/>
          </a:bodyPr>
          <a:lstStyle/>
          <a:p>
            <a:pPr algn="ctr"/>
            <a:r>
              <a:rPr lang="en-US" b="1" dirty="0">
                <a:solidFill>
                  <a:srgbClr val="C28220"/>
                </a:solidFill>
              </a:rPr>
              <a:t>9</a:t>
            </a:r>
          </a:p>
        </p:txBody>
      </p:sp>
      <p:pic>
        <p:nvPicPr>
          <p:cNvPr id="5" name="Picture 4">
            <a:extLst>
              <a:ext uri="{FF2B5EF4-FFF2-40B4-BE49-F238E27FC236}">
                <a16:creationId xmlns:a16="http://schemas.microsoft.com/office/drawing/2014/main" id="{2CA2CC57-D9D9-48EA-8403-C8EAFC747E37}"/>
              </a:ext>
            </a:extLst>
          </p:cNvPr>
          <p:cNvPicPr>
            <a:picLocks noChangeAspect="1"/>
          </p:cNvPicPr>
          <p:nvPr/>
        </p:nvPicPr>
        <p:blipFill rotWithShape="1">
          <a:blip r:embed="rId2"/>
          <a:srcRect l="24790" t="14378" r="15287" b="42286"/>
          <a:stretch/>
        </p:blipFill>
        <p:spPr>
          <a:xfrm>
            <a:off x="851982" y="1446360"/>
            <a:ext cx="7207628" cy="4218099"/>
          </a:xfrm>
          <a:prstGeom prst="rect">
            <a:avLst/>
          </a:prstGeom>
        </p:spPr>
      </p:pic>
      <p:sp>
        <p:nvSpPr>
          <p:cNvPr id="8" name="Title 1">
            <a:extLst>
              <a:ext uri="{FF2B5EF4-FFF2-40B4-BE49-F238E27FC236}">
                <a16:creationId xmlns:a16="http://schemas.microsoft.com/office/drawing/2014/main" id="{D37BC3EC-039E-4BAD-BEEE-979AA075CF3E}"/>
              </a:ext>
            </a:extLst>
          </p:cNvPr>
          <p:cNvSpPr>
            <a:spLocks noGrp="1"/>
          </p:cNvSpPr>
          <p:nvPr>
            <p:ph type="title"/>
          </p:nvPr>
        </p:nvSpPr>
        <p:spPr>
          <a:xfrm>
            <a:off x="482600" y="216131"/>
            <a:ext cx="8023726" cy="700260"/>
          </a:xfrm>
        </p:spPr>
        <p:txBody>
          <a:bodyPr>
            <a:noAutofit/>
          </a:bodyPr>
          <a:lstStyle/>
          <a:p>
            <a:r>
              <a:rPr lang="en-US" sz="2800" dirty="0">
                <a:latin typeface="+mj-lt"/>
              </a:rPr>
              <a:t>These cross sections suggested changes to  five of the level assignments</a:t>
            </a:r>
          </a:p>
        </p:txBody>
      </p:sp>
      <p:sp>
        <p:nvSpPr>
          <p:cNvPr id="10" name="TextBox 9">
            <a:extLst>
              <a:ext uri="{FF2B5EF4-FFF2-40B4-BE49-F238E27FC236}">
                <a16:creationId xmlns:a16="http://schemas.microsoft.com/office/drawing/2014/main" id="{CCE93D80-2C8A-4578-ACC8-11D65F3F077E}"/>
              </a:ext>
            </a:extLst>
          </p:cNvPr>
          <p:cNvSpPr txBox="1"/>
          <p:nvPr/>
        </p:nvSpPr>
        <p:spPr>
          <a:xfrm>
            <a:off x="2268071" y="6529239"/>
            <a:ext cx="4926665" cy="369332"/>
          </a:xfrm>
          <a:prstGeom prst="rect">
            <a:avLst/>
          </a:prstGeom>
          <a:noFill/>
        </p:spPr>
        <p:txBody>
          <a:bodyPr wrap="square" rtlCol="0">
            <a:spAutoFit/>
          </a:bodyPr>
          <a:lstStyle/>
          <a:p>
            <a:pPr algn="ctr"/>
            <a:r>
              <a:rPr lang="en-US" dirty="0">
                <a:solidFill>
                  <a:srgbClr val="E09E19"/>
                </a:solidFill>
                <a:latin typeface="+mj-lt"/>
              </a:rPr>
              <a:t>November 08, 2017 | Nuclear Data Week 2017 </a:t>
            </a:r>
          </a:p>
        </p:txBody>
      </p:sp>
      <p:sp>
        <p:nvSpPr>
          <p:cNvPr id="11" name="Content Placeholder 4">
            <a:extLst>
              <a:ext uri="{FF2B5EF4-FFF2-40B4-BE49-F238E27FC236}">
                <a16:creationId xmlns:a16="http://schemas.microsoft.com/office/drawing/2014/main" id="{1D42638E-0B66-4DC2-AB12-2C979D47C605}"/>
              </a:ext>
            </a:extLst>
          </p:cNvPr>
          <p:cNvSpPr>
            <a:spLocks noGrp="1"/>
          </p:cNvSpPr>
          <p:nvPr>
            <p:ph idx="1"/>
          </p:nvPr>
        </p:nvSpPr>
        <p:spPr>
          <a:xfrm>
            <a:off x="2246230" y="1099237"/>
            <a:ext cx="4496724" cy="532340"/>
          </a:xfrm>
        </p:spPr>
        <p:txBody>
          <a:bodyPr/>
          <a:lstStyle/>
          <a:p>
            <a:pPr marL="0" indent="0" algn="ctr">
              <a:buNone/>
            </a:pPr>
            <a:r>
              <a:rPr lang="en-US" baseline="30000" dirty="0">
                <a:cs typeface="Calibri Light" panose="020F0302020204030204" pitchFamily="34" charset="0"/>
              </a:rPr>
              <a:t>86</a:t>
            </a:r>
            <a:r>
              <a:rPr lang="en-US" dirty="0">
                <a:cs typeface="Calibri Light" panose="020F0302020204030204" pitchFamily="34" charset="0"/>
              </a:rPr>
              <a:t>Kr partial level scheme</a:t>
            </a:r>
          </a:p>
        </p:txBody>
      </p:sp>
      <p:sp>
        <p:nvSpPr>
          <p:cNvPr id="2" name="TextBox 1">
            <a:extLst>
              <a:ext uri="{FF2B5EF4-FFF2-40B4-BE49-F238E27FC236}">
                <a16:creationId xmlns:a16="http://schemas.microsoft.com/office/drawing/2014/main" id="{3E6E18E0-D958-4531-BC0C-A3B22A962E04}"/>
              </a:ext>
            </a:extLst>
          </p:cNvPr>
          <p:cNvSpPr txBox="1"/>
          <p:nvPr/>
        </p:nvSpPr>
        <p:spPr>
          <a:xfrm>
            <a:off x="767373" y="1867952"/>
            <a:ext cx="3727090" cy="923330"/>
          </a:xfrm>
          <a:prstGeom prst="rect">
            <a:avLst/>
          </a:prstGeom>
          <a:solidFill>
            <a:schemeClr val="bg1"/>
          </a:solidFill>
          <a:ln>
            <a:solidFill>
              <a:srgbClr val="2D637F"/>
            </a:solidFill>
          </a:ln>
          <a:effectLst>
            <a:outerShdw blurRad="50800" dist="38100" dir="2700000" algn="tl" rotWithShape="0">
              <a:prstClr val="black">
                <a:alpha val="40000"/>
              </a:prstClr>
            </a:outerShdw>
          </a:effectLst>
        </p:spPr>
        <p:txBody>
          <a:bodyPr wrap="square" rtlCol="0">
            <a:spAutoFit/>
          </a:bodyPr>
          <a:lstStyle/>
          <a:p>
            <a:pPr algn="ctr"/>
            <a:r>
              <a:rPr lang="en-US" dirty="0">
                <a:solidFill>
                  <a:srgbClr val="2D637F"/>
                </a:solidFill>
                <a:latin typeface="Lucida Grande"/>
              </a:rPr>
              <a:t>Similar work has been done using thermal capture gamma cross sections, modeled with DICEBOX</a:t>
            </a:r>
          </a:p>
        </p:txBody>
      </p:sp>
      <p:pic>
        <p:nvPicPr>
          <p:cNvPr id="3" name="Picture 2">
            <a:extLst>
              <a:ext uri="{FF2B5EF4-FFF2-40B4-BE49-F238E27FC236}">
                <a16:creationId xmlns:a16="http://schemas.microsoft.com/office/drawing/2014/main" id="{34CF8275-9974-413A-8F54-55C50CD862E2}"/>
              </a:ext>
            </a:extLst>
          </p:cNvPr>
          <p:cNvPicPr>
            <a:picLocks noChangeAspect="1"/>
          </p:cNvPicPr>
          <p:nvPr/>
        </p:nvPicPr>
        <p:blipFill rotWithShape="1">
          <a:blip r:embed="rId3"/>
          <a:srcRect t="25893"/>
          <a:stretch/>
        </p:blipFill>
        <p:spPr>
          <a:xfrm>
            <a:off x="750019" y="2906205"/>
            <a:ext cx="6926460" cy="1673275"/>
          </a:xfrm>
          <a:prstGeom prst="rect">
            <a:avLst/>
          </a:prstGeom>
          <a:ln>
            <a:solidFill>
              <a:schemeClr val="bg1"/>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CD81C248-3F58-4598-B343-B68B39D55727}"/>
              </a:ext>
            </a:extLst>
          </p:cNvPr>
          <p:cNvPicPr>
            <a:picLocks noChangeAspect="1"/>
          </p:cNvPicPr>
          <p:nvPr/>
        </p:nvPicPr>
        <p:blipFill rotWithShape="1">
          <a:blip r:embed="rId4"/>
          <a:srcRect t="8561"/>
          <a:stretch/>
        </p:blipFill>
        <p:spPr>
          <a:xfrm>
            <a:off x="1657209" y="4804913"/>
            <a:ext cx="6262777" cy="1703952"/>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21117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957968-F175-486A-A6F0-203CD138B1B3}"/>
              </a:ext>
            </a:extLst>
          </p:cNvPr>
          <p:cNvSpPr txBox="1"/>
          <p:nvPr/>
        </p:nvSpPr>
        <p:spPr>
          <a:xfrm>
            <a:off x="8645236" y="6508865"/>
            <a:ext cx="498764" cy="369332"/>
          </a:xfrm>
          <a:prstGeom prst="rect">
            <a:avLst/>
          </a:prstGeom>
          <a:noFill/>
        </p:spPr>
        <p:txBody>
          <a:bodyPr wrap="square" rtlCol="0">
            <a:spAutoFit/>
          </a:bodyPr>
          <a:lstStyle/>
          <a:p>
            <a:pPr algn="ctr"/>
            <a:r>
              <a:rPr lang="en-US" b="1" dirty="0">
                <a:solidFill>
                  <a:srgbClr val="C28220"/>
                </a:solidFill>
              </a:rPr>
              <a:t>10</a:t>
            </a:r>
          </a:p>
        </p:txBody>
      </p:sp>
      <p:pic>
        <p:nvPicPr>
          <p:cNvPr id="8" name="Picture 7">
            <a:extLst>
              <a:ext uri="{FF2B5EF4-FFF2-40B4-BE49-F238E27FC236}">
                <a16:creationId xmlns:a16="http://schemas.microsoft.com/office/drawing/2014/main" id="{C65A962C-5F83-41B7-A6C8-25D9FE1EF2A4}"/>
              </a:ext>
            </a:extLst>
          </p:cNvPr>
          <p:cNvPicPr>
            <a:picLocks noChangeAspect="1"/>
          </p:cNvPicPr>
          <p:nvPr/>
        </p:nvPicPr>
        <p:blipFill>
          <a:blip r:embed="rId3"/>
          <a:stretch>
            <a:fillRect/>
          </a:stretch>
        </p:blipFill>
        <p:spPr>
          <a:xfrm>
            <a:off x="253192" y="1091591"/>
            <a:ext cx="4779408" cy="2672195"/>
          </a:xfrm>
          <a:prstGeom prst="rect">
            <a:avLst/>
          </a:prstGeom>
        </p:spPr>
      </p:pic>
      <p:sp>
        <p:nvSpPr>
          <p:cNvPr id="11" name="Title 1">
            <a:extLst>
              <a:ext uri="{FF2B5EF4-FFF2-40B4-BE49-F238E27FC236}">
                <a16:creationId xmlns:a16="http://schemas.microsoft.com/office/drawing/2014/main" id="{5EADDC41-3987-45B6-B6E6-60DB15BFA26E}"/>
              </a:ext>
            </a:extLst>
          </p:cNvPr>
          <p:cNvSpPr>
            <a:spLocks noGrp="1"/>
          </p:cNvSpPr>
          <p:nvPr>
            <p:ph type="title"/>
          </p:nvPr>
        </p:nvSpPr>
        <p:spPr>
          <a:xfrm>
            <a:off x="482600" y="216131"/>
            <a:ext cx="8023726" cy="700260"/>
          </a:xfrm>
        </p:spPr>
        <p:txBody>
          <a:bodyPr>
            <a:noAutofit/>
          </a:bodyPr>
          <a:lstStyle/>
          <a:p>
            <a:r>
              <a:rPr lang="en-US" sz="2800" dirty="0">
                <a:latin typeface="+mj-lt"/>
              </a:rPr>
              <a:t>The</a:t>
            </a:r>
            <a:r>
              <a:rPr lang="en-US" sz="2800" baseline="30000" dirty="0">
                <a:latin typeface="+mj-lt"/>
              </a:rPr>
              <a:t> 86</a:t>
            </a:r>
            <a:r>
              <a:rPr lang="en-US" sz="2800" dirty="0">
                <a:latin typeface="+mj-lt"/>
              </a:rPr>
              <a:t>Kr evaluation is finished but will require some work to get into ENDF format</a:t>
            </a:r>
          </a:p>
        </p:txBody>
      </p:sp>
      <p:sp>
        <p:nvSpPr>
          <p:cNvPr id="7" name="TextBox 6">
            <a:extLst>
              <a:ext uri="{FF2B5EF4-FFF2-40B4-BE49-F238E27FC236}">
                <a16:creationId xmlns:a16="http://schemas.microsoft.com/office/drawing/2014/main" id="{42E20932-B041-4BC9-98BE-53500562BB5B}"/>
              </a:ext>
            </a:extLst>
          </p:cNvPr>
          <p:cNvSpPr txBox="1"/>
          <p:nvPr/>
        </p:nvSpPr>
        <p:spPr>
          <a:xfrm>
            <a:off x="1347496" y="1053072"/>
            <a:ext cx="2590800" cy="369332"/>
          </a:xfrm>
          <a:prstGeom prst="rect">
            <a:avLst/>
          </a:prstGeom>
          <a:noFill/>
        </p:spPr>
        <p:txBody>
          <a:bodyPr wrap="square" rtlCol="0">
            <a:spAutoFit/>
          </a:bodyPr>
          <a:lstStyle/>
          <a:p>
            <a:pPr algn="ctr"/>
            <a:r>
              <a:rPr lang="en-US" dirty="0">
                <a:solidFill>
                  <a:srgbClr val="2D637F"/>
                </a:solidFill>
                <a:latin typeface="Lucida Grande"/>
              </a:rPr>
              <a:t>total cross section</a:t>
            </a:r>
          </a:p>
        </p:txBody>
      </p:sp>
      <p:sp>
        <p:nvSpPr>
          <p:cNvPr id="16" name="TextBox 15">
            <a:extLst>
              <a:ext uri="{FF2B5EF4-FFF2-40B4-BE49-F238E27FC236}">
                <a16:creationId xmlns:a16="http://schemas.microsoft.com/office/drawing/2014/main" id="{77C37562-669E-490E-B269-3E6713C06890}"/>
              </a:ext>
            </a:extLst>
          </p:cNvPr>
          <p:cNvSpPr txBox="1"/>
          <p:nvPr/>
        </p:nvSpPr>
        <p:spPr>
          <a:xfrm>
            <a:off x="2268071" y="6529239"/>
            <a:ext cx="4926665" cy="369332"/>
          </a:xfrm>
          <a:prstGeom prst="rect">
            <a:avLst/>
          </a:prstGeom>
          <a:noFill/>
        </p:spPr>
        <p:txBody>
          <a:bodyPr wrap="square" rtlCol="0">
            <a:spAutoFit/>
          </a:bodyPr>
          <a:lstStyle/>
          <a:p>
            <a:pPr algn="ctr"/>
            <a:r>
              <a:rPr lang="en-US" dirty="0">
                <a:solidFill>
                  <a:srgbClr val="E09E19"/>
                </a:solidFill>
                <a:latin typeface="+mj-lt"/>
              </a:rPr>
              <a:t>November 08, 2017 | Nuclear Data Week 2017 </a:t>
            </a:r>
          </a:p>
        </p:txBody>
      </p:sp>
    </p:spTree>
    <p:extLst>
      <p:ext uri="{BB962C8B-B14F-4D97-AF65-F5344CB8AC3E}">
        <p14:creationId xmlns:p14="http://schemas.microsoft.com/office/powerpoint/2010/main" val="181622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957968-F175-486A-A6F0-203CD138B1B3}"/>
              </a:ext>
            </a:extLst>
          </p:cNvPr>
          <p:cNvSpPr txBox="1"/>
          <p:nvPr/>
        </p:nvSpPr>
        <p:spPr>
          <a:xfrm>
            <a:off x="8645236" y="6508865"/>
            <a:ext cx="498764" cy="369332"/>
          </a:xfrm>
          <a:prstGeom prst="rect">
            <a:avLst/>
          </a:prstGeom>
          <a:noFill/>
        </p:spPr>
        <p:txBody>
          <a:bodyPr wrap="square" rtlCol="0">
            <a:spAutoFit/>
          </a:bodyPr>
          <a:lstStyle/>
          <a:p>
            <a:pPr algn="ctr"/>
            <a:r>
              <a:rPr lang="en-US" b="1" dirty="0">
                <a:solidFill>
                  <a:srgbClr val="C28220"/>
                </a:solidFill>
              </a:rPr>
              <a:t>10</a:t>
            </a:r>
          </a:p>
        </p:txBody>
      </p:sp>
      <p:pic>
        <p:nvPicPr>
          <p:cNvPr id="8" name="Picture 7">
            <a:extLst>
              <a:ext uri="{FF2B5EF4-FFF2-40B4-BE49-F238E27FC236}">
                <a16:creationId xmlns:a16="http://schemas.microsoft.com/office/drawing/2014/main" id="{C65A962C-5F83-41B7-A6C8-25D9FE1EF2A4}"/>
              </a:ext>
            </a:extLst>
          </p:cNvPr>
          <p:cNvPicPr>
            <a:picLocks noChangeAspect="1"/>
          </p:cNvPicPr>
          <p:nvPr/>
        </p:nvPicPr>
        <p:blipFill>
          <a:blip r:embed="rId3"/>
          <a:stretch>
            <a:fillRect/>
          </a:stretch>
        </p:blipFill>
        <p:spPr>
          <a:xfrm>
            <a:off x="253192" y="1091591"/>
            <a:ext cx="4779408" cy="2672195"/>
          </a:xfrm>
          <a:prstGeom prst="rect">
            <a:avLst/>
          </a:prstGeom>
        </p:spPr>
      </p:pic>
      <p:pic>
        <p:nvPicPr>
          <p:cNvPr id="10" name="Picture 9">
            <a:extLst>
              <a:ext uri="{FF2B5EF4-FFF2-40B4-BE49-F238E27FC236}">
                <a16:creationId xmlns:a16="http://schemas.microsoft.com/office/drawing/2014/main" id="{5EE8CCA8-AEF7-4434-8370-A84F25B3A3FC}"/>
              </a:ext>
            </a:extLst>
          </p:cNvPr>
          <p:cNvPicPr>
            <a:picLocks noChangeAspect="1"/>
          </p:cNvPicPr>
          <p:nvPr/>
        </p:nvPicPr>
        <p:blipFill rotWithShape="1">
          <a:blip r:embed="rId4"/>
          <a:srcRect l="7151" t="8682" b="3385"/>
          <a:stretch/>
        </p:blipFill>
        <p:spPr>
          <a:xfrm>
            <a:off x="653488" y="3938986"/>
            <a:ext cx="4447430" cy="2354911"/>
          </a:xfrm>
          <a:prstGeom prst="rect">
            <a:avLst/>
          </a:prstGeom>
          <a:solidFill>
            <a:schemeClr val="bg1"/>
          </a:solidFill>
        </p:spPr>
      </p:pic>
      <p:sp>
        <p:nvSpPr>
          <p:cNvPr id="11" name="Title 1">
            <a:extLst>
              <a:ext uri="{FF2B5EF4-FFF2-40B4-BE49-F238E27FC236}">
                <a16:creationId xmlns:a16="http://schemas.microsoft.com/office/drawing/2014/main" id="{5EADDC41-3987-45B6-B6E6-60DB15BFA26E}"/>
              </a:ext>
            </a:extLst>
          </p:cNvPr>
          <p:cNvSpPr>
            <a:spLocks noGrp="1"/>
          </p:cNvSpPr>
          <p:nvPr>
            <p:ph type="title"/>
          </p:nvPr>
        </p:nvSpPr>
        <p:spPr>
          <a:xfrm>
            <a:off x="482600" y="216131"/>
            <a:ext cx="8023726" cy="700260"/>
          </a:xfrm>
        </p:spPr>
        <p:txBody>
          <a:bodyPr>
            <a:noAutofit/>
          </a:bodyPr>
          <a:lstStyle/>
          <a:p>
            <a:r>
              <a:rPr lang="en-US" sz="2800" dirty="0">
                <a:latin typeface="+mj-lt"/>
              </a:rPr>
              <a:t>The</a:t>
            </a:r>
            <a:r>
              <a:rPr lang="en-US" sz="2800" baseline="30000" dirty="0">
                <a:latin typeface="+mj-lt"/>
              </a:rPr>
              <a:t> 86</a:t>
            </a:r>
            <a:r>
              <a:rPr lang="en-US" sz="2800" dirty="0">
                <a:latin typeface="+mj-lt"/>
              </a:rPr>
              <a:t>Kr evaluation is finished but will require some work to get into ENDF format</a:t>
            </a:r>
          </a:p>
        </p:txBody>
      </p:sp>
      <p:sp>
        <p:nvSpPr>
          <p:cNvPr id="7" name="TextBox 6">
            <a:extLst>
              <a:ext uri="{FF2B5EF4-FFF2-40B4-BE49-F238E27FC236}">
                <a16:creationId xmlns:a16="http://schemas.microsoft.com/office/drawing/2014/main" id="{42E20932-B041-4BC9-98BE-53500562BB5B}"/>
              </a:ext>
            </a:extLst>
          </p:cNvPr>
          <p:cNvSpPr txBox="1"/>
          <p:nvPr/>
        </p:nvSpPr>
        <p:spPr>
          <a:xfrm>
            <a:off x="1347496" y="1053072"/>
            <a:ext cx="2590800" cy="369332"/>
          </a:xfrm>
          <a:prstGeom prst="rect">
            <a:avLst/>
          </a:prstGeom>
          <a:noFill/>
        </p:spPr>
        <p:txBody>
          <a:bodyPr wrap="square" rtlCol="0">
            <a:spAutoFit/>
          </a:bodyPr>
          <a:lstStyle/>
          <a:p>
            <a:pPr algn="ctr"/>
            <a:r>
              <a:rPr lang="en-US" dirty="0">
                <a:solidFill>
                  <a:srgbClr val="2D637F"/>
                </a:solidFill>
                <a:latin typeface="Lucida Grande"/>
              </a:rPr>
              <a:t>total cross section</a:t>
            </a:r>
          </a:p>
        </p:txBody>
      </p:sp>
      <p:sp>
        <p:nvSpPr>
          <p:cNvPr id="13" name="TextBox 12">
            <a:extLst>
              <a:ext uri="{FF2B5EF4-FFF2-40B4-BE49-F238E27FC236}">
                <a16:creationId xmlns:a16="http://schemas.microsoft.com/office/drawing/2014/main" id="{970D2A0C-D5D1-4297-A742-B851D07C3083}"/>
              </a:ext>
            </a:extLst>
          </p:cNvPr>
          <p:cNvSpPr txBox="1"/>
          <p:nvPr/>
        </p:nvSpPr>
        <p:spPr>
          <a:xfrm>
            <a:off x="1499896" y="3711881"/>
            <a:ext cx="2590800" cy="369332"/>
          </a:xfrm>
          <a:prstGeom prst="rect">
            <a:avLst/>
          </a:prstGeom>
          <a:noFill/>
        </p:spPr>
        <p:txBody>
          <a:bodyPr wrap="square" rtlCol="0">
            <a:spAutoFit/>
          </a:bodyPr>
          <a:lstStyle/>
          <a:p>
            <a:pPr algn="ctr"/>
            <a:r>
              <a:rPr lang="en-US" dirty="0">
                <a:solidFill>
                  <a:srgbClr val="2D637F"/>
                </a:solidFill>
                <a:latin typeface="Lucida Grande"/>
              </a:rPr>
              <a:t>capture cross section</a:t>
            </a:r>
          </a:p>
        </p:txBody>
      </p:sp>
      <p:sp>
        <p:nvSpPr>
          <p:cNvPr id="16" name="TextBox 15">
            <a:extLst>
              <a:ext uri="{FF2B5EF4-FFF2-40B4-BE49-F238E27FC236}">
                <a16:creationId xmlns:a16="http://schemas.microsoft.com/office/drawing/2014/main" id="{278C9339-49FB-4747-8251-0D08935E3988}"/>
              </a:ext>
            </a:extLst>
          </p:cNvPr>
          <p:cNvSpPr txBox="1"/>
          <p:nvPr/>
        </p:nvSpPr>
        <p:spPr>
          <a:xfrm>
            <a:off x="2268071" y="6529239"/>
            <a:ext cx="4926665" cy="369332"/>
          </a:xfrm>
          <a:prstGeom prst="rect">
            <a:avLst/>
          </a:prstGeom>
          <a:noFill/>
        </p:spPr>
        <p:txBody>
          <a:bodyPr wrap="square" rtlCol="0">
            <a:spAutoFit/>
          </a:bodyPr>
          <a:lstStyle/>
          <a:p>
            <a:pPr algn="ctr"/>
            <a:r>
              <a:rPr lang="en-US" dirty="0">
                <a:solidFill>
                  <a:srgbClr val="E09E19"/>
                </a:solidFill>
                <a:latin typeface="+mj-lt"/>
              </a:rPr>
              <a:t>November 08, 2017 | Nuclear Data Week 2017 </a:t>
            </a:r>
          </a:p>
        </p:txBody>
      </p:sp>
    </p:spTree>
    <p:extLst>
      <p:ext uri="{BB962C8B-B14F-4D97-AF65-F5344CB8AC3E}">
        <p14:creationId xmlns:p14="http://schemas.microsoft.com/office/powerpoint/2010/main" val="1603312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957968-F175-486A-A6F0-203CD138B1B3}"/>
              </a:ext>
            </a:extLst>
          </p:cNvPr>
          <p:cNvSpPr txBox="1"/>
          <p:nvPr/>
        </p:nvSpPr>
        <p:spPr>
          <a:xfrm>
            <a:off x="8645236" y="6508865"/>
            <a:ext cx="498764" cy="369332"/>
          </a:xfrm>
          <a:prstGeom prst="rect">
            <a:avLst/>
          </a:prstGeom>
          <a:noFill/>
        </p:spPr>
        <p:txBody>
          <a:bodyPr wrap="square" rtlCol="0">
            <a:spAutoFit/>
          </a:bodyPr>
          <a:lstStyle/>
          <a:p>
            <a:pPr algn="ctr"/>
            <a:r>
              <a:rPr lang="en-US" b="1" dirty="0">
                <a:solidFill>
                  <a:srgbClr val="C28220"/>
                </a:solidFill>
              </a:rPr>
              <a:t>10</a:t>
            </a:r>
          </a:p>
        </p:txBody>
      </p:sp>
      <p:pic>
        <p:nvPicPr>
          <p:cNvPr id="8" name="Picture 7">
            <a:extLst>
              <a:ext uri="{FF2B5EF4-FFF2-40B4-BE49-F238E27FC236}">
                <a16:creationId xmlns:a16="http://schemas.microsoft.com/office/drawing/2014/main" id="{C65A962C-5F83-41B7-A6C8-25D9FE1EF2A4}"/>
              </a:ext>
            </a:extLst>
          </p:cNvPr>
          <p:cNvPicPr>
            <a:picLocks noChangeAspect="1"/>
          </p:cNvPicPr>
          <p:nvPr/>
        </p:nvPicPr>
        <p:blipFill>
          <a:blip r:embed="rId3"/>
          <a:stretch>
            <a:fillRect/>
          </a:stretch>
        </p:blipFill>
        <p:spPr>
          <a:xfrm>
            <a:off x="253192" y="1091591"/>
            <a:ext cx="4779408" cy="2672195"/>
          </a:xfrm>
          <a:prstGeom prst="rect">
            <a:avLst/>
          </a:prstGeom>
        </p:spPr>
      </p:pic>
      <p:pic>
        <p:nvPicPr>
          <p:cNvPr id="10" name="Picture 9">
            <a:extLst>
              <a:ext uri="{FF2B5EF4-FFF2-40B4-BE49-F238E27FC236}">
                <a16:creationId xmlns:a16="http://schemas.microsoft.com/office/drawing/2014/main" id="{5EE8CCA8-AEF7-4434-8370-A84F25B3A3FC}"/>
              </a:ext>
            </a:extLst>
          </p:cNvPr>
          <p:cNvPicPr>
            <a:picLocks noChangeAspect="1"/>
          </p:cNvPicPr>
          <p:nvPr/>
        </p:nvPicPr>
        <p:blipFill rotWithShape="1">
          <a:blip r:embed="rId4"/>
          <a:srcRect l="7151" t="8682" b="3385"/>
          <a:stretch/>
        </p:blipFill>
        <p:spPr>
          <a:xfrm>
            <a:off x="653488" y="3938986"/>
            <a:ext cx="4447430" cy="2354911"/>
          </a:xfrm>
          <a:prstGeom prst="rect">
            <a:avLst/>
          </a:prstGeom>
          <a:solidFill>
            <a:schemeClr val="bg1"/>
          </a:solidFill>
        </p:spPr>
      </p:pic>
      <p:pic>
        <p:nvPicPr>
          <p:cNvPr id="12" name="Picture 11">
            <a:extLst>
              <a:ext uri="{FF2B5EF4-FFF2-40B4-BE49-F238E27FC236}">
                <a16:creationId xmlns:a16="http://schemas.microsoft.com/office/drawing/2014/main" id="{CC0295B7-E5F4-4274-854A-C15BB6A93937}"/>
              </a:ext>
            </a:extLst>
          </p:cNvPr>
          <p:cNvPicPr>
            <a:picLocks noChangeAspect="1"/>
          </p:cNvPicPr>
          <p:nvPr/>
        </p:nvPicPr>
        <p:blipFill>
          <a:blip r:embed="rId5"/>
          <a:stretch>
            <a:fillRect/>
          </a:stretch>
        </p:blipFill>
        <p:spPr>
          <a:xfrm>
            <a:off x="4913781" y="1119327"/>
            <a:ext cx="3909264" cy="2672752"/>
          </a:xfrm>
          <a:prstGeom prst="rect">
            <a:avLst/>
          </a:prstGeom>
        </p:spPr>
      </p:pic>
      <p:sp>
        <p:nvSpPr>
          <p:cNvPr id="11" name="Title 1">
            <a:extLst>
              <a:ext uri="{FF2B5EF4-FFF2-40B4-BE49-F238E27FC236}">
                <a16:creationId xmlns:a16="http://schemas.microsoft.com/office/drawing/2014/main" id="{5EADDC41-3987-45B6-B6E6-60DB15BFA26E}"/>
              </a:ext>
            </a:extLst>
          </p:cNvPr>
          <p:cNvSpPr>
            <a:spLocks noGrp="1"/>
          </p:cNvSpPr>
          <p:nvPr>
            <p:ph type="title"/>
          </p:nvPr>
        </p:nvSpPr>
        <p:spPr>
          <a:xfrm>
            <a:off x="482600" y="216131"/>
            <a:ext cx="8023726" cy="700260"/>
          </a:xfrm>
        </p:spPr>
        <p:txBody>
          <a:bodyPr>
            <a:noAutofit/>
          </a:bodyPr>
          <a:lstStyle/>
          <a:p>
            <a:r>
              <a:rPr lang="en-US" sz="2800" dirty="0">
                <a:latin typeface="+mj-lt"/>
              </a:rPr>
              <a:t>The</a:t>
            </a:r>
            <a:r>
              <a:rPr lang="en-US" sz="2800" baseline="30000" dirty="0">
                <a:latin typeface="+mj-lt"/>
              </a:rPr>
              <a:t> 86</a:t>
            </a:r>
            <a:r>
              <a:rPr lang="en-US" sz="2800" dirty="0">
                <a:latin typeface="+mj-lt"/>
              </a:rPr>
              <a:t>Kr evaluation is finished but will require some work to get into ENDF format</a:t>
            </a:r>
          </a:p>
        </p:txBody>
      </p:sp>
      <p:sp>
        <p:nvSpPr>
          <p:cNvPr id="7" name="TextBox 6">
            <a:extLst>
              <a:ext uri="{FF2B5EF4-FFF2-40B4-BE49-F238E27FC236}">
                <a16:creationId xmlns:a16="http://schemas.microsoft.com/office/drawing/2014/main" id="{42E20932-B041-4BC9-98BE-53500562BB5B}"/>
              </a:ext>
            </a:extLst>
          </p:cNvPr>
          <p:cNvSpPr txBox="1"/>
          <p:nvPr/>
        </p:nvSpPr>
        <p:spPr>
          <a:xfrm>
            <a:off x="1347496" y="1053072"/>
            <a:ext cx="2590800" cy="369332"/>
          </a:xfrm>
          <a:prstGeom prst="rect">
            <a:avLst/>
          </a:prstGeom>
          <a:noFill/>
        </p:spPr>
        <p:txBody>
          <a:bodyPr wrap="square" rtlCol="0">
            <a:spAutoFit/>
          </a:bodyPr>
          <a:lstStyle/>
          <a:p>
            <a:pPr algn="ctr"/>
            <a:r>
              <a:rPr lang="en-US" dirty="0">
                <a:solidFill>
                  <a:srgbClr val="2D637F"/>
                </a:solidFill>
                <a:latin typeface="Lucida Grande"/>
              </a:rPr>
              <a:t>total cross section</a:t>
            </a:r>
          </a:p>
        </p:txBody>
      </p:sp>
      <p:sp>
        <p:nvSpPr>
          <p:cNvPr id="13" name="TextBox 12">
            <a:extLst>
              <a:ext uri="{FF2B5EF4-FFF2-40B4-BE49-F238E27FC236}">
                <a16:creationId xmlns:a16="http://schemas.microsoft.com/office/drawing/2014/main" id="{970D2A0C-D5D1-4297-A742-B851D07C3083}"/>
              </a:ext>
            </a:extLst>
          </p:cNvPr>
          <p:cNvSpPr txBox="1"/>
          <p:nvPr/>
        </p:nvSpPr>
        <p:spPr>
          <a:xfrm>
            <a:off x="1499896" y="3711881"/>
            <a:ext cx="2590800" cy="369332"/>
          </a:xfrm>
          <a:prstGeom prst="rect">
            <a:avLst/>
          </a:prstGeom>
          <a:noFill/>
        </p:spPr>
        <p:txBody>
          <a:bodyPr wrap="square" rtlCol="0">
            <a:spAutoFit/>
          </a:bodyPr>
          <a:lstStyle/>
          <a:p>
            <a:pPr algn="ctr"/>
            <a:r>
              <a:rPr lang="en-US" dirty="0">
                <a:solidFill>
                  <a:srgbClr val="2D637F"/>
                </a:solidFill>
                <a:latin typeface="Lucida Grande"/>
              </a:rPr>
              <a:t>capture cross section</a:t>
            </a:r>
          </a:p>
        </p:txBody>
      </p:sp>
      <p:sp>
        <p:nvSpPr>
          <p:cNvPr id="14" name="TextBox 13">
            <a:extLst>
              <a:ext uri="{FF2B5EF4-FFF2-40B4-BE49-F238E27FC236}">
                <a16:creationId xmlns:a16="http://schemas.microsoft.com/office/drawing/2014/main" id="{C9531B2A-1100-4193-8FDA-66DF56C0458F}"/>
              </a:ext>
            </a:extLst>
          </p:cNvPr>
          <p:cNvSpPr txBox="1"/>
          <p:nvPr/>
        </p:nvSpPr>
        <p:spPr>
          <a:xfrm>
            <a:off x="5402649" y="796161"/>
            <a:ext cx="2931528" cy="646331"/>
          </a:xfrm>
          <a:prstGeom prst="rect">
            <a:avLst/>
          </a:prstGeom>
          <a:noFill/>
        </p:spPr>
        <p:txBody>
          <a:bodyPr wrap="square" rtlCol="0">
            <a:spAutoFit/>
          </a:bodyPr>
          <a:lstStyle/>
          <a:p>
            <a:pPr algn="ctr"/>
            <a:r>
              <a:rPr lang="en-US" dirty="0">
                <a:solidFill>
                  <a:srgbClr val="2D637F"/>
                </a:solidFill>
                <a:latin typeface="Lucida Grande"/>
              </a:rPr>
              <a:t>1565 </a:t>
            </a:r>
            <a:r>
              <a:rPr lang="en-US" dirty="0" err="1">
                <a:solidFill>
                  <a:srgbClr val="2D637F"/>
                </a:solidFill>
                <a:latin typeface="Lucida Grande"/>
              </a:rPr>
              <a:t>keV</a:t>
            </a:r>
            <a:r>
              <a:rPr lang="en-US" dirty="0">
                <a:solidFill>
                  <a:srgbClr val="2D637F"/>
                </a:solidFill>
                <a:latin typeface="Lucida Grande"/>
              </a:rPr>
              <a:t> (2</a:t>
            </a:r>
            <a:r>
              <a:rPr lang="en-US" dirty="0">
                <a:solidFill>
                  <a:srgbClr val="2D637F"/>
                </a:solidFill>
                <a:latin typeface="Lucida Grande"/>
                <a:sym typeface="Wingdings" panose="05000000000000000000" pitchFamily="2" charset="2"/>
              </a:rPr>
              <a:t>1) partial gamma</a:t>
            </a:r>
            <a:r>
              <a:rPr lang="en-US" dirty="0">
                <a:solidFill>
                  <a:srgbClr val="2D637F"/>
                </a:solidFill>
                <a:latin typeface="Lucida Grande"/>
              </a:rPr>
              <a:t> cross section</a:t>
            </a:r>
          </a:p>
        </p:txBody>
      </p:sp>
      <p:sp>
        <p:nvSpPr>
          <p:cNvPr id="16" name="TextBox 15">
            <a:extLst>
              <a:ext uri="{FF2B5EF4-FFF2-40B4-BE49-F238E27FC236}">
                <a16:creationId xmlns:a16="http://schemas.microsoft.com/office/drawing/2014/main" id="{8BE5516E-0E17-4B4A-8E6C-4DC513F3FE1D}"/>
              </a:ext>
            </a:extLst>
          </p:cNvPr>
          <p:cNvSpPr txBox="1"/>
          <p:nvPr/>
        </p:nvSpPr>
        <p:spPr>
          <a:xfrm>
            <a:off x="2268071" y="6529239"/>
            <a:ext cx="4926665" cy="369332"/>
          </a:xfrm>
          <a:prstGeom prst="rect">
            <a:avLst/>
          </a:prstGeom>
          <a:noFill/>
        </p:spPr>
        <p:txBody>
          <a:bodyPr wrap="square" rtlCol="0">
            <a:spAutoFit/>
          </a:bodyPr>
          <a:lstStyle/>
          <a:p>
            <a:pPr algn="ctr"/>
            <a:r>
              <a:rPr lang="en-US" dirty="0">
                <a:solidFill>
                  <a:srgbClr val="E09E19"/>
                </a:solidFill>
                <a:latin typeface="+mj-lt"/>
              </a:rPr>
              <a:t>November 08, 2017 | Nuclear Data Week 2017 </a:t>
            </a:r>
          </a:p>
        </p:txBody>
      </p:sp>
    </p:spTree>
    <p:extLst>
      <p:ext uri="{BB962C8B-B14F-4D97-AF65-F5344CB8AC3E}">
        <p14:creationId xmlns:p14="http://schemas.microsoft.com/office/powerpoint/2010/main" val="4282484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957968-F175-486A-A6F0-203CD138B1B3}"/>
              </a:ext>
            </a:extLst>
          </p:cNvPr>
          <p:cNvSpPr txBox="1"/>
          <p:nvPr/>
        </p:nvSpPr>
        <p:spPr>
          <a:xfrm>
            <a:off x="8645236" y="6508865"/>
            <a:ext cx="498764" cy="369332"/>
          </a:xfrm>
          <a:prstGeom prst="rect">
            <a:avLst/>
          </a:prstGeom>
          <a:noFill/>
        </p:spPr>
        <p:txBody>
          <a:bodyPr wrap="square" rtlCol="0">
            <a:spAutoFit/>
          </a:bodyPr>
          <a:lstStyle/>
          <a:p>
            <a:pPr algn="ctr"/>
            <a:r>
              <a:rPr lang="en-US" b="1" dirty="0">
                <a:solidFill>
                  <a:srgbClr val="C28220"/>
                </a:solidFill>
              </a:rPr>
              <a:t>10</a:t>
            </a:r>
          </a:p>
        </p:txBody>
      </p:sp>
      <p:pic>
        <p:nvPicPr>
          <p:cNvPr id="5" name="Picture 4">
            <a:extLst>
              <a:ext uri="{FF2B5EF4-FFF2-40B4-BE49-F238E27FC236}">
                <a16:creationId xmlns:a16="http://schemas.microsoft.com/office/drawing/2014/main" id="{93FDC38D-CE38-46E5-8841-E7F7E400F7E7}"/>
              </a:ext>
            </a:extLst>
          </p:cNvPr>
          <p:cNvPicPr>
            <a:picLocks noChangeAspect="1"/>
          </p:cNvPicPr>
          <p:nvPr/>
        </p:nvPicPr>
        <p:blipFill rotWithShape="1">
          <a:blip r:embed="rId3"/>
          <a:srcRect l="5438" b="2121"/>
          <a:stretch/>
        </p:blipFill>
        <p:spPr>
          <a:xfrm>
            <a:off x="5100918" y="3792079"/>
            <a:ext cx="3759354" cy="2659643"/>
          </a:xfrm>
          <a:prstGeom prst="rect">
            <a:avLst/>
          </a:prstGeom>
          <a:solidFill>
            <a:schemeClr val="bg1"/>
          </a:solidFill>
        </p:spPr>
      </p:pic>
      <p:pic>
        <p:nvPicPr>
          <p:cNvPr id="8" name="Picture 7">
            <a:extLst>
              <a:ext uri="{FF2B5EF4-FFF2-40B4-BE49-F238E27FC236}">
                <a16:creationId xmlns:a16="http://schemas.microsoft.com/office/drawing/2014/main" id="{C65A962C-5F83-41B7-A6C8-25D9FE1EF2A4}"/>
              </a:ext>
            </a:extLst>
          </p:cNvPr>
          <p:cNvPicPr>
            <a:picLocks noChangeAspect="1"/>
          </p:cNvPicPr>
          <p:nvPr/>
        </p:nvPicPr>
        <p:blipFill>
          <a:blip r:embed="rId4"/>
          <a:stretch>
            <a:fillRect/>
          </a:stretch>
        </p:blipFill>
        <p:spPr>
          <a:xfrm>
            <a:off x="253192" y="1091591"/>
            <a:ext cx="4779408" cy="2672195"/>
          </a:xfrm>
          <a:prstGeom prst="rect">
            <a:avLst/>
          </a:prstGeom>
        </p:spPr>
      </p:pic>
      <p:pic>
        <p:nvPicPr>
          <p:cNvPr id="10" name="Picture 9">
            <a:extLst>
              <a:ext uri="{FF2B5EF4-FFF2-40B4-BE49-F238E27FC236}">
                <a16:creationId xmlns:a16="http://schemas.microsoft.com/office/drawing/2014/main" id="{5EE8CCA8-AEF7-4434-8370-A84F25B3A3FC}"/>
              </a:ext>
            </a:extLst>
          </p:cNvPr>
          <p:cNvPicPr>
            <a:picLocks noChangeAspect="1"/>
          </p:cNvPicPr>
          <p:nvPr/>
        </p:nvPicPr>
        <p:blipFill rotWithShape="1">
          <a:blip r:embed="rId5"/>
          <a:srcRect l="7151" t="8682" b="3385"/>
          <a:stretch/>
        </p:blipFill>
        <p:spPr>
          <a:xfrm>
            <a:off x="653488" y="3938986"/>
            <a:ext cx="4447430" cy="2354911"/>
          </a:xfrm>
          <a:prstGeom prst="rect">
            <a:avLst/>
          </a:prstGeom>
          <a:solidFill>
            <a:schemeClr val="bg1"/>
          </a:solidFill>
        </p:spPr>
      </p:pic>
      <p:pic>
        <p:nvPicPr>
          <p:cNvPr id="12" name="Picture 11">
            <a:extLst>
              <a:ext uri="{FF2B5EF4-FFF2-40B4-BE49-F238E27FC236}">
                <a16:creationId xmlns:a16="http://schemas.microsoft.com/office/drawing/2014/main" id="{CC0295B7-E5F4-4274-854A-C15BB6A93937}"/>
              </a:ext>
            </a:extLst>
          </p:cNvPr>
          <p:cNvPicPr>
            <a:picLocks noChangeAspect="1"/>
          </p:cNvPicPr>
          <p:nvPr/>
        </p:nvPicPr>
        <p:blipFill>
          <a:blip r:embed="rId6"/>
          <a:stretch>
            <a:fillRect/>
          </a:stretch>
        </p:blipFill>
        <p:spPr>
          <a:xfrm>
            <a:off x="4913781" y="1119327"/>
            <a:ext cx="3909264" cy="2672752"/>
          </a:xfrm>
          <a:prstGeom prst="rect">
            <a:avLst/>
          </a:prstGeom>
        </p:spPr>
      </p:pic>
      <p:sp>
        <p:nvSpPr>
          <p:cNvPr id="11" name="Title 1">
            <a:extLst>
              <a:ext uri="{FF2B5EF4-FFF2-40B4-BE49-F238E27FC236}">
                <a16:creationId xmlns:a16="http://schemas.microsoft.com/office/drawing/2014/main" id="{5EADDC41-3987-45B6-B6E6-60DB15BFA26E}"/>
              </a:ext>
            </a:extLst>
          </p:cNvPr>
          <p:cNvSpPr>
            <a:spLocks noGrp="1"/>
          </p:cNvSpPr>
          <p:nvPr>
            <p:ph type="title"/>
          </p:nvPr>
        </p:nvSpPr>
        <p:spPr>
          <a:xfrm>
            <a:off x="482600" y="216131"/>
            <a:ext cx="8023726" cy="700260"/>
          </a:xfrm>
        </p:spPr>
        <p:txBody>
          <a:bodyPr>
            <a:noAutofit/>
          </a:bodyPr>
          <a:lstStyle/>
          <a:p>
            <a:r>
              <a:rPr lang="en-US" sz="2800" dirty="0">
                <a:latin typeface="+mj-lt"/>
              </a:rPr>
              <a:t>The</a:t>
            </a:r>
            <a:r>
              <a:rPr lang="en-US" sz="2800" baseline="30000" dirty="0">
                <a:latin typeface="+mj-lt"/>
              </a:rPr>
              <a:t> 86</a:t>
            </a:r>
            <a:r>
              <a:rPr lang="en-US" sz="2800" dirty="0">
                <a:latin typeface="+mj-lt"/>
              </a:rPr>
              <a:t>Kr evaluation is finished but will require some work to get into ENDF format</a:t>
            </a:r>
          </a:p>
        </p:txBody>
      </p:sp>
      <p:sp>
        <p:nvSpPr>
          <p:cNvPr id="7" name="TextBox 6">
            <a:extLst>
              <a:ext uri="{FF2B5EF4-FFF2-40B4-BE49-F238E27FC236}">
                <a16:creationId xmlns:a16="http://schemas.microsoft.com/office/drawing/2014/main" id="{42E20932-B041-4BC9-98BE-53500562BB5B}"/>
              </a:ext>
            </a:extLst>
          </p:cNvPr>
          <p:cNvSpPr txBox="1"/>
          <p:nvPr/>
        </p:nvSpPr>
        <p:spPr>
          <a:xfrm>
            <a:off x="1347496" y="1053072"/>
            <a:ext cx="2590800" cy="369332"/>
          </a:xfrm>
          <a:prstGeom prst="rect">
            <a:avLst/>
          </a:prstGeom>
          <a:noFill/>
        </p:spPr>
        <p:txBody>
          <a:bodyPr wrap="square" rtlCol="0">
            <a:spAutoFit/>
          </a:bodyPr>
          <a:lstStyle/>
          <a:p>
            <a:pPr algn="ctr"/>
            <a:r>
              <a:rPr lang="en-US" dirty="0">
                <a:solidFill>
                  <a:srgbClr val="2D637F"/>
                </a:solidFill>
                <a:latin typeface="Lucida Grande"/>
              </a:rPr>
              <a:t>total cross section</a:t>
            </a:r>
          </a:p>
        </p:txBody>
      </p:sp>
      <p:sp>
        <p:nvSpPr>
          <p:cNvPr id="13" name="TextBox 12">
            <a:extLst>
              <a:ext uri="{FF2B5EF4-FFF2-40B4-BE49-F238E27FC236}">
                <a16:creationId xmlns:a16="http://schemas.microsoft.com/office/drawing/2014/main" id="{970D2A0C-D5D1-4297-A742-B851D07C3083}"/>
              </a:ext>
            </a:extLst>
          </p:cNvPr>
          <p:cNvSpPr txBox="1"/>
          <p:nvPr/>
        </p:nvSpPr>
        <p:spPr>
          <a:xfrm>
            <a:off x="1499896" y="3711881"/>
            <a:ext cx="2590800" cy="369332"/>
          </a:xfrm>
          <a:prstGeom prst="rect">
            <a:avLst/>
          </a:prstGeom>
          <a:noFill/>
        </p:spPr>
        <p:txBody>
          <a:bodyPr wrap="square" rtlCol="0">
            <a:spAutoFit/>
          </a:bodyPr>
          <a:lstStyle/>
          <a:p>
            <a:pPr algn="ctr"/>
            <a:r>
              <a:rPr lang="en-US" dirty="0">
                <a:solidFill>
                  <a:srgbClr val="2D637F"/>
                </a:solidFill>
                <a:latin typeface="Lucida Grande"/>
              </a:rPr>
              <a:t>capture cross section</a:t>
            </a:r>
          </a:p>
        </p:txBody>
      </p:sp>
      <p:sp>
        <p:nvSpPr>
          <p:cNvPr id="14" name="TextBox 13">
            <a:extLst>
              <a:ext uri="{FF2B5EF4-FFF2-40B4-BE49-F238E27FC236}">
                <a16:creationId xmlns:a16="http://schemas.microsoft.com/office/drawing/2014/main" id="{C9531B2A-1100-4193-8FDA-66DF56C0458F}"/>
              </a:ext>
            </a:extLst>
          </p:cNvPr>
          <p:cNvSpPr txBox="1"/>
          <p:nvPr/>
        </p:nvSpPr>
        <p:spPr>
          <a:xfrm>
            <a:off x="5402649" y="796161"/>
            <a:ext cx="2931528" cy="646331"/>
          </a:xfrm>
          <a:prstGeom prst="rect">
            <a:avLst/>
          </a:prstGeom>
          <a:noFill/>
        </p:spPr>
        <p:txBody>
          <a:bodyPr wrap="square" rtlCol="0">
            <a:spAutoFit/>
          </a:bodyPr>
          <a:lstStyle/>
          <a:p>
            <a:pPr algn="ctr"/>
            <a:r>
              <a:rPr lang="en-US" dirty="0">
                <a:solidFill>
                  <a:srgbClr val="2D637F"/>
                </a:solidFill>
                <a:latin typeface="Lucida Grande"/>
              </a:rPr>
              <a:t>1565 </a:t>
            </a:r>
            <a:r>
              <a:rPr lang="en-US" dirty="0" err="1">
                <a:solidFill>
                  <a:srgbClr val="2D637F"/>
                </a:solidFill>
                <a:latin typeface="Lucida Grande"/>
              </a:rPr>
              <a:t>keV</a:t>
            </a:r>
            <a:r>
              <a:rPr lang="en-US" dirty="0">
                <a:solidFill>
                  <a:srgbClr val="2D637F"/>
                </a:solidFill>
                <a:latin typeface="Lucida Grande"/>
              </a:rPr>
              <a:t> (2</a:t>
            </a:r>
            <a:r>
              <a:rPr lang="en-US" dirty="0">
                <a:solidFill>
                  <a:srgbClr val="2D637F"/>
                </a:solidFill>
                <a:latin typeface="Lucida Grande"/>
                <a:sym typeface="Wingdings" panose="05000000000000000000" pitchFamily="2" charset="2"/>
              </a:rPr>
              <a:t>1) partial gamma</a:t>
            </a:r>
            <a:r>
              <a:rPr lang="en-US" dirty="0">
                <a:solidFill>
                  <a:srgbClr val="2D637F"/>
                </a:solidFill>
                <a:latin typeface="Lucida Grande"/>
              </a:rPr>
              <a:t> cross section</a:t>
            </a:r>
          </a:p>
        </p:txBody>
      </p:sp>
      <p:sp>
        <p:nvSpPr>
          <p:cNvPr id="15" name="TextBox 14">
            <a:extLst>
              <a:ext uri="{FF2B5EF4-FFF2-40B4-BE49-F238E27FC236}">
                <a16:creationId xmlns:a16="http://schemas.microsoft.com/office/drawing/2014/main" id="{457E8274-D9B3-428B-A992-708524216353}"/>
              </a:ext>
            </a:extLst>
          </p:cNvPr>
          <p:cNvSpPr txBox="1"/>
          <p:nvPr/>
        </p:nvSpPr>
        <p:spPr>
          <a:xfrm>
            <a:off x="5256294" y="3734447"/>
            <a:ext cx="3250032" cy="369332"/>
          </a:xfrm>
          <a:prstGeom prst="rect">
            <a:avLst/>
          </a:prstGeom>
          <a:noFill/>
        </p:spPr>
        <p:txBody>
          <a:bodyPr wrap="square" rtlCol="0">
            <a:spAutoFit/>
          </a:bodyPr>
          <a:lstStyle/>
          <a:p>
            <a:pPr algn="ctr"/>
            <a:r>
              <a:rPr lang="en-US" dirty="0">
                <a:solidFill>
                  <a:srgbClr val="2D637F"/>
                </a:solidFill>
                <a:latin typeface="Lucida Grande"/>
              </a:rPr>
              <a:t>(n,2n) isomer cross section</a:t>
            </a:r>
          </a:p>
        </p:txBody>
      </p:sp>
      <p:sp>
        <p:nvSpPr>
          <p:cNvPr id="16" name="TextBox 15">
            <a:extLst>
              <a:ext uri="{FF2B5EF4-FFF2-40B4-BE49-F238E27FC236}">
                <a16:creationId xmlns:a16="http://schemas.microsoft.com/office/drawing/2014/main" id="{0C613074-F5D8-40C9-A93A-ACF4E025B3B7}"/>
              </a:ext>
            </a:extLst>
          </p:cNvPr>
          <p:cNvSpPr txBox="1"/>
          <p:nvPr/>
        </p:nvSpPr>
        <p:spPr>
          <a:xfrm>
            <a:off x="2268071" y="6529239"/>
            <a:ext cx="4926665" cy="369332"/>
          </a:xfrm>
          <a:prstGeom prst="rect">
            <a:avLst/>
          </a:prstGeom>
          <a:noFill/>
        </p:spPr>
        <p:txBody>
          <a:bodyPr wrap="square" rtlCol="0">
            <a:spAutoFit/>
          </a:bodyPr>
          <a:lstStyle/>
          <a:p>
            <a:pPr algn="ctr"/>
            <a:r>
              <a:rPr lang="en-US" dirty="0">
                <a:solidFill>
                  <a:srgbClr val="E09E19"/>
                </a:solidFill>
                <a:latin typeface="+mj-lt"/>
              </a:rPr>
              <a:t>November 08, 2017 | Nuclear Data Week 2017 </a:t>
            </a:r>
          </a:p>
        </p:txBody>
      </p:sp>
    </p:spTree>
    <p:extLst>
      <p:ext uri="{BB962C8B-B14F-4D97-AF65-F5344CB8AC3E}">
        <p14:creationId xmlns:p14="http://schemas.microsoft.com/office/powerpoint/2010/main" val="266039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216131"/>
            <a:ext cx="7630459" cy="700260"/>
          </a:xfrm>
        </p:spPr>
        <p:txBody>
          <a:bodyPr>
            <a:noAutofit/>
          </a:bodyPr>
          <a:lstStyle/>
          <a:p>
            <a:r>
              <a:rPr lang="en-US" sz="3200" dirty="0">
                <a:latin typeface="+mj-lt"/>
              </a:rPr>
              <a:t>This presentation shows some work from two recent evaluation projects</a:t>
            </a:r>
          </a:p>
        </p:txBody>
      </p:sp>
      <p:sp>
        <p:nvSpPr>
          <p:cNvPr id="5" name="Content Placeholder 4">
            <a:extLst>
              <a:ext uri="{FF2B5EF4-FFF2-40B4-BE49-F238E27FC236}">
                <a16:creationId xmlns:a16="http://schemas.microsoft.com/office/drawing/2014/main" id="{E4B5A9C8-B765-40D7-96F2-B64B885D28F4}"/>
              </a:ext>
            </a:extLst>
          </p:cNvPr>
          <p:cNvSpPr>
            <a:spLocks noGrp="1"/>
          </p:cNvSpPr>
          <p:nvPr>
            <p:ph idx="1"/>
          </p:nvPr>
        </p:nvSpPr>
        <p:spPr>
          <a:xfrm>
            <a:off x="482600" y="1504604"/>
            <a:ext cx="7740650" cy="3665911"/>
          </a:xfrm>
        </p:spPr>
        <p:txBody>
          <a:bodyPr/>
          <a:lstStyle/>
          <a:p>
            <a:r>
              <a:rPr lang="en-US" dirty="0"/>
              <a:t>Summer 2016 – worked on the evaluation of </a:t>
            </a:r>
            <a:r>
              <a:rPr lang="en-US" baseline="30000" dirty="0"/>
              <a:t>86</a:t>
            </a:r>
            <a:r>
              <a:rPr lang="en-US" dirty="0"/>
              <a:t>Kr at the NNDC with Dave Brown, using EMPIRE</a:t>
            </a:r>
          </a:p>
          <a:p>
            <a:endParaRPr lang="en-US" dirty="0"/>
          </a:p>
          <a:p>
            <a:r>
              <a:rPr lang="en-US" dirty="0"/>
              <a:t>Summer 2017 – worked on the evaluation of </a:t>
            </a:r>
            <a:r>
              <a:rPr lang="en-US" baseline="30000" dirty="0"/>
              <a:t>181</a:t>
            </a:r>
            <a:r>
              <a:rPr lang="en-US" dirty="0"/>
              <a:t>Ta at the Naval Nuclear Laboratory with Devin Barry, also using EMPIRE</a:t>
            </a:r>
          </a:p>
        </p:txBody>
      </p:sp>
      <p:sp>
        <p:nvSpPr>
          <p:cNvPr id="6" name="TextBox 5">
            <a:extLst>
              <a:ext uri="{FF2B5EF4-FFF2-40B4-BE49-F238E27FC236}">
                <a16:creationId xmlns:a16="http://schemas.microsoft.com/office/drawing/2014/main" id="{F6957968-F175-486A-A6F0-203CD138B1B3}"/>
              </a:ext>
            </a:extLst>
          </p:cNvPr>
          <p:cNvSpPr txBox="1"/>
          <p:nvPr/>
        </p:nvSpPr>
        <p:spPr>
          <a:xfrm>
            <a:off x="8645236" y="6508865"/>
            <a:ext cx="498764" cy="369332"/>
          </a:xfrm>
          <a:prstGeom prst="rect">
            <a:avLst/>
          </a:prstGeom>
          <a:noFill/>
        </p:spPr>
        <p:txBody>
          <a:bodyPr wrap="square" rtlCol="0">
            <a:spAutoFit/>
          </a:bodyPr>
          <a:lstStyle/>
          <a:p>
            <a:pPr algn="ctr"/>
            <a:r>
              <a:rPr lang="en-US" b="1" dirty="0">
                <a:solidFill>
                  <a:srgbClr val="C28220"/>
                </a:solidFill>
              </a:rPr>
              <a:t>1</a:t>
            </a:r>
          </a:p>
        </p:txBody>
      </p:sp>
      <p:sp>
        <p:nvSpPr>
          <p:cNvPr id="3" name="TextBox 2">
            <a:extLst>
              <a:ext uri="{FF2B5EF4-FFF2-40B4-BE49-F238E27FC236}">
                <a16:creationId xmlns:a16="http://schemas.microsoft.com/office/drawing/2014/main" id="{E5EBE206-B639-4AD4-84E2-040098FD0934}"/>
              </a:ext>
            </a:extLst>
          </p:cNvPr>
          <p:cNvSpPr txBox="1"/>
          <p:nvPr/>
        </p:nvSpPr>
        <p:spPr>
          <a:xfrm>
            <a:off x="2268071" y="6529239"/>
            <a:ext cx="4926665" cy="369332"/>
          </a:xfrm>
          <a:prstGeom prst="rect">
            <a:avLst/>
          </a:prstGeom>
          <a:noFill/>
        </p:spPr>
        <p:txBody>
          <a:bodyPr wrap="square" rtlCol="0">
            <a:spAutoFit/>
          </a:bodyPr>
          <a:lstStyle/>
          <a:p>
            <a:pPr algn="ctr"/>
            <a:r>
              <a:rPr lang="en-US" dirty="0">
                <a:solidFill>
                  <a:srgbClr val="E09E19"/>
                </a:solidFill>
                <a:latin typeface="+mj-lt"/>
              </a:rPr>
              <a:t>November 08, 2017 | Nuclear Data Week 2017 </a:t>
            </a:r>
          </a:p>
        </p:txBody>
      </p:sp>
    </p:spTree>
    <p:extLst>
      <p:ext uri="{BB962C8B-B14F-4D97-AF65-F5344CB8AC3E}">
        <p14:creationId xmlns:p14="http://schemas.microsoft.com/office/powerpoint/2010/main" val="280094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957968-F175-486A-A6F0-203CD138B1B3}"/>
              </a:ext>
            </a:extLst>
          </p:cNvPr>
          <p:cNvSpPr txBox="1"/>
          <p:nvPr/>
        </p:nvSpPr>
        <p:spPr>
          <a:xfrm>
            <a:off x="8645236" y="6508865"/>
            <a:ext cx="498764" cy="369332"/>
          </a:xfrm>
          <a:prstGeom prst="rect">
            <a:avLst/>
          </a:prstGeom>
          <a:noFill/>
        </p:spPr>
        <p:txBody>
          <a:bodyPr wrap="square" rtlCol="0">
            <a:spAutoFit/>
          </a:bodyPr>
          <a:lstStyle/>
          <a:p>
            <a:pPr algn="ctr"/>
            <a:r>
              <a:rPr lang="en-US" b="1" dirty="0">
                <a:solidFill>
                  <a:srgbClr val="C28220"/>
                </a:solidFill>
              </a:rPr>
              <a:t>11</a:t>
            </a:r>
          </a:p>
        </p:txBody>
      </p:sp>
      <p:pic>
        <p:nvPicPr>
          <p:cNvPr id="10" name="Picture 9">
            <a:extLst>
              <a:ext uri="{FF2B5EF4-FFF2-40B4-BE49-F238E27FC236}">
                <a16:creationId xmlns:a16="http://schemas.microsoft.com/office/drawing/2014/main" id="{B1DC519B-670B-4F30-812A-4CE3AB448B43}"/>
              </a:ext>
            </a:extLst>
          </p:cNvPr>
          <p:cNvPicPr>
            <a:picLocks noChangeAspect="1"/>
          </p:cNvPicPr>
          <p:nvPr/>
        </p:nvPicPr>
        <p:blipFill>
          <a:blip r:embed="rId2"/>
          <a:stretch>
            <a:fillRect/>
          </a:stretch>
        </p:blipFill>
        <p:spPr>
          <a:xfrm>
            <a:off x="-277906" y="1076914"/>
            <a:ext cx="5623746" cy="2742151"/>
          </a:xfrm>
          <a:prstGeom prst="rect">
            <a:avLst/>
          </a:prstGeom>
        </p:spPr>
      </p:pic>
      <p:sp>
        <p:nvSpPr>
          <p:cNvPr id="13" name="Title 1">
            <a:extLst>
              <a:ext uri="{FF2B5EF4-FFF2-40B4-BE49-F238E27FC236}">
                <a16:creationId xmlns:a16="http://schemas.microsoft.com/office/drawing/2014/main" id="{C9572DA7-2460-4141-B340-8DF76028D7D5}"/>
              </a:ext>
            </a:extLst>
          </p:cNvPr>
          <p:cNvSpPr>
            <a:spLocks noGrp="1"/>
          </p:cNvSpPr>
          <p:nvPr>
            <p:ph type="title"/>
          </p:nvPr>
        </p:nvSpPr>
        <p:spPr>
          <a:xfrm>
            <a:off x="482600" y="216131"/>
            <a:ext cx="8023726" cy="700260"/>
          </a:xfrm>
        </p:spPr>
        <p:txBody>
          <a:bodyPr>
            <a:noAutofit/>
          </a:bodyPr>
          <a:lstStyle/>
          <a:p>
            <a:r>
              <a:rPr lang="en-US" sz="2800" dirty="0">
                <a:latin typeface="+mj-lt"/>
              </a:rPr>
              <a:t>The</a:t>
            </a:r>
            <a:r>
              <a:rPr lang="en-US" sz="2800" baseline="30000" dirty="0">
                <a:latin typeface="+mj-lt"/>
              </a:rPr>
              <a:t> 181</a:t>
            </a:r>
            <a:r>
              <a:rPr lang="en-US" sz="2800" dirty="0">
                <a:latin typeface="+mj-lt"/>
              </a:rPr>
              <a:t>Ta evaluation still needs work on some of the charged particle production cross sections</a:t>
            </a:r>
          </a:p>
        </p:txBody>
      </p:sp>
      <p:sp>
        <p:nvSpPr>
          <p:cNvPr id="14" name="TextBox 13">
            <a:extLst>
              <a:ext uri="{FF2B5EF4-FFF2-40B4-BE49-F238E27FC236}">
                <a16:creationId xmlns:a16="http://schemas.microsoft.com/office/drawing/2014/main" id="{87EA8B4A-78B5-46D8-BB27-D96A81FBBC98}"/>
              </a:ext>
            </a:extLst>
          </p:cNvPr>
          <p:cNvSpPr txBox="1"/>
          <p:nvPr/>
        </p:nvSpPr>
        <p:spPr>
          <a:xfrm>
            <a:off x="1347496" y="1053072"/>
            <a:ext cx="2590800" cy="369332"/>
          </a:xfrm>
          <a:prstGeom prst="rect">
            <a:avLst/>
          </a:prstGeom>
          <a:noFill/>
        </p:spPr>
        <p:txBody>
          <a:bodyPr wrap="square" rtlCol="0">
            <a:spAutoFit/>
          </a:bodyPr>
          <a:lstStyle/>
          <a:p>
            <a:pPr algn="ctr"/>
            <a:r>
              <a:rPr lang="en-US" dirty="0">
                <a:solidFill>
                  <a:srgbClr val="2D637F"/>
                </a:solidFill>
                <a:latin typeface="Lucida Grande"/>
              </a:rPr>
              <a:t>total cross section</a:t>
            </a:r>
          </a:p>
        </p:txBody>
      </p:sp>
      <p:sp>
        <p:nvSpPr>
          <p:cNvPr id="18" name="TextBox 17">
            <a:extLst>
              <a:ext uri="{FF2B5EF4-FFF2-40B4-BE49-F238E27FC236}">
                <a16:creationId xmlns:a16="http://schemas.microsoft.com/office/drawing/2014/main" id="{E1450807-2719-43C9-A1CB-2FF3806660E4}"/>
              </a:ext>
            </a:extLst>
          </p:cNvPr>
          <p:cNvSpPr txBox="1"/>
          <p:nvPr/>
        </p:nvSpPr>
        <p:spPr>
          <a:xfrm>
            <a:off x="2268071" y="6529239"/>
            <a:ext cx="4926665" cy="369332"/>
          </a:xfrm>
          <a:prstGeom prst="rect">
            <a:avLst/>
          </a:prstGeom>
          <a:noFill/>
        </p:spPr>
        <p:txBody>
          <a:bodyPr wrap="square" rtlCol="0">
            <a:spAutoFit/>
          </a:bodyPr>
          <a:lstStyle/>
          <a:p>
            <a:pPr algn="ctr"/>
            <a:r>
              <a:rPr lang="en-US" dirty="0">
                <a:solidFill>
                  <a:srgbClr val="E09E19"/>
                </a:solidFill>
                <a:latin typeface="+mj-lt"/>
              </a:rPr>
              <a:t>November 08, 2017 | Nuclear Data Week 2017 </a:t>
            </a:r>
          </a:p>
        </p:txBody>
      </p:sp>
    </p:spTree>
    <p:extLst>
      <p:ext uri="{BB962C8B-B14F-4D97-AF65-F5344CB8AC3E}">
        <p14:creationId xmlns:p14="http://schemas.microsoft.com/office/powerpoint/2010/main" val="4083884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957968-F175-486A-A6F0-203CD138B1B3}"/>
              </a:ext>
            </a:extLst>
          </p:cNvPr>
          <p:cNvSpPr txBox="1"/>
          <p:nvPr/>
        </p:nvSpPr>
        <p:spPr>
          <a:xfrm>
            <a:off x="8645236" y="6508865"/>
            <a:ext cx="498764" cy="369332"/>
          </a:xfrm>
          <a:prstGeom prst="rect">
            <a:avLst/>
          </a:prstGeom>
          <a:noFill/>
        </p:spPr>
        <p:txBody>
          <a:bodyPr wrap="square" rtlCol="0">
            <a:spAutoFit/>
          </a:bodyPr>
          <a:lstStyle/>
          <a:p>
            <a:pPr algn="ctr"/>
            <a:r>
              <a:rPr lang="en-US" b="1" dirty="0">
                <a:solidFill>
                  <a:srgbClr val="C28220"/>
                </a:solidFill>
              </a:rPr>
              <a:t>11</a:t>
            </a:r>
          </a:p>
        </p:txBody>
      </p:sp>
      <p:pic>
        <p:nvPicPr>
          <p:cNvPr id="4" name="Picture 3">
            <a:extLst>
              <a:ext uri="{FF2B5EF4-FFF2-40B4-BE49-F238E27FC236}">
                <a16:creationId xmlns:a16="http://schemas.microsoft.com/office/drawing/2014/main" id="{DDBA6793-9CDF-4E21-9397-0D4C14BCE4D8}"/>
              </a:ext>
            </a:extLst>
          </p:cNvPr>
          <p:cNvPicPr>
            <a:picLocks noChangeAspect="1"/>
          </p:cNvPicPr>
          <p:nvPr/>
        </p:nvPicPr>
        <p:blipFill rotWithShape="1">
          <a:blip r:embed="rId3"/>
          <a:srcRect l="8486" r="8887"/>
          <a:stretch/>
        </p:blipFill>
        <p:spPr>
          <a:xfrm>
            <a:off x="502446" y="3669160"/>
            <a:ext cx="3944471" cy="2738017"/>
          </a:xfrm>
          <a:prstGeom prst="rect">
            <a:avLst/>
          </a:prstGeom>
          <a:solidFill>
            <a:schemeClr val="bg1"/>
          </a:solidFill>
        </p:spPr>
      </p:pic>
      <p:pic>
        <p:nvPicPr>
          <p:cNvPr id="10" name="Picture 9">
            <a:extLst>
              <a:ext uri="{FF2B5EF4-FFF2-40B4-BE49-F238E27FC236}">
                <a16:creationId xmlns:a16="http://schemas.microsoft.com/office/drawing/2014/main" id="{B1DC519B-670B-4F30-812A-4CE3AB448B43}"/>
              </a:ext>
            </a:extLst>
          </p:cNvPr>
          <p:cNvPicPr>
            <a:picLocks noChangeAspect="1"/>
          </p:cNvPicPr>
          <p:nvPr/>
        </p:nvPicPr>
        <p:blipFill>
          <a:blip r:embed="rId4"/>
          <a:stretch>
            <a:fillRect/>
          </a:stretch>
        </p:blipFill>
        <p:spPr>
          <a:xfrm>
            <a:off x="-277906" y="1076914"/>
            <a:ext cx="5623746" cy="2742151"/>
          </a:xfrm>
          <a:prstGeom prst="rect">
            <a:avLst/>
          </a:prstGeom>
        </p:spPr>
      </p:pic>
      <p:sp>
        <p:nvSpPr>
          <p:cNvPr id="13" name="Title 1">
            <a:extLst>
              <a:ext uri="{FF2B5EF4-FFF2-40B4-BE49-F238E27FC236}">
                <a16:creationId xmlns:a16="http://schemas.microsoft.com/office/drawing/2014/main" id="{C9572DA7-2460-4141-B340-8DF76028D7D5}"/>
              </a:ext>
            </a:extLst>
          </p:cNvPr>
          <p:cNvSpPr>
            <a:spLocks noGrp="1"/>
          </p:cNvSpPr>
          <p:nvPr>
            <p:ph type="title"/>
          </p:nvPr>
        </p:nvSpPr>
        <p:spPr>
          <a:xfrm>
            <a:off x="482600" y="216131"/>
            <a:ext cx="8023726" cy="700260"/>
          </a:xfrm>
        </p:spPr>
        <p:txBody>
          <a:bodyPr>
            <a:noAutofit/>
          </a:bodyPr>
          <a:lstStyle/>
          <a:p>
            <a:r>
              <a:rPr lang="en-US" sz="2800" dirty="0">
                <a:latin typeface="+mj-lt"/>
              </a:rPr>
              <a:t>The</a:t>
            </a:r>
            <a:r>
              <a:rPr lang="en-US" sz="2800" baseline="30000" dirty="0">
                <a:latin typeface="+mj-lt"/>
              </a:rPr>
              <a:t> 181</a:t>
            </a:r>
            <a:r>
              <a:rPr lang="en-US" sz="2800" dirty="0">
                <a:latin typeface="+mj-lt"/>
              </a:rPr>
              <a:t>Ta evaluation still needs work on some of the charged particle production cross sections</a:t>
            </a:r>
          </a:p>
        </p:txBody>
      </p:sp>
      <p:sp>
        <p:nvSpPr>
          <p:cNvPr id="14" name="TextBox 13">
            <a:extLst>
              <a:ext uri="{FF2B5EF4-FFF2-40B4-BE49-F238E27FC236}">
                <a16:creationId xmlns:a16="http://schemas.microsoft.com/office/drawing/2014/main" id="{87EA8B4A-78B5-46D8-BB27-D96A81FBBC98}"/>
              </a:ext>
            </a:extLst>
          </p:cNvPr>
          <p:cNvSpPr txBox="1"/>
          <p:nvPr/>
        </p:nvSpPr>
        <p:spPr>
          <a:xfrm>
            <a:off x="1347496" y="1053072"/>
            <a:ext cx="2590800" cy="369332"/>
          </a:xfrm>
          <a:prstGeom prst="rect">
            <a:avLst/>
          </a:prstGeom>
          <a:noFill/>
        </p:spPr>
        <p:txBody>
          <a:bodyPr wrap="square" rtlCol="0">
            <a:spAutoFit/>
          </a:bodyPr>
          <a:lstStyle/>
          <a:p>
            <a:pPr algn="ctr"/>
            <a:r>
              <a:rPr lang="en-US" dirty="0">
                <a:solidFill>
                  <a:srgbClr val="2D637F"/>
                </a:solidFill>
                <a:latin typeface="Lucida Grande"/>
              </a:rPr>
              <a:t>total cross section</a:t>
            </a:r>
          </a:p>
        </p:txBody>
      </p:sp>
      <p:sp>
        <p:nvSpPr>
          <p:cNvPr id="15" name="TextBox 14">
            <a:extLst>
              <a:ext uri="{FF2B5EF4-FFF2-40B4-BE49-F238E27FC236}">
                <a16:creationId xmlns:a16="http://schemas.microsoft.com/office/drawing/2014/main" id="{FAAB3324-C23B-4010-9D17-CA2E9A8218D0}"/>
              </a:ext>
            </a:extLst>
          </p:cNvPr>
          <p:cNvSpPr txBox="1"/>
          <p:nvPr/>
        </p:nvSpPr>
        <p:spPr>
          <a:xfrm>
            <a:off x="1347496" y="3645318"/>
            <a:ext cx="2590800" cy="369332"/>
          </a:xfrm>
          <a:prstGeom prst="rect">
            <a:avLst/>
          </a:prstGeom>
          <a:noFill/>
        </p:spPr>
        <p:txBody>
          <a:bodyPr wrap="square" rtlCol="0">
            <a:spAutoFit/>
          </a:bodyPr>
          <a:lstStyle/>
          <a:p>
            <a:pPr algn="ctr"/>
            <a:r>
              <a:rPr lang="en-US" dirty="0">
                <a:solidFill>
                  <a:srgbClr val="2D637F"/>
                </a:solidFill>
                <a:latin typeface="Lucida Grande"/>
              </a:rPr>
              <a:t>capture cross section</a:t>
            </a:r>
          </a:p>
        </p:txBody>
      </p:sp>
      <p:sp>
        <p:nvSpPr>
          <p:cNvPr id="18" name="TextBox 17">
            <a:extLst>
              <a:ext uri="{FF2B5EF4-FFF2-40B4-BE49-F238E27FC236}">
                <a16:creationId xmlns:a16="http://schemas.microsoft.com/office/drawing/2014/main" id="{BC019281-78F0-47C1-9500-9EC59183DA2B}"/>
              </a:ext>
            </a:extLst>
          </p:cNvPr>
          <p:cNvSpPr txBox="1"/>
          <p:nvPr/>
        </p:nvSpPr>
        <p:spPr>
          <a:xfrm>
            <a:off x="2268071" y="6529239"/>
            <a:ext cx="4926665" cy="369332"/>
          </a:xfrm>
          <a:prstGeom prst="rect">
            <a:avLst/>
          </a:prstGeom>
          <a:noFill/>
        </p:spPr>
        <p:txBody>
          <a:bodyPr wrap="square" rtlCol="0">
            <a:spAutoFit/>
          </a:bodyPr>
          <a:lstStyle/>
          <a:p>
            <a:pPr algn="ctr"/>
            <a:r>
              <a:rPr lang="en-US" dirty="0">
                <a:solidFill>
                  <a:srgbClr val="E09E19"/>
                </a:solidFill>
                <a:latin typeface="+mj-lt"/>
              </a:rPr>
              <a:t>November 08, 2017 | Nuclear Data Week 2017 </a:t>
            </a:r>
          </a:p>
        </p:txBody>
      </p:sp>
    </p:spTree>
    <p:extLst>
      <p:ext uri="{BB962C8B-B14F-4D97-AF65-F5344CB8AC3E}">
        <p14:creationId xmlns:p14="http://schemas.microsoft.com/office/powerpoint/2010/main" val="1051484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957968-F175-486A-A6F0-203CD138B1B3}"/>
              </a:ext>
            </a:extLst>
          </p:cNvPr>
          <p:cNvSpPr txBox="1"/>
          <p:nvPr/>
        </p:nvSpPr>
        <p:spPr>
          <a:xfrm>
            <a:off x="8645236" y="6508865"/>
            <a:ext cx="498764" cy="369332"/>
          </a:xfrm>
          <a:prstGeom prst="rect">
            <a:avLst/>
          </a:prstGeom>
          <a:noFill/>
        </p:spPr>
        <p:txBody>
          <a:bodyPr wrap="square" rtlCol="0">
            <a:spAutoFit/>
          </a:bodyPr>
          <a:lstStyle/>
          <a:p>
            <a:pPr algn="ctr"/>
            <a:r>
              <a:rPr lang="en-US" b="1" dirty="0">
                <a:solidFill>
                  <a:srgbClr val="C28220"/>
                </a:solidFill>
              </a:rPr>
              <a:t>11</a:t>
            </a:r>
          </a:p>
        </p:txBody>
      </p:sp>
      <p:pic>
        <p:nvPicPr>
          <p:cNvPr id="4" name="Picture 3">
            <a:extLst>
              <a:ext uri="{FF2B5EF4-FFF2-40B4-BE49-F238E27FC236}">
                <a16:creationId xmlns:a16="http://schemas.microsoft.com/office/drawing/2014/main" id="{DDBA6793-9CDF-4E21-9397-0D4C14BCE4D8}"/>
              </a:ext>
            </a:extLst>
          </p:cNvPr>
          <p:cNvPicPr>
            <a:picLocks noChangeAspect="1"/>
          </p:cNvPicPr>
          <p:nvPr/>
        </p:nvPicPr>
        <p:blipFill rotWithShape="1">
          <a:blip r:embed="rId3"/>
          <a:srcRect l="8486" r="8887"/>
          <a:stretch/>
        </p:blipFill>
        <p:spPr>
          <a:xfrm>
            <a:off x="502446" y="3669160"/>
            <a:ext cx="3944471" cy="2738017"/>
          </a:xfrm>
          <a:prstGeom prst="rect">
            <a:avLst/>
          </a:prstGeom>
          <a:solidFill>
            <a:schemeClr val="bg1"/>
          </a:solidFill>
        </p:spPr>
      </p:pic>
      <p:pic>
        <p:nvPicPr>
          <p:cNvPr id="8" name="Picture 7">
            <a:extLst>
              <a:ext uri="{FF2B5EF4-FFF2-40B4-BE49-F238E27FC236}">
                <a16:creationId xmlns:a16="http://schemas.microsoft.com/office/drawing/2014/main" id="{E1F67BA3-F110-4549-9D3A-A72FDC986D7D}"/>
              </a:ext>
            </a:extLst>
          </p:cNvPr>
          <p:cNvPicPr>
            <a:picLocks noChangeAspect="1"/>
          </p:cNvPicPr>
          <p:nvPr/>
        </p:nvPicPr>
        <p:blipFill>
          <a:blip r:embed="rId4"/>
          <a:stretch>
            <a:fillRect/>
          </a:stretch>
        </p:blipFill>
        <p:spPr>
          <a:xfrm>
            <a:off x="4350957" y="1088283"/>
            <a:ext cx="4844023" cy="2699298"/>
          </a:xfrm>
          <a:prstGeom prst="rect">
            <a:avLst/>
          </a:prstGeom>
        </p:spPr>
      </p:pic>
      <p:pic>
        <p:nvPicPr>
          <p:cNvPr id="10" name="Picture 9">
            <a:extLst>
              <a:ext uri="{FF2B5EF4-FFF2-40B4-BE49-F238E27FC236}">
                <a16:creationId xmlns:a16="http://schemas.microsoft.com/office/drawing/2014/main" id="{B1DC519B-670B-4F30-812A-4CE3AB448B43}"/>
              </a:ext>
            </a:extLst>
          </p:cNvPr>
          <p:cNvPicPr>
            <a:picLocks noChangeAspect="1"/>
          </p:cNvPicPr>
          <p:nvPr/>
        </p:nvPicPr>
        <p:blipFill>
          <a:blip r:embed="rId5"/>
          <a:stretch>
            <a:fillRect/>
          </a:stretch>
        </p:blipFill>
        <p:spPr>
          <a:xfrm>
            <a:off x="-277906" y="1076914"/>
            <a:ext cx="5623746" cy="2742151"/>
          </a:xfrm>
          <a:prstGeom prst="rect">
            <a:avLst/>
          </a:prstGeom>
        </p:spPr>
      </p:pic>
      <p:pic>
        <p:nvPicPr>
          <p:cNvPr id="12" name="Picture 11">
            <a:extLst>
              <a:ext uri="{FF2B5EF4-FFF2-40B4-BE49-F238E27FC236}">
                <a16:creationId xmlns:a16="http://schemas.microsoft.com/office/drawing/2014/main" id="{AF0384D9-86A7-4660-B30F-78753D0D6F47}"/>
              </a:ext>
            </a:extLst>
          </p:cNvPr>
          <p:cNvPicPr>
            <a:picLocks noChangeAspect="1"/>
          </p:cNvPicPr>
          <p:nvPr/>
        </p:nvPicPr>
        <p:blipFill rotWithShape="1">
          <a:blip r:embed="rId6"/>
          <a:srcRect l="10302" r="8535"/>
          <a:stretch/>
        </p:blipFill>
        <p:spPr>
          <a:xfrm>
            <a:off x="4849906" y="3707879"/>
            <a:ext cx="3931583" cy="2699298"/>
          </a:xfrm>
          <a:prstGeom prst="rect">
            <a:avLst/>
          </a:prstGeom>
          <a:solidFill>
            <a:schemeClr val="bg1"/>
          </a:solidFill>
        </p:spPr>
      </p:pic>
      <p:sp>
        <p:nvSpPr>
          <p:cNvPr id="13" name="Title 1">
            <a:extLst>
              <a:ext uri="{FF2B5EF4-FFF2-40B4-BE49-F238E27FC236}">
                <a16:creationId xmlns:a16="http://schemas.microsoft.com/office/drawing/2014/main" id="{C9572DA7-2460-4141-B340-8DF76028D7D5}"/>
              </a:ext>
            </a:extLst>
          </p:cNvPr>
          <p:cNvSpPr>
            <a:spLocks noGrp="1"/>
          </p:cNvSpPr>
          <p:nvPr>
            <p:ph type="title"/>
          </p:nvPr>
        </p:nvSpPr>
        <p:spPr>
          <a:xfrm>
            <a:off x="482600" y="216131"/>
            <a:ext cx="8023726" cy="700260"/>
          </a:xfrm>
        </p:spPr>
        <p:txBody>
          <a:bodyPr>
            <a:noAutofit/>
          </a:bodyPr>
          <a:lstStyle/>
          <a:p>
            <a:r>
              <a:rPr lang="en-US" sz="2800" dirty="0">
                <a:latin typeface="+mj-lt"/>
              </a:rPr>
              <a:t>The</a:t>
            </a:r>
            <a:r>
              <a:rPr lang="en-US" sz="2800" baseline="30000" dirty="0">
                <a:latin typeface="+mj-lt"/>
              </a:rPr>
              <a:t> 181</a:t>
            </a:r>
            <a:r>
              <a:rPr lang="en-US" sz="2800" dirty="0">
                <a:latin typeface="+mj-lt"/>
              </a:rPr>
              <a:t>Ta evaluation still needs work on some of the charged particle production cross sections</a:t>
            </a:r>
          </a:p>
        </p:txBody>
      </p:sp>
      <p:sp>
        <p:nvSpPr>
          <p:cNvPr id="14" name="TextBox 13">
            <a:extLst>
              <a:ext uri="{FF2B5EF4-FFF2-40B4-BE49-F238E27FC236}">
                <a16:creationId xmlns:a16="http://schemas.microsoft.com/office/drawing/2014/main" id="{87EA8B4A-78B5-46D8-BB27-D96A81FBBC98}"/>
              </a:ext>
            </a:extLst>
          </p:cNvPr>
          <p:cNvSpPr txBox="1"/>
          <p:nvPr/>
        </p:nvSpPr>
        <p:spPr>
          <a:xfrm>
            <a:off x="1347496" y="1053072"/>
            <a:ext cx="2590800" cy="369332"/>
          </a:xfrm>
          <a:prstGeom prst="rect">
            <a:avLst/>
          </a:prstGeom>
          <a:noFill/>
        </p:spPr>
        <p:txBody>
          <a:bodyPr wrap="square" rtlCol="0">
            <a:spAutoFit/>
          </a:bodyPr>
          <a:lstStyle/>
          <a:p>
            <a:pPr algn="ctr"/>
            <a:r>
              <a:rPr lang="en-US" dirty="0">
                <a:solidFill>
                  <a:srgbClr val="2D637F"/>
                </a:solidFill>
                <a:latin typeface="Lucida Grande"/>
              </a:rPr>
              <a:t>total cross section</a:t>
            </a:r>
          </a:p>
        </p:txBody>
      </p:sp>
      <p:sp>
        <p:nvSpPr>
          <p:cNvPr id="15" name="TextBox 14">
            <a:extLst>
              <a:ext uri="{FF2B5EF4-FFF2-40B4-BE49-F238E27FC236}">
                <a16:creationId xmlns:a16="http://schemas.microsoft.com/office/drawing/2014/main" id="{FAAB3324-C23B-4010-9D17-CA2E9A8218D0}"/>
              </a:ext>
            </a:extLst>
          </p:cNvPr>
          <p:cNvSpPr txBox="1"/>
          <p:nvPr/>
        </p:nvSpPr>
        <p:spPr>
          <a:xfrm>
            <a:off x="1347496" y="3645318"/>
            <a:ext cx="2590800" cy="369332"/>
          </a:xfrm>
          <a:prstGeom prst="rect">
            <a:avLst/>
          </a:prstGeom>
          <a:noFill/>
        </p:spPr>
        <p:txBody>
          <a:bodyPr wrap="square" rtlCol="0">
            <a:spAutoFit/>
          </a:bodyPr>
          <a:lstStyle/>
          <a:p>
            <a:pPr algn="ctr"/>
            <a:r>
              <a:rPr lang="en-US" dirty="0">
                <a:solidFill>
                  <a:srgbClr val="2D637F"/>
                </a:solidFill>
                <a:latin typeface="Lucida Grande"/>
              </a:rPr>
              <a:t>capture cross section</a:t>
            </a:r>
          </a:p>
        </p:txBody>
      </p:sp>
      <p:sp>
        <p:nvSpPr>
          <p:cNvPr id="16" name="TextBox 15">
            <a:extLst>
              <a:ext uri="{FF2B5EF4-FFF2-40B4-BE49-F238E27FC236}">
                <a16:creationId xmlns:a16="http://schemas.microsoft.com/office/drawing/2014/main" id="{0EE601B6-4CE2-4C35-86A9-B8C59AA926A0}"/>
              </a:ext>
            </a:extLst>
          </p:cNvPr>
          <p:cNvSpPr txBox="1"/>
          <p:nvPr/>
        </p:nvSpPr>
        <p:spPr>
          <a:xfrm>
            <a:off x="5477568" y="1088283"/>
            <a:ext cx="2590800" cy="369332"/>
          </a:xfrm>
          <a:prstGeom prst="rect">
            <a:avLst/>
          </a:prstGeom>
          <a:noFill/>
        </p:spPr>
        <p:txBody>
          <a:bodyPr wrap="square" rtlCol="0">
            <a:spAutoFit/>
          </a:bodyPr>
          <a:lstStyle/>
          <a:p>
            <a:pPr algn="ctr"/>
            <a:r>
              <a:rPr lang="en-US" dirty="0">
                <a:solidFill>
                  <a:srgbClr val="2D637F"/>
                </a:solidFill>
                <a:latin typeface="Lucida Grande"/>
              </a:rPr>
              <a:t>(</a:t>
            </a:r>
            <a:r>
              <a:rPr lang="en-US" dirty="0" err="1">
                <a:solidFill>
                  <a:srgbClr val="2D637F"/>
                </a:solidFill>
                <a:latin typeface="Lucida Grande"/>
              </a:rPr>
              <a:t>n,p</a:t>
            </a:r>
            <a:r>
              <a:rPr lang="en-US" dirty="0">
                <a:solidFill>
                  <a:srgbClr val="2D637F"/>
                </a:solidFill>
                <a:latin typeface="Lucida Grande"/>
              </a:rPr>
              <a:t>) cross section</a:t>
            </a:r>
          </a:p>
        </p:txBody>
      </p:sp>
      <p:sp>
        <p:nvSpPr>
          <p:cNvPr id="17" name="TextBox 16">
            <a:extLst>
              <a:ext uri="{FF2B5EF4-FFF2-40B4-BE49-F238E27FC236}">
                <a16:creationId xmlns:a16="http://schemas.microsoft.com/office/drawing/2014/main" id="{EB5C5402-07E6-4247-A7AF-64825889E774}"/>
              </a:ext>
            </a:extLst>
          </p:cNvPr>
          <p:cNvSpPr txBox="1"/>
          <p:nvPr/>
        </p:nvSpPr>
        <p:spPr>
          <a:xfrm>
            <a:off x="5520297" y="3705092"/>
            <a:ext cx="2590800" cy="369332"/>
          </a:xfrm>
          <a:prstGeom prst="rect">
            <a:avLst/>
          </a:prstGeom>
          <a:noFill/>
        </p:spPr>
        <p:txBody>
          <a:bodyPr wrap="square" rtlCol="0">
            <a:spAutoFit/>
          </a:bodyPr>
          <a:lstStyle/>
          <a:p>
            <a:pPr algn="ctr"/>
            <a:r>
              <a:rPr lang="en-US" dirty="0">
                <a:solidFill>
                  <a:srgbClr val="2D637F"/>
                </a:solidFill>
                <a:latin typeface="Lucida Grande"/>
              </a:rPr>
              <a:t>(</a:t>
            </a:r>
            <a:r>
              <a:rPr lang="en-US" dirty="0" err="1">
                <a:solidFill>
                  <a:srgbClr val="2D637F"/>
                </a:solidFill>
                <a:latin typeface="Lucida Grande"/>
              </a:rPr>
              <a:t>n,t</a:t>
            </a:r>
            <a:r>
              <a:rPr lang="en-US" dirty="0">
                <a:solidFill>
                  <a:srgbClr val="2D637F"/>
                </a:solidFill>
                <a:latin typeface="Lucida Grande"/>
              </a:rPr>
              <a:t>) cross section</a:t>
            </a:r>
          </a:p>
        </p:txBody>
      </p:sp>
      <p:sp>
        <p:nvSpPr>
          <p:cNvPr id="18" name="TextBox 17">
            <a:extLst>
              <a:ext uri="{FF2B5EF4-FFF2-40B4-BE49-F238E27FC236}">
                <a16:creationId xmlns:a16="http://schemas.microsoft.com/office/drawing/2014/main" id="{BEFBB3FF-B143-48A2-A81B-115F37DE09DF}"/>
              </a:ext>
            </a:extLst>
          </p:cNvPr>
          <p:cNvSpPr txBox="1"/>
          <p:nvPr/>
        </p:nvSpPr>
        <p:spPr>
          <a:xfrm>
            <a:off x="2268071" y="6529239"/>
            <a:ext cx="4926665" cy="369332"/>
          </a:xfrm>
          <a:prstGeom prst="rect">
            <a:avLst/>
          </a:prstGeom>
          <a:noFill/>
        </p:spPr>
        <p:txBody>
          <a:bodyPr wrap="square" rtlCol="0">
            <a:spAutoFit/>
          </a:bodyPr>
          <a:lstStyle/>
          <a:p>
            <a:pPr algn="ctr"/>
            <a:r>
              <a:rPr lang="en-US" dirty="0">
                <a:solidFill>
                  <a:srgbClr val="E09E19"/>
                </a:solidFill>
                <a:latin typeface="+mj-lt"/>
              </a:rPr>
              <a:t>November 08, 2017 | Nuclear Data Week 2017 </a:t>
            </a:r>
          </a:p>
        </p:txBody>
      </p:sp>
    </p:spTree>
    <p:extLst>
      <p:ext uri="{BB962C8B-B14F-4D97-AF65-F5344CB8AC3E}">
        <p14:creationId xmlns:p14="http://schemas.microsoft.com/office/powerpoint/2010/main" val="4073701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54437-4AE5-4AB2-88A4-D75CCA06E9E7}"/>
              </a:ext>
            </a:extLst>
          </p:cNvPr>
          <p:cNvSpPr>
            <a:spLocks noGrp="1"/>
          </p:cNvSpPr>
          <p:nvPr>
            <p:ph type="title"/>
          </p:nvPr>
        </p:nvSpPr>
        <p:spPr>
          <a:xfrm>
            <a:off x="457200" y="244360"/>
            <a:ext cx="7766050" cy="1150353"/>
          </a:xfrm>
        </p:spPr>
        <p:txBody>
          <a:bodyPr>
            <a:normAutofit/>
          </a:bodyPr>
          <a:lstStyle/>
          <a:p>
            <a:r>
              <a:rPr lang="en-US" sz="3500" dirty="0">
                <a:latin typeface="+mj-lt"/>
              </a:rPr>
              <a:t>Acknowledgements</a:t>
            </a:r>
          </a:p>
        </p:txBody>
      </p:sp>
      <p:sp>
        <p:nvSpPr>
          <p:cNvPr id="3" name="Content Placeholder 2">
            <a:extLst>
              <a:ext uri="{FF2B5EF4-FFF2-40B4-BE49-F238E27FC236}">
                <a16:creationId xmlns:a16="http://schemas.microsoft.com/office/drawing/2014/main" id="{1EE6A0D2-D310-45A7-B135-795F1F837A4C}"/>
              </a:ext>
            </a:extLst>
          </p:cNvPr>
          <p:cNvSpPr>
            <a:spLocks noGrp="1"/>
          </p:cNvSpPr>
          <p:nvPr>
            <p:ph idx="1"/>
          </p:nvPr>
        </p:nvSpPr>
        <p:spPr>
          <a:xfrm>
            <a:off x="482600" y="1394713"/>
            <a:ext cx="7740650" cy="3188903"/>
          </a:xfrm>
        </p:spPr>
        <p:txBody>
          <a:bodyPr/>
          <a:lstStyle/>
          <a:p>
            <a:pPr marL="0" indent="0">
              <a:buNone/>
            </a:pPr>
            <a:r>
              <a:rPr lang="en-US" altLang="en-US" sz="1800" dirty="0">
                <a:cs typeface="Arial" panose="020B0604020202020204" pitchFamily="34" charset="0"/>
              </a:rPr>
              <a:t>This project was supported in part by the U.S. Department of Energy, Office of Science, Office of Workforce Development for Teachers and Scientists (WDTS) under the Science Undergraduate Laboratory Internships Program (SULI). </a:t>
            </a:r>
            <a:r>
              <a:rPr lang="en-US" sz="1800" dirty="0">
                <a:cs typeface="Arial" panose="020B0604020202020204" pitchFamily="34" charset="0"/>
              </a:rPr>
              <a:t>This research was performed under appointment to the Rickover Fellowship Program in Nuclear Engineering sponsored by Naval Reactors Division of the U.S. Department of Energy.</a:t>
            </a:r>
            <a:r>
              <a:rPr lang="en-US" altLang="en-US" sz="1800" dirty="0">
                <a:cs typeface="Arial" panose="020B0604020202020204" pitchFamily="34" charset="0"/>
              </a:rPr>
              <a:t> </a:t>
            </a:r>
          </a:p>
          <a:p>
            <a:pPr marL="0" indent="0">
              <a:buNone/>
            </a:pPr>
            <a:endParaRPr lang="en-US" dirty="0"/>
          </a:p>
          <a:p>
            <a:pPr marL="0" indent="0">
              <a:buNone/>
            </a:pPr>
            <a:r>
              <a:rPr lang="en-US" dirty="0"/>
              <a:t>And thanks to: </a:t>
            </a:r>
            <a:r>
              <a:rPr lang="en-US" dirty="0" err="1"/>
              <a:t>D.Brown</a:t>
            </a:r>
            <a:r>
              <a:rPr lang="en-US" dirty="0"/>
              <a:t>, </a:t>
            </a:r>
            <a:r>
              <a:rPr lang="en-US" dirty="0" err="1"/>
              <a:t>D.Barry</a:t>
            </a:r>
            <a:r>
              <a:rPr lang="en-US" dirty="0"/>
              <a:t>, </a:t>
            </a:r>
            <a:r>
              <a:rPr lang="en-US" dirty="0" err="1"/>
              <a:t>G.Nobre</a:t>
            </a:r>
            <a:endParaRPr lang="en-US" dirty="0"/>
          </a:p>
        </p:txBody>
      </p:sp>
      <p:sp>
        <p:nvSpPr>
          <p:cNvPr id="4" name="TextBox 3">
            <a:extLst>
              <a:ext uri="{FF2B5EF4-FFF2-40B4-BE49-F238E27FC236}">
                <a16:creationId xmlns:a16="http://schemas.microsoft.com/office/drawing/2014/main" id="{FE35D948-301E-4CB0-A051-F6543C57AAE7}"/>
              </a:ext>
            </a:extLst>
          </p:cNvPr>
          <p:cNvSpPr txBox="1"/>
          <p:nvPr/>
        </p:nvSpPr>
        <p:spPr>
          <a:xfrm>
            <a:off x="8645236" y="6508865"/>
            <a:ext cx="498764" cy="369332"/>
          </a:xfrm>
          <a:prstGeom prst="rect">
            <a:avLst/>
          </a:prstGeom>
          <a:noFill/>
        </p:spPr>
        <p:txBody>
          <a:bodyPr wrap="square" rtlCol="0">
            <a:spAutoFit/>
          </a:bodyPr>
          <a:lstStyle/>
          <a:p>
            <a:pPr algn="ctr"/>
            <a:r>
              <a:rPr lang="en-US" b="1" dirty="0">
                <a:solidFill>
                  <a:srgbClr val="C28220"/>
                </a:solidFill>
              </a:rPr>
              <a:t>12</a:t>
            </a:r>
          </a:p>
        </p:txBody>
      </p:sp>
      <p:sp>
        <p:nvSpPr>
          <p:cNvPr id="6" name="TextBox 5">
            <a:extLst>
              <a:ext uri="{FF2B5EF4-FFF2-40B4-BE49-F238E27FC236}">
                <a16:creationId xmlns:a16="http://schemas.microsoft.com/office/drawing/2014/main" id="{E18A4B5C-3C65-49DF-A650-7D92F9B0DABC}"/>
              </a:ext>
            </a:extLst>
          </p:cNvPr>
          <p:cNvSpPr txBox="1"/>
          <p:nvPr/>
        </p:nvSpPr>
        <p:spPr>
          <a:xfrm>
            <a:off x="2268071" y="6529239"/>
            <a:ext cx="4926665" cy="369332"/>
          </a:xfrm>
          <a:prstGeom prst="rect">
            <a:avLst/>
          </a:prstGeom>
          <a:noFill/>
        </p:spPr>
        <p:txBody>
          <a:bodyPr wrap="square" rtlCol="0">
            <a:spAutoFit/>
          </a:bodyPr>
          <a:lstStyle/>
          <a:p>
            <a:pPr algn="ctr"/>
            <a:r>
              <a:rPr lang="en-US" dirty="0">
                <a:solidFill>
                  <a:srgbClr val="E09E19"/>
                </a:solidFill>
                <a:latin typeface="+mj-lt"/>
              </a:rPr>
              <a:t>November 08, 2017 | Nuclear Data Week 2017 </a:t>
            </a:r>
          </a:p>
        </p:txBody>
      </p:sp>
    </p:spTree>
    <p:extLst>
      <p:ext uri="{BB962C8B-B14F-4D97-AF65-F5344CB8AC3E}">
        <p14:creationId xmlns:p14="http://schemas.microsoft.com/office/powerpoint/2010/main" val="2741190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01C45C-184F-4743-B2A9-0F956A564BFE}"/>
              </a:ext>
            </a:extLst>
          </p:cNvPr>
          <p:cNvSpPr>
            <a:spLocks noGrp="1"/>
          </p:cNvSpPr>
          <p:nvPr>
            <p:ph idx="1"/>
          </p:nvPr>
        </p:nvSpPr>
        <p:spPr>
          <a:xfrm>
            <a:off x="482599" y="1281817"/>
            <a:ext cx="7740650" cy="3945791"/>
          </a:xfrm>
        </p:spPr>
        <p:txBody>
          <a:bodyPr>
            <a:normAutofit/>
          </a:bodyPr>
          <a:lstStyle/>
          <a:p>
            <a:pPr>
              <a:lnSpc>
                <a:spcPct val="75000"/>
              </a:lnSpc>
            </a:pPr>
            <a:r>
              <a:rPr lang="en-US" dirty="0"/>
              <a:t>Direct capture – one step gamma transition from the scattering state to the bound state</a:t>
            </a:r>
          </a:p>
          <a:p>
            <a:pPr>
              <a:lnSpc>
                <a:spcPct val="75000"/>
              </a:lnSpc>
            </a:pPr>
            <a:endParaRPr lang="en-US" dirty="0"/>
          </a:p>
          <a:p>
            <a:pPr>
              <a:lnSpc>
                <a:spcPct val="75000"/>
              </a:lnSpc>
            </a:pPr>
            <a:r>
              <a:rPr lang="en-US" dirty="0"/>
              <a:t>Semi-direct capture – two step transition of exciting the GDR and a gamma transition to the bound state</a:t>
            </a:r>
          </a:p>
          <a:p>
            <a:pPr>
              <a:lnSpc>
                <a:spcPct val="75000"/>
              </a:lnSpc>
            </a:pPr>
            <a:endParaRPr lang="en-US" dirty="0"/>
          </a:p>
          <a:p>
            <a:pPr>
              <a:lnSpc>
                <a:spcPct val="75000"/>
              </a:lnSpc>
            </a:pPr>
            <a:r>
              <a:rPr lang="en-US" dirty="0"/>
              <a:t>The reaction code </a:t>
            </a:r>
            <a:r>
              <a:rPr lang="en-US" dirty="0" err="1"/>
              <a:t>CoH</a:t>
            </a:r>
            <a:r>
              <a:rPr lang="en-US" dirty="0"/>
              <a:t> was used for the direct and semi-direct components</a:t>
            </a:r>
          </a:p>
          <a:p>
            <a:pPr lvl="1">
              <a:lnSpc>
                <a:spcPct val="75000"/>
              </a:lnSpc>
            </a:pPr>
            <a:r>
              <a:rPr lang="en-US" dirty="0"/>
              <a:t>Semi-direct parameters V</a:t>
            </a:r>
            <a:r>
              <a:rPr lang="en-US" baseline="-25000" dirty="0"/>
              <a:t>1</a:t>
            </a:r>
            <a:r>
              <a:rPr lang="en-US" dirty="0"/>
              <a:t> and W</a:t>
            </a:r>
            <a:r>
              <a:rPr lang="en-US" baseline="-25000" dirty="0"/>
              <a:t>1</a:t>
            </a:r>
            <a:r>
              <a:rPr lang="en-US" dirty="0"/>
              <a:t> in the particle-vibration coupling function were taken from work on </a:t>
            </a:r>
            <a:r>
              <a:rPr lang="en-US" baseline="30000" dirty="0"/>
              <a:t>208</a:t>
            </a:r>
            <a:r>
              <a:rPr lang="en-US" dirty="0"/>
              <a:t>Pb and </a:t>
            </a:r>
            <a:r>
              <a:rPr lang="en-US" baseline="30000" dirty="0"/>
              <a:t>238</a:t>
            </a:r>
            <a:r>
              <a:rPr lang="en-US" dirty="0"/>
              <a:t>U</a:t>
            </a:r>
          </a:p>
        </p:txBody>
      </p:sp>
      <p:sp>
        <p:nvSpPr>
          <p:cNvPr id="4" name="Title 1">
            <a:extLst>
              <a:ext uri="{FF2B5EF4-FFF2-40B4-BE49-F238E27FC236}">
                <a16:creationId xmlns:a16="http://schemas.microsoft.com/office/drawing/2014/main" id="{D3429B98-80F5-4EEC-88D5-8ADAFBF7A848}"/>
              </a:ext>
            </a:extLst>
          </p:cNvPr>
          <p:cNvSpPr>
            <a:spLocks noGrp="1"/>
          </p:cNvSpPr>
          <p:nvPr>
            <p:ph type="title"/>
          </p:nvPr>
        </p:nvSpPr>
        <p:spPr>
          <a:xfrm>
            <a:off x="482599" y="232705"/>
            <a:ext cx="8549258" cy="700260"/>
          </a:xfrm>
        </p:spPr>
        <p:txBody>
          <a:bodyPr>
            <a:noAutofit/>
          </a:bodyPr>
          <a:lstStyle/>
          <a:p>
            <a:r>
              <a:rPr lang="en-US" sz="3200" dirty="0">
                <a:latin typeface="+mj-lt"/>
              </a:rPr>
              <a:t>EMPIRE calculates compound capture, but not direct or semi-direct capture</a:t>
            </a:r>
          </a:p>
        </p:txBody>
      </p:sp>
      <p:sp>
        <p:nvSpPr>
          <p:cNvPr id="5" name="TextBox 4">
            <a:extLst>
              <a:ext uri="{FF2B5EF4-FFF2-40B4-BE49-F238E27FC236}">
                <a16:creationId xmlns:a16="http://schemas.microsoft.com/office/drawing/2014/main" id="{8120993F-94DB-4963-B8C0-C4F4AA717FB7}"/>
              </a:ext>
            </a:extLst>
          </p:cNvPr>
          <p:cNvSpPr txBox="1"/>
          <p:nvPr/>
        </p:nvSpPr>
        <p:spPr>
          <a:xfrm>
            <a:off x="8645236" y="6508865"/>
            <a:ext cx="498764" cy="369332"/>
          </a:xfrm>
          <a:prstGeom prst="rect">
            <a:avLst/>
          </a:prstGeom>
          <a:noFill/>
        </p:spPr>
        <p:txBody>
          <a:bodyPr wrap="square" rtlCol="0">
            <a:spAutoFit/>
          </a:bodyPr>
          <a:lstStyle/>
          <a:p>
            <a:pPr algn="ctr"/>
            <a:r>
              <a:rPr lang="en-US" b="1" dirty="0">
                <a:solidFill>
                  <a:srgbClr val="C28220"/>
                </a:solidFill>
              </a:rPr>
              <a:t>2</a:t>
            </a:r>
          </a:p>
        </p:txBody>
      </p:sp>
      <p:sp>
        <p:nvSpPr>
          <p:cNvPr id="6" name="TextBox 5">
            <a:extLst>
              <a:ext uri="{FF2B5EF4-FFF2-40B4-BE49-F238E27FC236}">
                <a16:creationId xmlns:a16="http://schemas.microsoft.com/office/drawing/2014/main" id="{0FC0D8BD-0BC3-4991-8072-A8C375D029DA}"/>
              </a:ext>
            </a:extLst>
          </p:cNvPr>
          <p:cNvSpPr txBox="1"/>
          <p:nvPr/>
        </p:nvSpPr>
        <p:spPr>
          <a:xfrm>
            <a:off x="2268071" y="6529239"/>
            <a:ext cx="4926665" cy="369332"/>
          </a:xfrm>
          <a:prstGeom prst="rect">
            <a:avLst/>
          </a:prstGeom>
          <a:noFill/>
        </p:spPr>
        <p:txBody>
          <a:bodyPr wrap="square" rtlCol="0">
            <a:spAutoFit/>
          </a:bodyPr>
          <a:lstStyle/>
          <a:p>
            <a:pPr algn="ctr"/>
            <a:r>
              <a:rPr lang="en-US" dirty="0">
                <a:solidFill>
                  <a:srgbClr val="E09E19"/>
                </a:solidFill>
                <a:latin typeface="+mj-lt"/>
              </a:rPr>
              <a:t>November 08, 2017 | Nuclear Data Week 2017 </a:t>
            </a:r>
          </a:p>
        </p:txBody>
      </p:sp>
      <p:sp>
        <p:nvSpPr>
          <p:cNvPr id="7" name="TextBox 6">
            <a:extLst>
              <a:ext uri="{FF2B5EF4-FFF2-40B4-BE49-F238E27FC236}">
                <a16:creationId xmlns:a16="http://schemas.microsoft.com/office/drawing/2014/main" id="{FEAFF689-C50B-432B-A3B3-915A2D4569CA}"/>
              </a:ext>
            </a:extLst>
          </p:cNvPr>
          <p:cNvSpPr txBox="1"/>
          <p:nvPr/>
        </p:nvSpPr>
        <p:spPr>
          <a:xfrm>
            <a:off x="1993392" y="4257259"/>
            <a:ext cx="5925312" cy="1200329"/>
          </a:xfrm>
          <a:prstGeom prst="rect">
            <a:avLst/>
          </a:prstGeom>
          <a:solidFill>
            <a:schemeClr val="bg1"/>
          </a:solidFill>
          <a:ln>
            <a:solidFill>
              <a:schemeClr val="bg1"/>
            </a:solidFill>
          </a:ln>
          <a:effectLst/>
        </p:spPr>
        <p:txBody>
          <a:bodyPr wrap="square" rtlCol="0">
            <a:spAutoFit/>
          </a:bodyPr>
          <a:lstStyle/>
          <a:p>
            <a:pPr algn="ctr"/>
            <a:r>
              <a:rPr lang="en-US" dirty="0">
                <a:solidFill>
                  <a:srgbClr val="2D637F"/>
                </a:solidFill>
                <a:latin typeface="Lucida Grande"/>
              </a:rPr>
              <a:t>T. </a:t>
            </a:r>
            <a:r>
              <a:rPr lang="en-US" dirty="0" err="1">
                <a:solidFill>
                  <a:srgbClr val="2D637F"/>
                </a:solidFill>
                <a:latin typeface="Lucida Grande"/>
              </a:rPr>
              <a:t>Wantabe</a:t>
            </a:r>
            <a:r>
              <a:rPr lang="en-US" dirty="0">
                <a:solidFill>
                  <a:srgbClr val="2D637F"/>
                </a:solidFill>
                <a:latin typeface="Lucida Grande"/>
              </a:rPr>
              <a:t>, L. Bonneau, T. Kawano, “Direct and Semidirect Radiative Capture of Nucleons with </a:t>
            </a:r>
            <a:r>
              <a:rPr lang="en-US" dirty="0" err="1">
                <a:solidFill>
                  <a:srgbClr val="2D637F"/>
                </a:solidFill>
                <a:latin typeface="Lucida Grande"/>
              </a:rPr>
              <a:t>Hartree-Fock</a:t>
            </a:r>
            <a:r>
              <a:rPr lang="en-US" dirty="0">
                <a:solidFill>
                  <a:srgbClr val="2D637F"/>
                </a:solidFill>
                <a:latin typeface="Lucida Grande"/>
              </a:rPr>
              <a:t> BCS Theory”, 11th International Conference on Nuclear Reaction Mechanisms (2006)</a:t>
            </a:r>
          </a:p>
        </p:txBody>
      </p:sp>
    </p:spTree>
    <p:extLst>
      <p:ext uri="{BB962C8B-B14F-4D97-AF65-F5344CB8AC3E}">
        <p14:creationId xmlns:p14="http://schemas.microsoft.com/office/powerpoint/2010/main" val="330325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957968-F175-486A-A6F0-203CD138B1B3}"/>
              </a:ext>
            </a:extLst>
          </p:cNvPr>
          <p:cNvSpPr txBox="1"/>
          <p:nvPr/>
        </p:nvSpPr>
        <p:spPr>
          <a:xfrm>
            <a:off x="8645236" y="6508865"/>
            <a:ext cx="498764" cy="369332"/>
          </a:xfrm>
          <a:prstGeom prst="rect">
            <a:avLst/>
          </a:prstGeom>
          <a:noFill/>
        </p:spPr>
        <p:txBody>
          <a:bodyPr wrap="square" rtlCol="0">
            <a:spAutoFit/>
          </a:bodyPr>
          <a:lstStyle/>
          <a:p>
            <a:pPr algn="ctr"/>
            <a:r>
              <a:rPr lang="en-US" b="1" dirty="0">
                <a:solidFill>
                  <a:srgbClr val="C28220"/>
                </a:solidFill>
              </a:rPr>
              <a:t>3</a:t>
            </a:r>
          </a:p>
        </p:txBody>
      </p:sp>
      <p:sp>
        <p:nvSpPr>
          <p:cNvPr id="9" name="Content Placeholder 4">
            <a:extLst>
              <a:ext uri="{FF2B5EF4-FFF2-40B4-BE49-F238E27FC236}">
                <a16:creationId xmlns:a16="http://schemas.microsoft.com/office/drawing/2014/main" id="{B965A77A-6B99-4193-8150-E7EEA7FEF02C}"/>
              </a:ext>
            </a:extLst>
          </p:cNvPr>
          <p:cNvSpPr>
            <a:spLocks noGrp="1"/>
          </p:cNvSpPr>
          <p:nvPr>
            <p:ph idx="1"/>
          </p:nvPr>
        </p:nvSpPr>
        <p:spPr>
          <a:xfrm>
            <a:off x="482600" y="1487978"/>
            <a:ext cx="7740650" cy="3665911"/>
          </a:xfrm>
        </p:spPr>
        <p:txBody>
          <a:bodyPr/>
          <a:lstStyle/>
          <a:p>
            <a:pPr marL="0" indent="0" algn="ctr">
              <a:buNone/>
            </a:pPr>
            <a:r>
              <a:rPr lang="en-US" baseline="30000" dirty="0"/>
              <a:t>86</a:t>
            </a:r>
            <a:r>
              <a:rPr lang="en-US" dirty="0"/>
              <a:t>Kr capture</a:t>
            </a:r>
          </a:p>
        </p:txBody>
      </p:sp>
      <p:pic>
        <p:nvPicPr>
          <p:cNvPr id="11" name="Picture 10">
            <a:extLst>
              <a:ext uri="{FF2B5EF4-FFF2-40B4-BE49-F238E27FC236}">
                <a16:creationId xmlns:a16="http://schemas.microsoft.com/office/drawing/2014/main" id="{CF2E970F-7D69-4940-8B13-620244BC608F}"/>
              </a:ext>
            </a:extLst>
          </p:cNvPr>
          <p:cNvPicPr>
            <a:picLocks noChangeAspect="1"/>
          </p:cNvPicPr>
          <p:nvPr/>
        </p:nvPicPr>
        <p:blipFill>
          <a:blip r:embed="rId3"/>
          <a:stretch>
            <a:fillRect/>
          </a:stretch>
        </p:blipFill>
        <p:spPr>
          <a:xfrm>
            <a:off x="283845" y="1350399"/>
            <a:ext cx="8138159" cy="4667589"/>
          </a:xfrm>
          <a:prstGeom prst="rect">
            <a:avLst/>
          </a:prstGeom>
        </p:spPr>
      </p:pic>
      <p:sp>
        <p:nvSpPr>
          <p:cNvPr id="10" name="Title 1">
            <a:extLst>
              <a:ext uri="{FF2B5EF4-FFF2-40B4-BE49-F238E27FC236}">
                <a16:creationId xmlns:a16="http://schemas.microsoft.com/office/drawing/2014/main" id="{59869C03-7C56-4433-95D9-28A8E03D425E}"/>
              </a:ext>
            </a:extLst>
          </p:cNvPr>
          <p:cNvSpPr>
            <a:spLocks noGrp="1"/>
          </p:cNvSpPr>
          <p:nvPr>
            <p:ph type="title"/>
          </p:nvPr>
        </p:nvSpPr>
        <p:spPr>
          <a:xfrm>
            <a:off x="482599" y="232705"/>
            <a:ext cx="8549258" cy="700260"/>
          </a:xfrm>
        </p:spPr>
        <p:txBody>
          <a:bodyPr>
            <a:noAutofit/>
          </a:bodyPr>
          <a:lstStyle/>
          <a:p>
            <a:r>
              <a:rPr lang="en-US" sz="2800" dirty="0">
                <a:latin typeface="+mj-lt"/>
              </a:rPr>
              <a:t>Direct and semi-direct capture were calculated separately and added to compound capture cross section</a:t>
            </a:r>
          </a:p>
        </p:txBody>
      </p:sp>
      <p:sp>
        <p:nvSpPr>
          <p:cNvPr id="8" name="TextBox 7">
            <a:extLst>
              <a:ext uri="{FF2B5EF4-FFF2-40B4-BE49-F238E27FC236}">
                <a16:creationId xmlns:a16="http://schemas.microsoft.com/office/drawing/2014/main" id="{5ECD492A-2896-4A36-8F0A-E8CDE1C6E7D5}"/>
              </a:ext>
            </a:extLst>
          </p:cNvPr>
          <p:cNvSpPr txBox="1"/>
          <p:nvPr/>
        </p:nvSpPr>
        <p:spPr>
          <a:xfrm>
            <a:off x="2268071" y="6529239"/>
            <a:ext cx="4926665" cy="369332"/>
          </a:xfrm>
          <a:prstGeom prst="rect">
            <a:avLst/>
          </a:prstGeom>
          <a:noFill/>
        </p:spPr>
        <p:txBody>
          <a:bodyPr wrap="square" rtlCol="0">
            <a:spAutoFit/>
          </a:bodyPr>
          <a:lstStyle/>
          <a:p>
            <a:pPr algn="ctr"/>
            <a:r>
              <a:rPr lang="en-US" dirty="0">
                <a:solidFill>
                  <a:srgbClr val="E09E19"/>
                </a:solidFill>
                <a:latin typeface="+mj-lt"/>
              </a:rPr>
              <a:t>November 08, 2017 | Nuclear Data Week 2017 </a:t>
            </a:r>
          </a:p>
        </p:txBody>
      </p:sp>
    </p:spTree>
    <p:extLst>
      <p:ext uri="{BB962C8B-B14F-4D97-AF65-F5344CB8AC3E}">
        <p14:creationId xmlns:p14="http://schemas.microsoft.com/office/powerpoint/2010/main" val="1317940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957968-F175-486A-A6F0-203CD138B1B3}"/>
              </a:ext>
            </a:extLst>
          </p:cNvPr>
          <p:cNvSpPr txBox="1"/>
          <p:nvPr/>
        </p:nvSpPr>
        <p:spPr>
          <a:xfrm>
            <a:off x="8645236" y="6508865"/>
            <a:ext cx="498764" cy="369332"/>
          </a:xfrm>
          <a:prstGeom prst="rect">
            <a:avLst/>
          </a:prstGeom>
          <a:noFill/>
        </p:spPr>
        <p:txBody>
          <a:bodyPr wrap="square" rtlCol="0">
            <a:spAutoFit/>
          </a:bodyPr>
          <a:lstStyle/>
          <a:p>
            <a:pPr algn="ctr"/>
            <a:r>
              <a:rPr lang="en-US" b="1" dirty="0">
                <a:solidFill>
                  <a:srgbClr val="C28220"/>
                </a:solidFill>
              </a:rPr>
              <a:t>3</a:t>
            </a:r>
          </a:p>
        </p:txBody>
      </p:sp>
      <p:sp>
        <p:nvSpPr>
          <p:cNvPr id="9" name="Content Placeholder 4">
            <a:extLst>
              <a:ext uri="{FF2B5EF4-FFF2-40B4-BE49-F238E27FC236}">
                <a16:creationId xmlns:a16="http://schemas.microsoft.com/office/drawing/2014/main" id="{B965A77A-6B99-4193-8150-E7EEA7FEF02C}"/>
              </a:ext>
            </a:extLst>
          </p:cNvPr>
          <p:cNvSpPr>
            <a:spLocks noGrp="1"/>
          </p:cNvSpPr>
          <p:nvPr>
            <p:ph idx="1"/>
          </p:nvPr>
        </p:nvSpPr>
        <p:spPr>
          <a:xfrm>
            <a:off x="482600" y="1487978"/>
            <a:ext cx="7740650" cy="3665911"/>
          </a:xfrm>
        </p:spPr>
        <p:txBody>
          <a:bodyPr/>
          <a:lstStyle/>
          <a:p>
            <a:pPr marL="0" indent="0" algn="ctr">
              <a:buNone/>
            </a:pPr>
            <a:r>
              <a:rPr lang="en-US" baseline="30000" dirty="0"/>
              <a:t>86</a:t>
            </a:r>
            <a:r>
              <a:rPr lang="en-US" dirty="0"/>
              <a:t>Kr capture</a:t>
            </a:r>
          </a:p>
        </p:txBody>
      </p:sp>
      <p:pic>
        <p:nvPicPr>
          <p:cNvPr id="11" name="Picture 10">
            <a:extLst>
              <a:ext uri="{FF2B5EF4-FFF2-40B4-BE49-F238E27FC236}">
                <a16:creationId xmlns:a16="http://schemas.microsoft.com/office/drawing/2014/main" id="{CF2E970F-7D69-4940-8B13-620244BC608F}"/>
              </a:ext>
            </a:extLst>
          </p:cNvPr>
          <p:cNvPicPr>
            <a:picLocks noChangeAspect="1"/>
          </p:cNvPicPr>
          <p:nvPr/>
        </p:nvPicPr>
        <p:blipFill>
          <a:blip r:embed="rId3"/>
          <a:stretch>
            <a:fillRect/>
          </a:stretch>
        </p:blipFill>
        <p:spPr>
          <a:xfrm>
            <a:off x="283845" y="1350399"/>
            <a:ext cx="8138160" cy="4667589"/>
          </a:xfrm>
          <a:prstGeom prst="rect">
            <a:avLst/>
          </a:prstGeom>
        </p:spPr>
      </p:pic>
      <p:sp>
        <p:nvSpPr>
          <p:cNvPr id="12" name="Title 1">
            <a:extLst>
              <a:ext uri="{FF2B5EF4-FFF2-40B4-BE49-F238E27FC236}">
                <a16:creationId xmlns:a16="http://schemas.microsoft.com/office/drawing/2014/main" id="{2B3760B8-A3EB-4F86-99B7-652BFF18A4CD}"/>
              </a:ext>
            </a:extLst>
          </p:cNvPr>
          <p:cNvSpPr>
            <a:spLocks noGrp="1"/>
          </p:cNvSpPr>
          <p:nvPr>
            <p:ph type="title"/>
          </p:nvPr>
        </p:nvSpPr>
        <p:spPr>
          <a:xfrm>
            <a:off x="482599" y="232705"/>
            <a:ext cx="8549258" cy="700260"/>
          </a:xfrm>
        </p:spPr>
        <p:txBody>
          <a:bodyPr>
            <a:noAutofit/>
          </a:bodyPr>
          <a:lstStyle/>
          <a:p>
            <a:r>
              <a:rPr lang="en-US" sz="2800" dirty="0">
                <a:latin typeface="+mj-lt"/>
              </a:rPr>
              <a:t>Direct and semi-direct capture were calculated separately and added to compound capture cross section</a:t>
            </a:r>
          </a:p>
        </p:txBody>
      </p:sp>
      <p:sp>
        <p:nvSpPr>
          <p:cNvPr id="13" name="TextBox 12">
            <a:extLst>
              <a:ext uri="{FF2B5EF4-FFF2-40B4-BE49-F238E27FC236}">
                <a16:creationId xmlns:a16="http://schemas.microsoft.com/office/drawing/2014/main" id="{879DD2AF-EC44-47AA-9EDE-3325293CAE38}"/>
              </a:ext>
            </a:extLst>
          </p:cNvPr>
          <p:cNvSpPr txBox="1"/>
          <p:nvPr/>
        </p:nvSpPr>
        <p:spPr>
          <a:xfrm>
            <a:off x="2268071" y="6529239"/>
            <a:ext cx="4926665" cy="369332"/>
          </a:xfrm>
          <a:prstGeom prst="rect">
            <a:avLst/>
          </a:prstGeom>
          <a:noFill/>
        </p:spPr>
        <p:txBody>
          <a:bodyPr wrap="square" rtlCol="0">
            <a:spAutoFit/>
          </a:bodyPr>
          <a:lstStyle/>
          <a:p>
            <a:pPr algn="ctr"/>
            <a:r>
              <a:rPr lang="en-US" dirty="0">
                <a:solidFill>
                  <a:srgbClr val="E09E19"/>
                </a:solidFill>
                <a:latin typeface="+mj-lt"/>
              </a:rPr>
              <a:t>November 08, 2017 | Nuclear Data Week 2017 </a:t>
            </a:r>
          </a:p>
        </p:txBody>
      </p:sp>
    </p:spTree>
    <p:extLst>
      <p:ext uri="{BB962C8B-B14F-4D97-AF65-F5344CB8AC3E}">
        <p14:creationId xmlns:p14="http://schemas.microsoft.com/office/powerpoint/2010/main" val="1599562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957968-F175-486A-A6F0-203CD138B1B3}"/>
              </a:ext>
            </a:extLst>
          </p:cNvPr>
          <p:cNvSpPr txBox="1"/>
          <p:nvPr/>
        </p:nvSpPr>
        <p:spPr>
          <a:xfrm>
            <a:off x="8645236" y="6508865"/>
            <a:ext cx="498764" cy="369332"/>
          </a:xfrm>
          <a:prstGeom prst="rect">
            <a:avLst/>
          </a:prstGeom>
          <a:noFill/>
        </p:spPr>
        <p:txBody>
          <a:bodyPr wrap="square" rtlCol="0">
            <a:spAutoFit/>
          </a:bodyPr>
          <a:lstStyle/>
          <a:p>
            <a:pPr algn="ctr"/>
            <a:r>
              <a:rPr lang="en-US" b="1" dirty="0">
                <a:solidFill>
                  <a:srgbClr val="C28220"/>
                </a:solidFill>
              </a:rPr>
              <a:t>4</a:t>
            </a:r>
          </a:p>
        </p:txBody>
      </p:sp>
      <p:sp>
        <p:nvSpPr>
          <p:cNvPr id="8" name="Content Placeholder 4">
            <a:extLst>
              <a:ext uri="{FF2B5EF4-FFF2-40B4-BE49-F238E27FC236}">
                <a16:creationId xmlns:a16="http://schemas.microsoft.com/office/drawing/2014/main" id="{295992AA-86B2-4965-AEF7-27222867BCA9}"/>
              </a:ext>
            </a:extLst>
          </p:cNvPr>
          <p:cNvSpPr>
            <a:spLocks noGrp="1"/>
          </p:cNvSpPr>
          <p:nvPr>
            <p:ph idx="1"/>
          </p:nvPr>
        </p:nvSpPr>
        <p:spPr>
          <a:xfrm>
            <a:off x="482600" y="1451621"/>
            <a:ext cx="7740650" cy="3665911"/>
          </a:xfrm>
        </p:spPr>
        <p:txBody>
          <a:bodyPr/>
          <a:lstStyle/>
          <a:p>
            <a:pPr marL="0" indent="0" algn="ctr">
              <a:buNone/>
            </a:pPr>
            <a:r>
              <a:rPr lang="en-US" baseline="30000" dirty="0"/>
              <a:t>181</a:t>
            </a:r>
            <a:r>
              <a:rPr lang="en-US" dirty="0"/>
              <a:t>Ta capture</a:t>
            </a:r>
          </a:p>
        </p:txBody>
      </p:sp>
      <p:grpSp>
        <p:nvGrpSpPr>
          <p:cNvPr id="3" name="Group 2">
            <a:extLst>
              <a:ext uri="{FF2B5EF4-FFF2-40B4-BE49-F238E27FC236}">
                <a16:creationId xmlns:a16="http://schemas.microsoft.com/office/drawing/2014/main" id="{87090814-C416-4C03-8AE2-85696FA1FBBA}"/>
              </a:ext>
            </a:extLst>
          </p:cNvPr>
          <p:cNvGrpSpPr/>
          <p:nvPr/>
        </p:nvGrpSpPr>
        <p:grpSpPr>
          <a:xfrm>
            <a:off x="271599" y="1307243"/>
            <a:ext cx="8473187" cy="4859741"/>
            <a:chOff x="271599" y="1307243"/>
            <a:chExt cx="8473187" cy="4859741"/>
          </a:xfrm>
        </p:grpSpPr>
        <p:pic>
          <p:nvPicPr>
            <p:cNvPr id="7" name="Picture 6">
              <a:extLst>
                <a:ext uri="{FF2B5EF4-FFF2-40B4-BE49-F238E27FC236}">
                  <a16:creationId xmlns:a16="http://schemas.microsoft.com/office/drawing/2014/main" id="{4FCA638A-5ACB-4CC2-AD35-FF2B9E21BE1C}"/>
                </a:ext>
              </a:extLst>
            </p:cNvPr>
            <p:cNvPicPr>
              <a:picLocks noChangeAspect="1"/>
            </p:cNvPicPr>
            <p:nvPr/>
          </p:nvPicPr>
          <p:blipFill>
            <a:blip r:embed="rId3"/>
            <a:stretch>
              <a:fillRect/>
            </a:stretch>
          </p:blipFill>
          <p:spPr>
            <a:xfrm>
              <a:off x="271599" y="1307243"/>
              <a:ext cx="8473187" cy="4859741"/>
            </a:xfrm>
            <a:prstGeom prst="rect">
              <a:avLst/>
            </a:prstGeom>
          </p:spPr>
        </p:pic>
        <p:sp>
          <p:nvSpPr>
            <p:cNvPr id="2" name="Rectangle 1">
              <a:extLst>
                <a:ext uri="{FF2B5EF4-FFF2-40B4-BE49-F238E27FC236}">
                  <a16:creationId xmlns:a16="http://schemas.microsoft.com/office/drawing/2014/main" id="{66203F10-F897-464D-B2FB-2EC3A0127B1F}"/>
                </a:ext>
              </a:extLst>
            </p:cNvPr>
            <p:cNvSpPr/>
            <p:nvPr/>
          </p:nvSpPr>
          <p:spPr>
            <a:xfrm>
              <a:off x="4140679" y="2389517"/>
              <a:ext cx="1906438" cy="362309"/>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1" name="Title 1">
            <a:extLst>
              <a:ext uri="{FF2B5EF4-FFF2-40B4-BE49-F238E27FC236}">
                <a16:creationId xmlns:a16="http://schemas.microsoft.com/office/drawing/2014/main" id="{EE76168B-9A27-4DDD-A155-9E4ADBEB45CC}"/>
              </a:ext>
            </a:extLst>
          </p:cNvPr>
          <p:cNvSpPr>
            <a:spLocks noGrp="1"/>
          </p:cNvSpPr>
          <p:nvPr>
            <p:ph type="title"/>
          </p:nvPr>
        </p:nvSpPr>
        <p:spPr>
          <a:xfrm>
            <a:off x="482599" y="232705"/>
            <a:ext cx="8549258" cy="700260"/>
          </a:xfrm>
        </p:spPr>
        <p:txBody>
          <a:bodyPr>
            <a:noAutofit/>
          </a:bodyPr>
          <a:lstStyle/>
          <a:p>
            <a:r>
              <a:rPr lang="en-US" sz="2800" dirty="0">
                <a:latin typeface="+mj-lt"/>
              </a:rPr>
              <a:t>Direct and semi-direct capture were calculated separately and added to compound capture cross section</a:t>
            </a:r>
          </a:p>
        </p:txBody>
      </p:sp>
      <p:sp>
        <p:nvSpPr>
          <p:cNvPr id="12" name="TextBox 11">
            <a:extLst>
              <a:ext uri="{FF2B5EF4-FFF2-40B4-BE49-F238E27FC236}">
                <a16:creationId xmlns:a16="http://schemas.microsoft.com/office/drawing/2014/main" id="{B61D264E-7B36-416D-80CC-CD5AD57C4B9E}"/>
              </a:ext>
            </a:extLst>
          </p:cNvPr>
          <p:cNvSpPr txBox="1"/>
          <p:nvPr/>
        </p:nvSpPr>
        <p:spPr>
          <a:xfrm>
            <a:off x="2268071" y="6529239"/>
            <a:ext cx="4926665" cy="369332"/>
          </a:xfrm>
          <a:prstGeom prst="rect">
            <a:avLst/>
          </a:prstGeom>
          <a:noFill/>
        </p:spPr>
        <p:txBody>
          <a:bodyPr wrap="square" rtlCol="0">
            <a:spAutoFit/>
          </a:bodyPr>
          <a:lstStyle/>
          <a:p>
            <a:pPr algn="ctr"/>
            <a:r>
              <a:rPr lang="en-US" dirty="0">
                <a:solidFill>
                  <a:srgbClr val="E09E19"/>
                </a:solidFill>
                <a:latin typeface="+mj-lt"/>
              </a:rPr>
              <a:t>November 08, 2017 | Nuclear Data Week 2017 </a:t>
            </a:r>
          </a:p>
        </p:txBody>
      </p:sp>
    </p:spTree>
    <p:extLst>
      <p:ext uri="{BB962C8B-B14F-4D97-AF65-F5344CB8AC3E}">
        <p14:creationId xmlns:p14="http://schemas.microsoft.com/office/powerpoint/2010/main" val="80610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957968-F175-486A-A6F0-203CD138B1B3}"/>
              </a:ext>
            </a:extLst>
          </p:cNvPr>
          <p:cNvSpPr txBox="1"/>
          <p:nvPr/>
        </p:nvSpPr>
        <p:spPr>
          <a:xfrm>
            <a:off x="8645236" y="6508865"/>
            <a:ext cx="498764" cy="369332"/>
          </a:xfrm>
          <a:prstGeom prst="rect">
            <a:avLst/>
          </a:prstGeom>
          <a:noFill/>
        </p:spPr>
        <p:txBody>
          <a:bodyPr wrap="square" rtlCol="0">
            <a:spAutoFit/>
          </a:bodyPr>
          <a:lstStyle/>
          <a:p>
            <a:pPr algn="ctr"/>
            <a:r>
              <a:rPr lang="en-US" b="1" dirty="0">
                <a:solidFill>
                  <a:srgbClr val="C28220"/>
                </a:solidFill>
              </a:rPr>
              <a:t>4</a:t>
            </a:r>
          </a:p>
        </p:txBody>
      </p:sp>
      <p:pic>
        <p:nvPicPr>
          <p:cNvPr id="7" name="Picture 6">
            <a:extLst>
              <a:ext uri="{FF2B5EF4-FFF2-40B4-BE49-F238E27FC236}">
                <a16:creationId xmlns:a16="http://schemas.microsoft.com/office/drawing/2014/main" id="{4FCA638A-5ACB-4CC2-AD35-FF2B9E21BE1C}"/>
              </a:ext>
            </a:extLst>
          </p:cNvPr>
          <p:cNvPicPr>
            <a:picLocks noChangeAspect="1"/>
          </p:cNvPicPr>
          <p:nvPr/>
        </p:nvPicPr>
        <p:blipFill rotWithShape="1">
          <a:blip r:embed="rId3"/>
          <a:srcRect l="7356" t="8188" r="11433" b="4134"/>
          <a:stretch/>
        </p:blipFill>
        <p:spPr>
          <a:xfrm>
            <a:off x="906087" y="1712422"/>
            <a:ext cx="6865780" cy="4251438"/>
          </a:xfrm>
          <a:prstGeom prst="rect">
            <a:avLst/>
          </a:prstGeom>
        </p:spPr>
      </p:pic>
      <p:sp>
        <p:nvSpPr>
          <p:cNvPr id="8" name="Content Placeholder 4">
            <a:extLst>
              <a:ext uri="{FF2B5EF4-FFF2-40B4-BE49-F238E27FC236}">
                <a16:creationId xmlns:a16="http://schemas.microsoft.com/office/drawing/2014/main" id="{295992AA-86B2-4965-AEF7-27222867BCA9}"/>
              </a:ext>
            </a:extLst>
          </p:cNvPr>
          <p:cNvSpPr>
            <a:spLocks noGrp="1"/>
          </p:cNvSpPr>
          <p:nvPr>
            <p:ph idx="1"/>
          </p:nvPr>
        </p:nvSpPr>
        <p:spPr>
          <a:xfrm>
            <a:off x="482600" y="1451621"/>
            <a:ext cx="7740650" cy="3665911"/>
          </a:xfrm>
        </p:spPr>
        <p:txBody>
          <a:bodyPr/>
          <a:lstStyle/>
          <a:p>
            <a:pPr marL="0" indent="0" algn="ctr">
              <a:buNone/>
            </a:pPr>
            <a:r>
              <a:rPr lang="en-US" baseline="30000" dirty="0"/>
              <a:t>181</a:t>
            </a:r>
            <a:r>
              <a:rPr lang="en-US" dirty="0"/>
              <a:t>Ta capture</a:t>
            </a:r>
          </a:p>
        </p:txBody>
      </p:sp>
      <p:sp>
        <p:nvSpPr>
          <p:cNvPr id="11" name="Title 1">
            <a:extLst>
              <a:ext uri="{FF2B5EF4-FFF2-40B4-BE49-F238E27FC236}">
                <a16:creationId xmlns:a16="http://schemas.microsoft.com/office/drawing/2014/main" id="{9EFA7787-2605-411A-9D29-E6825415DF15}"/>
              </a:ext>
            </a:extLst>
          </p:cNvPr>
          <p:cNvSpPr>
            <a:spLocks noGrp="1"/>
          </p:cNvSpPr>
          <p:nvPr>
            <p:ph type="title"/>
          </p:nvPr>
        </p:nvSpPr>
        <p:spPr>
          <a:xfrm>
            <a:off x="482599" y="232705"/>
            <a:ext cx="8549258" cy="700260"/>
          </a:xfrm>
        </p:spPr>
        <p:txBody>
          <a:bodyPr>
            <a:noAutofit/>
          </a:bodyPr>
          <a:lstStyle/>
          <a:p>
            <a:r>
              <a:rPr lang="en-US" sz="2800" dirty="0">
                <a:latin typeface="+mj-lt"/>
              </a:rPr>
              <a:t>Direct and semi-direct capture were calculated separately and added to compound capture cross section</a:t>
            </a:r>
          </a:p>
        </p:txBody>
      </p:sp>
      <p:sp>
        <p:nvSpPr>
          <p:cNvPr id="12" name="TextBox 11">
            <a:extLst>
              <a:ext uri="{FF2B5EF4-FFF2-40B4-BE49-F238E27FC236}">
                <a16:creationId xmlns:a16="http://schemas.microsoft.com/office/drawing/2014/main" id="{D634AA05-FB7D-483D-99F8-11A6DD01D9F1}"/>
              </a:ext>
            </a:extLst>
          </p:cNvPr>
          <p:cNvSpPr txBox="1"/>
          <p:nvPr/>
        </p:nvSpPr>
        <p:spPr>
          <a:xfrm>
            <a:off x="2268071" y="6529239"/>
            <a:ext cx="4926665" cy="369332"/>
          </a:xfrm>
          <a:prstGeom prst="rect">
            <a:avLst/>
          </a:prstGeom>
          <a:noFill/>
        </p:spPr>
        <p:txBody>
          <a:bodyPr wrap="square" rtlCol="0">
            <a:spAutoFit/>
          </a:bodyPr>
          <a:lstStyle/>
          <a:p>
            <a:pPr algn="ctr"/>
            <a:r>
              <a:rPr lang="en-US" dirty="0">
                <a:solidFill>
                  <a:srgbClr val="E09E19"/>
                </a:solidFill>
                <a:latin typeface="+mj-lt"/>
              </a:rPr>
              <a:t>November 08, 2017 | Nuclear Data Week 2017 </a:t>
            </a:r>
          </a:p>
        </p:txBody>
      </p:sp>
    </p:spTree>
    <p:extLst>
      <p:ext uri="{BB962C8B-B14F-4D97-AF65-F5344CB8AC3E}">
        <p14:creationId xmlns:p14="http://schemas.microsoft.com/office/powerpoint/2010/main" val="279446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216131"/>
            <a:ext cx="8023726" cy="700260"/>
          </a:xfrm>
        </p:spPr>
        <p:txBody>
          <a:bodyPr>
            <a:noAutofit/>
          </a:bodyPr>
          <a:lstStyle/>
          <a:p>
            <a:r>
              <a:rPr lang="en-US" sz="2800" dirty="0">
                <a:latin typeface="+mj-lt"/>
              </a:rPr>
              <a:t>Inelastic scattering partial gamma  cross sections were used to help pin down level assignments</a:t>
            </a:r>
          </a:p>
        </p:txBody>
      </p:sp>
      <p:sp>
        <p:nvSpPr>
          <p:cNvPr id="6" name="TextBox 5">
            <a:extLst>
              <a:ext uri="{FF2B5EF4-FFF2-40B4-BE49-F238E27FC236}">
                <a16:creationId xmlns:a16="http://schemas.microsoft.com/office/drawing/2014/main" id="{F6957968-F175-486A-A6F0-203CD138B1B3}"/>
              </a:ext>
            </a:extLst>
          </p:cNvPr>
          <p:cNvSpPr txBox="1"/>
          <p:nvPr/>
        </p:nvSpPr>
        <p:spPr>
          <a:xfrm>
            <a:off x="8645236" y="6508865"/>
            <a:ext cx="498764" cy="369332"/>
          </a:xfrm>
          <a:prstGeom prst="rect">
            <a:avLst/>
          </a:prstGeom>
          <a:noFill/>
        </p:spPr>
        <p:txBody>
          <a:bodyPr wrap="square" rtlCol="0">
            <a:spAutoFit/>
          </a:bodyPr>
          <a:lstStyle/>
          <a:p>
            <a:pPr algn="ctr"/>
            <a:r>
              <a:rPr lang="en-US" b="1" dirty="0">
                <a:solidFill>
                  <a:srgbClr val="C28220"/>
                </a:solidFill>
              </a:rPr>
              <a:t>5</a:t>
            </a:r>
          </a:p>
        </p:txBody>
      </p:sp>
      <p:pic>
        <p:nvPicPr>
          <p:cNvPr id="4" name="Picture 3">
            <a:extLst>
              <a:ext uri="{FF2B5EF4-FFF2-40B4-BE49-F238E27FC236}">
                <a16:creationId xmlns:a16="http://schemas.microsoft.com/office/drawing/2014/main" id="{8F5651EF-550A-4FCC-B90A-C8BED6BFAA61}"/>
              </a:ext>
            </a:extLst>
          </p:cNvPr>
          <p:cNvPicPr>
            <a:picLocks noChangeAspect="1"/>
          </p:cNvPicPr>
          <p:nvPr/>
        </p:nvPicPr>
        <p:blipFill rotWithShape="1">
          <a:blip r:embed="rId2"/>
          <a:srcRect l="24165" t="10622" r="14278" b="42613"/>
          <a:stretch/>
        </p:blipFill>
        <p:spPr>
          <a:xfrm>
            <a:off x="788895" y="1099238"/>
            <a:ext cx="7384292" cy="4539564"/>
          </a:xfrm>
          <a:prstGeom prst="rect">
            <a:avLst/>
          </a:prstGeom>
        </p:spPr>
      </p:pic>
      <p:sp>
        <p:nvSpPr>
          <p:cNvPr id="9" name="Content Placeholder 4">
            <a:extLst>
              <a:ext uri="{FF2B5EF4-FFF2-40B4-BE49-F238E27FC236}">
                <a16:creationId xmlns:a16="http://schemas.microsoft.com/office/drawing/2014/main" id="{6E2BD283-E2F9-43F3-A02B-C45B4BA1E750}"/>
              </a:ext>
            </a:extLst>
          </p:cNvPr>
          <p:cNvSpPr>
            <a:spLocks noGrp="1"/>
          </p:cNvSpPr>
          <p:nvPr>
            <p:ph idx="1"/>
          </p:nvPr>
        </p:nvSpPr>
        <p:spPr>
          <a:xfrm>
            <a:off x="2246230" y="1099237"/>
            <a:ext cx="4496724" cy="532340"/>
          </a:xfrm>
        </p:spPr>
        <p:txBody>
          <a:bodyPr/>
          <a:lstStyle/>
          <a:p>
            <a:pPr marL="0" indent="0" algn="ctr">
              <a:buNone/>
            </a:pPr>
            <a:r>
              <a:rPr lang="en-US" baseline="30000" dirty="0">
                <a:cs typeface="Calibri Light" panose="020F0302020204030204" pitchFamily="34" charset="0"/>
              </a:rPr>
              <a:t>86</a:t>
            </a:r>
            <a:r>
              <a:rPr lang="en-US" dirty="0">
                <a:cs typeface="Calibri Light" panose="020F0302020204030204" pitchFamily="34" charset="0"/>
              </a:rPr>
              <a:t>Kr partial level scheme</a:t>
            </a:r>
          </a:p>
        </p:txBody>
      </p:sp>
      <p:sp>
        <p:nvSpPr>
          <p:cNvPr id="8" name="TextBox 7">
            <a:extLst>
              <a:ext uri="{FF2B5EF4-FFF2-40B4-BE49-F238E27FC236}">
                <a16:creationId xmlns:a16="http://schemas.microsoft.com/office/drawing/2014/main" id="{891F11AD-B4AB-4B41-88C2-3CF6A45DFEA6}"/>
              </a:ext>
            </a:extLst>
          </p:cNvPr>
          <p:cNvSpPr txBox="1"/>
          <p:nvPr/>
        </p:nvSpPr>
        <p:spPr>
          <a:xfrm>
            <a:off x="2268071" y="6529239"/>
            <a:ext cx="4926665" cy="369332"/>
          </a:xfrm>
          <a:prstGeom prst="rect">
            <a:avLst/>
          </a:prstGeom>
          <a:noFill/>
        </p:spPr>
        <p:txBody>
          <a:bodyPr wrap="square" rtlCol="0">
            <a:spAutoFit/>
          </a:bodyPr>
          <a:lstStyle/>
          <a:p>
            <a:pPr algn="ctr"/>
            <a:r>
              <a:rPr lang="en-US" dirty="0">
                <a:solidFill>
                  <a:srgbClr val="E09E19"/>
                </a:solidFill>
                <a:latin typeface="+mj-lt"/>
              </a:rPr>
              <a:t>November 08, 2017 | Nuclear Data Week 2017 </a:t>
            </a:r>
          </a:p>
        </p:txBody>
      </p:sp>
    </p:spTree>
    <p:extLst>
      <p:ext uri="{BB962C8B-B14F-4D97-AF65-F5344CB8AC3E}">
        <p14:creationId xmlns:p14="http://schemas.microsoft.com/office/powerpoint/2010/main" val="2995388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957968-F175-486A-A6F0-203CD138B1B3}"/>
              </a:ext>
            </a:extLst>
          </p:cNvPr>
          <p:cNvSpPr txBox="1"/>
          <p:nvPr/>
        </p:nvSpPr>
        <p:spPr>
          <a:xfrm>
            <a:off x="8645236" y="6508865"/>
            <a:ext cx="498764" cy="369332"/>
          </a:xfrm>
          <a:prstGeom prst="rect">
            <a:avLst/>
          </a:prstGeom>
          <a:noFill/>
        </p:spPr>
        <p:txBody>
          <a:bodyPr wrap="square" rtlCol="0">
            <a:spAutoFit/>
          </a:bodyPr>
          <a:lstStyle/>
          <a:p>
            <a:pPr algn="ctr"/>
            <a:r>
              <a:rPr lang="en-US" b="1" dirty="0">
                <a:solidFill>
                  <a:srgbClr val="C28220"/>
                </a:solidFill>
              </a:rPr>
              <a:t>5</a:t>
            </a:r>
          </a:p>
        </p:txBody>
      </p:sp>
      <p:pic>
        <p:nvPicPr>
          <p:cNvPr id="4" name="Picture 3">
            <a:extLst>
              <a:ext uri="{FF2B5EF4-FFF2-40B4-BE49-F238E27FC236}">
                <a16:creationId xmlns:a16="http://schemas.microsoft.com/office/drawing/2014/main" id="{8F5651EF-550A-4FCC-B90A-C8BED6BFAA61}"/>
              </a:ext>
            </a:extLst>
          </p:cNvPr>
          <p:cNvPicPr>
            <a:picLocks noChangeAspect="1"/>
          </p:cNvPicPr>
          <p:nvPr/>
        </p:nvPicPr>
        <p:blipFill rotWithShape="1">
          <a:blip r:embed="rId2"/>
          <a:srcRect l="24091" t="13429" r="16058" b="43179"/>
          <a:stretch/>
        </p:blipFill>
        <p:spPr>
          <a:xfrm>
            <a:off x="780267" y="1371428"/>
            <a:ext cx="7171765" cy="4207428"/>
          </a:xfrm>
          <a:prstGeom prst="rect">
            <a:avLst/>
          </a:prstGeom>
        </p:spPr>
      </p:pic>
      <p:sp>
        <p:nvSpPr>
          <p:cNvPr id="10" name="Title 1">
            <a:extLst>
              <a:ext uri="{FF2B5EF4-FFF2-40B4-BE49-F238E27FC236}">
                <a16:creationId xmlns:a16="http://schemas.microsoft.com/office/drawing/2014/main" id="{00A82459-279D-4F56-B89B-5B15C269786F}"/>
              </a:ext>
            </a:extLst>
          </p:cNvPr>
          <p:cNvSpPr>
            <a:spLocks noGrp="1"/>
          </p:cNvSpPr>
          <p:nvPr>
            <p:ph type="title"/>
          </p:nvPr>
        </p:nvSpPr>
        <p:spPr>
          <a:xfrm>
            <a:off x="482600" y="216131"/>
            <a:ext cx="8023726" cy="700260"/>
          </a:xfrm>
        </p:spPr>
        <p:txBody>
          <a:bodyPr>
            <a:noAutofit/>
          </a:bodyPr>
          <a:lstStyle/>
          <a:p>
            <a:r>
              <a:rPr lang="en-US" sz="2800" dirty="0">
                <a:latin typeface="+mj-lt"/>
              </a:rPr>
              <a:t>Inelastic scattering partial gamma  cross sections were used to help pin down level assignments</a:t>
            </a:r>
          </a:p>
        </p:txBody>
      </p:sp>
      <p:sp>
        <p:nvSpPr>
          <p:cNvPr id="11" name="TextBox 10">
            <a:extLst>
              <a:ext uri="{FF2B5EF4-FFF2-40B4-BE49-F238E27FC236}">
                <a16:creationId xmlns:a16="http://schemas.microsoft.com/office/drawing/2014/main" id="{FAE9D221-E23B-4854-B3C3-CFA74E774B62}"/>
              </a:ext>
            </a:extLst>
          </p:cNvPr>
          <p:cNvSpPr txBox="1"/>
          <p:nvPr/>
        </p:nvSpPr>
        <p:spPr>
          <a:xfrm>
            <a:off x="2268071" y="6529239"/>
            <a:ext cx="4926665" cy="369332"/>
          </a:xfrm>
          <a:prstGeom prst="rect">
            <a:avLst/>
          </a:prstGeom>
          <a:noFill/>
        </p:spPr>
        <p:txBody>
          <a:bodyPr wrap="square" rtlCol="0">
            <a:spAutoFit/>
          </a:bodyPr>
          <a:lstStyle/>
          <a:p>
            <a:pPr algn="ctr"/>
            <a:r>
              <a:rPr lang="en-US" dirty="0">
                <a:solidFill>
                  <a:srgbClr val="E09E19"/>
                </a:solidFill>
                <a:latin typeface="+mj-lt"/>
              </a:rPr>
              <a:t>November 08, 2017 | Nuclear Data Week 2017 </a:t>
            </a:r>
          </a:p>
        </p:txBody>
      </p:sp>
      <p:sp>
        <p:nvSpPr>
          <p:cNvPr id="13" name="Content Placeholder 4">
            <a:extLst>
              <a:ext uri="{FF2B5EF4-FFF2-40B4-BE49-F238E27FC236}">
                <a16:creationId xmlns:a16="http://schemas.microsoft.com/office/drawing/2014/main" id="{0D096F97-103A-42AE-BF8A-C3AB592392BD}"/>
              </a:ext>
            </a:extLst>
          </p:cNvPr>
          <p:cNvSpPr txBox="1">
            <a:spLocks/>
          </p:cNvSpPr>
          <p:nvPr/>
        </p:nvSpPr>
        <p:spPr>
          <a:xfrm>
            <a:off x="2246230" y="1099237"/>
            <a:ext cx="4496724" cy="5323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rgbClr val="2D637F"/>
                </a:solidFill>
                <a:latin typeface="Lucida Grande"/>
                <a:ea typeface="+mn-ea"/>
                <a:cs typeface="Lucida Grande"/>
              </a:defRPr>
            </a:lvl1pPr>
            <a:lvl2pPr marL="742950" indent="-285750" algn="l" defTabSz="457200" rtl="0" eaLnBrk="1" latinLnBrk="0" hangingPunct="1">
              <a:spcBef>
                <a:spcPct val="20000"/>
              </a:spcBef>
              <a:buFont typeface="Arial"/>
              <a:buChar char="–"/>
              <a:defRPr sz="2000" kern="1200">
                <a:solidFill>
                  <a:srgbClr val="2D637F"/>
                </a:solidFill>
                <a:latin typeface="Lucida Grande"/>
                <a:ea typeface="+mn-ea"/>
                <a:cs typeface="Lucida Grande"/>
              </a:defRPr>
            </a:lvl2pPr>
            <a:lvl3pPr marL="1143000" indent="-228600" algn="l" defTabSz="457200" rtl="0" eaLnBrk="1" latinLnBrk="0" hangingPunct="1">
              <a:spcBef>
                <a:spcPct val="20000"/>
              </a:spcBef>
              <a:buFont typeface="Arial"/>
              <a:buChar char="•"/>
              <a:defRPr sz="1800" kern="1200">
                <a:solidFill>
                  <a:srgbClr val="2D637F"/>
                </a:solidFill>
                <a:latin typeface="Lucida Grande"/>
                <a:ea typeface="+mn-ea"/>
                <a:cs typeface="Lucida Grande"/>
              </a:defRPr>
            </a:lvl3pPr>
            <a:lvl4pPr marL="1600200" indent="-228600" algn="l" defTabSz="457200" rtl="0" eaLnBrk="1" latinLnBrk="0" hangingPunct="1">
              <a:spcBef>
                <a:spcPct val="20000"/>
              </a:spcBef>
              <a:buFont typeface="Arial"/>
              <a:buChar char="–"/>
              <a:defRPr sz="1600" kern="1200">
                <a:solidFill>
                  <a:srgbClr val="2D637F"/>
                </a:solidFill>
                <a:latin typeface="Lucida Grande"/>
                <a:ea typeface="+mn-ea"/>
                <a:cs typeface="Lucida Grande"/>
              </a:defRPr>
            </a:lvl4pPr>
            <a:lvl5pPr marL="2057400" indent="-228600" algn="l" defTabSz="457200" rtl="0" eaLnBrk="1" latinLnBrk="0" hangingPunct="1">
              <a:spcBef>
                <a:spcPct val="20000"/>
              </a:spcBef>
              <a:buFont typeface="Arial"/>
              <a:buChar char="»"/>
              <a:defRPr sz="1400" kern="1200">
                <a:solidFill>
                  <a:srgbClr val="2D637F"/>
                </a:solidFill>
                <a:latin typeface="Lucida Grande"/>
                <a:ea typeface="+mn-ea"/>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aseline="30000">
                <a:cs typeface="Calibri Light" panose="020F0302020204030204" pitchFamily="34" charset="0"/>
              </a:rPr>
              <a:t>86</a:t>
            </a:r>
            <a:r>
              <a:rPr lang="en-US">
                <a:cs typeface="Calibri Light" panose="020F0302020204030204" pitchFamily="34" charset="0"/>
              </a:rPr>
              <a:t>Kr partial level scheme</a:t>
            </a:r>
            <a:endParaRPr lang="en-US" dirty="0">
              <a:cs typeface="Calibri Light" panose="020F0302020204030204" pitchFamily="34" charset="0"/>
            </a:endParaRPr>
          </a:p>
        </p:txBody>
      </p:sp>
    </p:spTree>
    <p:extLst>
      <p:ext uri="{BB962C8B-B14F-4D97-AF65-F5344CB8AC3E}">
        <p14:creationId xmlns:p14="http://schemas.microsoft.com/office/powerpoint/2010/main" val="262278221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6501</TotalTime>
  <Words>1246</Words>
  <Application>Microsoft Office PowerPoint</Application>
  <PresentationFormat>On-screen Show (4:3)</PresentationFormat>
  <Paragraphs>169</Paragraphs>
  <Slides>23</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Georgia</vt:lpstr>
      <vt:lpstr>Lucida Grande</vt:lpstr>
      <vt:lpstr>Times New Roman</vt:lpstr>
      <vt:lpstr>Wingdings</vt:lpstr>
      <vt:lpstr>Custom Design</vt:lpstr>
      <vt:lpstr>Evaluations of 86Kr and 181Ta</vt:lpstr>
      <vt:lpstr>This presentation shows some work from two recent evaluation projects</vt:lpstr>
      <vt:lpstr>EMPIRE calculates compound capture, but not direct or semi-direct capture</vt:lpstr>
      <vt:lpstr>Direct and semi-direct capture were calculated separately and added to compound capture cross section</vt:lpstr>
      <vt:lpstr>Direct and semi-direct capture were calculated separately and added to compound capture cross section</vt:lpstr>
      <vt:lpstr>Direct and semi-direct capture were calculated separately and added to compound capture cross section</vt:lpstr>
      <vt:lpstr>Direct and semi-direct capture were calculated separately and added to compound capture cross section</vt:lpstr>
      <vt:lpstr>Inelastic scattering partial gamma  cross sections were used to help pin down level assignments</vt:lpstr>
      <vt:lpstr>Inelastic scattering partial gamma  cross sections were used to help pin down level assignments</vt:lpstr>
      <vt:lpstr>For the excited state at 3585 keV, there was no experimental data to use to make an assignment</vt:lpstr>
      <vt:lpstr>For the excited state at 3328 keV, experimental data suggested either 4+ or (≤3)+ assignments</vt:lpstr>
      <vt:lpstr>For the excited state at 2916 keV, the 1972  Table of Isotopes assigned 3-</vt:lpstr>
      <vt:lpstr>These cross sections suggested changes to  five of the level assignments</vt:lpstr>
      <vt:lpstr>These cross sections suggested changes to  five of the level assignments</vt:lpstr>
      <vt:lpstr>These cross sections suggested changes to  five of the level assignments</vt:lpstr>
      <vt:lpstr>The 86Kr evaluation is finished but will require some work to get into ENDF format</vt:lpstr>
      <vt:lpstr>The 86Kr evaluation is finished but will require some work to get into ENDF format</vt:lpstr>
      <vt:lpstr>The 86Kr evaluation is finished but will require some work to get into ENDF format</vt:lpstr>
      <vt:lpstr>The 86Kr evaluation is finished but will require some work to get into ENDF format</vt:lpstr>
      <vt:lpstr>The 181Ta evaluation still needs work on some of the charged particle production cross sections</vt:lpstr>
      <vt:lpstr>The 181Ta evaluation still needs work on some of the charged particle production cross sections</vt:lpstr>
      <vt:lpstr>The 181Ta evaluation still needs work on some of the charged particle production cross sections</vt:lpstr>
      <vt:lpstr>Acknowledgements</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Frasier</dc:creator>
  <cp:lastModifiedBy>Amanda Lewis</cp:lastModifiedBy>
  <cp:revision>109</cp:revision>
  <dcterms:created xsi:type="dcterms:W3CDTF">2013-01-15T19:08:57Z</dcterms:created>
  <dcterms:modified xsi:type="dcterms:W3CDTF">2017-11-07T19:51:43Z</dcterms:modified>
</cp:coreProperties>
</file>