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4" r:id="rId2"/>
    <p:sldId id="265" r:id="rId3"/>
    <p:sldId id="293" r:id="rId4"/>
    <p:sldId id="295" r:id="rId5"/>
    <p:sldId id="298" r:id="rId6"/>
    <p:sldId id="299" r:id="rId7"/>
    <p:sldId id="300" r:id="rId8"/>
    <p:sldId id="304" r:id="rId9"/>
    <p:sldId id="305" r:id="rId10"/>
    <p:sldId id="306" r:id="rId11"/>
    <p:sldId id="307" r:id="rId12"/>
    <p:sldId id="308" r:id="rId13"/>
    <p:sldId id="309" r:id="rId14"/>
    <p:sldId id="319" r:id="rId15"/>
    <p:sldId id="310" r:id="rId16"/>
    <p:sldId id="311" r:id="rId17"/>
    <p:sldId id="301" r:id="rId18"/>
    <p:sldId id="303" r:id="rId19"/>
    <p:sldId id="296" r:id="rId20"/>
    <p:sldId id="315" r:id="rId21"/>
    <p:sldId id="314" r:id="rId22"/>
    <p:sldId id="316" r:id="rId23"/>
    <p:sldId id="318" r:id="rId24"/>
    <p:sldId id="317" r:id="rId2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3FA"/>
    <a:srgbClr val="022B45"/>
    <a:srgbClr val="99CCFF"/>
    <a:srgbClr val="032B44"/>
    <a:srgbClr val="062A44"/>
    <a:srgbClr val="062E44"/>
    <a:srgbClr val="003366"/>
    <a:srgbClr val="336699"/>
    <a:srgbClr val="66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15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4" tIns="48332" rIns="96664" bIns="48332" rtlCol="0"/>
          <a:lstStyle>
            <a:lvl1pPr algn="l" eaLnBrk="0" hangingPunct="0">
              <a:defRPr sz="1000">
                <a:latin typeface="Arial" pitchFamily="-109" charset="0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wrap="square" lIns="96664" tIns="48332" rIns="96664" bIns="4833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4F54C679-D001-46C3-B17A-F3DE1480EFBF}" type="datetime1">
              <a:rPr lang="en-US" altLang="en-US"/>
              <a:pPr/>
              <a:t>11/1/2017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3"/>
            <a:ext cx="3169920" cy="480060"/>
          </a:xfrm>
          <a:prstGeom prst="rect">
            <a:avLst/>
          </a:prstGeom>
        </p:spPr>
        <p:txBody>
          <a:bodyPr vert="horz" lIns="96664" tIns="48332" rIns="96664" bIns="48332" rtlCol="0" anchor="b"/>
          <a:lstStyle>
            <a:lvl1pPr algn="l" eaLnBrk="0" hangingPunct="0">
              <a:defRPr sz="800">
                <a:latin typeface="Arial" pitchFamily="-109" charset="0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3"/>
            <a:ext cx="3169920" cy="480060"/>
          </a:xfrm>
          <a:prstGeom prst="rect">
            <a:avLst/>
          </a:prstGeom>
        </p:spPr>
        <p:txBody>
          <a:bodyPr vert="horz" wrap="square" lIns="96664" tIns="48332" rIns="96664" bIns="4833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fld id="{7F08F395-D801-4000-A288-EB094810D2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602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4" tIns="48332" rIns="96664" bIns="4833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pitchFamily="-109" charset="0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1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4" tIns="48332" rIns="96664" bIns="4833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pitchFamily="-109" charset="0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1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4" tIns="48332" rIns="96664" bIns="483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4" tIns="48332" rIns="96664" bIns="4833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pitchFamily="-109" charset="0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1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4" tIns="48332" rIns="96664" bIns="4833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fld id="{9C91D5E8-1B76-45A5-9594-AA6F012C1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3575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1D5E8-1B76-45A5-9594-AA6F012C17A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1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1D5E8-1B76-45A5-9594-AA6F012C17A9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55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1D5E8-1B76-45A5-9594-AA6F012C17A9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716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1D5E8-1B76-45A5-9594-AA6F012C17A9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7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XBD200302-00063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6352" r="66402" b="1721"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376092">
              <a:alpha val="9097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pitchFamily="-109" charset="0"/>
            </a:endParaRPr>
          </a:p>
        </p:txBody>
      </p:sp>
      <p:sp>
        <p:nvSpPr>
          <p:cNvPr id="6" name="Rectangle 1031"/>
          <p:cNvSpPr>
            <a:spLocks noChangeArrowheads="1"/>
          </p:cNvSpPr>
          <p:nvPr userDrawn="1"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pitchFamily="-109" charset="0"/>
            </a:endParaRPr>
          </a:p>
        </p:txBody>
      </p:sp>
      <p:pic>
        <p:nvPicPr>
          <p:cNvPr id="7" name="Picture 7" descr="LBNL_Banner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2130425"/>
            <a:ext cx="7070271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7082971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76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" y="1573213"/>
            <a:ext cx="7781925" cy="43688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900"/>
              </a:spcBef>
              <a:buFont typeface="Arial"/>
              <a:buChar char="•"/>
              <a:defRPr/>
            </a:lvl2pPr>
            <a:lvl3pPr marL="458788" indent="-177800">
              <a:spcBef>
                <a:spcPts val="500"/>
              </a:spcBef>
              <a:defRPr/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Footer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AE7533-C4E9-4307-849B-C754CA33B7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68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790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A7E7EC-4AE4-4969-AC61-3908D258BC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12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Footer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4E827D-2F02-4E74-A060-8548953E1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226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Footer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992EDD-AE79-4F41-BC3E-DD8B96541E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49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65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946B3E-46AE-4455-86D9-620E99F537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91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1CB664-A71C-4A93-B9DF-96C386B92E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72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2625" y="260350"/>
            <a:ext cx="7781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6043613"/>
            <a:ext cx="9144000" cy="1587"/>
          </a:xfrm>
          <a:prstGeom prst="line">
            <a:avLst/>
          </a:prstGeom>
          <a:ln w="6350" cap="flat" cmpd="sng" algn="ctr">
            <a:solidFill>
              <a:schemeClr val="tx2">
                <a:lumMod val="75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7" descr="LBNL_small_logo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6242050"/>
            <a:ext cx="568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138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600">
                <a:solidFill>
                  <a:srgbClr val="898989"/>
                </a:solidFill>
              </a:defRPr>
            </a:lvl1pPr>
          </a:lstStyle>
          <a:p>
            <a:r>
              <a:rPr lang="en-US" alt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600">
                <a:solidFill>
                  <a:srgbClr val="898989"/>
                </a:solidFill>
              </a:defRPr>
            </a:lvl1pPr>
          </a:lstStyle>
          <a:p>
            <a:fld id="{5DECE226-F093-40FE-A998-FEC5E7ECDE0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9" r:id="rId2"/>
    <p:sldLayoutId id="2147483706" r:id="rId3"/>
    <p:sldLayoutId id="2147483700" r:id="rId4"/>
    <p:sldLayoutId id="2147483701" r:id="rId5"/>
    <p:sldLayoutId id="2147483702" r:id="rId6"/>
    <p:sldLayoutId id="2147483707" r:id="rId7"/>
    <p:sldLayoutId id="2147483703" r:id="rId8"/>
    <p:sldLayoutId id="2147483704" r:id="rId9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925" indent="-227013" algn="l" rtl="0" eaLnBrk="1" fontAlgn="base" hangingPunct="1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573088" indent="-117475" algn="l" rtl="0" eaLnBrk="1" fontAlgn="base" hangingPunct="1">
        <a:spcBef>
          <a:spcPts val="4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3pPr>
      <a:lvl4pPr marL="909638" indent="-227013" algn="l" rtl="0" eaLnBrk="1" fontAlgn="base" hangingPunct="1">
        <a:spcBef>
          <a:spcPct val="200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4pPr>
      <a:lvl5pPr marL="1146175" indent="-23653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hpnsrl.com/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40/epja/i2017-12253-2" TargetMode="External"/><Relationship Id="rId2" Type="http://schemas.openxmlformats.org/officeDocument/2006/relationships/hyperlink" Target="https://doi.org/10.1051/epjconf/201714609008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1182883" y="1879904"/>
            <a:ext cx="7070725" cy="2209496"/>
          </a:xfrm>
        </p:spPr>
        <p:txBody>
          <a:bodyPr/>
          <a:lstStyle/>
          <a:p>
            <a:pPr algn="ctr"/>
            <a:r>
              <a:rPr lang="en-US" sz="2800" dirty="0" smtClean="0"/>
              <a:t>Nuclear Data Group</a:t>
            </a:r>
            <a:br>
              <a:rPr lang="en-US" sz="2800" dirty="0" smtClean="0"/>
            </a:br>
            <a:r>
              <a:rPr lang="en-US" sz="2800" dirty="0" smtClean="0"/>
              <a:t>Lawrence Berkeley National Laboratory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400" i="1" dirty="0" smtClean="0"/>
              <a:t>Status Report: Oct 2016 – Sept 2017 </a:t>
            </a:r>
            <a:endParaRPr lang="en-US" sz="2400" i="1" dirty="0"/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 bwMode="auto">
          <a:xfrm>
            <a:off x="1092395" y="4437346"/>
            <a:ext cx="7083425" cy="11633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Shamsuzzoha Basunia</a:t>
            </a:r>
          </a:p>
          <a:p>
            <a:pPr algn="ctr"/>
            <a:r>
              <a:rPr lang="en-US" sz="1800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USNDP meeting, BNL, Oct 31-Nov 2, 2017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014608" y="4192378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Systematics of Photon Strength</a:t>
            </a:r>
            <a:endParaRPr lang="en-US" sz="2800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2605413" y="6306246"/>
            <a:ext cx="42588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LBNL-D\Research\IAEA\CRP2016\Report\CRP-2\E1-N-E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3" y="1092200"/>
            <a:ext cx="4215384" cy="2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LBNL-D\Research\IAEA\CRP2016\Report\CRP-2\M1-N-E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0" y="3518916"/>
            <a:ext cx="4224528" cy="24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LBNL-D\Research\IAEA\CRP2016\Report\CRP-2\E2-N-E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16" y="3544461"/>
            <a:ext cx="4215384" cy="24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48200" y="1219200"/>
            <a:ext cx="4038600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Average primary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-ray photon strength increases with decreasing </a:t>
            </a:r>
            <a:r>
              <a:rPr lang="en-US" sz="2000" dirty="0" smtClean="0"/>
              <a:t>N, </a:t>
            </a:r>
            <a:r>
              <a:rPr lang="en-US" sz="2000" dirty="0" smtClean="0"/>
              <a:t>Z, and </a:t>
            </a:r>
            <a:r>
              <a:rPr lang="en-US" sz="2000" dirty="0" err="1" smtClean="0"/>
              <a:t>E</a:t>
            </a:r>
            <a:r>
              <a:rPr lang="en-US" sz="2000" baseline="-25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The photon strength also increases near the doubly magic </a:t>
            </a:r>
            <a:r>
              <a:rPr lang="en-US" sz="2000" baseline="30000" dirty="0" smtClean="0"/>
              <a:t>208</a:t>
            </a:r>
            <a:r>
              <a:rPr lang="en-US" sz="2000" dirty="0" smtClean="0"/>
              <a:t>Pb closed shell.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350508" y="317648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833FA"/>
                </a:solidFill>
              </a:rPr>
              <a:t>R.B. Firestone</a:t>
            </a:r>
            <a:endParaRPr lang="en-US" sz="2000" dirty="0">
              <a:solidFill>
                <a:srgbClr val="1833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01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63976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Comparison of </a:t>
            </a:r>
            <a:r>
              <a:rPr lang="en-US" sz="2800" baseline="30000" dirty="0" smtClean="0">
                <a:solidFill>
                  <a:srgbClr val="FF0000"/>
                </a:solidFill>
              </a:rPr>
              <a:t>57</a:t>
            </a:r>
            <a:r>
              <a:rPr lang="en-US" sz="2800" dirty="0" smtClean="0">
                <a:solidFill>
                  <a:srgbClr val="FF0000"/>
                </a:solidFill>
              </a:rPr>
              <a:t>Fe data with Oslo (</a:t>
            </a:r>
            <a:r>
              <a:rPr lang="en-US" sz="2800" baseline="30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He,</a:t>
            </a:r>
            <a:r>
              <a:rPr lang="en-US" sz="2800" baseline="30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He’) measurements</a:t>
            </a:r>
            <a:endParaRPr lang="en-US" sz="2800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2605413" y="6306246"/>
            <a:ext cx="42588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96223" y="480952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1833FA"/>
                </a:solidFill>
              </a:rPr>
              <a:t>R.B. Firestone</a:t>
            </a:r>
            <a:endParaRPr lang="en-US" sz="1800" dirty="0">
              <a:solidFill>
                <a:srgbClr val="1833FA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1208600"/>
            <a:ext cx="3996325" cy="4570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dirty="0" smtClean="0"/>
              <a:t>Published an extensive measurement of </a:t>
            </a:r>
            <a:r>
              <a:rPr lang="en-US" sz="1600" baseline="30000" dirty="0" smtClean="0"/>
              <a:t>56</a:t>
            </a:r>
            <a:r>
              <a:rPr lang="en-US" sz="1600" dirty="0" smtClean="0"/>
              <a:t>Fe(</a:t>
            </a:r>
            <a:r>
              <a:rPr lang="en-US" sz="1600" dirty="0" err="1" smtClean="0"/>
              <a:t>n,</a:t>
            </a:r>
            <a:r>
              <a:rPr lang="en-US" sz="1600" dirty="0" err="1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) capture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</a:t>
            </a:r>
            <a:r>
              <a:rPr lang="en-US" sz="1600" dirty="0" smtClean="0">
                <a:solidFill>
                  <a:srgbClr val="1833FA"/>
                </a:solidFill>
              </a:rPr>
              <a:t>*</a:t>
            </a:r>
            <a:r>
              <a:rPr lang="en-US" sz="1600" dirty="0" smtClean="0"/>
              <a:t> and determined average photon strengths from 0-7.65 MeV for M1, E1, E2, and M2 multipolarities.  These photon strengths are corrected for missing transitions using the CT level density model and for missing strength assuming a Porter-Thomas distribution. </a:t>
            </a:r>
          </a:p>
          <a:p>
            <a:pPr>
              <a:spcAft>
                <a:spcPts val="1000"/>
              </a:spcAft>
            </a:pPr>
            <a:r>
              <a:rPr lang="en-US" sz="1600" dirty="0" smtClean="0"/>
              <a:t>The summed photon strength is in good agreement with previous Oslo measurements and confirms the low-energy </a:t>
            </a:r>
            <a:r>
              <a:rPr lang="en-US" sz="1600" dirty="0" err="1" smtClean="0"/>
              <a:t>upbend</a:t>
            </a:r>
            <a:r>
              <a:rPr lang="en-US" sz="1600" dirty="0" smtClean="0"/>
              <a:t> in photon strength.</a:t>
            </a:r>
          </a:p>
          <a:p>
            <a:pPr>
              <a:spcAft>
                <a:spcPts val="1000"/>
              </a:spcAft>
            </a:pPr>
            <a:r>
              <a:rPr lang="en-US" sz="1600" b="1" dirty="0" smtClean="0">
                <a:solidFill>
                  <a:srgbClr val="FF0000"/>
                </a:solidFill>
              </a:rPr>
              <a:t>This work represents the first complete determination of the multipolarity composition of total photon strength.</a:t>
            </a:r>
          </a:p>
          <a:p>
            <a:pPr>
              <a:spcAft>
                <a:spcPts val="1000"/>
              </a:spcAft>
            </a:pPr>
            <a:r>
              <a:rPr lang="en-US" sz="1600" dirty="0" smtClean="0"/>
              <a:t>*</a:t>
            </a:r>
            <a:r>
              <a:rPr lang="en-US" sz="1600" dirty="0" smtClean="0">
                <a:solidFill>
                  <a:srgbClr val="1833FA"/>
                </a:solidFill>
              </a:rPr>
              <a:t>R.B. Firestone et al, Phys. Rev. C </a:t>
            </a:r>
            <a:r>
              <a:rPr lang="en-US" sz="1600" b="1" dirty="0">
                <a:solidFill>
                  <a:srgbClr val="1833FA"/>
                </a:solidFill>
              </a:rPr>
              <a:t>95</a:t>
            </a:r>
            <a:r>
              <a:rPr lang="en-US" sz="1600" dirty="0">
                <a:solidFill>
                  <a:srgbClr val="1833FA"/>
                </a:solidFill>
              </a:rPr>
              <a:t>, 014328 (2017</a:t>
            </a:r>
            <a:r>
              <a:rPr lang="en-US" sz="1600" dirty="0" smtClean="0">
                <a:solidFill>
                  <a:srgbClr val="1833FA"/>
                </a:solidFill>
              </a:rPr>
              <a:t>).</a:t>
            </a:r>
          </a:p>
        </p:txBody>
      </p:sp>
      <p:pic>
        <p:nvPicPr>
          <p:cNvPr id="12" name="Picture 2" descr="C:\LBNL-D\Research\IAEA\CRP2018\57Fe-Oslo-Comparison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72"/>
            <a:ext cx="4247158" cy="464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18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400" baseline="30000" dirty="0">
                <a:solidFill>
                  <a:srgbClr val="FF0000"/>
                </a:solidFill>
              </a:rPr>
              <a:t>139</a:t>
            </a:r>
            <a:r>
              <a:rPr lang="en-US" altLang="en-US" sz="2400" dirty="0">
                <a:solidFill>
                  <a:srgbClr val="FF0000"/>
                </a:solidFill>
              </a:rPr>
              <a:t>La(n</a:t>
            </a:r>
            <a:r>
              <a:rPr lang="en-US" altLang="en-US" sz="2400" dirty="0" smtClean="0">
                <a:solidFill>
                  <a:srgbClr val="FF0000"/>
                </a:solidFill>
              </a:rPr>
              <a:t>,</a:t>
            </a:r>
            <a:r>
              <a:rPr lang="en-US" altLang="en-US" sz="2400" dirty="0" smtClean="0">
                <a:solidFill>
                  <a:srgbClr val="FF0000"/>
                </a:solidFill>
                <a:sym typeface="Symbol"/>
              </a:rPr>
              <a:t></a:t>
            </a:r>
            <a:r>
              <a:rPr lang="en-US" altLang="en-US" sz="2400" dirty="0" smtClean="0">
                <a:solidFill>
                  <a:srgbClr val="FF0000"/>
                </a:solidFill>
              </a:rPr>
              <a:t>): </a:t>
            </a:r>
            <a:r>
              <a:rPr lang="en-US" altLang="en-US" sz="2400" dirty="0">
                <a:solidFill>
                  <a:srgbClr val="FF0000"/>
                </a:solidFill>
              </a:rPr>
              <a:t>Radiative neutron capture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2605413" y="6306246"/>
            <a:ext cx="42588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96223" y="48095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1833FA"/>
                </a:solidFill>
              </a:rPr>
              <a:t>A.M. Hurst</a:t>
            </a:r>
            <a:endParaRPr lang="en-US" sz="1800" dirty="0">
              <a:solidFill>
                <a:srgbClr val="1833FA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32" y="963843"/>
            <a:ext cx="2723559" cy="256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833" y="1016000"/>
            <a:ext cx="3512804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09225" y="3205163"/>
            <a:ext cx="5029200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>
                <a:srgbClr val="0000FF"/>
              </a:buClr>
              <a:buSzPct val="45000"/>
              <a:buFont typeface="Wingdings" charset="2"/>
              <a:buChar char=""/>
            </a:pPr>
            <a:r>
              <a:rPr lang="en-US" altLang="en-US" dirty="0"/>
              <a:t> </a:t>
            </a:r>
            <a:r>
              <a:rPr lang="en-US" altLang="en-US" sz="1700" dirty="0"/>
              <a:t>Statistical model: assess role PSF </a:t>
            </a:r>
          </a:p>
          <a:p>
            <a:pPr>
              <a:lnSpc>
                <a:spcPct val="100000"/>
              </a:lnSpc>
              <a:buClr>
                <a:srgbClr val="0000FF"/>
              </a:buClr>
              <a:buSzPct val="45000"/>
              <a:buFont typeface="Wingdings" charset="2"/>
              <a:buChar char=""/>
            </a:pPr>
            <a:r>
              <a:rPr lang="en-US" altLang="en-US" sz="1700" dirty="0"/>
              <a:t> Dependence upon additional “temperature” </a:t>
            </a:r>
            <a:br>
              <a:rPr lang="en-US" altLang="en-US" sz="1700" dirty="0"/>
            </a:br>
            <a:r>
              <a:rPr lang="en-US" altLang="en-US" sz="1700" dirty="0" smtClean="0"/>
              <a:t>(</a:t>
            </a:r>
            <a:r>
              <a:rPr lang="en-US" altLang="en-US" sz="1700" dirty="0" smtClean="0">
                <a:sym typeface="Symbol"/>
              </a:rPr>
              <a:t></a:t>
            </a:r>
            <a:r>
              <a:rPr lang="en-US" altLang="en-US" sz="1700" dirty="0" smtClean="0"/>
              <a:t>) </a:t>
            </a:r>
            <a:r>
              <a:rPr lang="en-US" altLang="en-US" sz="1700" dirty="0"/>
              <a:t>parametrization + </a:t>
            </a:r>
            <a:r>
              <a:rPr lang="en-US" altLang="en-US" sz="1700" dirty="0" smtClean="0"/>
              <a:t>E</a:t>
            </a:r>
            <a:r>
              <a:rPr lang="en-US" altLang="en-US" sz="1700" baseline="-25000" dirty="0">
                <a:cs typeface="Arial" charset="0"/>
                <a:sym typeface="Symbol"/>
              </a:rPr>
              <a:t></a:t>
            </a:r>
            <a:r>
              <a:rPr lang="en-US" altLang="en-US" sz="1700" dirty="0" smtClean="0">
                <a:cs typeface="Arial" charset="0"/>
              </a:rPr>
              <a:t> </a:t>
            </a:r>
            <a:r>
              <a:rPr lang="en-US" altLang="en-US" sz="1700" dirty="0">
                <a:cs typeface="Arial" charset="0"/>
              </a:rPr>
              <a:t>to reproduce observed</a:t>
            </a:r>
            <a:br>
              <a:rPr lang="en-US" altLang="en-US" sz="1700" dirty="0">
                <a:cs typeface="Arial" charset="0"/>
              </a:rPr>
            </a:br>
            <a:r>
              <a:rPr lang="en-US" altLang="en-US" sz="1700" dirty="0">
                <a:cs typeface="Arial" charset="0"/>
              </a:rPr>
              <a:t> </a:t>
            </a:r>
            <a:r>
              <a:rPr lang="en-US" altLang="en-US" sz="1700" dirty="0" smtClean="0">
                <a:cs typeface="Arial" charset="0"/>
                <a:sym typeface="Symbol"/>
              </a:rPr>
              <a:t></a:t>
            </a:r>
            <a:r>
              <a:rPr lang="en-US" altLang="en-US" sz="1700" dirty="0" smtClean="0">
                <a:cs typeface="Arial" charset="0"/>
              </a:rPr>
              <a:t>-</a:t>
            </a:r>
            <a:r>
              <a:rPr lang="en-US" altLang="en-US" sz="1700" dirty="0">
                <a:cs typeface="Arial" charset="0"/>
              </a:rPr>
              <a:t>ray yields up to </a:t>
            </a:r>
            <a:r>
              <a:rPr lang="en-US" altLang="en-US" sz="1700" dirty="0" err="1">
                <a:cs typeface="Arial" charset="0"/>
              </a:rPr>
              <a:t>Ecrit</a:t>
            </a:r>
            <a:endParaRPr lang="en-US" altLang="en-US" sz="1700" dirty="0">
              <a:cs typeface="Arial" charset="0"/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SzPct val="45000"/>
              <a:buFont typeface="Wingdings" charset="2"/>
              <a:buChar char=""/>
            </a:pPr>
            <a:r>
              <a:rPr lang="en-US" altLang="en-US" sz="1700" dirty="0">
                <a:cs typeface="Arial" charset="0"/>
              </a:rPr>
              <a:t> Measured </a:t>
            </a:r>
            <a:r>
              <a:rPr lang="en-US" altLang="en-US" sz="1700" dirty="0" smtClean="0">
                <a:cs typeface="Arial" charset="0"/>
                <a:sym typeface="Symbol"/>
              </a:rPr>
              <a:t></a:t>
            </a:r>
            <a:r>
              <a:rPr lang="en-US" altLang="en-US" sz="1700" baseline="-25000" dirty="0" smtClean="0">
                <a:cs typeface="Arial" charset="0"/>
                <a:sym typeface="Symbol"/>
              </a:rPr>
              <a:t></a:t>
            </a:r>
            <a:r>
              <a:rPr lang="en-US" altLang="en-US" sz="1700" dirty="0" smtClean="0">
                <a:cs typeface="Arial" charset="0"/>
              </a:rPr>
              <a:t> </a:t>
            </a:r>
            <a:r>
              <a:rPr lang="en-US" altLang="en-US" sz="1700" dirty="0">
                <a:cs typeface="Arial" charset="0"/>
              </a:rPr>
              <a:t>for 356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</a:t>
            </a:r>
            <a:r>
              <a:rPr lang="en-US" altLang="en-US" sz="1700" dirty="0" smtClean="0">
                <a:cs typeface="Arial" charset="0"/>
              </a:rPr>
              <a:t> </a:t>
            </a:r>
            <a:r>
              <a:rPr lang="en-US" altLang="en-US" sz="1700" dirty="0">
                <a:cs typeface="Arial" charset="0"/>
              </a:rPr>
              <a:t>rays: 201 </a:t>
            </a:r>
            <a:r>
              <a:rPr lang="en-US" altLang="en-US" sz="1700" dirty="0" smtClean="0">
                <a:cs typeface="Arial" charset="0"/>
              </a:rPr>
              <a:t>secondary </a:t>
            </a:r>
            <a:r>
              <a:rPr lang="en-US" altLang="en-US" sz="1700" dirty="0">
                <a:cs typeface="Arial" charset="0"/>
              </a:rPr>
              <a:t>+ </a:t>
            </a:r>
            <a:br>
              <a:rPr lang="en-US" altLang="en-US" sz="1700" dirty="0">
                <a:cs typeface="Arial" charset="0"/>
              </a:rPr>
            </a:br>
            <a:r>
              <a:rPr lang="en-US" altLang="en-US" sz="1700" dirty="0">
                <a:cs typeface="Arial" charset="0"/>
              </a:rPr>
              <a:t>155 </a:t>
            </a:r>
            <a:r>
              <a:rPr lang="en-US" altLang="en-US" sz="1700" dirty="0" smtClean="0">
                <a:cs typeface="Arial" charset="0"/>
              </a:rPr>
              <a:t>primary gammas</a:t>
            </a:r>
            <a:endParaRPr lang="en-US" altLang="en-US" sz="1700" dirty="0">
              <a:cs typeface="Arial" charset="0"/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SzPct val="45000"/>
              <a:buFont typeface="Wingdings" charset="2"/>
              <a:buChar char=""/>
            </a:pPr>
            <a:r>
              <a:rPr lang="en-US" altLang="en-US" sz="1700" dirty="0">
                <a:cs typeface="Arial" charset="0"/>
              </a:rPr>
              <a:t> Total </a:t>
            </a:r>
            <a:r>
              <a:rPr lang="en-US" altLang="en-US" sz="1700" dirty="0" smtClean="0">
                <a:cs typeface="Arial" charset="0"/>
                <a:sym typeface="Symbol"/>
              </a:rPr>
              <a:t></a:t>
            </a:r>
            <a:r>
              <a:rPr lang="en-US" altLang="en-US" sz="1700" baseline="-25000" dirty="0" smtClean="0">
                <a:cs typeface="Arial" charset="0"/>
              </a:rPr>
              <a:t>0</a:t>
            </a:r>
            <a:r>
              <a:rPr lang="en-US" altLang="en-US" sz="1700" dirty="0" smtClean="0">
                <a:cs typeface="Arial" charset="0"/>
              </a:rPr>
              <a:t> </a:t>
            </a:r>
            <a:r>
              <a:rPr lang="en-US" altLang="en-US" sz="1700" dirty="0">
                <a:cs typeface="Arial" charset="0"/>
              </a:rPr>
              <a:t>= 9.50(79) b (consistent cf. adopted)</a:t>
            </a:r>
          </a:p>
          <a:p>
            <a:pPr>
              <a:lnSpc>
                <a:spcPct val="100000"/>
              </a:lnSpc>
              <a:buClr>
                <a:srgbClr val="0000FF"/>
              </a:buClr>
              <a:buSzPct val="45000"/>
              <a:buFont typeface="Wingdings" charset="2"/>
              <a:buChar char=""/>
            </a:pPr>
            <a:r>
              <a:rPr lang="en-US" altLang="en-US" sz="1700" dirty="0">
                <a:cs typeface="Arial" charset="0"/>
              </a:rPr>
              <a:t> Confirmed </a:t>
            </a:r>
            <a:r>
              <a:rPr lang="en-US" altLang="en-US" sz="1700" dirty="0" smtClean="0">
                <a:cs typeface="Arial" charset="0"/>
              </a:rPr>
              <a:t>J</a:t>
            </a:r>
            <a:r>
              <a:rPr lang="en-US" altLang="en-US" sz="1700" baseline="30000" dirty="0" smtClean="0">
                <a:cs typeface="Arial" charset="0"/>
                <a:sym typeface="Symbol"/>
              </a:rPr>
              <a:t></a:t>
            </a:r>
            <a:r>
              <a:rPr lang="en-US" altLang="en-US" sz="1700" dirty="0" smtClean="0">
                <a:cs typeface="Arial" charset="0"/>
              </a:rPr>
              <a:t> </a:t>
            </a:r>
            <a:r>
              <a:rPr lang="en-US" altLang="en-US" sz="1700" dirty="0">
                <a:cs typeface="Arial" charset="0"/>
              </a:rPr>
              <a:t>for 10 levels &lt; </a:t>
            </a:r>
            <a:r>
              <a:rPr lang="en-US" altLang="en-US" sz="1700" dirty="0" err="1">
                <a:cs typeface="Arial" charset="0"/>
              </a:rPr>
              <a:t>Ecrit</a:t>
            </a:r>
            <a:r>
              <a:rPr lang="en-US" altLang="en-US" sz="1700" dirty="0">
                <a:cs typeface="Arial" charset="0"/>
              </a:rPr>
              <a:t>; constrained</a:t>
            </a:r>
            <a:br>
              <a:rPr lang="en-US" altLang="en-US" sz="1700" dirty="0">
                <a:cs typeface="Arial" charset="0"/>
              </a:rPr>
            </a:br>
            <a:r>
              <a:rPr lang="en-US" altLang="en-US" sz="1700" dirty="0">
                <a:cs typeface="Arial" charset="0"/>
              </a:rPr>
              <a:t> </a:t>
            </a:r>
            <a:r>
              <a:rPr lang="en-US" altLang="en-US" sz="1700" dirty="0" smtClean="0">
                <a:cs typeface="Arial" charset="0"/>
              </a:rPr>
              <a:t>J</a:t>
            </a:r>
            <a:r>
              <a:rPr lang="en-US" altLang="en-US" sz="1700" baseline="30000" dirty="0">
                <a:cs typeface="Arial" charset="0"/>
                <a:sym typeface="Symbol"/>
              </a:rPr>
              <a:t> </a:t>
            </a:r>
            <a:r>
              <a:rPr lang="en-US" altLang="en-US" sz="1700" dirty="0" smtClean="0">
                <a:cs typeface="Arial" charset="0"/>
              </a:rPr>
              <a:t> </a:t>
            </a:r>
            <a:r>
              <a:rPr lang="en-US" altLang="en-US" sz="1700" dirty="0">
                <a:cs typeface="Arial" charset="0"/>
              </a:rPr>
              <a:t>for ~100 levels &gt; </a:t>
            </a:r>
            <a:r>
              <a:rPr lang="en-US" altLang="en-US" sz="1700" dirty="0" err="1">
                <a:cs typeface="Arial" charset="0"/>
              </a:rPr>
              <a:t>Ecrit</a:t>
            </a:r>
            <a:endParaRPr lang="en-US" altLang="en-US" sz="1700" dirty="0">
              <a:cs typeface="Arial" charset="0"/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SzPct val="45000"/>
              <a:buFont typeface="Wingdings" charset="2"/>
              <a:buChar char=""/>
            </a:pPr>
            <a:r>
              <a:rPr lang="en-US" altLang="en-US" sz="1700" dirty="0">
                <a:cs typeface="Arial" charset="0"/>
              </a:rPr>
              <a:t> Independent measurement for S</a:t>
            </a:r>
            <a:r>
              <a:rPr lang="en-US" altLang="en-US" sz="1700" baseline="-25000" dirty="0">
                <a:cs typeface="Arial" charset="0"/>
              </a:rPr>
              <a:t>n</a:t>
            </a:r>
            <a:r>
              <a:rPr lang="en-US" altLang="en-US" sz="1700" dirty="0">
                <a:cs typeface="Arial" charset="0"/>
              </a:rPr>
              <a:t> cf. AME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9800" y="963843"/>
            <a:ext cx="2003970" cy="30777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Ureche</a:t>
            </a:r>
            <a:r>
              <a:rPr lang="en-US" sz="1400" dirty="0"/>
              <a:t> </a:t>
            </a:r>
            <a:r>
              <a:rPr lang="en-US" sz="1400" dirty="0" smtClean="0"/>
              <a:t>(led by Hurst)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508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Inelastic neutron-scattering (</a:t>
            </a:r>
            <a:r>
              <a:rPr lang="en-US" altLang="en-US" sz="2400" dirty="0" err="1">
                <a:solidFill>
                  <a:srgbClr val="FF0000"/>
                </a:solidFill>
              </a:rPr>
              <a:t>n,n</a:t>
            </a:r>
            <a:r>
              <a:rPr lang="en-US" altLang="en-US" sz="2400" dirty="0" smtClean="0">
                <a:solidFill>
                  <a:srgbClr val="FF0000"/>
                </a:solidFill>
              </a:rPr>
              <a:t>'</a:t>
            </a:r>
            <a:r>
              <a:rPr lang="en-US" altLang="en-US" sz="2400" dirty="0" smtClean="0">
                <a:solidFill>
                  <a:srgbClr val="FF0000"/>
                </a:solidFill>
                <a:sym typeface="Symbol"/>
              </a:rPr>
              <a:t></a:t>
            </a:r>
            <a:r>
              <a:rPr lang="en-US" altLang="en-US" sz="2400" dirty="0" smtClean="0">
                <a:solidFill>
                  <a:srgbClr val="FF0000"/>
                </a:solidFill>
              </a:rPr>
              <a:t>)</a:t>
            </a:r>
            <a:r>
              <a:rPr lang="en-US" altLang="en-US" sz="2400" dirty="0" smtClean="0">
                <a:solidFill>
                  <a:srgbClr val="FF0000"/>
                </a:solidFill>
                <a:latin typeface="Symbol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</a:rPr>
              <a:t>data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2605413" y="6306246"/>
            <a:ext cx="42588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96223" y="48095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1833FA"/>
                </a:solidFill>
              </a:rPr>
              <a:t>A.M. Hurst</a:t>
            </a:r>
            <a:endParaRPr lang="en-US" sz="1800" dirty="0">
              <a:solidFill>
                <a:srgbClr val="1833FA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79550"/>
            <a:ext cx="6137524" cy="30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07720" y="982663"/>
            <a:ext cx="73152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000" dirty="0"/>
              <a:t>Berkeley Nuclear Data </a:t>
            </a:r>
            <a:r>
              <a:rPr lang="en-US" altLang="en-US" sz="2000" dirty="0" smtClean="0"/>
              <a:t>Group: </a:t>
            </a:r>
            <a:r>
              <a:rPr lang="en-US" altLang="en-US" sz="2000" dirty="0" smtClean="0">
                <a:solidFill>
                  <a:srgbClr val="1833FA"/>
                </a:solidFill>
              </a:rPr>
              <a:t>http://nucleardata.berkeley.edu</a:t>
            </a:r>
            <a:endParaRPr lang="en-US" altLang="en-US" sz="2000" dirty="0">
              <a:solidFill>
                <a:srgbClr val="1833FA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14864" y="4572000"/>
            <a:ext cx="884023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342900" indent="-342900">
              <a:lnSpc>
                <a:spcPct val="100000"/>
              </a:lnSpc>
              <a:buClr>
                <a:srgbClr val="0000FF"/>
              </a:buClr>
              <a:buSzPct val="45000"/>
              <a:buFont typeface="Wingdings" panose="05000000000000000000" pitchFamily="2" charset="2"/>
              <a:buChar char="ü"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105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data sets: ~7000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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rays from 76 natural + 29 enriched targets acquired on</a:t>
            </a:r>
            <a:b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fast-neutron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beam line at the IRT-5000 reactor (Al-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Tuwaitha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facility, Baghdad, Iraq)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0000FF"/>
              </a:buClr>
              <a:buSzPct val="45000"/>
              <a:buFont typeface="Wingdings" panose="05000000000000000000" pitchFamily="2" charset="2"/>
              <a:buChar char="ü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Software platform to build relational database (SQL) downloadable from: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0000FF"/>
              </a:buClr>
              <a:buSzPct val="45000"/>
              <a:buFont typeface="Wingdings" panose="05000000000000000000" pitchFamily="2" charset="2"/>
              <a:buChar char="ü"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NNDC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NSSC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websites; Report Number LBNL-1007529</a:t>
            </a:r>
          </a:p>
        </p:txBody>
      </p:sp>
    </p:spTree>
    <p:extLst>
      <p:ext uri="{BB962C8B-B14F-4D97-AF65-F5344CB8AC3E}">
        <p14:creationId xmlns:p14="http://schemas.microsoft.com/office/powerpoint/2010/main" val="2882275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 txBox="1">
            <a:spLocks/>
          </p:cNvSpPr>
          <p:nvPr/>
        </p:nvSpPr>
        <p:spPr>
          <a:xfrm>
            <a:off x="2580361" y="6268668"/>
            <a:ext cx="43465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525049" y="361740"/>
            <a:ext cx="8229600" cy="552659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Cross-section normalization: (</a:t>
            </a:r>
            <a:r>
              <a:rPr lang="en-US" altLang="en-US" sz="2800" dirty="0" err="1">
                <a:solidFill>
                  <a:srgbClr val="FF0000"/>
                </a:solidFill>
              </a:rPr>
              <a:t>n,n</a:t>
            </a:r>
            <a:r>
              <a:rPr lang="en-US" altLang="en-US" sz="2800" dirty="0" smtClean="0">
                <a:solidFill>
                  <a:srgbClr val="FF0000"/>
                </a:solidFill>
              </a:rPr>
              <a:t>'</a:t>
            </a:r>
            <a:r>
              <a:rPr lang="en-US" altLang="en-US" sz="2800" dirty="0" smtClean="0">
                <a:solidFill>
                  <a:srgbClr val="FF0000"/>
                </a:solidFill>
                <a:sym typeface="Symbol"/>
              </a:rPr>
              <a:t></a:t>
            </a:r>
            <a:r>
              <a:rPr lang="en-US" altLang="en-US" sz="2800" dirty="0" smtClean="0">
                <a:solidFill>
                  <a:srgbClr val="FF0000"/>
                </a:solidFill>
              </a:rPr>
              <a:t>) </a:t>
            </a:r>
            <a:r>
              <a:rPr lang="en-US" altLang="en-US" sz="2800" dirty="0">
                <a:solidFill>
                  <a:srgbClr val="FF0000"/>
                </a:solidFill>
              </a:rPr>
              <a:t>data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8" y="1054101"/>
            <a:ext cx="8625251" cy="484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45040" y="50040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1833FA"/>
                </a:solidFill>
              </a:rPr>
              <a:t>A.M. Hurst</a:t>
            </a:r>
            <a:endParaRPr lang="en-US" sz="1800" dirty="0">
              <a:solidFill>
                <a:srgbClr val="1833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85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Interacting with the (</a:t>
            </a:r>
            <a:r>
              <a:rPr lang="en-US" altLang="en-US" sz="2400" dirty="0" err="1">
                <a:solidFill>
                  <a:srgbClr val="FF0000"/>
                </a:solidFill>
              </a:rPr>
              <a:t>n,n</a:t>
            </a:r>
            <a:r>
              <a:rPr lang="en-US" altLang="en-US" sz="2400" dirty="0" smtClean="0">
                <a:solidFill>
                  <a:srgbClr val="FF0000"/>
                </a:solidFill>
              </a:rPr>
              <a:t>'</a:t>
            </a:r>
            <a:r>
              <a:rPr lang="en-US" altLang="en-US" sz="2400" dirty="0" smtClean="0">
                <a:solidFill>
                  <a:srgbClr val="FF0000"/>
                </a:solidFill>
                <a:sym typeface="Symbol"/>
              </a:rPr>
              <a:t></a:t>
            </a:r>
            <a:r>
              <a:rPr lang="en-US" altLang="en-US" sz="2400" dirty="0" smtClean="0">
                <a:solidFill>
                  <a:srgbClr val="FF0000"/>
                </a:solidFill>
              </a:rPr>
              <a:t>)</a:t>
            </a:r>
            <a:r>
              <a:rPr lang="en-US" altLang="en-US" sz="2400" dirty="0" smtClean="0">
                <a:solidFill>
                  <a:srgbClr val="FF0000"/>
                </a:solidFill>
                <a:latin typeface="Symbol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</a:rPr>
              <a:t>database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2605413" y="6306246"/>
            <a:ext cx="42588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96223" y="48095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1833FA"/>
                </a:solidFill>
              </a:rPr>
              <a:t>A.M. Hurst</a:t>
            </a:r>
            <a:endParaRPr lang="en-US" sz="1800" dirty="0">
              <a:solidFill>
                <a:srgbClr val="1833FA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63029" y="931862"/>
            <a:ext cx="8617942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285750" indent="-285750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SQL scripts and a </a:t>
            </a:r>
            <a:r>
              <a:rPr lang="en-US" altLang="en-US" sz="1800" dirty="0" err="1"/>
              <a:t>Jupyter</a:t>
            </a:r>
            <a:r>
              <a:rPr lang="en-US" altLang="en-US" sz="1800" dirty="0"/>
              <a:t> Notebook are provided as reference </a:t>
            </a:r>
            <a:r>
              <a:rPr lang="en-US" altLang="en-US" sz="1800" dirty="0" smtClean="0"/>
              <a:t>illustrating</a:t>
            </a:r>
            <a:r>
              <a:rPr lang="en-US" altLang="en-US" sz="1800" dirty="0"/>
              <a:t/>
            </a:r>
            <a:br>
              <a:rPr lang="en-US" altLang="en-US" sz="1800" dirty="0"/>
            </a:br>
            <a:r>
              <a:rPr lang="en-US" altLang="en-US" sz="1800" dirty="0"/>
              <a:t>methods </a:t>
            </a:r>
            <a:r>
              <a:rPr lang="en-US" altLang="en-US" sz="1800" dirty="0" smtClean="0"/>
              <a:t>for </a:t>
            </a:r>
            <a:r>
              <a:rPr lang="en-US" altLang="en-US" sz="1800" dirty="0"/>
              <a:t>data retrieval and analysis: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Clr>
                <a:srgbClr val="0000FF"/>
              </a:buClr>
              <a:buSzPct val="45000"/>
              <a:buFont typeface="Wingdings" panose="05000000000000000000" pitchFamily="2" charset="2"/>
              <a:buChar char="ü"/>
            </a:pPr>
            <a:r>
              <a:rPr lang="en-US" altLang="en-US" sz="1800" b="1" dirty="0" smtClean="0"/>
              <a:t>sqlite3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engine: terminal-based front-end to SQLite </a:t>
            </a:r>
            <a:r>
              <a:rPr lang="en-US" altLang="en-US" sz="1800" dirty="0" smtClean="0"/>
              <a:t>libraries.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Clr>
                <a:srgbClr val="0000FF"/>
              </a:buClr>
              <a:buSzPct val="45000"/>
              <a:buFont typeface="Wingdings" panose="05000000000000000000" pitchFamily="2" charset="2"/>
              <a:buChar char="ü"/>
            </a:pPr>
            <a:r>
              <a:rPr lang="en-US" altLang="en-US" sz="1800" dirty="0" smtClean="0"/>
              <a:t>Evaluate SQL queries interactively or through batch processing.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Clr>
                <a:srgbClr val="0000FF"/>
              </a:buClr>
              <a:buSzPct val="45000"/>
              <a:buFont typeface="Wingdings" panose="05000000000000000000" pitchFamily="2" charset="2"/>
              <a:buChar char="ü"/>
            </a:pPr>
            <a:r>
              <a:rPr lang="en-US" altLang="en-US" sz="1800" dirty="0" smtClean="0"/>
              <a:t>Automated </a:t>
            </a:r>
            <a:r>
              <a:rPr lang="en-US" altLang="en-US" sz="1800" dirty="0"/>
              <a:t>procedures for generating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</a:t>
            </a:r>
            <a:r>
              <a:rPr lang="en-US" altLang="en-US" sz="1800" dirty="0" smtClean="0"/>
              <a:t>-</a:t>
            </a:r>
            <a:r>
              <a:rPr lang="en-US" altLang="en-US" sz="1800" dirty="0"/>
              <a:t>ray cross-section </a:t>
            </a:r>
            <a:r>
              <a:rPr lang="en-US" altLang="en-US" sz="1800" dirty="0" smtClean="0"/>
              <a:t>data</a:t>
            </a:r>
            <a:r>
              <a:rPr lang="en-US" altLang="en-US" sz="1800" dirty="0"/>
              <a:t/>
            </a:r>
            <a:br>
              <a:rPr lang="en-US" altLang="en-US" sz="1800" dirty="0"/>
            </a:br>
            <a:r>
              <a:rPr lang="en-US" altLang="en-US" sz="1800" dirty="0" smtClean="0"/>
              <a:t>for </a:t>
            </a:r>
            <a:r>
              <a:rPr lang="en-US" altLang="en-US" sz="1800" dirty="0"/>
              <a:t>specified </a:t>
            </a:r>
            <a:r>
              <a:rPr lang="en-US" altLang="en-US" sz="1800" dirty="0" smtClean="0"/>
              <a:t>target </a:t>
            </a:r>
            <a:r>
              <a:rPr lang="en-US" altLang="en-US" sz="1800" dirty="0"/>
              <a:t>are provided in </a:t>
            </a:r>
            <a:r>
              <a:rPr lang="en-US" altLang="en-US" sz="1800" dirty="0" err="1"/>
              <a:t>Jupyter</a:t>
            </a:r>
            <a:r>
              <a:rPr lang="en-US" altLang="en-US" sz="1800" dirty="0"/>
              <a:t> Notebook, e.g. </a:t>
            </a:r>
            <a:r>
              <a:rPr lang="en-US" altLang="en-US" sz="1800" baseline="30000" dirty="0"/>
              <a:t>105</a:t>
            </a:r>
            <a:r>
              <a:rPr lang="en-US" altLang="en-US" sz="1800" dirty="0"/>
              <a:t>Pd(</a:t>
            </a:r>
            <a:r>
              <a:rPr lang="en-US" altLang="en-US" sz="1800" dirty="0" err="1"/>
              <a:t>n,n</a:t>
            </a:r>
            <a:r>
              <a:rPr lang="en-US" altLang="en-US" sz="1800" dirty="0" smtClean="0"/>
              <a:t>'</a:t>
            </a:r>
            <a:r>
              <a:rPr lang="en-US" altLang="en-US" sz="1800" dirty="0" smtClean="0">
                <a:sym typeface="Symbol"/>
              </a:rPr>
              <a:t></a:t>
            </a:r>
            <a:r>
              <a:rPr lang="en-US" altLang="en-US" sz="1800" dirty="0" smtClean="0"/>
              <a:t>)</a:t>
            </a:r>
            <a:endParaRPr lang="en-US" altLang="en-US" sz="18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94000"/>
            <a:ext cx="4069821" cy="321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74638" y="2941637"/>
            <a:ext cx="4460199" cy="30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285750" indent="-285750">
              <a:lnSpc>
                <a:spcPct val="100000"/>
              </a:lnSpc>
              <a:buClr>
                <a:srgbClr val="0000FF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1800" u="sng" dirty="0" smtClean="0"/>
              <a:t>Andrew </a:t>
            </a:r>
            <a:r>
              <a:rPr lang="en-US" altLang="en-US" sz="1800" u="sng" dirty="0" err="1"/>
              <a:t>Voyles</a:t>
            </a:r>
            <a:r>
              <a:rPr lang="en-US" altLang="en-US" sz="1800" u="sng" dirty="0"/>
              <a:t> (GS, UCB) </a:t>
            </a:r>
            <a:r>
              <a:rPr lang="en-US" altLang="en-US" sz="1800" dirty="0"/>
              <a:t>generated </a:t>
            </a:r>
            <a:br>
              <a:rPr lang="en-US" altLang="en-US" sz="1800" dirty="0"/>
            </a:br>
            <a:r>
              <a:rPr lang="en-US" altLang="en-US" sz="1800" dirty="0"/>
              <a:t>cross-section results for all 105 (</a:t>
            </a:r>
            <a:r>
              <a:rPr lang="en-US" altLang="en-US" sz="1800" dirty="0" err="1"/>
              <a:t>n,n</a:t>
            </a:r>
            <a:r>
              <a:rPr lang="en-US" altLang="en-US" sz="1800" dirty="0" smtClean="0"/>
              <a:t>'</a:t>
            </a:r>
            <a:r>
              <a:rPr lang="en-US" altLang="en-US" sz="1800" dirty="0" smtClean="0">
                <a:sym typeface="Symbol"/>
              </a:rPr>
              <a:t></a:t>
            </a:r>
            <a:r>
              <a:rPr lang="en-US" altLang="en-US" sz="1800" dirty="0" smtClean="0"/>
              <a:t>) </a:t>
            </a:r>
            <a:r>
              <a:rPr lang="en-US" altLang="en-US" sz="1800" dirty="0"/>
              <a:t/>
            </a:r>
            <a:br>
              <a:rPr lang="en-US" altLang="en-US" sz="1800" dirty="0"/>
            </a:br>
            <a:r>
              <a:rPr lang="en-US" altLang="en-US" sz="1800" dirty="0"/>
              <a:t>measurements via queries to the Atlas </a:t>
            </a:r>
            <a:br>
              <a:rPr lang="en-US" altLang="en-US" sz="1800" dirty="0"/>
            </a:br>
            <a:r>
              <a:rPr lang="en-US" altLang="en-US" sz="1800" dirty="0"/>
              <a:t>database </a:t>
            </a:r>
            <a:endParaRPr lang="en-US" altLang="en-US" sz="1800" dirty="0" smtClean="0"/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rgbClr val="0000FF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rgbClr val="1833FA"/>
                </a:solidFill>
              </a:rPr>
              <a:t>Processed </a:t>
            </a:r>
            <a:r>
              <a:rPr lang="en-US" altLang="en-US" sz="1800" dirty="0">
                <a:solidFill>
                  <a:srgbClr val="1833FA"/>
                </a:solidFill>
              </a:rPr>
              <a:t>105 EXFOR compilations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rgbClr val="0000FF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Currently </a:t>
            </a:r>
            <a:r>
              <a:rPr lang="en-US" altLang="en-US" sz="1800" dirty="0"/>
              <a:t>working </a:t>
            </a:r>
            <a:r>
              <a:rPr lang="en-US" altLang="en-US" sz="1800" dirty="0" smtClean="0"/>
              <a:t>with</a:t>
            </a:r>
            <a:r>
              <a:rPr lang="en-US" altLang="en-US" sz="1800" u="sng" dirty="0"/>
              <a:t/>
            </a:r>
            <a:br>
              <a:rPr lang="en-US" altLang="en-US" sz="1800" u="sng" dirty="0"/>
            </a:br>
            <a:r>
              <a:rPr lang="en-US" altLang="en-US" sz="1800" u="sng" dirty="0"/>
              <a:t>Boris </a:t>
            </a:r>
            <a:r>
              <a:rPr lang="en-US" altLang="en-US" sz="1800" u="sng" dirty="0" err="1" smtClean="0"/>
              <a:t>Pritychenko</a:t>
            </a:r>
            <a:r>
              <a:rPr lang="en-US" altLang="en-US" sz="1800" u="sng" dirty="0" smtClean="0"/>
              <a:t> </a:t>
            </a:r>
            <a:r>
              <a:rPr lang="en-US" altLang="en-US" sz="1800" u="sng" dirty="0"/>
              <a:t>(NNDC)</a:t>
            </a:r>
            <a:r>
              <a:rPr lang="en-US" altLang="en-US" sz="1800" dirty="0"/>
              <a:t> to </a:t>
            </a:r>
            <a:endParaRPr lang="en-US" altLang="en-US" sz="1800" dirty="0" smtClean="0"/>
          </a:p>
          <a:p>
            <a:pPr>
              <a:spcBef>
                <a:spcPts val="0"/>
              </a:spcBef>
              <a:buClr>
                <a:srgbClr val="0000FF"/>
              </a:buClr>
              <a:buSzPct val="45000"/>
            </a:pPr>
            <a:r>
              <a:rPr lang="en-US" altLang="en-US" sz="1800" dirty="0" smtClean="0"/>
              <a:t>     validate data </a:t>
            </a:r>
            <a:r>
              <a:rPr lang="en-US" altLang="en-US" sz="1800" dirty="0"/>
              <a:t>sets.</a:t>
            </a:r>
          </a:p>
        </p:txBody>
      </p:sp>
    </p:spTree>
    <p:extLst>
      <p:ext uri="{BB962C8B-B14F-4D97-AF65-F5344CB8AC3E}">
        <p14:creationId xmlns:p14="http://schemas.microsoft.com/office/powerpoint/2010/main" val="774857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High-Priority Nuclear Structure Request List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2605413" y="6306246"/>
            <a:ext cx="42588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96223" y="48095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1833FA"/>
                </a:solidFill>
              </a:rPr>
              <a:t>A.M. Hurst</a:t>
            </a:r>
            <a:endParaRPr lang="en-US" sz="1800" dirty="0">
              <a:solidFill>
                <a:srgbClr val="1833FA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57200" y="914400"/>
            <a:ext cx="792480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HTML code and PHP scripts successfully developed and </a:t>
            </a:r>
            <a:r>
              <a:rPr lang="en-US" altLang="en-US" sz="1800" dirty="0" smtClean="0"/>
              <a:t>demonstrated                           on local Apache2 </a:t>
            </a:r>
            <a:r>
              <a:rPr lang="en-US" altLang="en-US" sz="1800" dirty="0"/>
              <a:t>Web Server</a:t>
            </a:r>
          </a:p>
          <a:p>
            <a:pPr marL="285750" indent="-28575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Virtual host: </a:t>
            </a:r>
            <a:r>
              <a:rPr lang="en-US" altLang="en-US" sz="1800" dirty="0" smtClean="0">
                <a:solidFill>
                  <a:srgbClr val="1833FA"/>
                </a:solidFill>
              </a:rPr>
              <a:t>http://hpnsrl.com</a:t>
            </a:r>
            <a:endParaRPr lang="en-US" altLang="en-US" sz="1800" dirty="0">
              <a:solidFill>
                <a:srgbClr val="1833FA"/>
              </a:solidFill>
              <a:hlinkClick r:id="rId2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98" y="1995488"/>
            <a:ext cx="7777202" cy="399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180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 activities:</a:t>
            </a:r>
            <a:endParaRPr lang="en-US" sz="2800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2605413" y="6306246"/>
            <a:ext cx="42588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66698" y="1028700"/>
            <a:ext cx="7665720" cy="2311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</a:defRPr>
            </a:lvl2pPr>
            <a:lvl3pPr marL="573088" indent="-11747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Lucida Grande" pitchFamily="-109" charset="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</a:defRPr>
            </a:lvl3pPr>
            <a:lvl4pPr marL="909638" indent="-227013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 pitchFamily="-109" charset="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lvl="1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</a:rPr>
              <a:t>Update of PANDORA – </a:t>
            </a:r>
            <a:r>
              <a:rPr lang="en-US" sz="1800" dirty="0" err="1">
                <a:solidFill>
                  <a:schemeClr val="tx1"/>
                </a:solidFill>
              </a:rPr>
              <a:t>Tuli</a:t>
            </a:r>
            <a:r>
              <a:rPr lang="en-US" sz="1800" dirty="0">
                <a:solidFill>
                  <a:schemeClr val="tx1"/>
                </a:solidFill>
              </a:rPr>
              <a:t> and </a:t>
            </a:r>
            <a:r>
              <a:rPr lang="en-US" sz="1800" dirty="0" err="1">
                <a:solidFill>
                  <a:schemeClr val="tx1"/>
                </a:solidFill>
              </a:rPr>
              <a:t>Zerkin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IAEA</a:t>
            </a:r>
            <a:endParaRPr lang="en-US" altLang="en-US" sz="1800" kern="0" dirty="0" smtClean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kern="0" dirty="0" smtClean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 three </a:t>
            </a:r>
            <a:r>
              <a:rPr lang="en-US" altLang="en-US" sz="1800" kern="0" dirty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NDIWG </a:t>
            </a:r>
            <a:r>
              <a:rPr lang="en-US" altLang="en-US" sz="1800" kern="0" dirty="0" smtClean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proposals – L.A. Bernstein</a:t>
            </a:r>
          </a:p>
          <a:p>
            <a:pPr lvl="1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the 22</a:t>
            </a:r>
            <a:r>
              <a:rPr lang="en-US" altLang="en-US" sz="1800" kern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8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Int. Nuclear Structure and Decay Data (NSDD) meeting, LBNL, May 22</a:t>
            </a:r>
            <a:r>
              <a:rPr lang="en-US" altLang="en-US" sz="1800" kern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8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26, 2017 </a:t>
            </a:r>
          </a:p>
          <a:p>
            <a:pPr lvl="2">
              <a:spcBef>
                <a:spcPct val="3000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Co-sponsored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800" dirty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Science and Security Consortium </a:t>
            </a:r>
            <a:r>
              <a:rPr lang="en-US" sz="1800" dirty="0" smtClean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800" dirty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Berkeley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Attended 32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5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graduate student observers from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institutions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13 countries</a:t>
            </a:r>
            <a:endParaRPr lang="en-US" altLang="en-US" sz="180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3482015"/>
            <a:ext cx="4454525" cy="250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96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AE7533-C4E9-4307-849B-C754CA33B715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15866"/>
            <a:ext cx="8763000" cy="798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914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03129" y="914400"/>
            <a:ext cx="8229599" cy="51054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u="sng" dirty="0" smtClean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Published: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articles (2 earlier and 4 listed here - significant effort)</a:t>
            </a:r>
          </a:p>
          <a:p>
            <a:pPr marL="0" indent="0">
              <a:spcBef>
                <a:spcPts val="300"/>
              </a:spcBef>
            </a:pPr>
            <a:r>
              <a:rPr lang="en-US" sz="1400" b="1" dirty="0" smtClean="0"/>
              <a:t>       1. 2017Br15</a:t>
            </a:r>
            <a:r>
              <a:rPr lang="en-US" sz="1400" dirty="0"/>
              <a:t>     </a:t>
            </a:r>
            <a:r>
              <a:rPr lang="en-US" sz="1400" dirty="0" smtClean="0">
                <a:solidFill>
                  <a:schemeClr val="tx1"/>
                </a:solidFill>
              </a:rPr>
              <a:t>Nuclear Data </a:t>
            </a:r>
            <a:r>
              <a:rPr lang="en-US" sz="1400" dirty="0">
                <a:solidFill>
                  <a:schemeClr val="tx1"/>
                </a:solidFill>
              </a:rPr>
              <a:t>Sheets 145, 25 (2017</a:t>
            </a:r>
            <a:r>
              <a:rPr lang="en-US" sz="1400" dirty="0" smtClean="0">
                <a:solidFill>
                  <a:schemeClr val="tx1"/>
                </a:solidFill>
              </a:rPr>
              <a:t>) – E. Browne, </a:t>
            </a:r>
            <a:r>
              <a:rPr lang="en-US" sz="1400" dirty="0" err="1" smtClean="0">
                <a:solidFill>
                  <a:schemeClr val="tx1"/>
                </a:solidFill>
              </a:rPr>
              <a:t>J.K.Tuli</a:t>
            </a:r>
            <a:r>
              <a:rPr lang="en-US" sz="1400" dirty="0" smtClean="0">
                <a:solidFill>
                  <a:schemeClr val="tx1"/>
                </a:solidFill>
              </a:rPr>
              <a:t> – Nuclear Data Sheets 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            for A=99</a:t>
            </a:r>
          </a:p>
          <a:p>
            <a:pPr marL="0" indent="0">
              <a:spcBef>
                <a:spcPts val="0"/>
              </a:spcBef>
            </a:pPr>
            <a:r>
              <a:rPr lang="en-US" sz="1400" b="1" dirty="0" smtClean="0">
                <a:solidFill>
                  <a:schemeClr val="tx1"/>
                </a:solidFill>
              </a:rPr>
              <a:t>        2. 2017Ba21    </a:t>
            </a:r>
            <a:r>
              <a:rPr lang="en-US" sz="1400" dirty="0">
                <a:solidFill>
                  <a:schemeClr val="tx1"/>
                </a:solidFill>
              </a:rPr>
              <a:t>Nuclear Data Sheets, 143, 1 (</a:t>
            </a:r>
            <a:r>
              <a:rPr lang="en-US" sz="1400" dirty="0" smtClean="0">
                <a:solidFill>
                  <a:schemeClr val="tx1"/>
                </a:solidFill>
              </a:rPr>
              <a:t>2017) - </a:t>
            </a:r>
            <a:r>
              <a:rPr lang="en-US" sz="1400" b="1" i="1" dirty="0" smtClean="0">
                <a:solidFill>
                  <a:schemeClr val="tx1"/>
                </a:solidFill>
              </a:rPr>
              <a:t>M</a:t>
            </a:r>
            <a:r>
              <a:rPr lang="en-US" sz="1400" b="1" i="1" dirty="0">
                <a:solidFill>
                  <a:schemeClr val="tx1"/>
                </a:solidFill>
              </a:rPr>
              <a:t>. S. </a:t>
            </a:r>
            <a:r>
              <a:rPr lang="en-US" sz="1400" b="1" i="1" dirty="0" smtClean="0">
                <a:solidFill>
                  <a:schemeClr val="tx1"/>
                </a:solidFill>
              </a:rPr>
              <a:t>Basunia</a:t>
            </a:r>
            <a:r>
              <a:rPr lang="en-US" sz="1400" i="1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- Nuclear </a:t>
            </a:r>
            <a:r>
              <a:rPr lang="en-US" sz="1400" dirty="0">
                <a:solidFill>
                  <a:schemeClr val="tx1"/>
                </a:solidFill>
              </a:rPr>
              <a:t>Data Sheets for 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            A=193</a:t>
            </a:r>
          </a:p>
          <a:p>
            <a:pPr marL="0" indent="0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       3. </a:t>
            </a:r>
            <a:r>
              <a:rPr lang="en-US" sz="1400" b="1" u="sng" dirty="0" smtClean="0">
                <a:solidFill>
                  <a:srgbClr val="022B45"/>
                </a:solidFill>
                <a:hlinkClick r:id="rId2"/>
              </a:rPr>
              <a:t>doi</a:t>
            </a:r>
            <a:r>
              <a:rPr lang="en-US" sz="1400" u="sng" dirty="0" smtClean="0">
                <a:solidFill>
                  <a:schemeClr val="tx1"/>
                </a:solidFill>
                <a:hlinkClick r:id="rId2"/>
              </a:rPr>
              <a:t>.org/10.1051/</a:t>
            </a:r>
            <a:r>
              <a:rPr lang="en-US" sz="1400" u="sng" dirty="0" err="1" smtClean="0">
                <a:solidFill>
                  <a:schemeClr val="tx1"/>
                </a:solidFill>
                <a:hlinkClick r:id="rId2"/>
              </a:rPr>
              <a:t>epjconf</a:t>
            </a:r>
            <a:r>
              <a:rPr lang="en-US" sz="1400" u="sng" dirty="0" smtClean="0">
                <a:solidFill>
                  <a:schemeClr val="tx1"/>
                </a:solidFill>
                <a:hlinkClick r:id="rId2"/>
              </a:rPr>
              <a:t>/201714609008</a:t>
            </a:r>
            <a:r>
              <a:rPr lang="en-US" sz="1400" dirty="0" smtClean="0">
                <a:solidFill>
                  <a:schemeClr val="tx1"/>
                </a:solidFill>
              </a:rPr>
              <a:t>  </a:t>
            </a:r>
            <a:r>
              <a:rPr lang="en-US" sz="1400" dirty="0">
                <a:solidFill>
                  <a:schemeClr val="tx1"/>
                </a:solidFill>
              </a:rPr>
              <a:t>Eur. Phys. J. Web of Conferences 146, 09008 (2017</a:t>
            </a:r>
            <a:r>
              <a:rPr lang="en-US" sz="1400" dirty="0" smtClean="0">
                <a:solidFill>
                  <a:schemeClr val="tx1"/>
                </a:solidFill>
              </a:rPr>
              <a:t>) 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            - </a:t>
            </a:r>
            <a:r>
              <a:rPr lang="en-US" sz="1400" b="1" dirty="0" smtClean="0">
                <a:solidFill>
                  <a:schemeClr val="tx1"/>
                </a:solidFill>
              </a:rPr>
              <a:t>A.M</a:t>
            </a:r>
            <a:r>
              <a:rPr lang="en-US" sz="1400" b="1" dirty="0">
                <a:solidFill>
                  <a:schemeClr val="tx1"/>
                </a:solidFill>
              </a:rPr>
              <a:t>. Hurst, R.B. Firestone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i="1" dirty="0" smtClean="0">
                <a:solidFill>
                  <a:schemeClr val="tx1"/>
                </a:solidFill>
              </a:rPr>
              <a:t>et al.</a:t>
            </a:r>
            <a:r>
              <a:rPr lang="en-US" sz="1400" b="1" dirty="0" smtClean="0">
                <a:solidFill>
                  <a:schemeClr val="tx1"/>
                </a:solidFill>
              </a:rPr>
              <a:t> -  </a:t>
            </a:r>
            <a:r>
              <a:rPr lang="en-US" sz="1400" dirty="0" smtClean="0">
                <a:solidFill>
                  <a:schemeClr val="tx1"/>
                </a:solidFill>
              </a:rPr>
              <a:t>Developments </a:t>
            </a:r>
            <a:r>
              <a:rPr lang="en-US" sz="1400" dirty="0">
                <a:solidFill>
                  <a:schemeClr val="tx1"/>
                </a:solidFill>
              </a:rPr>
              <a:t>in capture-gamma libraries for 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            nonproliferation applications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       4. </a:t>
            </a:r>
            <a:r>
              <a:rPr lang="en-US" sz="1400" b="1" dirty="0" err="1" smtClean="0">
                <a:solidFill>
                  <a:schemeClr val="tx1"/>
                </a:solidFill>
              </a:rPr>
              <a:t>doi</a:t>
            </a:r>
            <a:r>
              <a:rPr lang="en-US" sz="1400" dirty="0">
                <a:solidFill>
                  <a:schemeClr val="tx1"/>
                </a:solidFill>
              </a:rPr>
              <a:t>: </a:t>
            </a:r>
            <a:r>
              <a:rPr lang="en-US" sz="1400" u="sng" dirty="0">
                <a:solidFill>
                  <a:schemeClr val="tx1"/>
                </a:solidFill>
                <a:hlinkClick r:id="rId3"/>
              </a:rPr>
              <a:t>10.1140/</a:t>
            </a:r>
            <a:r>
              <a:rPr lang="en-US" sz="1400" u="sng" dirty="0" err="1">
                <a:solidFill>
                  <a:schemeClr val="tx1"/>
                </a:solidFill>
                <a:hlinkClick r:id="rId3"/>
              </a:rPr>
              <a:t>epja</a:t>
            </a:r>
            <a:r>
              <a:rPr lang="en-US" sz="1400" u="sng" dirty="0">
                <a:solidFill>
                  <a:schemeClr val="tx1"/>
                </a:solidFill>
                <a:hlinkClick r:id="rId3"/>
              </a:rPr>
              <a:t>/i2017-12253-2</a:t>
            </a:r>
            <a:r>
              <a:rPr lang="en-US" sz="1400" u="sng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Applied Radiation and Isotopes, Volume 125, Pages 124</a:t>
            </a:r>
            <a:r>
              <a:rPr lang="en-US" sz="1400" dirty="0" smtClean="0">
                <a:solidFill>
                  <a:schemeClr val="tx1"/>
                </a:solidFill>
              </a:rPr>
              <a:t>–  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     128 </a:t>
            </a:r>
            <a:r>
              <a:rPr lang="en-US" sz="1400" dirty="0">
                <a:solidFill>
                  <a:schemeClr val="tx1"/>
                </a:solidFill>
              </a:rPr>
              <a:t>(2017</a:t>
            </a:r>
            <a:r>
              <a:rPr lang="en-US" sz="1400" dirty="0" smtClean="0">
                <a:solidFill>
                  <a:schemeClr val="tx1"/>
                </a:solidFill>
              </a:rPr>
              <a:t>) -  Cory </a:t>
            </a:r>
            <a:r>
              <a:rPr lang="en-US" sz="1400" dirty="0">
                <a:solidFill>
                  <a:schemeClr val="tx1"/>
                </a:solidFill>
              </a:rPr>
              <a:t>Waltz, Mauricio </a:t>
            </a:r>
            <a:r>
              <a:rPr lang="en-US" sz="1400" dirty="0" err="1">
                <a:solidFill>
                  <a:schemeClr val="tx1"/>
                </a:solidFill>
              </a:rPr>
              <a:t>Ayllon</a:t>
            </a:r>
            <a:r>
              <a:rPr lang="en-US" sz="1400" dirty="0">
                <a:solidFill>
                  <a:schemeClr val="tx1"/>
                </a:solidFill>
              </a:rPr>
              <a:t>, Tim Becker, </a:t>
            </a:r>
            <a:r>
              <a:rPr lang="en-US" sz="1400" b="1" dirty="0">
                <a:solidFill>
                  <a:schemeClr val="tx1"/>
                </a:solidFill>
              </a:rPr>
              <a:t>Lee Bernstein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i="1" dirty="0" smtClean="0">
                <a:solidFill>
                  <a:schemeClr val="tx1"/>
                </a:solidFill>
              </a:rPr>
              <a:t>et al. </a:t>
            </a:r>
            <a:r>
              <a:rPr lang="en-US" sz="1400" dirty="0" smtClean="0">
                <a:solidFill>
                  <a:schemeClr val="tx1"/>
                </a:solidFill>
              </a:rPr>
              <a:t>- Beam-induced 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      back-streaming </a:t>
            </a:r>
            <a:r>
              <a:rPr lang="en-US" sz="1400" dirty="0">
                <a:solidFill>
                  <a:schemeClr val="tx1"/>
                </a:solidFill>
              </a:rPr>
              <a:t>electron suppression analysis for an accelerator type neutron generator 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      designed for </a:t>
            </a:r>
            <a:r>
              <a:rPr lang="en-US" sz="1400" baseline="30000" dirty="0">
                <a:solidFill>
                  <a:schemeClr val="tx1"/>
                </a:solidFill>
              </a:rPr>
              <a:t>40</a:t>
            </a:r>
            <a:r>
              <a:rPr lang="en-US" sz="1400" dirty="0">
                <a:solidFill>
                  <a:schemeClr val="tx1"/>
                </a:solidFill>
              </a:rPr>
              <a:t>Ar/</a:t>
            </a:r>
            <a:r>
              <a:rPr lang="en-US" sz="1400" baseline="30000" dirty="0">
                <a:solidFill>
                  <a:schemeClr val="tx1"/>
                </a:solidFill>
              </a:rPr>
              <a:t>39</a:t>
            </a:r>
            <a:r>
              <a:rPr lang="en-US" sz="1400" dirty="0">
                <a:solidFill>
                  <a:schemeClr val="tx1"/>
                </a:solidFill>
              </a:rPr>
              <a:t>Ar geochronology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b="1" u="sng" dirty="0" smtClean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chemeClr val="tx1"/>
                </a:solidFill>
              </a:rPr>
              <a:t>	1. Report Number LBNL-1007259 (2017)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	Aaron Hurst, Lee Bernstein, Su-Ann Chong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	Compilation of the “Atlas of Gamma-rays from the Inelastic Scattering of Reactor Fast Neutrons” (1978DE41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  <a:endParaRPr lang="en-US" sz="1400" b="1" u="sng" dirty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b="1" u="sng" dirty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Invited talk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8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chemeClr val="tx1"/>
                </a:solidFill>
              </a:rPr>
              <a:t>	Bernstein (3), Firestone (3),  Hurst (2)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b="1" u="sng" dirty="0" smtClean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</a:t>
            </a:r>
            <a:endParaRPr lang="en-US" sz="1800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R.B. Firestone elected a Fellow of the American Physical Society </a:t>
            </a: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2580361" y="6268668"/>
            <a:ext cx="434653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03129" y="355600"/>
            <a:ext cx="8229600" cy="635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Publications/</a:t>
            </a:r>
            <a:r>
              <a:rPr lang="en-US" sz="2800" dirty="0">
                <a:solidFill>
                  <a:srgbClr val="FF0000"/>
                </a:solidFill>
              </a:rPr>
              <a:t>Report/Invited </a:t>
            </a:r>
            <a:r>
              <a:rPr lang="en-US" sz="2800" dirty="0" smtClean="0">
                <a:solidFill>
                  <a:srgbClr val="FF0000"/>
                </a:solidFill>
              </a:rPr>
              <a:t>talk/Honor</a:t>
            </a:r>
            <a:endParaRPr lang="en-US" sz="2800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38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2580361" y="6268668"/>
            <a:ext cx="43465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25049" y="361740"/>
            <a:ext cx="8229600" cy="552659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28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slides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1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580361" y="6268668"/>
            <a:ext cx="4346532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r>
              <a:rPr lang="en-US" altLang="en-US" sz="1600" i="1" dirty="0" smtClean="0">
                <a:solidFill>
                  <a:srgbClr val="1833FA"/>
                </a:solidFill>
              </a:rPr>
              <a:t>USNDP  meeting, BNL, Oct 31-Nov 2, 2017</a:t>
            </a:r>
            <a:endParaRPr lang="en-US" altLang="en-US" sz="1600" i="1" dirty="0">
              <a:solidFill>
                <a:srgbClr val="1833FA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503129" y="355600"/>
            <a:ext cx="8229600" cy="635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FY 2017 Staff</a:t>
            </a:r>
            <a:endParaRPr lang="en-US" sz="2800" b="1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57199" y="1003300"/>
            <a:ext cx="8275529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000" u="sng" dirty="0" smtClean="0">
                <a:solidFill>
                  <a:srgbClr val="1833FA"/>
                </a:solidFill>
              </a:rPr>
              <a:t>LBL+UCB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000" dirty="0" smtClean="0"/>
              <a:t>Total FTE: 1.75 + 2.23 = 3.98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000" u="sng" dirty="0" smtClean="0">
                <a:solidFill>
                  <a:srgbClr val="1833FA"/>
                </a:solidFill>
              </a:rPr>
              <a:t>LBNL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/>
              <a:t>L. A. Bernstein – 0.75 FTE </a:t>
            </a:r>
            <a:r>
              <a:rPr lang="en-US" altLang="en-US" sz="2000" dirty="0" smtClean="0">
                <a:solidFill>
                  <a:srgbClr val="1833FA"/>
                </a:solidFill>
              </a:rPr>
              <a:t>(ND experiment, Coordination)  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/>
              <a:t>M</a:t>
            </a:r>
            <a:r>
              <a:rPr lang="en-US" altLang="en-US" sz="2000" dirty="0"/>
              <a:t>. S. </a:t>
            </a:r>
            <a:r>
              <a:rPr lang="en-US" altLang="en-US" sz="2000" dirty="0" smtClean="0"/>
              <a:t>Basunia </a:t>
            </a:r>
            <a:r>
              <a:rPr lang="en-US" altLang="en-US" sz="2000" dirty="0"/>
              <a:t>– 1 FTE </a:t>
            </a:r>
            <a:r>
              <a:rPr lang="en-US" altLang="en-US" sz="2000" dirty="0">
                <a:solidFill>
                  <a:srgbClr val="1833FA"/>
                </a:solidFill>
              </a:rPr>
              <a:t>(ENSDF, </a:t>
            </a:r>
            <a:r>
              <a:rPr lang="en-US" altLang="en-US" sz="2000" dirty="0" smtClean="0">
                <a:solidFill>
                  <a:srgbClr val="1833FA"/>
                </a:solidFill>
              </a:rPr>
              <a:t>XUNDL, ND experiment</a:t>
            </a:r>
            <a:r>
              <a:rPr lang="en-US" altLang="en-US" sz="1600" dirty="0" smtClean="0">
                <a:solidFill>
                  <a:srgbClr val="1833FA"/>
                </a:solidFill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1600" dirty="0">
              <a:solidFill>
                <a:srgbClr val="000099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000" u="sng" dirty="0" smtClean="0">
                <a:solidFill>
                  <a:srgbClr val="1833FA"/>
                </a:solidFill>
              </a:rPr>
              <a:t>UCB</a:t>
            </a:r>
            <a:endParaRPr lang="en-US" altLang="en-US" sz="2000" u="sng" dirty="0">
              <a:solidFill>
                <a:srgbClr val="1833FA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/>
              <a:t>J. C. </a:t>
            </a:r>
            <a:r>
              <a:rPr lang="en-US" altLang="en-US" sz="2000" dirty="0" err="1" smtClean="0"/>
              <a:t>Batchelder</a:t>
            </a:r>
            <a:r>
              <a:rPr lang="en-US" altLang="en-US" sz="2000" dirty="0" smtClean="0"/>
              <a:t> – 0.75 </a:t>
            </a:r>
            <a:r>
              <a:rPr lang="en-US" altLang="en-US" sz="2000" dirty="0" smtClean="0">
                <a:solidFill>
                  <a:srgbClr val="1833FA"/>
                </a:solidFill>
              </a:rPr>
              <a:t>(ENSDF, ND Experiment)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/>
              <a:t>A</a:t>
            </a:r>
            <a:r>
              <a:rPr lang="en-US" altLang="en-US" sz="2000" dirty="0"/>
              <a:t>. M. </a:t>
            </a:r>
            <a:r>
              <a:rPr lang="en-US" altLang="en-US" sz="2000" dirty="0" smtClean="0"/>
              <a:t>Hurst </a:t>
            </a:r>
            <a:r>
              <a:rPr lang="en-US" altLang="en-US" sz="2000" dirty="0"/>
              <a:t>– </a:t>
            </a:r>
            <a:r>
              <a:rPr lang="en-US" altLang="en-US" sz="2000" dirty="0" smtClean="0"/>
              <a:t>0.60 </a:t>
            </a:r>
            <a:r>
              <a:rPr lang="en-US" altLang="en-US" sz="2000" dirty="0"/>
              <a:t>FTE </a:t>
            </a:r>
            <a:r>
              <a:rPr lang="en-US" altLang="en-US" sz="2000" dirty="0">
                <a:solidFill>
                  <a:srgbClr val="1833FA"/>
                </a:solidFill>
              </a:rPr>
              <a:t>(EGAF, </a:t>
            </a:r>
            <a:r>
              <a:rPr lang="en-US" altLang="en-US" sz="2000" dirty="0" smtClean="0">
                <a:solidFill>
                  <a:srgbClr val="1833FA"/>
                </a:solidFill>
              </a:rPr>
              <a:t>ENSDF)</a:t>
            </a:r>
            <a:endParaRPr lang="en-US" altLang="en-US" sz="2000" dirty="0">
              <a:solidFill>
                <a:srgbClr val="1833FA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/>
              <a:t>R</a:t>
            </a:r>
            <a:r>
              <a:rPr lang="en-US" altLang="en-US" sz="2000" dirty="0"/>
              <a:t>. B. </a:t>
            </a:r>
            <a:r>
              <a:rPr lang="en-US" altLang="en-US" sz="2000" dirty="0" smtClean="0"/>
              <a:t>Firestone – 0.47 </a:t>
            </a:r>
            <a:r>
              <a:rPr lang="en-US" altLang="en-US" sz="2000" dirty="0" smtClean="0">
                <a:solidFill>
                  <a:srgbClr val="1833FA"/>
                </a:solidFill>
              </a:rPr>
              <a:t>(</a:t>
            </a:r>
            <a:r>
              <a:rPr lang="en-US" altLang="en-US" sz="2000" dirty="0" smtClean="0">
                <a:solidFill>
                  <a:srgbClr val="1833FA"/>
                </a:solidFill>
                <a:sym typeface="Symbol"/>
              </a:rPr>
              <a:t> </a:t>
            </a:r>
            <a:r>
              <a:rPr lang="en-US" altLang="en-US" sz="2000" dirty="0" smtClean="0">
                <a:solidFill>
                  <a:srgbClr val="1833FA"/>
                </a:solidFill>
              </a:rPr>
              <a:t>strength function, EGAF)</a:t>
            </a:r>
          </a:p>
          <a:p>
            <a:r>
              <a:rPr lang="en-US" altLang="en-US" sz="2000" dirty="0" smtClean="0"/>
              <a:t>E. Browne – 0.25 FTE</a:t>
            </a:r>
            <a:r>
              <a:rPr lang="en-US" altLang="en-US" sz="2000" dirty="0" smtClean="0">
                <a:solidFill>
                  <a:srgbClr val="1833FA"/>
                </a:solidFill>
              </a:rPr>
              <a:t> (ENSDF) (since January, 2017)</a:t>
            </a:r>
          </a:p>
          <a:p>
            <a:r>
              <a:rPr lang="en-US" sz="2000" dirty="0" smtClean="0"/>
              <a:t>J. K. </a:t>
            </a:r>
            <a:r>
              <a:rPr lang="en-US" sz="2000" dirty="0" err="1" smtClean="0"/>
              <a:t>Tuli</a:t>
            </a:r>
            <a:r>
              <a:rPr lang="en-US" sz="2000" dirty="0" smtClean="0"/>
              <a:t> – </a:t>
            </a:r>
            <a:r>
              <a:rPr lang="en-US" sz="2000" dirty="0"/>
              <a:t>0.16 </a:t>
            </a:r>
            <a:r>
              <a:rPr lang="en-US" sz="2000" dirty="0" smtClean="0"/>
              <a:t>FTE</a:t>
            </a:r>
            <a:r>
              <a:rPr lang="en-US" sz="2000" dirty="0" smtClean="0">
                <a:solidFill>
                  <a:srgbClr val="1833FA"/>
                </a:solidFill>
              </a:rPr>
              <a:t> (ENSDF) (since </a:t>
            </a:r>
            <a:r>
              <a:rPr lang="en-US" sz="2000" dirty="0">
                <a:solidFill>
                  <a:srgbClr val="1833FA"/>
                </a:solidFill>
              </a:rPr>
              <a:t>June, 2017 at 0.475 FTE level)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 smtClean="0"/>
              <a:t>	</a:t>
            </a: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2580361" y="6268668"/>
            <a:ext cx="43465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25049" y="361740"/>
            <a:ext cx="8229600" cy="552659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Add a request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5040" y="50040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1833FA"/>
                </a:solidFill>
              </a:rPr>
              <a:t>A.M. Hurst</a:t>
            </a:r>
            <a:endParaRPr lang="en-US" sz="1800" dirty="0">
              <a:solidFill>
                <a:srgbClr val="1833FA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38" y="1270000"/>
            <a:ext cx="854571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377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2580361" y="6268668"/>
            <a:ext cx="43465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25049" y="361740"/>
            <a:ext cx="8229600" cy="552659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Email sent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5040" y="50040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1833FA"/>
                </a:solidFill>
              </a:rPr>
              <a:t>A.M. Hurst</a:t>
            </a:r>
            <a:endParaRPr lang="en-US" sz="1800" dirty="0">
              <a:solidFill>
                <a:srgbClr val="1833FA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3" y="1655749"/>
            <a:ext cx="8186149" cy="415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83868" y="1073404"/>
            <a:ext cx="8370781" cy="42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1800" b="1" dirty="0"/>
              <a:t>Server-side PHP scripts able to process email requests with attachments</a:t>
            </a:r>
          </a:p>
        </p:txBody>
      </p:sp>
    </p:spTree>
    <p:extLst>
      <p:ext uri="{BB962C8B-B14F-4D97-AF65-F5344CB8AC3E}">
        <p14:creationId xmlns:p14="http://schemas.microsoft.com/office/powerpoint/2010/main" val="2015122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2580361" y="6268668"/>
            <a:ext cx="43465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25049" y="361740"/>
            <a:ext cx="8229600" cy="552659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View current experimental </a:t>
            </a:r>
            <a:r>
              <a:rPr lang="en-US" altLang="en-US" sz="2800" dirty="0" smtClean="0">
                <a:solidFill>
                  <a:srgbClr val="FF0000"/>
                </a:solidFill>
              </a:rPr>
              <a:t>requests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5040" y="50040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1833FA"/>
                </a:solidFill>
              </a:rPr>
              <a:t>A.M. Hurst</a:t>
            </a:r>
            <a:endParaRPr lang="en-US" sz="1800" dirty="0">
              <a:solidFill>
                <a:srgbClr val="1833FA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99" y="1928115"/>
            <a:ext cx="7501595" cy="401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72849" y="1035044"/>
            <a:ext cx="8333997" cy="7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2000" dirty="0"/>
              <a:t>- </a:t>
            </a:r>
            <a:r>
              <a:rPr lang="en-US" altLang="en-US" sz="1800" dirty="0"/>
              <a:t>HTML template developed for experimental requests</a:t>
            </a:r>
          </a:p>
          <a:p>
            <a:pPr>
              <a:spcBef>
                <a:spcPts val="300"/>
              </a:spcBef>
              <a:buClrTx/>
              <a:buFontTx/>
              <a:buNone/>
            </a:pPr>
            <a:r>
              <a:rPr lang="en-US" altLang="en-US" sz="1800" dirty="0" smtClean="0"/>
              <a:t>- </a:t>
            </a:r>
            <a:r>
              <a:rPr lang="en-US" altLang="en-US" sz="1800" dirty="0"/>
              <a:t>Other users can also submit comments: await moderation prior to posting</a:t>
            </a:r>
          </a:p>
        </p:txBody>
      </p:sp>
    </p:spTree>
    <p:extLst>
      <p:ext uri="{BB962C8B-B14F-4D97-AF65-F5344CB8AC3E}">
        <p14:creationId xmlns:p14="http://schemas.microsoft.com/office/powerpoint/2010/main" val="1262528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2580361" y="6268668"/>
            <a:ext cx="43465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25049" y="361740"/>
            <a:ext cx="8229600" cy="552659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800" dirty="0" smtClean="0">
                <a:solidFill>
                  <a:srgbClr val="FF0000"/>
                </a:solidFill>
              </a:rPr>
              <a:t>Contact </a:t>
            </a:r>
            <a:r>
              <a:rPr lang="en-US" altLang="en-US" sz="2800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5040" y="50040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1833FA"/>
                </a:solidFill>
              </a:rPr>
              <a:t>A.M. Hurst</a:t>
            </a:r>
            <a:endParaRPr lang="en-US" sz="1800" dirty="0">
              <a:solidFill>
                <a:srgbClr val="1833FA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9" y="1300318"/>
            <a:ext cx="7987189" cy="439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919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2580361" y="6268668"/>
            <a:ext cx="43465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25049" y="361740"/>
            <a:ext cx="8229600" cy="552659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US" sz="2800" dirty="0" smtClean="0">
                <a:solidFill>
                  <a:srgbClr val="FF0000"/>
                </a:solidFill>
              </a:rPr>
              <a:t>Links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5040" y="50040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1833FA"/>
                </a:solidFill>
              </a:rPr>
              <a:t>A.M. Hurst</a:t>
            </a:r>
            <a:endParaRPr lang="en-US" sz="1800" dirty="0">
              <a:solidFill>
                <a:srgbClr val="1833FA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72849" y="1035044"/>
            <a:ext cx="8333997" cy="7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2000" dirty="0"/>
              <a:t>- </a:t>
            </a:r>
            <a:r>
              <a:rPr lang="en-US" altLang="en-US" sz="2000" dirty="0" smtClean="0"/>
              <a:t>Added NNDC and NDS,IAEA links</a:t>
            </a:r>
            <a:endParaRPr lang="en-US" altLang="en-US" sz="1800" dirty="0"/>
          </a:p>
          <a:p>
            <a:pPr>
              <a:buClrTx/>
              <a:buFontTx/>
              <a:buNone/>
            </a:pPr>
            <a:r>
              <a:rPr lang="en-US" altLang="en-US" sz="1800" dirty="0" smtClean="0"/>
              <a:t>- Any additional links?</a:t>
            </a:r>
            <a:endParaRPr lang="en-US" altLang="en-US" sz="1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56" y="1814014"/>
            <a:ext cx="7265864" cy="391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139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 txBox="1">
            <a:spLocks/>
          </p:cNvSpPr>
          <p:nvPr/>
        </p:nvSpPr>
        <p:spPr>
          <a:xfrm>
            <a:off x="2580361" y="6268668"/>
            <a:ext cx="43465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503129" y="355600"/>
            <a:ext cx="8229600" cy="635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ENSDF</a:t>
            </a:r>
            <a:endParaRPr lang="en-US" sz="2800" b="1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57200" y="990600"/>
            <a:ext cx="822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 dirty="0"/>
              <a:t>ENSDF</a:t>
            </a:r>
          </a:p>
          <a:p>
            <a:pPr lvl="2" eaLnBrk="1" hangingPunct="1"/>
            <a:r>
              <a:rPr lang="en-US" altLang="en-US" sz="1800" dirty="0">
                <a:solidFill>
                  <a:srgbClr val="000099"/>
                </a:solidFill>
              </a:rPr>
              <a:t>Responsibility: </a:t>
            </a:r>
            <a:r>
              <a:rPr lang="en-US" altLang="en-US" sz="1800" dirty="0" smtClean="0"/>
              <a:t>33 </a:t>
            </a:r>
            <a:r>
              <a:rPr lang="en-US" altLang="en-US" sz="1800" dirty="0"/>
              <a:t>mass </a:t>
            </a:r>
            <a:r>
              <a:rPr lang="en-US" altLang="en-US" sz="1800" dirty="0" smtClean="0"/>
              <a:t>chains - </a:t>
            </a:r>
            <a:r>
              <a:rPr lang="en-US" altLang="en-US" sz="1800" dirty="0"/>
              <a:t>21-30, 81, 83, </a:t>
            </a:r>
            <a:r>
              <a:rPr lang="en-US" altLang="en-US" sz="1800" b="1" dirty="0">
                <a:solidFill>
                  <a:srgbClr val="1833FA"/>
                </a:solidFill>
              </a:rPr>
              <a:t>90</a:t>
            </a:r>
            <a:r>
              <a:rPr lang="en-US" altLang="en-US" sz="1800" dirty="0"/>
              <a:t>-93, 166-171, 184, 186, 187, 191-193, 210-214</a:t>
            </a:r>
          </a:p>
          <a:p>
            <a:pPr eaLnBrk="1" hangingPunct="1"/>
            <a:endParaRPr lang="en-US" altLang="en-US" sz="1800" b="1" dirty="0" smtClean="0"/>
          </a:p>
          <a:p>
            <a:pPr eaLnBrk="1" hangingPunct="1"/>
            <a:r>
              <a:rPr lang="en-US" altLang="en-US" sz="2000" b="1" dirty="0" smtClean="0"/>
              <a:t>Status (Partial):</a:t>
            </a:r>
            <a:endParaRPr lang="en-US" altLang="en-US" sz="20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645239"/>
              </p:ext>
            </p:extLst>
          </p:nvPr>
        </p:nvGraphicFramePr>
        <p:xfrm>
          <a:off x="1887429" y="2565400"/>
          <a:ext cx="5460999" cy="3360781"/>
        </p:xfrm>
        <a:graphic>
          <a:graphicData uri="http://schemas.openxmlformats.org/drawingml/2006/table">
            <a:tbl>
              <a:tblPr/>
              <a:tblGrid>
                <a:gridCol w="860846"/>
                <a:gridCol w="1614089"/>
                <a:gridCol w="1815850"/>
                <a:gridCol w="1170214"/>
              </a:tblGrid>
              <a:tr h="71312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Mass chain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cut-off date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xundl datasets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23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5/15/2017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(year)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2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1-Feb-06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2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3-Oct-06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2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4-Apr-03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2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30-Jun-10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2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833FA"/>
                          </a:solidFill>
                          <a:effectLst/>
                          <a:latin typeface="Calibri"/>
                        </a:rPr>
                        <a:t>171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5-Aug-02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237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5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Evaluations/Compilations</a:t>
            </a:r>
            <a:endParaRPr lang="en-US" sz="2800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2605413" y="6306246"/>
            <a:ext cx="42588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57200" y="1016000"/>
            <a:ext cx="8229600" cy="49911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</a:defRPr>
            </a:lvl2pPr>
            <a:lvl3pPr marL="573088" indent="-11747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Lucida Grande" pitchFamily="-109" charset="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</a:defRPr>
            </a:lvl3pPr>
            <a:lvl4pPr marL="909638" indent="-227013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 pitchFamily="-109" charset="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lvl="1">
              <a:spcBef>
                <a:spcPct val="30000"/>
              </a:spcBef>
              <a:defRPr/>
            </a:pPr>
            <a:r>
              <a:rPr lang="en-US" altLang="en-US" sz="1800" kern="0" dirty="0" smtClean="0">
                <a:solidFill>
                  <a:srgbClr val="FF0000"/>
                </a:solidFill>
              </a:rPr>
              <a:t>ENSDF</a:t>
            </a:r>
          </a:p>
          <a:p>
            <a:pPr lvl="2">
              <a:spcBef>
                <a:spcPts val="300"/>
              </a:spcBef>
              <a:defRPr/>
            </a:pPr>
            <a:r>
              <a:rPr lang="en-US" altLang="en-US" sz="1700" kern="0" dirty="0" smtClean="0">
                <a:solidFill>
                  <a:schemeClr val="tx1"/>
                </a:solidFill>
              </a:rPr>
              <a:t>Submitted A = 59 (12 nuclides) - Basunia </a:t>
            </a:r>
          </a:p>
          <a:p>
            <a:pPr lvl="2">
              <a:spcBef>
                <a:spcPts val="300"/>
              </a:spcBef>
              <a:defRPr/>
            </a:pPr>
            <a:r>
              <a:rPr lang="en-US" altLang="en-US" sz="1700" kern="0" dirty="0" smtClean="0">
                <a:solidFill>
                  <a:schemeClr val="tx1"/>
                </a:solidFill>
              </a:rPr>
              <a:t>Nuclides: </a:t>
            </a:r>
            <a:r>
              <a:rPr lang="en-US" sz="1700" baseline="30000" dirty="0" smtClean="0">
                <a:solidFill>
                  <a:schemeClr val="tx1"/>
                </a:solidFill>
              </a:rPr>
              <a:t>23</a:t>
            </a:r>
            <a:r>
              <a:rPr lang="en-US" sz="1700" dirty="0" smtClean="0">
                <a:solidFill>
                  <a:schemeClr val="tx1"/>
                </a:solidFill>
              </a:rPr>
              <a:t>O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baseline="30000" dirty="0">
                <a:solidFill>
                  <a:schemeClr val="tx1"/>
                </a:solidFill>
              </a:rPr>
              <a:t>167</a:t>
            </a:r>
            <a:r>
              <a:rPr lang="en-US" sz="1700" dirty="0">
                <a:solidFill>
                  <a:schemeClr val="tx1"/>
                </a:solidFill>
              </a:rPr>
              <a:t>Re, and </a:t>
            </a:r>
            <a:r>
              <a:rPr lang="en-US" sz="1700" baseline="30000" dirty="0" smtClean="0">
                <a:solidFill>
                  <a:schemeClr val="tx1"/>
                </a:solidFill>
              </a:rPr>
              <a:t>196</a:t>
            </a:r>
            <a:r>
              <a:rPr lang="en-US" sz="1700" dirty="0" smtClean="0">
                <a:solidFill>
                  <a:schemeClr val="tx1"/>
                </a:solidFill>
              </a:rPr>
              <a:t>Os</a:t>
            </a:r>
            <a:r>
              <a:rPr lang="en-US" altLang="en-US" sz="1700" kern="0" dirty="0">
                <a:solidFill>
                  <a:schemeClr val="tx1"/>
                </a:solidFill>
              </a:rPr>
              <a:t> - Basunia </a:t>
            </a:r>
          </a:p>
          <a:p>
            <a:pPr lvl="2">
              <a:spcBef>
                <a:spcPts val="300"/>
              </a:spcBef>
              <a:defRPr/>
            </a:pPr>
            <a:r>
              <a:rPr lang="en-US" altLang="en-US" sz="1700" kern="0" dirty="0" smtClean="0">
                <a:solidFill>
                  <a:schemeClr val="tx1"/>
                </a:solidFill>
              </a:rPr>
              <a:t> In Progress: </a:t>
            </a:r>
          </a:p>
          <a:p>
            <a:pPr lvl="3">
              <a:spcBef>
                <a:spcPts val="300"/>
              </a:spcBef>
              <a:defRPr/>
            </a:pPr>
            <a:r>
              <a:rPr lang="en-US" altLang="en-US" sz="1700" kern="0" dirty="0" smtClean="0">
                <a:solidFill>
                  <a:schemeClr val="tx1"/>
                </a:solidFill>
              </a:rPr>
              <a:t>A = 186 - </a:t>
            </a:r>
            <a:r>
              <a:rPr lang="en-US" sz="1700" dirty="0" err="1" smtClean="0">
                <a:solidFill>
                  <a:schemeClr val="tx1"/>
                </a:solidFill>
              </a:rPr>
              <a:t>Batchelder</a:t>
            </a:r>
            <a:r>
              <a:rPr lang="en-US" sz="1700" dirty="0" smtClean="0">
                <a:solidFill>
                  <a:schemeClr val="tx1"/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and </a:t>
            </a:r>
            <a:r>
              <a:rPr lang="en-US" sz="1700" dirty="0" smtClean="0">
                <a:solidFill>
                  <a:schemeClr val="tx1"/>
                </a:solidFill>
              </a:rPr>
              <a:t>Hurst</a:t>
            </a:r>
          </a:p>
          <a:p>
            <a:pPr lvl="3">
              <a:spcBef>
                <a:spcPts val="300"/>
              </a:spcBef>
              <a:defRPr/>
            </a:pPr>
            <a:r>
              <a:rPr lang="en-US" altLang="en-US" sz="1700" kern="0" dirty="0" smtClean="0">
                <a:solidFill>
                  <a:schemeClr val="tx1"/>
                </a:solidFill>
              </a:rPr>
              <a:t>A = 82 – Browne and </a:t>
            </a:r>
            <a:r>
              <a:rPr lang="en-US" altLang="en-US" sz="1700" kern="0" dirty="0" err="1" smtClean="0">
                <a:solidFill>
                  <a:schemeClr val="tx1"/>
                </a:solidFill>
              </a:rPr>
              <a:t>Tuli</a:t>
            </a:r>
            <a:endParaRPr lang="en-US" altLang="en-US" sz="1700" kern="0" dirty="0" smtClean="0">
              <a:solidFill>
                <a:schemeClr val="tx1"/>
              </a:solidFill>
            </a:endParaRPr>
          </a:p>
          <a:p>
            <a:pPr lvl="3">
              <a:spcBef>
                <a:spcPts val="300"/>
              </a:spcBef>
              <a:defRPr/>
            </a:pPr>
            <a:r>
              <a:rPr lang="en-US" altLang="en-US" sz="1700" kern="0" dirty="0" smtClean="0">
                <a:solidFill>
                  <a:schemeClr val="tx1"/>
                </a:solidFill>
              </a:rPr>
              <a:t>A = 23 - </a:t>
            </a:r>
            <a:r>
              <a:rPr lang="en-US" sz="1700" dirty="0" smtClean="0">
                <a:solidFill>
                  <a:schemeClr val="tx1"/>
                </a:solidFill>
              </a:rPr>
              <a:t>Basunia </a:t>
            </a:r>
            <a:r>
              <a:rPr lang="en-US" sz="1700" dirty="0">
                <a:solidFill>
                  <a:schemeClr val="tx1"/>
                </a:solidFill>
              </a:rPr>
              <a:t>and Chakraborty (India</a:t>
            </a:r>
            <a:r>
              <a:rPr lang="en-US" sz="1700" dirty="0" smtClean="0">
                <a:solidFill>
                  <a:schemeClr val="tx1"/>
                </a:solidFill>
              </a:rPr>
              <a:t>)</a:t>
            </a:r>
            <a:endParaRPr lang="en-US" altLang="en-US" sz="1700" kern="0" dirty="0" smtClean="0">
              <a:solidFill>
                <a:schemeClr val="tx1"/>
              </a:solidFill>
            </a:endParaRPr>
          </a:p>
          <a:p>
            <a:pPr lvl="2">
              <a:spcBef>
                <a:spcPts val="300"/>
              </a:spcBef>
              <a:defRPr/>
            </a:pPr>
            <a:r>
              <a:rPr lang="en-US" altLang="en-US" sz="1800" kern="0" dirty="0" smtClean="0">
                <a:solidFill>
                  <a:schemeClr val="tx1"/>
                </a:solidFill>
              </a:rPr>
              <a:t> </a:t>
            </a:r>
            <a:r>
              <a:rPr lang="en-US" altLang="en-US" sz="1700" kern="0" dirty="0" smtClean="0">
                <a:solidFill>
                  <a:srgbClr val="1833FA"/>
                </a:solidFill>
              </a:rPr>
              <a:t>NSD production line activities:</a:t>
            </a:r>
          </a:p>
          <a:p>
            <a:pPr lvl="3">
              <a:spcBef>
                <a:spcPts val="300"/>
              </a:spcBef>
              <a:defRPr/>
            </a:pPr>
            <a:r>
              <a:rPr lang="en-US" altLang="en-US" sz="1700" kern="0" dirty="0" smtClean="0">
                <a:solidFill>
                  <a:schemeClr val="tx1"/>
                </a:solidFill>
              </a:rPr>
              <a:t>A = 193 (pub) – Basunia</a:t>
            </a:r>
          </a:p>
          <a:p>
            <a:pPr lvl="3">
              <a:spcBef>
                <a:spcPts val="300"/>
              </a:spcBef>
              <a:defRPr/>
            </a:pPr>
            <a:r>
              <a:rPr lang="en-US" altLang="en-US" sz="1700" kern="0" dirty="0" smtClean="0">
                <a:solidFill>
                  <a:schemeClr val="tx1"/>
                </a:solidFill>
              </a:rPr>
              <a:t>A = 99 (pub) - Browne and </a:t>
            </a:r>
            <a:r>
              <a:rPr lang="en-US" altLang="en-US" sz="1700" kern="0" dirty="0" err="1" smtClean="0">
                <a:solidFill>
                  <a:schemeClr val="tx1"/>
                </a:solidFill>
              </a:rPr>
              <a:t>Tuli</a:t>
            </a:r>
            <a:endParaRPr lang="en-US" altLang="en-US" sz="1700" kern="0" dirty="0">
              <a:solidFill>
                <a:schemeClr val="tx1"/>
              </a:solidFill>
            </a:endParaRPr>
          </a:p>
          <a:p>
            <a:pPr lvl="3">
              <a:spcBef>
                <a:spcPts val="300"/>
              </a:spcBef>
              <a:defRPr/>
            </a:pPr>
            <a:r>
              <a:rPr lang="en-US" altLang="en-US" sz="1700" kern="0" dirty="0" smtClean="0">
                <a:solidFill>
                  <a:schemeClr val="tx1"/>
                </a:solidFill>
              </a:rPr>
              <a:t>A = 170 – </a:t>
            </a:r>
            <a:r>
              <a:rPr lang="en-US" altLang="en-US" sz="1700" kern="0" dirty="0" err="1" smtClean="0">
                <a:solidFill>
                  <a:schemeClr val="tx1"/>
                </a:solidFill>
              </a:rPr>
              <a:t>Baglin</a:t>
            </a:r>
            <a:r>
              <a:rPr lang="en-US" altLang="en-US" sz="1700" kern="0" dirty="0" smtClean="0">
                <a:solidFill>
                  <a:schemeClr val="tx1"/>
                </a:solidFill>
              </a:rPr>
              <a:t> - Browne addressed reviewer’s comments</a:t>
            </a:r>
          </a:p>
          <a:p>
            <a:pPr lvl="3">
              <a:spcBef>
                <a:spcPts val="300"/>
              </a:spcBef>
              <a:defRPr/>
            </a:pPr>
            <a:r>
              <a:rPr lang="en-US" altLang="en-US" sz="1700" kern="0" dirty="0" smtClean="0">
                <a:solidFill>
                  <a:schemeClr val="tx1"/>
                </a:solidFill>
              </a:rPr>
              <a:t>A = 174 – (</a:t>
            </a:r>
            <a:r>
              <a:rPr lang="en-US" sz="1700" dirty="0" err="1" smtClean="0">
                <a:solidFill>
                  <a:schemeClr val="tx1"/>
                </a:solidFill>
              </a:rPr>
              <a:t>Dy</a:t>
            </a:r>
            <a:r>
              <a:rPr lang="en-US" sz="1700" dirty="0" smtClean="0">
                <a:solidFill>
                  <a:schemeClr val="tx1"/>
                </a:solidFill>
              </a:rPr>
              <a:t>, Ho, </a:t>
            </a:r>
            <a:r>
              <a:rPr lang="en-US" sz="1700" dirty="0" err="1" smtClean="0">
                <a:solidFill>
                  <a:schemeClr val="tx1"/>
                </a:solidFill>
              </a:rPr>
              <a:t>Er</a:t>
            </a:r>
            <a:r>
              <a:rPr lang="en-US" sz="1700" dirty="0" smtClean="0">
                <a:solidFill>
                  <a:schemeClr val="tx1"/>
                </a:solidFill>
              </a:rPr>
              <a:t>, Tm </a:t>
            </a:r>
            <a:r>
              <a:rPr lang="en-US" sz="1700" dirty="0" smtClean="0">
                <a:solidFill>
                  <a:schemeClr val="tx1"/>
                </a:solidFill>
              </a:rPr>
              <a:t>after review) </a:t>
            </a:r>
            <a:r>
              <a:rPr lang="en-US" sz="1700" dirty="0" smtClean="0"/>
              <a:t>- </a:t>
            </a:r>
            <a:r>
              <a:rPr lang="en-US" altLang="en-US" sz="1700" kern="0" dirty="0" smtClean="0">
                <a:solidFill>
                  <a:schemeClr val="tx1"/>
                </a:solidFill>
              </a:rPr>
              <a:t>Browne, </a:t>
            </a:r>
            <a:r>
              <a:rPr lang="en-US" altLang="en-US" sz="1700" kern="0" dirty="0" err="1" smtClean="0">
                <a:solidFill>
                  <a:schemeClr val="tx1"/>
                </a:solidFill>
              </a:rPr>
              <a:t>Kibedi</a:t>
            </a:r>
            <a:r>
              <a:rPr lang="en-US" altLang="en-US" sz="1700" kern="0" dirty="0" smtClean="0">
                <a:solidFill>
                  <a:schemeClr val="tx1"/>
                </a:solidFill>
              </a:rPr>
              <a:t>, and </a:t>
            </a:r>
            <a:r>
              <a:rPr lang="en-US" altLang="en-US" sz="1700" kern="0" dirty="0" err="1" smtClean="0">
                <a:solidFill>
                  <a:schemeClr val="tx1"/>
                </a:solidFill>
              </a:rPr>
              <a:t>Tuli</a:t>
            </a:r>
            <a:r>
              <a:rPr lang="en-US" altLang="en-US" sz="1700" kern="0" dirty="0" smtClean="0">
                <a:solidFill>
                  <a:schemeClr val="tx1"/>
                </a:solidFill>
              </a:rPr>
              <a:t> </a:t>
            </a:r>
          </a:p>
          <a:p>
            <a:pPr lvl="1">
              <a:spcBef>
                <a:spcPts val="300"/>
              </a:spcBef>
              <a:defRPr/>
            </a:pPr>
            <a:r>
              <a:rPr lang="en-US" altLang="en-US" sz="1800" kern="0" dirty="0" smtClean="0">
                <a:solidFill>
                  <a:srgbClr val="FF0000"/>
                </a:solidFill>
              </a:rPr>
              <a:t>XUNDL</a:t>
            </a:r>
          </a:p>
          <a:p>
            <a:pPr lvl="2">
              <a:spcBef>
                <a:spcPts val="300"/>
              </a:spcBef>
              <a:defRPr/>
            </a:pPr>
            <a:r>
              <a:rPr lang="en-US" altLang="en-US" sz="1700" kern="0" dirty="0" smtClean="0">
                <a:solidFill>
                  <a:schemeClr val="tx1"/>
                </a:solidFill>
              </a:rPr>
              <a:t>Compiled 34 datasets from 18 papers - Basunia, Hurst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US" altLang="en-US" sz="1800" kern="0" dirty="0" smtClean="0">
                <a:solidFill>
                  <a:srgbClr val="FF0000"/>
                </a:solidFill>
              </a:rPr>
              <a:t>Mass chain review:</a:t>
            </a:r>
          </a:p>
          <a:p>
            <a:pPr lvl="2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altLang="en-US" sz="1800" kern="0" dirty="0" smtClean="0">
                <a:solidFill>
                  <a:schemeClr val="tx1"/>
                </a:solidFill>
              </a:rPr>
              <a:t> </a:t>
            </a:r>
            <a:r>
              <a:rPr lang="en-US" altLang="en-US" sz="1700" kern="0" dirty="0" smtClean="0">
                <a:solidFill>
                  <a:schemeClr val="tx1"/>
                </a:solidFill>
              </a:rPr>
              <a:t>1 (Basunia)</a:t>
            </a:r>
          </a:p>
        </p:txBody>
      </p:sp>
    </p:spTree>
    <p:extLst>
      <p:ext uri="{BB962C8B-B14F-4D97-AF65-F5344CB8AC3E}">
        <p14:creationId xmlns:p14="http://schemas.microsoft.com/office/powerpoint/2010/main" val="140017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Experimental facilities</a:t>
            </a:r>
            <a:endParaRPr lang="en-US" sz="2800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2605413" y="6306246"/>
            <a:ext cx="42588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4" y="994768"/>
                <a:ext cx="3233529" cy="2399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u="sng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LBNL 88-Inch cyclotron</a:t>
                </a:r>
              </a:p>
              <a:p>
                <a:pPr marL="352425" lvl="1" indent="-339725">
                  <a:buFont typeface="Arial"/>
                  <a:buChar char="•"/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K-150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sub>
                      <m:sup>
                        <m:r>
                          <a:rPr lang="en-US" sz="2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𝑀𝑎𝑥</m:t>
                        </m:r>
                      </m:sup>
                    </m:sSubSup>
                  </m:oMath>
                </a14:m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=60 MeV)</a:t>
                </a:r>
              </a:p>
              <a:p>
                <a:pPr marL="352425" lvl="1" indent="-339725">
                  <a:buFont typeface="Arial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D stacked target measurements</a:t>
                </a:r>
              </a:p>
              <a:p>
                <a:pPr marL="352425" lvl="1" indent="-339725">
                  <a:buFont typeface="Arial"/>
                  <a:buChar char="•"/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Intense d-breakup   neutron beams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" y="994768"/>
                <a:ext cx="3233529" cy="2399952"/>
              </a:xfrm>
              <a:prstGeom prst="rect">
                <a:avLst/>
              </a:prstGeom>
              <a:blipFill rotWithShape="1">
                <a:blip r:embed="rId2"/>
                <a:stretch>
                  <a:fillRect l="-1132" t="-1777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14257" y="992395"/>
                <a:ext cx="3021496" cy="3147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u="sng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UCB High Flux Neutron Generator</a:t>
                </a:r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4813" lvl="1" indent="-354013">
                  <a:buFont typeface="Arial"/>
                  <a:buChar char="•"/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Self-loading DD neutron source.</a:t>
                </a:r>
              </a:p>
              <a:p>
                <a:pPr marL="404813" lvl="1" indent="-354013">
                  <a:buFont typeface="Arial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𝑖𝑛𝑡𝑒𝑟𝑛𝑎𝑙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𝑀𝑎𝑥</m:t>
                        </m:r>
                      </m:sup>
                    </m:sSubSup>
                  </m:oMath>
                </a14:m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=10</a:t>
                </a:r>
                <a:r>
                  <a:rPr lang="en-US" sz="2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n/s/cm</a:t>
                </a:r>
                <a:r>
                  <a:rPr lang="en-US" sz="2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4813" lvl="1" indent="-354013">
                  <a:buFont typeface="Arial"/>
                  <a:buChar char="•"/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External beam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𝑒𝑥𝑡𝑒𝑟𝑛𝑎𝑙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𝑀𝑎𝑥</m:t>
                        </m:r>
                      </m:sup>
                    </m:sSubSup>
                    <m:r>
                      <a:rPr lang="en-US" b="0" i="0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≤</m:t>
                    </m:r>
                  </m:oMath>
                </a14:m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n/s/cm</a:t>
                </a:r>
                <a:r>
                  <a:rPr lang="en-US" sz="2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257" y="992395"/>
                <a:ext cx="3021496" cy="3147528"/>
              </a:xfrm>
              <a:prstGeom prst="rect">
                <a:avLst/>
              </a:prstGeom>
              <a:blipFill rotWithShape="1">
                <a:blip r:embed="rId3"/>
                <a:stretch>
                  <a:fillRect l="-1008" t="-1357" r="-806" b="-2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930344" y="992395"/>
            <a:ext cx="3213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LANL Isotope Production Facility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288" lvl="1" indent="-352425">
              <a:buFont typeface="Arial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 MeV proton linac</a:t>
            </a:r>
          </a:p>
          <a:p>
            <a:pPr marL="522288" lvl="1" indent="-352425">
              <a:buFont typeface="Arial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Stacked target experiments using state-of-the-art counting facility</a:t>
            </a:r>
          </a:p>
          <a:p>
            <a:pPr marL="522288" lvl="1" indent="-352425">
              <a:buFont typeface="Arial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µA to mA currents</a:t>
            </a:r>
            <a:endParaRPr 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6760" y="4139923"/>
            <a:ext cx="55082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Budapest Nuclear Research Reactor</a:t>
            </a:r>
          </a:p>
          <a:p>
            <a:pPr marL="0" lvl="1"/>
            <a:r>
              <a:rPr lang="en-US" sz="2000" dirty="0" smtClean="0"/>
              <a:t> Guided neutron </a:t>
            </a:r>
            <a:r>
              <a:rPr lang="en-US" sz="2000" dirty="0"/>
              <a:t>beam </a:t>
            </a:r>
            <a:r>
              <a:rPr lang="en-US" sz="2000" dirty="0" smtClean="0"/>
              <a:t>- 1.2×10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n/s/cm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235" y="4944024"/>
            <a:ext cx="8849538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Helvetica Light"/>
                <a:cs typeface="Helvetica Light"/>
              </a:rPr>
              <a:t>Our group mentors non-USNDP supported graduate students from Dept. </a:t>
            </a:r>
            <a:r>
              <a:rPr lang="en-US" sz="1800" dirty="0" err="1">
                <a:latin typeface="Helvetica Light"/>
                <a:cs typeface="Helvetica Light"/>
              </a:rPr>
              <a:t>Nucl</a:t>
            </a:r>
            <a:r>
              <a:rPr lang="en-US" sz="1800" dirty="0">
                <a:latin typeface="Helvetica Light"/>
                <a:cs typeface="Helvetica Light"/>
              </a:rPr>
              <a:t>. Eng., </a:t>
            </a:r>
            <a:endParaRPr lang="en-US" sz="1800" dirty="0" smtClean="0">
              <a:latin typeface="Helvetica Light"/>
              <a:cs typeface="Helvetica Light"/>
            </a:endParaRPr>
          </a:p>
          <a:p>
            <a:pPr algn="ctr"/>
            <a:r>
              <a:rPr lang="en-US" sz="1800" dirty="0" smtClean="0">
                <a:latin typeface="Helvetica Light"/>
                <a:cs typeface="Helvetica Light"/>
              </a:rPr>
              <a:t>UCB to </a:t>
            </a:r>
            <a:r>
              <a:rPr lang="en-US" sz="1800" dirty="0">
                <a:latin typeface="Helvetica Light"/>
                <a:cs typeface="Helvetica Light"/>
              </a:rPr>
              <a:t>lead </a:t>
            </a:r>
            <a:r>
              <a:rPr lang="en-US" sz="1800" dirty="0" smtClean="0">
                <a:latin typeface="Helvetica Light"/>
                <a:cs typeface="Helvetica Light"/>
              </a:rPr>
              <a:t>targeted </a:t>
            </a:r>
            <a:r>
              <a:rPr lang="en-US" sz="1800" dirty="0">
                <a:latin typeface="Helvetica Light"/>
                <a:cs typeface="Helvetica Light"/>
              </a:rPr>
              <a:t>cross section </a:t>
            </a:r>
            <a:r>
              <a:rPr lang="en-US" sz="1800" dirty="0" smtClean="0">
                <a:latin typeface="Helvetica Light"/>
                <a:cs typeface="Helvetica Light"/>
              </a:rPr>
              <a:t>measurements. </a:t>
            </a:r>
            <a:r>
              <a:rPr lang="en-US" sz="1800" dirty="0">
                <a:latin typeface="Helvetica Light"/>
                <a:cs typeface="Helvetica Light"/>
              </a:rPr>
              <a:t>Students also </a:t>
            </a:r>
            <a:endParaRPr lang="en-US" sz="1800" dirty="0" smtClean="0">
              <a:latin typeface="Helvetica Light"/>
              <a:cs typeface="Helvetica Light"/>
            </a:endParaRPr>
          </a:p>
          <a:p>
            <a:pPr algn="ctr"/>
            <a:r>
              <a:rPr lang="en-US" sz="1800" dirty="0">
                <a:latin typeface="Helvetica Light"/>
                <a:cs typeface="Helvetica Light"/>
              </a:rPr>
              <a:t>p</a:t>
            </a:r>
            <a:r>
              <a:rPr lang="en-US" sz="1800" dirty="0" smtClean="0">
                <a:latin typeface="Helvetica Light"/>
                <a:cs typeface="Helvetica Light"/>
              </a:rPr>
              <a:t>articipate in compilation and dissemination activities.   </a:t>
            </a:r>
            <a:endParaRPr lang="en-US" sz="18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16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Experiments</a:t>
            </a:r>
            <a:endParaRPr lang="en-US" sz="2800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2605413" y="6306246"/>
            <a:ext cx="42588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5900" y="1192546"/>
            <a:ext cx="4953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lvl="1"/>
            <a:r>
              <a:rPr lang="en-US" sz="1800" u="sng" dirty="0" smtClean="0">
                <a:solidFill>
                  <a:srgbClr val="1833FA"/>
                </a:solidFill>
                <a:latin typeface="Helvetica Light"/>
                <a:cs typeface="Helvetica Light"/>
              </a:rPr>
              <a:t>At 88-Inch Cyclotron</a:t>
            </a:r>
            <a:endParaRPr lang="en-US" sz="1800" dirty="0" smtClean="0">
              <a:latin typeface="Helvetica Light"/>
              <a:cs typeface="Helvetica Light"/>
            </a:endParaRPr>
          </a:p>
          <a:p>
            <a:pPr marL="404813" lvl="1" indent="-354013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latin typeface="Helvetica Light"/>
                <a:cs typeface="Helvetica Light"/>
              </a:rPr>
              <a:t>Production cross section measurements for two PET nuclides – </a:t>
            </a:r>
            <a:r>
              <a:rPr lang="en-US" sz="1800" dirty="0" smtClean="0">
                <a:solidFill>
                  <a:srgbClr val="1833FA"/>
                </a:solidFill>
                <a:latin typeface="Helvetica Light"/>
                <a:cs typeface="Helvetica Light"/>
              </a:rPr>
              <a:t>Springer </a:t>
            </a:r>
            <a:r>
              <a:rPr lang="en-US" sz="1600" dirty="0" smtClean="0">
                <a:latin typeface="Helvetica Light"/>
                <a:cs typeface="Helvetica Light"/>
              </a:rPr>
              <a:t>(visiting student from Germany)</a:t>
            </a:r>
            <a:r>
              <a:rPr lang="en-US" sz="1800" dirty="0" smtClean="0">
                <a:solidFill>
                  <a:srgbClr val="1833FA"/>
                </a:solidFill>
                <a:latin typeface="Helvetica Light"/>
                <a:cs typeface="Helvetica Light"/>
              </a:rPr>
              <a:t> </a:t>
            </a:r>
            <a:r>
              <a:rPr lang="en-US" sz="1800" dirty="0" smtClean="0">
                <a:latin typeface="Helvetica Light"/>
                <a:cs typeface="Helvetica Light"/>
              </a:rPr>
              <a:t>(led by Bernstein) </a:t>
            </a:r>
          </a:p>
          <a:p>
            <a:pPr marL="862013" lvl="2" indent="-354013">
              <a:buFont typeface="Wingdings" panose="05000000000000000000" pitchFamily="2" charset="2"/>
              <a:buChar char="ü"/>
            </a:pPr>
            <a:r>
              <a:rPr lang="en-US" sz="1800" baseline="30000" dirty="0" err="1" smtClean="0"/>
              <a:t>nat</a:t>
            </a:r>
            <a:r>
              <a:rPr lang="en-US" sz="1800" dirty="0" err="1" smtClean="0"/>
              <a:t>Fe</a:t>
            </a:r>
            <a:r>
              <a:rPr lang="en-US" sz="1800" dirty="0" smtClean="0"/>
              <a:t>(</a:t>
            </a:r>
            <a:r>
              <a:rPr lang="en-US" sz="1800" dirty="0" err="1" smtClean="0"/>
              <a:t>p,x</a:t>
            </a:r>
            <a:r>
              <a:rPr lang="en-US" sz="1800" dirty="0" smtClean="0"/>
              <a:t>)</a:t>
            </a:r>
            <a:r>
              <a:rPr lang="en-US" sz="1800" baseline="30000" dirty="0" smtClean="0"/>
              <a:t>51,52g,52m</a:t>
            </a:r>
            <a:r>
              <a:rPr lang="en-US" sz="1800" dirty="0" smtClean="0"/>
              <a:t>Mn</a:t>
            </a:r>
          </a:p>
          <a:p>
            <a:pPr marL="404813" lvl="1" indent="-354013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Ce production cross section for potential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-therapy nuclide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225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Ac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– </a:t>
            </a:r>
            <a:r>
              <a:rPr lang="en-US" sz="1800" dirty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Morrell </a:t>
            </a:r>
            <a:r>
              <a:rPr lang="en-US" sz="1800" dirty="0" smtClean="0">
                <a:solidFill>
                  <a:srgbClr val="1833FA"/>
                </a:solidFill>
                <a:latin typeface="Helvetica Light"/>
                <a:cs typeface="Helvetica Light"/>
              </a:rPr>
              <a:t>(</a:t>
            </a:r>
            <a:r>
              <a:rPr lang="en-US" sz="1800" dirty="0" smtClean="0">
                <a:latin typeface="Helvetica Light"/>
                <a:cs typeface="Helvetica Light"/>
              </a:rPr>
              <a:t>led by Bernstein/Basunia</a:t>
            </a:r>
            <a:r>
              <a:rPr lang="en-US" sz="1800" dirty="0" smtClean="0">
                <a:solidFill>
                  <a:srgbClr val="1833FA"/>
                </a:solidFill>
                <a:latin typeface="Helvetica Light"/>
                <a:cs typeface="Helvetica Light"/>
              </a:rPr>
              <a:t>)</a:t>
            </a:r>
            <a:endParaRPr lang="en-US" sz="1800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marL="862013" lvl="2" indent="-354013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800" baseline="30000" dirty="0">
                <a:latin typeface="Helvetica Light"/>
                <a:cs typeface="Helvetica Light"/>
                <a:sym typeface="Symbol"/>
              </a:rPr>
              <a:t>139</a:t>
            </a:r>
            <a:r>
              <a:rPr lang="en-US" sz="1800" dirty="0">
                <a:latin typeface="Helvetica Light"/>
                <a:cs typeface="Helvetica Light"/>
                <a:sym typeface="Symbol"/>
              </a:rPr>
              <a:t>La(p,6n)</a:t>
            </a:r>
            <a:r>
              <a:rPr lang="en-US" sz="1800" baseline="30000" dirty="0">
                <a:latin typeface="Helvetica Light"/>
                <a:cs typeface="Helvetica Light"/>
                <a:sym typeface="Symbol"/>
              </a:rPr>
              <a:t>134</a:t>
            </a:r>
            <a:r>
              <a:rPr lang="en-US" sz="1800" dirty="0">
                <a:latin typeface="Helvetica Light"/>
                <a:cs typeface="Helvetica Light"/>
                <a:sym typeface="Symbol"/>
              </a:rPr>
              <a:t>Ce</a:t>
            </a:r>
            <a:endParaRPr lang="en-US" sz="1800" dirty="0">
              <a:latin typeface="Helvetica Light"/>
              <a:cs typeface="Helvetica Light"/>
            </a:endParaRPr>
          </a:p>
          <a:p>
            <a:pPr marL="404813" lvl="1" indent="-354013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Cross section evaluation of Y radioactive isotopes for medical applications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– </a:t>
            </a:r>
            <a:r>
              <a:rPr lang="en-US" sz="1800" dirty="0" err="1" smtClean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Zaneb</a:t>
            </a:r>
            <a:r>
              <a:rPr lang="en-US" sz="1800" dirty="0" smtClean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vising student from Pakistan)</a:t>
            </a:r>
            <a:r>
              <a:rPr lang="en-US" sz="1600" dirty="0" smtClean="0">
                <a:solidFill>
                  <a:srgbClr val="1833FA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800" dirty="0" smtClean="0">
                <a:latin typeface="Helvetica Light"/>
                <a:cs typeface="Helvetica Light"/>
              </a:rPr>
              <a:t>(led by Bernstein/Basunia)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marL="862013" lvl="2" indent="-354013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800" baseline="30000" dirty="0" err="1" smtClean="0">
                <a:latin typeface="Helvetica Light"/>
                <a:cs typeface="Helvetica Light"/>
                <a:sym typeface="Symbol"/>
              </a:rPr>
              <a:t>nat</a:t>
            </a:r>
            <a:r>
              <a:rPr lang="en-US" sz="1800" dirty="0" err="1" smtClean="0">
                <a:latin typeface="Helvetica Light"/>
                <a:cs typeface="Helvetica Light"/>
                <a:sym typeface="Symbol"/>
              </a:rPr>
              <a:t>Zr</a:t>
            </a:r>
            <a:r>
              <a:rPr lang="en-US" sz="1800" dirty="0" smtClean="0">
                <a:latin typeface="Helvetica Light"/>
                <a:cs typeface="Helvetica Light"/>
                <a:sym typeface="Symbol"/>
              </a:rPr>
              <a:t>(</a:t>
            </a:r>
            <a:r>
              <a:rPr lang="en-US" sz="1800" dirty="0" err="1" smtClean="0">
                <a:latin typeface="Helvetica Light"/>
                <a:cs typeface="Helvetica Light"/>
                <a:sym typeface="Symbol"/>
              </a:rPr>
              <a:t>d,x</a:t>
            </a:r>
            <a:r>
              <a:rPr lang="en-US" sz="1800" dirty="0" smtClean="0">
                <a:latin typeface="Helvetica Light"/>
                <a:cs typeface="Helvetica Light"/>
                <a:sym typeface="Symbol"/>
              </a:rPr>
              <a:t>)</a:t>
            </a:r>
            <a:r>
              <a:rPr lang="en-US" sz="1800" baseline="30000" dirty="0" smtClean="0">
                <a:latin typeface="Helvetica Light"/>
                <a:cs typeface="Helvetica Light"/>
                <a:sym typeface="Symbol"/>
              </a:rPr>
              <a:t>86,87,88</a:t>
            </a:r>
            <a:r>
              <a:rPr lang="en-US" sz="1800" dirty="0" smtClean="0">
                <a:latin typeface="Helvetica Light"/>
                <a:cs typeface="Helvetica Light"/>
                <a:sym typeface="Symbol"/>
              </a:rPr>
              <a:t>Y</a:t>
            </a:r>
            <a:endParaRPr lang="en-US" sz="1800" dirty="0" smtClean="0">
              <a:latin typeface="Helvetica Light"/>
              <a:cs typeface="Helvetica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00" y="984854"/>
            <a:ext cx="3390900" cy="2824598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27" t="27302" r="18710" b="16995"/>
          <a:stretch/>
        </p:blipFill>
        <p:spPr bwMode="auto">
          <a:xfrm>
            <a:off x="5422900" y="3860800"/>
            <a:ext cx="3390900" cy="205156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639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Experiments</a:t>
            </a:r>
            <a:endParaRPr lang="en-US" sz="2800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2605413" y="6306246"/>
            <a:ext cx="42588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828" y="3437110"/>
            <a:ext cx="3292072" cy="26095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7200" y="1206500"/>
            <a:ext cx="4277637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1833FA"/>
                </a:solidFill>
              </a:rPr>
              <a:t>At DD neutron generator</a:t>
            </a:r>
            <a:r>
              <a:rPr lang="en-US" sz="2000" dirty="0" smtClean="0"/>
              <a:t>: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aseline="30000" dirty="0" smtClean="0"/>
              <a:t>35</a:t>
            </a:r>
            <a:r>
              <a:rPr lang="en-US" sz="1800" dirty="0" smtClean="0"/>
              <a:t>Cl(</a:t>
            </a:r>
            <a:r>
              <a:rPr lang="en-US" sz="1800" dirty="0" err="1" smtClean="0"/>
              <a:t>n,p</a:t>
            </a:r>
            <a:r>
              <a:rPr lang="en-US" sz="1800" dirty="0"/>
              <a:t>) cross section for molten salt </a:t>
            </a:r>
            <a:r>
              <a:rPr lang="en-US" sz="1800" dirty="0" smtClean="0"/>
              <a:t>reactors - </a:t>
            </a:r>
            <a:r>
              <a:rPr lang="en-US" sz="1800" dirty="0" smtClean="0">
                <a:solidFill>
                  <a:srgbClr val="1833FA"/>
                </a:solidFill>
              </a:rPr>
              <a:t>Su-Ann Chong </a:t>
            </a:r>
            <a:r>
              <a:rPr lang="en-US" sz="1800" dirty="0" smtClean="0"/>
              <a:t>(Led by </a:t>
            </a:r>
            <a:r>
              <a:rPr lang="en-US" sz="1800" dirty="0" err="1" smtClean="0"/>
              <a:t>Batchelder</a:t>
            </a:r>
            <a:r>
              <a:rPr lang="en-US" sz="1800" dirty="0" smtClean="0"/>
              <a:t>)</a:t>
            </a:r>
            <a:endParaRPr lang="en-US" sz="1800" dirty="0">
              <a:latin typeface="+mn-lt"/>
              <a:ea typeface="Times New Roman" charset="0"/>
              <a:cs typeface="Times New Roman" charset="0"/>
            </a:endParaRPr>
          </a:p>
          <a:p>
            <a:endParaRPr lang="en-US" sz="1800" dirty="0" smtClean="0"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833FA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First NG measurement publication</a:t>
            </a:r>
            <a:r>
              <a:rPr lang="en-US" sz="2000" dirty="0" smtClean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: (led by Bernstein)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    “Measurement </a:t>
            </a:r>
            <a: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of the </a:t>
            </a:r>
            <a:r>
              <a:rPr lang="en-US" sz="1800" baseline="300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64</a:t>
            </a:r>
            <a: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Zn, </a:t>
            </a:r>
            <a:r>
              <a:rPr lang="en-US" sz="1800" baseline="300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47</a:t>
            </a:r>
            <a: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Ti(</a:t>
            </a:r>
            <a:r>
              <a:rPr lang="en-US" sz="1800" dirty="0" err="1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n,p</a:t>
            </a:r>
            <a: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) </a:t>
            </a:r>
            <a:b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    cross sections using a DD neutron </a:t>
            </a:r>
            <a:b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    generator for medical isotope </a:t>
            </a:r>
            <a:b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    </a:t>
            </a:r>
            <a:r>
              <a:rPr lang="en-US" sz="1800" dirty="0" smtClean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studies”</a:t>
            </a:r>
            <a:endParaRPr lang="en-US" sz="1800" dirty="0"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rgbClr val="1833FA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    Andrew </a:t>
            </a:r>
            <a:r>
              <a:rPr lang="en-US" sz="1800" dirty="0" err="1">
                <a:solidFill>
                  <a:srgbClr val="1833FA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Voyels</a:t>
            </a:r>
            <a: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, </a:t>
            </a:r>
            <a:r>
              <a:rPr lang="en-US" sz="1800" i="1" dirty="0" smtClean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et al. </a:t>
            </a:r>
          </a:p>
          <a:p>
            <a:pPr>
              <a:spcBef>
                <a:spcPts val="300"/>
              </a:spcBef>
            </a:pPr>
            <a:r>
              <a:rPr lang="en-US" sz="1800" dirty="0" smtClean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    Nuclear </a:t>
            </a:r>
            <a: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Instruments and Methods in    </a:t>
            </a:r>
            <a:b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    Physics Research B 410 (2017) 230</a:t>
            </a:r>
          </a:p>
          <a:p>
            <a:pPr>
              <a:spcBef>
                <a:spcPts val="300"/>
              </a:spcBef>
            </a:pPr>
            <a:endParaRPr lang="en-US" sz="1800" dirty="0" smtClean="0"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" b="1530"/>
          <a:stretch/>
        </p:blipFill>
        <p:spPr bwMode="auto">
          <a:xfrm>
            <a:off x="4996230" y="914400"/>
            <a:ext cx="3736063" cy="24692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59602" y="5219700"/>
            <a:ext cx="1463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64</a:t>
            </a:r>
            <a:r>
              <a:rPr lang="en-US" sz="1400" dirty="0" smtClean="0"/>
              <a:t>Zn(</a:t>
            </a:r>
            <a:r>
              <a:rPr lang="en-US" sz="1400" dirty="0" err="1" smtClean="0"/>
              <a:t>n,p</a:t>
            </a:r>
            <a:r>
              <a:rPr lang="en-US" sz="1400" dirty="0" smtClean="0"/>
              <a:t>)</a:t>
            </a:r>
            <a:r>
              <a:rPr lang="en-US" sz="1400" baseline="30000" dirty="0" smtClean="0"/>
              <a:t>64</a:t>
            </a:r>
            <a:r>
              <a:rPr lang="en-US" sz="1400" dirty="0" smtClean="0"/>
              <a:t>Cu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2603" y="1409700"/>
            <a:ext cx="1463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35</a:t>
            </a:r>
            <a:r>
              <a:rPr lang="en-US" sz="1400" dirty="0" smtClean="0"/>
              <a:t>Cl(</a:t>
            </a:r>
            <a:r>
              <a:rPr lang="en-US" sz="1400" dirty="0" err="1" smtClean="0"/>
              <a:t>n,p</a:t>
            </a:r>
            <a:r>
              <a:rPr lang="en-US" sz="1400" dirty="0" smtClean="0"/>
              <a:t>)</a:t>
            </a:r>
            <a:r>
              <a:rPr lang="en-US" sz="1400" baseline="30000" dirty="0" smtClean="0"/>
              <a:t>35</a:t>
            </a:r>
            <a:r>
              <a:rPr lang="en-US" sz="1400" dirty="0" smtClean="0"/>
              <a:t>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379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Experiments</a:t>
            </a:r>
            <a:endParaRPr lang="en-US" sz="2800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2605413" y="6306246"/>
            <a:ext cx="42588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9140" y="3854987"/>
            <a:ext cx="76657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 detailed level scheme of 448 </a:t>
            </a:r>
            <a:r>
              <a:rPr lang="en-US" sz="2000" dirty="0"/>
              <a:t>γ </a:t>
            </a:r>
            <a:r>
              <a:rPr lang="en-US" sz="2000" dirty="0" smtClean="0"/>
              <a:t>rays from 97 levels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≈</a:t>
            </a:r>
            <a:r>
              <a:rPr lang="en-US" sz="2000" dirty="0"/>
              <a:t>99% of the total transition </a:t>
            </a:r>
            <a:r>
              <a:rPr lang="en-US" sz="2000" dirty="0" smtClean="0"/>
              <a:t>intensity has been placed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%</a:t>
            </a:r>
            <a:r>
              <a:rPr lang="en-US" sz="1800" dirty="0" err="1" smtClean="0"/>
              <a:t>Iγ</a:t>
            </a:r>
            <a:r>
              <a:rPr lang="en-US" sz="1800" dirty="0" smtClean="0"/>
              <a:t> </a:t>
            </a:r>
            <a:r>
              <a:rPr lang="en-US" sz="1800" dirty="0"/>
              <a:t>(352) = 11.90 ± 0.07 per 100 neutron </a:t>
            </a:r>
            <a:r>
              <a:rPr lang="en-US" sz="1800" dirty="0" smtClean="0"/>
              <a:t>captures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800" dirty="0"/>
              <a:t>σ</a:t>
            </a:r>
            <a:r>
              <a:rPr lang="el-GR" sz="1800" baseline="-25000" dirty="0"/>
              <a:t>0</a:t>
            </a:r>
            <a:r>
              <a:rPr lang="el-GR" sz="1800" dirty="0"/>
              <a:t> = 2.394 ± 0.019 </a:t>
            </a:r>
            <a:r>
              <a:rPr lang="en-US" sz="1800" dirty="0" smtClean="0"/>
              <a:t>b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Sn (</a:t>
            </a:r>
            <a:r>
              <a:rPr lang="en-US" sz="1800" baseline="30000" dirty="0" smtClean="0"/>
              <a:t>57</a:t>
            </a:r>
            <a:r>
              <a:rPr lang="en-US" sz="1800" dirty="0" smtClean="0"/>
              <a:t>Fe) </a:t>
            </a:r>
            <a:r>
              <a:rPr lang="en-US" sz="1800" dirty="0"/>
              <a:t>= 7646.183 ± 0.018 </a:t>
            </a:r>
            <a:r>
              <a:rPr lang="en-US" sz="1800" dirty="0" err="1" smtClean="0"/>
              <a:t>keV</a:t>
            </a:r>
            <a:r>
              <a:rPr lang="en-US" sz="1800" dirty="0" smtClean="0"/>
              <a:t>; </a:t>
            </a:r>
            <a:r>
              <a:rPr lang="en-US" sz="1800" dirty="0"/>
              <a:t>7646.07 </a:t>
            </a:r>
            <a:r>
              <a:rPr lang="en-US" sz="1800" i="1" dirty="0" smtClean="0"/>
              <a:t>0.04 (2017Wa10)</a:t>
            </a:r>
            <a:endParaRPr lang="en-US" sz="1800" dirty="0" smtClean="0"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935038"/>
            <a:ext cx="88963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87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33400" y="9144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IAEA CRP/Databases</a:t>
            </a:r>
            <a:endParaRPr lang="en-US" sz="2800" dirty="0">
              <a:solidFill>
                <a:srgbClr val="183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2605413" y="6306246"/>
            <a:ext cx="425884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-109" charset="-128"/>
                <a:cs typeface="+mn-cs"/>
              </a:defRPr>
            </a:lvl9pPr>
          </a:lstStyle>
          <a:p>
            <a:r>
              <a:rPr lang="en-US" altLang="en-US" sz="1600" i="1" dirty="0">
                <a:solidFill>
                  <a:srgbClr val="1833FA"/>
                </a:solidFill>
              </a:rPr>
              <a:t>USNDP  meeting, BNL, Oct 31-Nov 2, 2017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4798" y="6096000"/>
            <a:ext cx="7589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3400" y="1156772"/>
            <a:ext cx="758952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833FA"/>
                </a:solidFill>
              </a:rPr>
              <a:t>R.B</a:t>
            </a:r>
            <a:r>
              <a:rPr lang="en-US" sz="1800" dirty="0">
                <a:solidFill>
                  <a:srgbClr val="1833FA"/>
                </a:solidFill>
              </a:rPr>
              <a:t>. Firestone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IAEA CRP on Photon Strength Functions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Berkeley nuclear data group is responsible for providing a </a:t>
            </a:r>
            <a:r>
              <a:rPr lang="en-US" sz="1800" dirty="0" smtClean="0"/>
              <a:t>systematic </a:t>
            </a:r>
            <a:r>
              <a:rPr lang="en-US" sz="1800" dirty="0"/>
              <a:t>study of M1, E1, and E2 photon strengths for this IAEA CRP.  Preliminary results were presented at the 2</a:t>
            </a:r>
            <a:r>
              <a:rPr lang="en-US" sz="1800" baseline="30000" dirty="0"/>
              <a:t>nd</a:t>
            </a:r>
            <a:r>
              <a:rPr lang="en-US" sz="1800" dirty="0"/>
              <a:t> RCM, October 16-20, 2017 in Vienna</a:t>
            </a:r>
            <a:r>
              <a:rPr lang="en-US" sz="1800" dirty="0" smtClean="0"/>
              <a:t>.</a:t>
            </a:r>
          </a:p>
          <a:p>
            <a:pPr marL="2857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Database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Thermal (EGAF) and Resonance (Literature) primary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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ray photon strengths.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14,000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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ray measurements.</a:t>
            </a:r>
          </a:p>
          <a:p>
            <a:pPr marL="2857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Database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Average Resonance Capture (ARC) photon strengths –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2000 ARC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</a:p>
          <a:p>
            <a:pPr marL="2857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Database of binned average photon strengths from the thermal and ARC databases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2,500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en-US" sz="2000" dirty="0" smtClean="0"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3677"/>
      </p:ext>
    </p:extLst>
  </p:cSld>
  <p:clrMapOvr>
    <a:masterClrMapping/>
  </p:clrMapOvr>
</p:sld>
</file>

<file path=ppt/theme/theme1.xml><?xml version="1.0" encoding="utf-8"?>
<a:theme xmlns:a="http://schemas.openxmlformats.org/drawingml/2006/main" name="LBNL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LBNL_Template</Template>
  <TotalTime>8554</TotalTime>
  <Words>1407</Words>
  <Application>Microsoft Office PowerPoint</Application>
  <PresentationFormat>On-screen Show (4:3)</PresentationFormat>
  <Paragraphs>221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LBNL_Template</vt:lpstr>
      <vt:lpstr>Nuclear Data Group Lawrence Berkeley National Laboratory  Status Report: Oct 2016 – Sept 2017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Structure and Decay Data of USNDP</dc:title>
  <dc:creator>Basunia</dc:creator>
  <cp:lastModifiedBy>Basunia</cp:lastModifiedBy>
  <cp:revision>297</cp:revision>
  <cp:lastPrinted>2017-10-31T11:30:29Z</cp:lastPrinted>
  <dcterms:created xsi:type="dcterms:W3CDTF">2016-01-31T07:51:06Z</dcterms:created>
  <dcterms:modified xsi:type="dcterms:W3CDTF">2017-11-01T11:36:30Z</dcterms:modified>
</cp:coreProperties>
</file>