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76" r:id="rId1"/>
  </p:sldMasterIdLst>
  <p:notesMasterIdLst>
    <p:notesMasterId r:id="rId27"/>
  </p:notesMasterIdLst>
  <p:handoutMasterIdLst>
    <p:handoutMasterId r:id="rId28"/>
  </p:handoutMasterIdLst>
  <p:sldIdLst>
    <p:sldId id="365" r:id="rId2"/>
    <p:sldId id="637" r:id="rId3"/>
    <p:sldId id="638" r:id="rId4"/>
    <p:sldId id="639" r:id="rId5"/>
    <p:sldId id="610" r:id="rId6"/>
    <p:sldId id="582" r:id="rId7"/>
    <p:sldId id="623" r:id="rId8"/>
    <p:sldId id="545" r:id="rId9"/>
    <p:sldId id="612" r:id="rId10"/>
    <p:sldId id="588" r:id="rId11"/>
    <p:sldId id="626" r:id="rId12"/>
    <p:sldId id="627" r:id="rId13"/>
    <p:sldId id="634" r:id="rId14"/>
    <p:sldId id="635" r:id="rId15"/>
    <p:sldId id="628" r:id="rId16"/>
    <p:sldId id="636" r:id="rId17"/>
    <p:sldId id="630" r:id="rId18"/>
    <p:sldId id="631" r:id="rId19"/>
    <p:sldId id="632" r:id="rId20"/>
    <p:sldId id="640" r:id="rId21"/>
    <p:sldId id="641" r:id="rId22"/>
    <p:sldId id="642" r:id="rId23"/>
    <p:sldId id="643" r:id="rId24"/>
    <p:sldId id="644" r:id="rId25"/>
    <p:sldId id="602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B7F"/>
    <a:srgbClr val="FF00FF"/>
    <a:srgbClr val="008000"/>
    <a:srgbClr val="0000FF"/>
    <a:srgbClr val="FFC000"/>
    <a:srgbClr val="E6B9B8"/>
    <a:srgbClr val="8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68" autoAdjust="0"/>
    <p:restoredTop sz="90143" autoAdjust="0"/>
  </p:normalViewPr>
  <p:slideViewPr>
    <p:cSldViewPr>
      <p:cViewPr>
        <p:scale>
          <a:sx n="69" d="100"/>
          <a:sy n="69" d="100"/>
        </p:scale>
        <p:origin x="-1675" y="-29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1154E38C-A77C-40AD-9865-57E5DA9B1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18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6CBE9D29-5C9F-4B5C-B05B-E727A1184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38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smtClean="0"/>
              <a:t>Go to ”Insert (View) | Header and Footer" to add your organization, sponsor, meeting name here; then, click "Apply to All"</a:t>
            </a:r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E7FDD21-7884-42EC-A34E-421A65CF26DB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11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05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47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EEF959AA-FAC2-4C1A-B9C4-D7F6FE7F7BD7}" type="datetimeFigureOut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42D5E156-7552-4F32-ADE6-A9FAFCC49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20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65AF6451-DCB3-48D1-882A-3149C9EEB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84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DDC75C66-2309-4CD2-A3CC-F2F6613BA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16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119CF80D-CE4B-4B48-99CA-4F0072B4D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61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778AC0EA-064D-4C51-B5A1-8C89F0E88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33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D6BB7D4D-3B1E-4DFB-8832-3ED7098AB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03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CE08F509-DA07-4C1D-96A2-0A8A046E2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20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0AD1C941-FF35-4CE8-8826-1CCCCD1DF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98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A5F919BC-9759-49AE-888F-2D87D9F97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62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8201A8E7-72FB-4F91-833E-D88DB0DE7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1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D3B339D3-81D1-48A9-BEBE-F46642409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75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0FABD5C0-0E4A-4392-A82C-C05862CB9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18" descr="REVBG_Slide4_Blu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-38311" y="6586210"/>
            <a:ext cx="9145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accent5">
                    <a:lumMod val="75000"/>
                  </a:schemeClr>
                </a:solidFill>
              </a:rPr>
              <a:t>A.A.</a:t>
            </a:r>
            <a:r>
              <a:rPr lang="en-US" sz="1100" baseline="0" dirty="0" smtClean="0">
                <a:solidFill>
                  <a:schemeClr val="accent5">
                    <a:lumMod val="75000"/>
                  </a:schemeClr>
                </a:solidFill>
              </a:rPr>
              <a:t> Sonzogni – USDNP 2017</a:t>
            </a:r>
            <a:endParaRPr 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0" r:id="rId1"/>
    <p:sldLayoutId id="2147484521" r:id="rId2"/>
    <p:sldLayoutId id="2147484522" r:id="rId3"/>
    <p:sldLayoutId id="2147484523" r:id="rId4"/>
    <p:sldLayoutId id="2147484524" r:id="rId5"/>
    <p:sldLayoutId id="2147484525" r:id="rId6"/>
    <p:sldLayoutId id="2147484526" r:id="rId7"/>
    <p:sldLayoutId id="2147484527" r:id="rId8"/>
    <p:sldLayoutId id="2147484528" r:id="rId9"/>
    <p:sldLayoutId id="2147484529" r:id="rId10"/>
    <p:sldLayoutId id="214748453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6"/>
          <p:cNvSpPr>
            <a:spLocks noGrp="1"/>
          </p:cNvSpPr>
          <p:nvPr>
            <p:ph type="ctrTitle"/>
          </p:nvPr>
        </p:nvSpPr>
        <p:spPr>
          <a:xfrm>
            <a:off x="287358" y="1371600"/>
            <a:ext cx="8610601" cy="86360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Fission Yields and Antineutrinos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304800" y="2895600"/>
            <a:ext cx="853439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sz="2400" i="1" dirty="0" smtClean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A.A. 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Sonzogni</a:t>
            </a:r>
            <a:r>
              <a:rPr lang="en-US" sz="2400" baseline="30000" dirty="0" smtClean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M. 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Nino</a:t>
            </a:r>
            <a:r>
              <a:rPr lang="en-US" sz="2400" baseline="30000" dirty="0" smtClean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E.A. 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McCutchan</a:t>
            </a:r>
            <a:r>
              <a:rPr lang="en-US" sz="2400" baseline="30000" dirty="0" smtClean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1</a:t>
            </a:r>
            <a:endParaRPr lang="en-US" sz="2400" baseline="30000" dirty="0" smtClean="0">
              <a:solidFill>
                <a:schemeClr val="bg1"/>
              </a:solidFill>
              <a:latin typeface="+mn-lt"/>
              <a:ea typeface="Batang" pitchFamily="18" charset="-127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400" i="1" baseline="30000" dirty="0" smtClean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1</a:t>
            </a:r>
            <a:r>
              <a:rPr lang="en-US" sz="2400" i="1" dirty="0" smtClean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 National </a:t>
            </a:r>
            <a:r>
              <a:rPr lang="en-US" sz="2400" i="1" dirty="0" smtClean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Nuclear Data </a:t>
            </a:r>
            <a:r>
              <a:rPr lang="en-US" sz="2400" i="1" dirty="0" smtClean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Center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i="1" baseline="30000" dirty="0" smtClean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2</a:t>
            </a:r>
            <a:r>
              <a:rPr lang="en-US" sz="2400" i="1" dirty="0" smtClean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 Hofstra University (SULI student)</a:t>
            </a:r>
            <a:endParaRPr lang="en-US" sz="2400" i="1" dirty="0" smtClean="0">
              <a:solidFill>
                <a:schemeClr val="bg1"/>
              </a:solidFill>
              <a:latin typeface="+mn-lt"/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8925" y="2558286"/>
            <a:ext cx="8975075" cy="617538"/>
            <a:chOff x="152400" y="3615862"/>
            <a:chExt cx="8975075" cy="617538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6896634"/>
                </p:ext>
              </p:extLst>
            </p:nvPr>
          </p:nvGraphicFramePr>
          <p:xfrm>
            <a:off x="2743200" y="3615862"/>
            <a:ext cx="1193800" cy="617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528" name="Equation" r:id="rId3" imgW="647640" imgH="342720" progId="Equation.3">
                    <p:embed/>
                  </p:oleObj>
                </mc:Choice>
                <mc:Fallback>
                  <p:oleObj name="Equation" r:id="rId3" imgW="647640" imgH="34272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3200" y="3615862"/>
                          <a:ext cx="1193800" cy="617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152400" y="3724576"/>
              <a:ext cx="2895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</a:rPr>
                <a:t>In equilibrium, that is,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86199" y="3724576"/>
              <a:ext cx="52412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2060"/>
                  </a:solidFill>
                </a:rPr>
                <a:t>, </a:t>
              </a: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</a:rPr>
                <a:t>the total antineutrino spectrum is:</a:t>
              </a:r>
            </a:p>
          </p:txBody>
        </p:sp>
      </p:grp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866762"/>
              </p:ext>
            </p:extLst>
          </p:nvPr>
        </p:nvGraphicFramePr>
        <p:xfrm>
          <a:off x="608662" y="3276600"/>
          <a:ext cx="24558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29" name="Equation" r:id="rId5" imgW="1333440" imgH="253800" progId="Equation.3">
                  <p:embed/>
                </p:oleObj>
              </mc:Choice>
              <mc:Fallback>
                <p:oleObj name="Equation" r:id="rId5" imgW="13334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62" y="3276600"/>
                        <a:ext cx="245586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6200" y="762000"/>
            <a:ext cx="9144000" cy="1771710"/>
            <a:chOff x="76200" y="762000"/>
            <a:chExt cx="9144000" cy="1771710"/>
          </a:xfrm>
        </p:grpSpPr>
        <p:grpSp>
          <p:nvGrpSpPr>
            <p:cNvPr id="19" name="Group 18"/>
            <p:cNvGrpSpPr/>
            <p:nvPr/>
          </p:nvGrpSpPr>
          <p:grpSpPr>
            <a:xfrm>
              <a:off x="76200" y="762000"/>
              <a:ext cx="9144000" cy="1017647"/>
              <a:chOff x="0" y="762000"/>
              <a:chExt cx="9144000" cy="1017647"/>
            </a:xfrm>
          </p:grpSpPr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78127817"/>
                  </p:ext>
                </p:extLst>
              </p:nvPr>
            </p:nvGraphicFramePr>
            <p:xfrm>
              <a:off x="457200" y="1162110"/>
              <a:ext cx="3673475" cy="6175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530" name="Equation" r:id="rId7" imgW="1993680" imgH="342720" progId="Equation.3">
                      <p:embed/>
                    </p:oleObj>
                  </mc:Choice>
                  <mc:Fallback>
                    <p:oleObj name="Equation" r:id="rId7" imgW="1993680" imgH="34272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7200" y="1162110"/>
                            <a:ext cx="3673475" cy="6175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" name="TextBox 5"/>
              <p:cNvSpPr txBox="1"/>
              <p:nvPr/>
            </p:nvSpPr>
            <p:spPr>
              <a:xfrm>
                <a:off x="0" y="762000"/>
                <a:ext cx="914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2">
                        <a:lumMod val="50000"/>
                      </a:schemeClr>
                    </a:solidFill>
                  </a:rPr>
                  <a:t>The fission products form a decay network satisfying: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52400" y="2133600"/>
              <a:ext cx="7104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</a:rPr>
                <a:t>where  </a:t>
              </a:r>
              <a:r>
                <a:rPr lang="en-US" sz="2000" i="1" dirty="0" err="1" smtClean="0">
                  <a:solidFill>
                    <a:schemeClr val="tx2">
                      <a:lumMod val="50000"/>
                    </a:schemeClr>
                  </a:solidFill>
                </a:rPr>
                <a:t>IFY</a:t>
              </a:r>
              <a:r>
                <a:rPr lang="en-US" sz="2000" i="1" baseline="-25000" dirty="0" err="1" smtClean="0">
                  <a:solidFill>
                    <a:schemeClr val="tx2">
                      <a:lumMod val="50000"/>
                    </a:schemeClr>
                  </a:solidFill>
                </a:rPr>
                <a:t>i</a:t>
              </a:r>
              <a:r>
                <a:rPr lang="en-US" sz="2000" i="1" baseline="-250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</a:rPr>
                <a:t>are the independent fission yields.  </a:t>
              </a:r>
            </a:p>
          </p:txBody>
        </p:sp>
      </p:grp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0" y="0"/>
            <a:ext cx="9032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4000" u="sng" dirty="0" smtClean="0">
                <a:solidFill>
                  <a:srgbClr val="1F497D"/>
                </a:solidFill>
                <a:latin typeface="Calibri" pitchFamily="34" charset="0"/>
              </a:rPr>
              <a:t>Summation Method</a:t>
            </a:r>
            <a:endParaRPr lang="en-US" altLang="en-US" sz="4000" u="sng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3765933"/>
            <a:ext cx="86702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Where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S(E)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are the individual electron/antineutrino spectra obtained from the ENDF/B-VIII.0 decay data sub-library and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CFY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are the JEFF-3.1 cumulative yields.   </a:t>
            </a:r>
          </a:p>
          <a:p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Summation method is also used to obtain the </a:t>
            </a:r>
            <a:r>
              <a:rPr lang="en-US" sz="2000" u="sng" dirty="0" smtClean="0">
                <a:solidFill>
                  <a:schemeClr val="tx2">
                    <a:lumMod val="50000"/>
                  </a:schemeClr>
                </a:solidFill>
              </a:rPr>
              <a:t>effective Z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for conversion.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5437" y="5562600"/>
            <a:ext cx="8382000" cy="70788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conversion method gives more precise antineutrino </a:t>
            </a:r>
            <a:r>
              <a:rPr lang="en-US" sz="2000" baseline="30000" dirty="0" smtClean="0"/>
              <a:t>235</a:t>
            </a:r>
            <a:r>
              <a:rPr lang="en-US" sz="2000" dirty="0" smtClean="0"/>
              <a:t>U, </a:t>
            </a:r>
            <a:r>
              <a:rPr lang="en-US" sz="2000" baseline="30000" dirty="0" smtClean="0"/>
              <a:t>239,241</a:t>
            </a:r>
            <a:r>
              <a:rPr lang="en-US" sz="2000" dirty="0" smtClean="0"/>
              <a:t>Pu spectra, but the summation allows you to study the physics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153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906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Correlations!</a:t>
            </a:r>
            <a:endParaRPr lang="en-US" sz="4000" u="sng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63" y="932983"/>
            <a:ext cx="3981450" cy="981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349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4694911"/>
            <a:ext cx="3333750" cy="109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2845" y="1161911"/>
            <a:ext cx="4346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Integrated IBD yield: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01902" y="4931976"/>
            <a:ext cx="2651622" cy="1442174"/>
            <a:chOff x="1927263" y="4308544"/>
            <a:chExt cx="2651622" cy="1442174"/>
          </a:xfrm>
        </p:grpSpPr>
        <p:sp>
          <p:nvSpPr>
            <p:cNvPr id="8" name="TextBox 7"/>
            <p:cNvSpPr txBox="1"/>
            <p:nvPr/>
          </p:nvSpPr>
          <p:spPr>
            <a:xfrm>
              <a:off x="1927263" y="5350608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Very correlated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733801" y="4308544"/>
              <a:ext cx="845084" cy="492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65984" y="4932925"/>
            <a:ext cx="2286000" cy="1463289"/>
            <a:chOff x="4156343" y="4308544"/>
            <a:chExt cx="2286000" cy="1463289"/>
          </a:xfrm>
        </p:grpSpPr>
        <p:sp>
          <p:nvSpPr>
            <p:cNvPr id="12" name="TextBox 11"/>
            <p:cNvSpPr txBox="1"/>
            <p:nvPr/>
          </p:nvSpPr>
          <p:spPr>
            <a:xfrm>
              <a:off x="4156343" y="5371723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8000"/>
                  </a:solidFill>
                </a:rPr>
                <a:t>Very correlated</a:t>
              </a:r>
              <a:endParaRPr lang="en-US" sz="2000" b="1" dirty="0">
                <a:solidFill>
                  <a:srgbClr val="008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70304" y="4308544"/>
              <a:ext cx="422542" cy="492056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30398" y="4817125"/>
            <a:ext cx="2819400" cy="1323439"/>
            <a:chOff x="5410200" y="4224090"/>
            <a:chExt cx="2819400" cy="1323439"/>
          </a:xfrm>
        </p:grpSpPr>
        <p:sp>
          <p:nvSpPr>
            <p:cNvPr id="13" name="TextBox 12"/>
            <p:cNvSpPr txBox="1"/>
            <p:nvPr/>
          </p:nvSpPr>
          <p:spPr>
            <a:xfrm>
              <a:off x="6172200" y="4224090"/>
              <a:ext cx="2057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00FF"/>
                  </a:solidFill>
                </a:rPr>
                <a:t>Uncorrelated, small, possibly unknown, variance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10200" y="4308544"/>
              <a:ext cx="422542" cy="492056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494" y="3429000"/>
            <a:ext cx="6029325" cy="96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6343" y="23622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Explicitly including the contributions from each beta branch in the fission products: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185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0"/>
            <a:ext cx="9067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Antineutrino yield </a:t>
            </a:r>
            <a:r>
              <a:rPr lang="en-US" sz="4000" u="sng" dirty="0" smtClean="0">
                <a:solidFill>
                  <a:schemeClr val="tx2"/>
                </a:solidFill>
                <a:latin typeface="Symbol" panose="05050102010706020507" pitchFamily="18" charset="2"/>
              </a:rPr>
              <a:t>(s)</a:t>
            </a: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 for each fissile nuclide</a:t>
            </a:r>
            <a:endParaRPr lang="en-US" sz="4000" u="sng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t="3845" r="4809" b="3196"/>
          <a:stretch/>
        </p:blipFill>
        <p:spPr bwMode="auto">
          <a:xfrm>
            <a:off x="142301" y="678509"/>
            <a:ext cx="5953699" cy="358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19150" y="1496046"/>
            <a:ext cx="2598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0.2% precision points!!!!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176340"/>
              </p:ext>
            </p:extLst>
          </p:nvPr>
        </p:nvGraphicFramePr>
        <p:xfrm>
          <a:off x="1066799" y="4775200"/>
          <a:ext cx="49530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429"/>
                <a:gridCol w="1257905"/>
                <a:gridCol w="1572381"/>
                <a:gridCol w="11792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Nucleus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Daya Bay 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Huber/Mueller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Summation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235U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6.17+-0.17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6.69+-0.15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6.49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239Pu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4.27+-0.26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4.36+-0.19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4.49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238U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10.1+-1.17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10.2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241Pu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6.04+-0.19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6.41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67400" y="1497822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F.P. An et al</a:t>
            </a:r>
            <a:r>
              <a:rPr lang="en-US" sz="2000" dirty="0"/>
              <a:t>, </a:t>
            </a:r>
            <a:endParaRPr lang="en-US" sz="2000" dirty="0" smtClean="0"/>
          </a:p>
          <a:p>
            <a:r>
              <a:rPr lang="en-US" sz="2000" dirty="0" smtClean="0"/>
              <a:t>PRL </a:t>
            </a:r>
            <a:r>
              <a:rPr lang="en-US" sz="2000" b="1" dirty="0" smtClean="0"/>
              <a:t>118</a:t>
            </a:r>
            <a:r>
              <a:rPr lang="en-US" sz="2000" dirty="0"/>
              <a:t>, 251801  </a:t>
            </a:r>
            <a:r>
              <a:rPr lang="en-US" sz="2000" dirty="0" smtClean="0"/>
              <a:t>(2017).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4756281"/>
            <a:ext cx="2057400" cy="1323439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Must have CFY correlations for Summation uncertainties!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4286353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Symbol" panose="05050102010706020507" pitchFamily="18" charset="2"/>
              </a:rPr>
              <a:t>s</a:t>
            </a:r>
            <a:r>
              <a:rPr lang="en-US" sz="2400" dirty="0" smtClean="0"/>
              <a:t> values (10</a:t>
            </a:r>
            <a:r>
              <a:rPr lang="en-US" sz="2400" baseline="30000" dirty="0" smtClean="0"/>
              <a:t>-43 </a:t>
            </a:r>
            <a:r>
              <a:rPr lang="en-US" sz="2400" dirty="0" smtClean="0"/>
              <a:t>cm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/fission)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228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451" y="914400"/>
            <a:ext cx="599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095927"/>
            <a:ext cx="25862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If the Huber </a:t>
            </a:r>
            <a:r>
              <a:rPr lang="en-US" sz="1800" baseline="30000" dirty="0" smtClean="0"/>
              <a:t>239,241</a:t>
            </a:r>
            <a:r>
              <a:rPr lang="en-US" sz="1800" dirty="0" smtClean="0"/>
              <a:t>Pu and Mueller </a:t>
            </a:r>
            <a:r>
              <a:rPr lang="en-US" sz="1800" baseline="30000" dirty="0" smtClean="0"/>
              <a:t>238</a:t>
            </a:r>
            <a:r>
              <a:rPr lang="en-US" sz="1800" dirty="0" smtClean="0"/>
              <a:t>U spectra are correct, we can obtain an effective </a:t>
            </a:r>
            <a:r>
              <a:rPr lang="en-US" sz="1800" baseline="30000" dirty="0" smtClean="0"/>
              <a:t>235</a:t>
            </a:r>
            <a:r>
              <a:rPr lang="en-US" sz="1800" dirty="0" smtClean="0"/>
              <a:t>U IBD spectrum.</a:t>
            </a:r>
          </a:p>
          <a:p>
            <a:endParaRPr lang="en-US" sz="1800" dirty="0"/>
          </a:p>
          <a:p>
            <a:r>
              <a:rPr lang="en-US" sz="1800" dirty="0" smtClean="0"/>
              <a:t>This effective </a:t>
            </a:r>
            <a:r>
              <a:rPr lang="en-US" sz="1800" baseline="30000" dirty="0" smtClean="0"/>
              <a:t>235</a:t>
            </a:r>
            <a:r>
              <a:rPr lang="en-US" sz="1800" dirty="0" smtClean="0"/>
              <a:t>U antineutrino spectrum can be fitted with average branches (reverse conversion) to obtain an effective electron spectrum, which can be compared to the ILL one.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0"/>
            <a:ext cx="906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Naïve consequences…</a:t>
            </a:r>
            <a:endParaRPr lang="en-US" sz="4000" u="sng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265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001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0"/>
            <a:ext cx="906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Effective vs ILL </a:t>
            </a:r>
            <a:r>
              <a:rPr lang="en-US" sz="4000" u="sng" baseline="30000" dirty="0" smtClean="0">
                <a:solidFill>
                  <a:schemeClr val="tx2"/>
                </a:solidFill>
                <a:latin typeface="+mn-lt"/>
              </a:rPr>
              <a:t>235</a:t>
            </a: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U electron spectrum</a:t>
            </a:r>
            <a:endParaRPr lang="en-US" sz="4000" u="sng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5257800"/>
            <a:ext cx="236220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~-12% lower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2057400"/>
            <a:ext cx="236220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~+5% higher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9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" t="8302" b="10306"/>
          <a:stretch/>
        </p:blipFill>
        <p:spPr bwMode="auto">
          <a:xfrm>
            <a:off x="5867400" y="907665"/>
            <a:ext cx="1439537" cy="10621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0"/>
            <a:ext cx="906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Average energy released in fission</a:t>
            </a:r>
            <a:endParaRPr lang="en-US" sz="4000" u="sng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956101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experimental IBD antineutrino spectrum has a normalization term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2504" y="2362200"/>
            <a:ext cx="8181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W</a:t>
            </a:r>
            <a:r>
              <a:rPr lang="en-US" sz="2400" b="1" i="1" baseline="-25000" dirty="0" err="1" smtClean="0">
                <a:solidFill>
                  <a:srgbClr val="0000FF"/>
                </a:solidFill>
              </a:rPr>
              <a:t>th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is the thermal power, </a:t>
            </a:r>
            <a:r>
              <a:rPr lang="en-US" sz="2400" b="1" i="1" dirty="0" smtClean="0">
                <a:solidFill>
                  <a:srgbClr val="0000FF"/>
                </a:solidFill>
              </a:rPr>
              <a:t>f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i</a:t>
            </a:r>
            <a:r>
              <a:rPr lang="en-US" sz="2400" dirty="0" smtClean="0"/>
              <a:t> are the fission fractions and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e</a:t>
            </a:r>
            <a:r>
              <a:rPr lang="en-US" sz="2400" b="1" i="1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400" dirty="0" smtClean="0"/>
              <a:t> the average energies converted in heat for </a:t>
            </a:r>
            <a:r>
              <a:rPr lang="en-US" sz="2400" baseline="30000" dirty="0" smtClean="0"/>
              <a:t>235</a:t>
            </a:r>
            <a:r>
              <a:rPr lang="en-US" sz="2400" dirty="0" smtClean="0"/>
              <a:t>U, </a:t>
            </a:r>
            <a:r>
              <a:rPr lang="en-US" sz="2400" baseline="30000" dirty="0" smtClean="0"/>
              <a:t>238</a:t>
            </a:r>
            <a:r>
              <a:rPr lang="en-US" sz="2400" dirty="0" smtClean="0"/>
              <a:t>U, </a:t>
            </a:r>
            <a:r>
              <a:rPr lang="en-US" sz="2400" baseline="30000" dirty="0" smtClean="0"/>
              <a:t>239</a:t>
            </a:r>
            <a:r>
              <a:rPr lang="en-US" sz="2400" dirty="0" smtClean="0"/>
              <a:t>Pu and </a:t>
            </a:r>
            <a:r>
              <a:rPr lang="en-US" sz="2400" baseline="30000" dirty="0" smtClean="0"/>
              <a:t>241</a:t>
            </a:r>
            <a:r>
              <a:rPr lang="en-US" sz="2400" dirty="0" smtClean="0"/>
              <a:t>Pu.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5520" y="3733800"/>
            <a:ext cx="8747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2016, Daya Bay used the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e</a:t>
            </a:r>
            <a:r>
              <a:rPr lang="en-US" sz="2400" b="1" i="1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400" dirty="0" smtClean="0"/>
              <a:t> values from </a:t>
            </a:r>
            <a:r>
              <a:rPr lang="en-US" sz="2400" dirty="0" err="1" smtClean="0"/>
              <a:t>V.Kopeikin</a:t>
            </a:r>
            <a:r>
              <a:rPr lang="en-US" sz="2400" dirty="0" smtClean="0"/>
              <a:t>, </a:t>
            </a:r>
            <a:r>
              <a:rPr lang="en-US" sz="2400" dirty="0" err="1" smtClean="0"/>
              <a:t>L.Mikaelyan</a:t>
            </a:r>
            <a:r>
              <a:rPr lang="en-US" sz="2400" dirty="0" smtClean="0"/>
              <a:t>, and </a:t>
            </a:r>
            <a:r>
              <a:rPr lang="en-US" sz="2400" dirty="0" err="1" smtClean="0"/>
              <a:t>V.Sinev</a:t>
            </a:r>
            <a:r>
              <a:rPr lang="en-US" sz="2400" dirty="0" smtClean="0"/>
              <a:t>, Phys. At. </a:t>
            </a:r>
            <a:r>
              <a:rPr lang="en-US" sz="2400" dirty="0" err="1" smtClean="0"/>
              <a:t>Nucl</a:t>
            </a:r>
            <a:r>
              <a:rPr lang="en-US" sz="2400" dirty="0" smtClean="0"/>
              <a:t>. </a:t>
            </a:r>
            <a:r>
              <a:rPr lang="en-US" sz="2400" b="1" dirty="0" smtClean="0"/>
              <a:t>67</a:t>
            </a:r>
            <a:r>
              <a:rPr lang="en-US" sz="2400" dirty="0"/>
              <a:t>, 1892 (2004).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158" y="5029200"/>
            <a:ext cx="8747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2017, Daya Bay used those </a:t>
            </a:r>
            <a:r>
              <a:rPr lang="en-US" sz="2400" dirty="0"/>
              <a:t>from X. B. </a:t>
            </a:r>
            <a:r>
              <a:rPr lang="en-US" sz="2400" dirty="0" smtClean="0"/>
              <a:t>Ma, Phys. </a:t>
            </a:r>
            <a:r>
              <a:rPr lang="en-US" sz="2400" dirty="0"/>
              <a:t>Rev C </a:t>
            </a:r>
            <a:r>
              <a:rPr lang="en-US" sz="2400" b="1" dirty="0" smtClean="0"/>
              <a:t>88</a:t>
            </a:r>
            <a:r>
              <a:rPr lang="en-US" sz="2400" dirty="0"/>
              <a:t>, 014605 (2013</a:t>
            </a:r>
            <a:r>
              <a:rPr lang="en-US" sz="2400" dirty="0" smtClean="0"/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504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430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e</a:t>
            </a:r>
            <a:r>
              <a:rPr lang="en-US" sz="3200" b="1" baseline="-25000" dirty="0" err="1" smtClean="0"/>
              <a:t>i</a:t>
            </a:r>
            <a:r>
              <a:rPr lang="en-US" dirty="0" smtClean="0"/>
              <a:t>=</a:t>
            </a:r>
            <a:r>
              <a:rPr lang="en-US" dirty="0" err="1" smtClean="0"/>
              <a:t>M</a:t>
            </a:r>
            <a:r>
              <a:rPr lang="en-US" baseline="-25000" dirty="0" err="1" smtClean="0"/>
              <a:t>i</a:t>
            </a:r>
            <a:r>
              <a:rPr lang="en-US" dirty="0" smtClean="0"/>
              <a:t> +(1-nu-bar)</a:t>
            </a:r>
            <a:r>
              <a:rPr lang="en-US" dirty="0" err="1" smtClean="0"/>
              <a:t>M</a:t>
            </a:r>
            <a:r>
              <a:rPr lang="en-US" baseline="-25000" dirty="0" err="1" smtClean="0"/>
              <a:t>n</a:t>
            </a:r>
            <a:r>
              <a:rPr lang="en-US" dirty="0" smtClean="0"/>
              <a:t> -</a:t>
            </a:r>
            <a:r>
              <a:rPr lang="en-US" sz="3600" dirty="0" smtClean="0">
                <a:latin typeface="Symbol" panose="05050102010706020507" pitchFamily="18" charset="2"/>
              </a:rPr>
              <a:t>S</a:t>
            </a:r>
            <a:r>
              <a:rPr lang="en-US" dirty="0" smtClean="0">
                <a:latin typeface="Symbol" panose="05050102010706020507" pitchFamily="18" charset="2"/>
              </a:rPr>
              <a:t> </a:t>
            </a:r>
            <a:r>
              <a:rPr lang="en-US" dirty="0" err="1" smtClean="0"/>
              <a:t>CFY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i</a:t>
            </a:r>
            <a:r>
              <a:rPr lang="en-US" dirty="0" smtClean="0"/>
              <a:t> - &lt;</a:t>
            </a:r>
            <a:r>
              <a:rPr lang="en-US" dirty="0" err="1" smtClean="0"/>
              <a:t>E</a:t>
            </a:r>
            <a:r>
              <a:rPr lang="en-US" baseline="-25000" dirty="0" err="1" smtClean="0">
                <a:latin typeface="Symbol" panose="05050102010706020507" pitchFamily="18" charset="2"/>
              </a:rPr>
              <a:t>n</a:t>
            </a:r>
            <a:r>
              <a:rPr lang="en-US" dirty="0" smtClean="0"/>
              <a:t>&gt; -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long</a:t>
            </a:r>
            <a:r>
              <a:rPr lang="en-US" baseline="-25000" dirty="0" smtClean="0"/>
              <a:t>-lived</a:t>
            </a:r>
            <a:r>
              <a:rPr lang="en-US" dirty="0" smtClean="0"/>
              <a:t>+       	</a:t>
            </a:r>
            <a:r>
              <a:rPr lang="en-US" dirty="0" err="1" smtClean="0"/>
              <a:t>E</a:t>
            </a:r>
            <a:r>
              <a:rPr lang="en-US" baseline="-25000" dirty="0" err="1" smtClean="0"/>
              <a:t>neutron</a:t>
            </a:r>
            <a:r>
              <a:rPr lang="en-US" baseline="-25000" dirty="0" smtClean="0"/>
              <a:t>-capture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0"/>
            <a:ext cx="906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Average energy released in fission</a:t>
            </a:r>
            <a:endParaRPr lang="en-US" sz="4000" u="sng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2255" y="3538534"/>
            <a:ext cx="8160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Using 2016 Atomic Mass Evaluation, and adding </a:t>
            </a:r>
            <a:r>
              <a:rPr lang="en-US" sz="2400" dirty="0" err="1" smtClean="0"/>
              <a:t>CFY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uncertainties in quadrature, we obtain for </a:t>
            </a:r>
            <a:r>
              <a:rPr lang="en-US" sz="2400" baseline="30000" dirty="0" smtClean="0"/>
              <a:t>235</a:t>
            </a:r>
            <a:r>
              <a:rPr lang="en-US" sz="2400" dirty="0" smtClean="0"/>
              <a:t>U: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103032"/>
              </p:ext>
            </p:extLst>
          </p:nvPr>
        </p:nvGraphicFramePr>
        <p:xfrm>
          <a:off x="838200" y="4572000"/>
          <a:ext cx="7162800" cy="19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600"/>
                <a:gridCol w="2387600"/>
                <a:gridCol w="2387600"/>
              </a:tblGrid>
              <a:tr h="503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dirty="0" smtClean="0">
                          <a:latin typeface="Symbol" panose="05050102010706020507" pitchFamily="18" charset="2"/>
                        </a:rPr>
                        <a:t> </a:t>
                      </a:r>
                      <a:r>
                        <a:rPr lang="en-US" dirty="0" err="1" smtClean="0"/>
                        <a:t>CFY</a:t>
                      </a:r>
                      <a:r>
                        <a:rPr lang="en-US" baseline="-25000" dirty="0" err="1" smtClean="0"/>
                        <a:t>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</a:t>
                      </a:r>
                      <a:r>
                        <a:rPr lang="en-US" baseline="-25000" dirty="0" err="1" smtClean="0"/>
                        <a:t>i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uncertainty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2004 </a:t>
                      </a:r>
                      <a:r>
                        <a:rPr lang="en-US" dirty="0" err="1" smtClean="0"/>
                        <a:t>Kopeikin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-173.43</a:t>
                      </a:r>
                      <a:r>
                        <a:rPr lang="en-US" baseline="0" dirty="0" smtClean="0"/>
                        <a:t>0+- 0.050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0.0288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2013 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-173.859+-0.062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2017 ENDF/B corrected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-173.197+-0.213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2017 JEFF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-173.272+-0.486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0.281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3794" y="2667000"/>
            <a:ext cx="8189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 the sum over cumulative fission yields is performed for a single A value nuclides near the valley of stability.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249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906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Average energy released in fission</a:t>
            </a:r>
            <a:endParaRPr lang="en-US" sz="4000" u="sng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764545"/>
              </p:ext>
            </p:extLst>
          </p:nvPr>
        </p:nvGraphicFramePr>
        <p:xfrm>
          <a:off x="685800" y="1371600"/>
          <a:ext cx="7162800" cy="19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600"/>
                <a:gridCol w="2387600"/>
                <a:gridCol w="2387600"/>
              </a:tblGrid>
              <a:tr h="503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2400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uncertainty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2004 </a:t>
                      </a:r>
                      <a:r>
                        <a:rPr lang="en-US" dirty="0" err="1" smtClean="0"/>
                        <a:t>Kopeikin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201.92+-0.46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2013 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202.36+-0.26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2017 ENDF/B corrected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201.84+-0.68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0.339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2017 JEFF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201.91+-0.81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0.402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285122"/>
              </p:ext>
            </p:extLst>
          </p:nvPr>
        </p:nvGraphicFramePr>
        <p:xfrm>
          <a:off x="762000" y="4343400"/>
          <a:ext cx="7162800" cy="19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600"/>
                <a:gridCol w="2387600"/>
                <a:gridCol w="2387600"/>
              </a:tblGrid>
              <a:tr h="503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2400" baseline="-25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uncertainty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2004 </a:t>
                      </a:r>
                      <a:r>
                        <a:rPr lang="en-US" dirty="0" err="1" smtClean="0"/>
                        <a:t>Kopeikin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209.99+-0.60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0.286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2013 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211.12+-0.34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2017 ENDF/B corrected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210.87+-1.20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0.568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2017 JEFF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210.61+-1.61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0.766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3757629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 smtClean="0"/>
              <a:t>239</a:t>
            </a:r>
            <a:r>
              <a:rPr lang="en-US" b="1" dirty="0" smtClean="0"/>
              <a:t>Pu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72992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 smtClean="0"/>
              <a:t>235</a:t>
            </a:r>
            <a:r>
              <a:rPr lang="en-US" b="1" dirty="0" smtClean="0"/>
              <a:t>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9710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" t="1879"/>
          <a:stretch/>
        </p:blipFill>
        <p:spPr bwMode="auto">
          <a:xfrm>
            <a:off x="3124200" y="1614500"/>
            <a:ext cx="5657474" cy="52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0"/>
            <a:ext cx="906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Independent Fission Yields </a:t>
            </a:r>
            <a:r>
              <a:rPr lang="en-US" sz="4000" u="sng" dirty="0" err="1" smtClean="0">
                <a:solidFill>
                  <a:schemeClr val="tx2"/>
                </a:solidFill>
                <a:latin typeface="+mn-lt"/>
              </a:rPr>
              <a:t>Covariances</a:t>
            </a:r>
            <a:endParaRPr lang="en-US" sz="4000" u="sng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8382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IFY(</a:t>
            </a:r>
            <a:r>
              <a:rPr lang="en-US" sz="2400" dirty="0" err="1" smtClean="0"/>
              <a:t>Z,A,liso</a:t>
            </a:r>
            <a:r>
              <a:rPr lang="en-US" sz="2400" dirty="0" smtClean="0"/>
              <a:t>)=( 5 Gaussians(A) ) x nu-bar(A) x Gaussian(Z) x Gaussian(Isomeric ratio)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914411"/>
            <a:ext cx="297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Parameters obtained from fitting JEFF IFY values.</a:t>
            </a:r>
          </a:p>
          <a:p>
            <a:endParaRPr lang="en-US" sz="2400" dirty="0"/>
          </a:p>
          <a:p>
            <a:r>
              <a:rPr lang="en-US" sz="2400" dirty="0" smtClean="0"/>
              <a:t>Then obtain correlations with a MC method.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186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0"/>
            <a:ext cx="906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Cumulative Fission Yields </a:t>
            </a:r>
            <a:r>
              <a:rPr lang="en-US" sz="4000" u="sng" dirty="0" err="1" smtClean="0">
                <a:solidFill>
                  <a:schemeClr val="tx2"/>
                </a:solidFill>
                <a:latin typeface="+mn-lt"/>
              </a:rPr>
              <a:t>Covariances</a:t>
            </a:r>
            <a:endParaRPr lang="en-US" sz="4000" u="sng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838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CFY= </a:t>
            </a:r>
            <a:r>
              <a:rPr lang="en-US" b="1" dirty="0" smtClean="0"/>
              <a:t>A</a:t>
            </a:r>
            <a:r>
              <a:rPr lang="en-US" dirty="0" smtClean="0"/>
              <a:t> IFY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447552"/>
            <a:ext cx="2971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Matrix </a:t>
            </a:r>
            <a:r>
              <a:rPr lang="en-US" sz="2400" b="1" dirty="0" smtClean="0">
                <a:solidFill>
                  <a:srgbClr val="0000FF"/>
                </a:solidFill>
              </a:rPr>
              <a:t>A</a:t>
            </a:r>
            <a:r>
              <a:rPr lang="en-US" sz="2400" dirty="0" smtClean="0"/>
              <a:t> obtained from the ENDF/B-VIII.0 decay data sub-library.</a:t>
            </a:r>
          </a:p>
          <a:p>
            <a:endParaRPr lang="en-US" sz="2400" dirty="0"/>
          </a:p>
          <a:p>
            <a:r>
              <a:rPr lang="en-US" sz="2400" dirty="0" smtClean="0"/>
              <a:t>MC method taking into account that %B- (1.0) and %B-n (1.5) are for our practical matters fully correlated.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0" y="5602536"/>
            <a:ext cx="647700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Our preliminary results are that off-diagonal terms are less than 5% important for </a:t>
            </a:r>
            <a:r>
              <a:rPr lang="en-US" sz="2400" b="1" dirty="0" err="1" smtClean="0"/>
              <a:t>ei</a:t>
            </a:r>
            <a:r>
              <a:rPr lang="en-US" sz="2400" b="1" dirty="0" smtClean="0"/>
              <a:t> and </a:t>
            </a:r>
            <a:r>
              <a:rPr lang="en-US" sz="2400" b="1" dirty="0" smtClean="0">
                <a:latin typeface="Symbol" panose="05050102010706020507" pitchFamily="18" charset="2"/>
              </a:rPr>
              <a:t>s</a:t>
            </a:r>
            <a:r>
              <a:rPr lang="en-US" sz="2400" b="1" dirty="0" smtClean="0"/>
              <a:t> calculations</a:t>
            </a:r>
            <a:endParaRPr lang="en-US" sz="2400" b="1" dirty="0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t="6369" b="4969"/>
          <a:stretch/>
        </p:blipFill>
        <p:spPr bwMode="auto">
          <a:xfrm>
            <a:off x="3669674" y="838200"/>
            <a:ext cx="5033039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59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533400"/>
            <a:ext cx="723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ENDF/B Decay Data Sub-library work:</a:t>
            </a:r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Added Beta intensities from TAGS/</a:t>
            </a:r>
            <a:r>
              <a:rPr lang="en-US" sz="2400" dirty="0" err="1" smtClean="0"/>
              <a:t>Rudstam</a:t>
            </a:r>
            <a:r>
              <a:rPr lang="en-US" sz="2400" dirty="0" smtClean="0"/>
              <a:t> to many decay datasets.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Used x-ray energies from NIST binding energies for actinides.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Corrected some errors/bugs.</a:t>
            </a:r>
          </a:p>
        </p:txBody>
      </p:sp>
    </p:spTree>
    <p:extLst>
      <p:ext uri="{BB962C8B-B14F-4D97-AF65-F5344CB8AC3E}">
        <p14:creationId xmlns:p14="http://schemas.microsoft.com/office/powerpoint/2010/main" val="347923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2205"/>
            <a:ext cx="7534275" cy="480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0"/>
            <a:ext cx="906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Fine Structure</a:t>
            </a:r>
            <a:endParaRPr lang="en-US" sz="4000" u="sng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6096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Ko</a:t>
            </a:r>
            <a:r>
              <a:rPr lang="en-US" sz="1800" dirty="0" smtClean="0"/>
              <a:t> et al, PRL </a:t>
            </a:r>
            <a:r>
              <a:rPr lang="en-US" sz="1800" b="1" dirty="0" smtClean="0"/>
              <a:t>118</a:t>
            </a:r>
            <a:r>
              <a:rPr lang="en-US" sz="1800" dirty="0" smtClean="0"/>
              <a:t>, 121802 (2017)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1568067"/>
            <a:ext cx="21336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There seems to be structure?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9689" y="866397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NEOS data, 30 m from a power reactor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4843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1" t="6488" r="4963"/>
          <a:stretch/>
        </p:blipFill>
        <p:spPr bwMode="auto">
          <a:xfrm>
            <a:off x="228600" y="1968347"/>
            <a:ext cx="5584303" cy="463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29845"/>
            <a:ext cx="4724400" cy="8595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52400"/>
            <a:ext cx="4407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42B7F"/>
                </a:solidFill>
              </a:rPr>
              <a:t>Electron spectra given by:</a:t>
            </a:r>
            <a:endParaRPr lang="en-US" sz="2400" b="1" dirty="0">
              <a:solidFill>
                <a:srgbClr val="042B7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6858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W</a:t>
            </a:r>
            <a:r>
              <a:rPr lang="en-US" sz="1400" i="1" dirty="0" err="1" smtClean="0"/>
              <a:t>x</a:t>
            </a:r>
            <a:r>
              <a:rPr lang="en-US" sz="2000" i="1" dirty="0" smtClean="0"/>
              <a:t>(W</a:t>
            </a:r>
            <a:r>
              <a:rPr lang="en-US" sz="2000" i="1" baseline="30000" dirty="0" smtClean="0"/>
              <a:t>2</a:t>
            </a:r>
            <a:r>
              <a:rPr lang="en-US" sz="2000" i="1" dirty="0" smtClean="0"/>
              <a:t>-1)</a:t>
            </a:r>
            <a:r>
              <a:rPr lang="en-US" sz="2000" i="1" baseline="30000" dirty="0" smtClean="0"/>
              <a:t>1/2</a:t>
            </a:r>
            <a:r>
              <a:rPr lang="en-US" sz="1400" i="1" dirty="0" smtClean="0"/>
              <a:t>x</a:t>
            </a:r>
            <a:r>
              <a:rPr lang="en-US" sz="2000" i="1" dirty="0" smtClean="0"/>
              <a:t>(W-Wo)</a:t>
            </a:r>
            <a:r>
              <a:rPr lang="en-US" sz="2000" i="1" baseline="30000" dirty="0" smtClean="0"/>
              <a:t>2</a:t>
            </a:r>
            <a:r>
              <a:rPr lang="en-US" sz="2000" i="1" dirty="0" smtClean="0"/>
              <a:t>: </a:t>
            </a:r>
            <a:r>
              <a:rPr lang="en-US" sz="2000" dirty="0" smtClean="0"/>
              <a:t>Phase space </a:t>
            </a:r>
          </a:p>
          <a:p>
            <a:r>
              <a:rPr lang="en-US" sz="2000" i="1" dirty="0" smtClean="0"/>
              <a:t>F(Z,W)</a:t>
            </a:r>
            <a:r>
              <a:rPr lang="en-US" sz="2000" dirty="0" smtClean="0"/>
              <a:t>: Fermi Function</a:t>
            </a:r>
          </a:p>
          <a:p>
            <a:r>
              <a:rPr lang="en-US" sz="2000" i="1" dirty="0" smtClean="0"/>
              <a:t>C(Z,W)</a:t>
            </a:r>
            <a:r>
              <a:rPr lang="en-US" sz="2000" dirty="0" smtClean="0"/>
              <a:t>: Additional corrections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4572000"/>
            <a:ext cx="2514600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Rugged structure in the antineutrino spectrum due to Coulomb effects (Fermi function)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1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my documents\articles\Fine Structure\f2-bi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8" t="7007" r="17575" b="9476"/>
          <a:stretch/>
        </p:blipFill>
        <p:spPr bwMode="auto">
          <a:xfrm>
            <a:off x="76200" y="678508"/>
            <a:ext cx="5299113" cy="593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0"/>
            <a:ext cx="906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Fine Structure</a:t>
            </a:r>
            <a:endParaRPr lang="en-US" sz="4000" u="sng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87956" y="473725"/>
            <a:ext cx="4056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 the reactor spectrum is the sum of ~800 individual spectra, can we seen individual effects? 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676400" y="1066800"/>
            <a:ext cx="6400800" cy="3843992"/>
            <a:chOff x="1676400" y="1066800"/>
            <a:chExt cx="6400800" cy="3843992"/>
          </a:xfrm>
        </p:grpSpPr>
        <p:sp>
          <p:nvSpPr>
            <p:cNvPr id="4" name="Oval 3"/>
            <p:cNvSpPr/>
            <p:nvPr/>
          </p:nvSpPr>
          <p:spPr>
            <a:xfrm>
              <a:off x="1676400" y="1162280"/>
              <a:ext cx="381000" cy="381000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725756" y="1245243"/>
              <a:ext cx="381000" cy="381000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981200" y="1066800"/>
              <a:ext cx="381000" cy="381000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6" idx="5"/>
            </p:cNvCxnSpPr>
            <p:nvPr/>
          </p:nvCxnSpPr>
          <p:spPr>
            <a:xfrm>
              <a:off x="3050960" y="1570447"/>
              <a:ext cx="2740240" cy="1477553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7" idx="5"/>
            </p:cNvCxnSpPr>
            <p:nvPr/>
          </p:nvCxnSpPr>
          <p:spPr>
            <a:xfrm>
              <a:off x="2306404" y="1392004"/>
              <a:ext cx="3484796" cy="1655996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4" idx="5"/>
            </p:cNvCxnSpPr>
            <p:nvPr/>
          </p:nvCxnSpPr>
          <p:spPr>
            <a:xfrm>
              <a:off x="2001604" y="1487484"/>
              <a:ext cx="3789596" cy="1560516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791200" y="2971800"/>
              <a:ext cx="2286000" cy="1938992"/>
            </a:xfrm>
            <a:prstGeom prst="rect">
              <a:avLst/>
            </a:prstGeom>
            <a:noFill/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Sharp cutoffs that can be seen with 0.1 MeV binning or less</a:t>
              </a:r>
              <a:endParaRPr lang="en-US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725756" y="3941296"/>
            <a:ext cx="5884844" cy="2223701"/>
            <a:chOff x="2725756" y="3941296"/>
            <a:chExt cx="5884844" cy="2223701"/>
          </a:xfrm>
        </p:grpSpPr>
        <p:sp>
          <p:nvSpPr>
            <p:cNvPr id="16" name="Oval 15"/>
            <p:cNvSpPr/>
            <p:nvPr/>
          </p:nvSpPr>
          <p:spPr>
            <a:xfrm>
              <a:off x="2725756" y="3941296"/>
              <a:ext cx="855644" cy="969496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38800" y="5334000"/>
              <a:ext cx="2971800" cy="830997"/>
            </a:xfrm>
            <a:prstGeom prst="rect">
              <a:avLst/>
            </a:prstGeom>
            <a:noFill/>
            <a:ln w="25400">
              <a:solidFill>
                <a:srgbClr val="FF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Shoulder spanning several 100s </a:t>
              </a:r>
              <a:r>
                <a:rPr lang="en-US" sz="2400" dirty="0" err="1" smtClean="0"/>
                <a:t>keV</a:t>
              </a:r>
              <a:endParaRPr lang="en-US" sz="2400" dirty="0"/>
            </a:p>
          </p:txBody>
        </p:sp>
        <p:cxnSp>
          <p:nvCxnSpPr>
            <p:cNvPr id="19" name="Straight Arrow Connector 18"/>
            <p:cNvCxnSpPr>
              <a:stCxn id="16" idx="6"/>
            </p:cNvCxnSpPr>
            <p:nvPr/>
          </p:nvCxnSpPr>
          <p:spPr>
            <a:xfrm>
              <a:off x="3581400" y="4426044"/>
              <a:ext cx="2057400" cy="1212756"/>
            </a:xfrm>
            <a:prstGeom prst="straightConnector1">
              <a:avLst/>
            </a:prstGeom>
            <a:ln w="254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991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" t="8191" r="11412" b="3100"/>
          <a:stretch/>
        </p:blipFill>
        <p:spPr bwMode="auto">
          <a:xfrm>
            <a:off x="3091929" y="707886"/>
            <a:ext cx="6052071" cy="493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8616" r="10838" b="2871"/>
          <a:stretch/>
        </p:blipFill>
        <p:spPr bwMode="auto">
          <a:xfrm>
            <a:off x="3240658" y="2052999"/>
            <a:ext cx="5897836" cy="477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0"/>
            <a:ext cx="906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How to reveal Fine Structure?</a:t>
            </a:r>
            <a:endParaRPr lang="en-US" sz="4000" u="sng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066800"/>
            <a:ext cx="2667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Ratio of adjacent points:</a:t>
            </a:r>
          </a:p>
          <a:p>
            <a:endParaRPr lang="en-US" sz="2400" dirty="0" smtClean="0"/>
          </a:p>
          <a:p>
            <a:r>
              <a:rPr lang="en-US" b="1" dirty="0" err="1" smtClean="0"/>
              <a:t>R</a:t>
            </a:r>
            <a:r>
              <a:rPr lang="en-US" b="1" baseline="-25000" dirty="0" err="1" smtClean="0"/>
              <a:t>i</a:t>
            </a:r>
            <a:r>
              <a:rPr lang="en-US" b="1" dirty="0" smtClean="0"/>
              <a:t>=S</a:t>
            </a:r>
            <a:r>
              <a:rPr lang="en-US" b="1" baseline="-25000" dirty="0" smtClean="0"/>
              <a:t>i</a:t>
            </a:r>
            <a:r>
              <a:rPr lang="en-US" b="1" dirty="0" smtClean="0"/>
              <a:t>/S</a:t>
            </a:r>
            <a:r>
              <a:rPr lang="en-US" b="1" baseline="-25000" dirty="0" smtClean="0"/>
              <a:t>i+1</a:t>
            </a:r>
            <a:endParaRPr lang="en-US" b="1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3352800"/>
            <a:ext cx="2935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Surprisingly, even with a 0.25 MeV binning a structure can be seen.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029200"/>
            <a:ext cx="2787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Structure observed in Daya Bay data, covariance matrix crucial for analysis.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430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" t="1567" r="12336"/>
          <a:stretch/>
        </p:blipFill>
        <p:spPr bwMode="auto">
          <a:xfrm>
            <a:off x="33051" y="1199944"/>
            <a:ext cx="4157949" cy="384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07" y="1371600"/>
            <a:ext cx="46990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0"/>
            <a:ext cx="906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Nuclides behind </a:t>
            </a:r>
            <a:r>
              <a:rPr lang="en-US" sz="4000" u="sng" dirty="0">
                <a:solidFill>
                  <a:schemeClr val="tx2"/>
                </a:solidFill>
                <a:latin typeface="+mn-lt"/>
              </a:rPr>
              <a:t>f</a:t>
            </a: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ine </a:t>
            </a:r>
            <a:r>
              <a:rPr lang="en-US" sz="4000" u="sng" dirty="0">
                <a:solidFill>
                  <a:schemeClr val="tx2"/>
                </a:solidFill>
                <a:latin typeface="+mn-lt"/>
              </a:rPr>
              <a:t>s</a:t>
            </a: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tructure</a:t>
            </a:r>
            <a:endParaRPr lang="en-US" sz="4000" u="sng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700" y="54102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more details, see:</a:t>
            </a:r>
          </a:p>
          <a:p>
            <a:r>
              <a:rPr lang="en-US" sz="2000" dirty="0" smtClean="0"/>
              <a:t> A.A. Sonzogni, M. Nino, E.A. </a:t>
            </a:r>
            <a:r>
              <a:rPr lang="en-US" sz="2000" dirty="0"/>
              <a:t>McCutchan arXiv:1710.00092</a:t>
            </a:r>
          </a:p>
        </p:txBody>
      </p:sp>
    </p:spTree>
    <p:extLst>
      <p:ext uri="{BB962C8B-B14F-4D97-AF65-F5344CB8AC3E}">
        <p14:creationId xmlns:p14="http://schemas.microsoft.com/office/powerpoint/2010/main" val="189004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7709"/>
            <a:ext cx="9144000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 O N C L U S I O N 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09600"/>
            <a:ext cx="8763000" cy="56323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en-US" sz="800" dirty="0" smtClean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There is currently a very active nuclear reactor antineutrino research program.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US" sz="800" dirty="0" smtClean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Future projects include measuring the spectrum at around 50 km (JUNO) as well as a number of experiments at short distances, around 30 meters or less (NEOS, PROSPECT, NUCIFER).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US" sz="800" dirty="0" smtClean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Nuclear reactor monitoring using antineutrinos is a possibility.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US" sz="800" dirty="0" smtClean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Finish project on Fine Structure.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US" sz="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Working on Cumulative Fission Yield Correlations, which are needed for mean energies and IBD yields!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US" sz="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We need to expand ENDF-6 format to accommodate additional fission data.</a:t>
            </a:r>
          </a:p>
        </p:txBody>
      </p:sp>
    </p:spTree>
    <p:extLst>
      <p:ext uri="{BB962C8B-B14F-4D97-AF65-F5344CB8AC3E}">
        <p14:creationId xmlns:p14="http://schemas.microsoft.com/office/powerpoint/2010/main" val="418593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my documents\articles\endfb8\tag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558087" cy="592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524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42B7F"/>
                </a:solidFill>
              </a:rPr>
              <a:t>Effect of TAGS data on electron spectra</a:t>
            </a:r>
            <a:endParaRPr lang="en-US" b="1" dirty="0">
              <a:solidFill>
                <a:srgbClr val="042B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15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my documents\articles\endfb8\dh-sy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61" y="166171"/>
            <a:ext cx="8617077" cy="659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762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42B7F"/>
                </a:solidFill>
              </a:rPr>
              <a:t>Systematics of average decay energies</a:t>
            </a:r>
            <a:endParaRPr lang="en-US" b="1" dirty="0">
              <a:solidFill>
                <a:srgbClr val="042B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1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1"/>
          <p:cNvSpPr txBox="1">
            <a:spLocks noChangeArrowheads="1"/>
          </p:cNvSpPr>
          <p:nvPr/>
        </p:nvSpPr>
        <p:spPr bwMode="auto">
          <a:xfrm>
            <a:off x="6927" y="145473"/>
            <a:ext cx="4717473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42B7F"/>
                </a:solidFill>
              </a:rPr>
              <a:t>Nuclear reactors</a:t>
            </a:r>
            <a:endParaRPr lang="en-US" altLang="en-US" b="1" dirty="0">
              <a:solidFill>
                <a:srgbClr val="042B7F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dirty="0" smtClean="0"/>
              <a:t>About 6 antineutrinos are produced per fission.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dirty="0" smtClean="0"/>
              <a:t>Each fission ~200 MeV*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dirty="0"/>
              <a:t>or </a:t>
            </a:r>
            <a:endParaRPr lang="en-US" altLang="en-US" sz="2400" dirty="0" smtClean="0"/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0000FF"/>
                </a:solidFill>
              </a:rPr>
              <a:t>~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5 x 10</a:t>
            </a:r>
            <a:r>
              <a:rPr lang="en-US" altLang="en-US" sz="2400" b="1" baseline="30000" dirty="0" smtClean="0">
                <a:solidFill>
                  <a:srgbClr val="0000FF"/>
                </a:solidFill>
              </a:rPr>
              <a:t>20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 antineutrinos/second for a 1 </a:t>
            </a:r>
            <a:r>
              <a:rPr lang="en-US" altLang="en-US" sz="2400" b="1" dirty="0" err="1" smtClean="0">
                <a:solidFill>
                  <a:srgbClr val="0000FF"/>
                </a:solidFill>
              </a:rPr>
              <a:t>GWe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 reactor</a:t>
            </a:r>
            <a:r>
              <a:rPr lang="en-US" altLang="en-US" sz="2400" b="1" dirty="0" smtClean="0"/>
              <a:t>.</a:t>
            </a:r>
            <a:endParaRPr lang="en-US" altLang="en-US" sz="2400" b="1" dirty="0"/>
          </a:p>
        </p:txBody>
      </p:sp>
      <p:pic>
        <p:nvPicPr>
          <p:cNvPr id="49154" name="Picture 2" descr="http://graphics8.nytimes.com/images/2010/11/02/business/nuke/nuke-blogSp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5474"/>
            <a:ext cx="4191000" cy="2767806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80109" y="3808274"/>
            <a:ext cx="8763000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smtClean="0"/>
              <a:t>Antineutrinos interact </a:t>
            </a:r>
            <a:r>
              <a:rPr lang="en-US" altLang="en-US" sz="2400" dirty="0"/>
              <a:t>through </a:t>
            </a:r>
            <a:r>
              <a:rPr lang="en-US" altLang="en-US" sz="2400" dirty="0" smtClean="0"/>
              <a:t>the weak </a:t>
            </a:r>
            <a:r>
              <a:rPr lang="en-US" altLang="en-US" sz="2400" dirty="0"/>
              <a:t>interaction, very small cross sections, </a:t>
            </a:r>
            <a:r>
              <a:rPr lang="en-US" altLang="en-US" sz="2400" b="1" dirty="0">
                <a:solidFill>
                  <a:srgbClr val="0000FF"/>
                </a:solidFill>
                <a:latin typeface="Symbol" pitchFamily="18" charset="2"/>
              </a:rPr>
              <a:t>s</a:t>
            </a:r>
            <a:r>
              <a:rPr lang="en-US" altLang="en-US" sz="2400" b="1" dirty="0">
                <a:solidFill>
                  <a:srgbClr val="0000FF"/>
                </a:solidFill>
              </a:rPr>
              <a:t> ~ 5x10</a:t>
            </a:r>
            <a:r>
              <a:rPr lang="en-US" altLang="en-US" sz="2400" b="1" baseline="30000" dirty="0">
                <a:solidFill>
                  <a:srgbClr val="0000FF"/>
                </a:solidFill>
              </a:rPr>
              <a:t>-19</a:t>
            </a:r>
            <a:r>
              <a:rPr lang="en-US" altLang="en-US" sz="2400" b="1" dirty="0">
                <a:solidFill>
                  <a:srgbClr val="0000FF"/>
                </a:solidFill>
              </a:rPr>
              <a:t> barns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 smtClean="0"/>
              <a:t>Because of the tiny cross sections, antineutrinos can not be shielded.  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 smtClean="0"/>
              <a:t>*: 1 eV= 1.610</a:t>
            </a:r>
            <a:r>
              <a:rPr lang="en-US" altLang="en-US" sz="1800" baseline="30000" dirty="0" smtClean="0"/>
              <a:t>-19 </a:t>
            </a:r>
            <a:r>
              <a:rPr lang="en-US" altLang="en-US" sz="1800" dirty="0" smtClean="0"/>
              <a:t>J, 200 MeV= 3.2 10</a:t>
            </a:r>
            <a:r>
              <a:rPr lang="en-US" altLang="en-US" sz="1800" baseline="30000" dirty="0" smtClean="0"/>
              <a:t>-11</a:t>
            </a:r>
            <a:r>
              <a:rPr lang="en-US" altLang="en-US" sz="1800" dirty="0" smtClean="0"/>
              <a:t> J</a:t>
            </a:r>
          </a:p>
        </p:txBody>
      </p:sp>
    </p:spTree>
    <p:extLst>
      <p:ext uri="{BB962C8B-B14F-4D97-AF65-F5344CB8AC3E}">
        <p14:creationId xmlns:p14="http://schemas.microsoft.com/office/powerpoint/2010/main" val="293363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0" y="0"/>
            <a:ext cx="868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4000" u="sng" dirty="0" smtClean="0">
                <a:solidFill>
                  <a:srgbClr val="1F497D"/>
                </a:solidFill>
                <a:latin typeface="Calibri" pitchFamily="34" charset="0"/>
              </a:rPr>
              <a:t>Neutrinos are hot right now!</a:t>
            </a:r>
            <a:endParaRPr lang="en-US" altLang="en-US" sz="4000" u="sng" dirty="0">
              <a:solidFill>
                <a:srgbClr val="1F497D"/>
              </a:solidFill>
              <a:latin typeface="Calibri" pitchFamily="34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4648200" cy="429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308412"/>
            <a:ext cx="44958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F.P. An </a:t>
            </a:r>
            <a:r>
              <a:rPr lang="en-US" sz="2000" i="1" dirty="0" smtClean="0"/>
              <a:t>et al</a:t>
            </a:r>
            <a:r>
              <a:rPr lang="en-US" sz="2000" dirty="0" smtClean="0"/>
              <a:t>,  PRL </a:t>
            </a:r>
            <a:r>
              <a:rPr lang="en-US" sz="2000" b="1" dirty="0" smtClean="0"/>
              <a:t>116</a:t>
            </a:r>
            <a:r>
              <a:rPr lang="en-US" sz="2000" dirty="0" smtClean="0"/>
              <a:t>, 061801 (2016)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181600" y="1676400"/>
            <a:ext cx="39624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Missing 5.4 +- 2.2% of the total number of electron antineutrinos at around 500m from the reactor with </a:t>
            </a:r>
            <a:r>
              <a:rPr lang="en-US" sz="2000" dirty="0"/>
              <a:t>respect to the Huber-Mueller </a:t>
            </a:r>
            <a:r>
              <a:rPr lang="en-US" sz="2000" dirty="0" smtClean="0"/>
              <a:t>predictions.  Consistent with earlier analysis of reactor experiments.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This deficit is not accounted for in the three flavors oscillations.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There is a distortion in the energy spectrum with respect to the Huber-Mueller prediction.</a:t>
            </a:r>
            <a:endParaRPr lang="en-US" sz="2000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029200" y="707050"/>
            <a:ext cx="381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400" u="sng" dirty="0" smtClean="0">
                <a:solidFill>
                  <a:srgbClr val="1F497D"/>
                </a:solidFill>
                <a:latin typeface="Calibri" pitchFamily="34" charset="0"/>
              </a:rPr>
              <a:t>Latest </a:t>
            </a:r>
            <a:r>
              <a:rPr lang="en-US" altLang="en-US" sz="2400" u="sng" dirty="0" err="1" smtClean="0">
                <a:solidFill>
                  <a:srgbClr val="1F497D"/>
                </a:solidFill>
                <a:latin typeface="Calibri" pitchFamily="34" charset="0"/>
              </a:rPr>
              <a:t>Daya</a:t>
            </a:r>
            <a:r>
              <a:rPr lang="en-US" altLang="en-US" sz="2400" u="sng" dirty="0" smtClean="0">
                <a:solidFill>
                  <a:srgbClr val="1F497D"/>
                </a:solidFill>
                <a:latin typeface="Calibri" pitchFamily="34" charset="0"/>
              </a:rPr>
              <a:t> Bay Antineutrino Spectrum</a:t>
            </a:r>
            <a:endParaRPr lang="en-US" altLang="en-US" sz="2400" u="sng" dirty="0">
              <a:solidFill>
                <a:srgbClr val="1F497D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1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"/>
            <a:ext cx="6858000" cy="303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8264"/>
            <a:ext cx="2667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Reactor Antineutrino Anomaly</a:t>
            </a:r>
          </a:p>
          <a:p>
            <a:r>
              <a:rPr lang="en-US" sz="2000" dirty="0" smtClean="0"/>
              <a:t>Average 5.7 +-2.3% deficit of IBD antineutrino yield for a series of reactor experiments</a:t>
            </a:r>
          </a:p>
          <a:p>
            <a:endParaRPr lang="en-US" sz="2000" dirty="0"/>
          </a:p>
          <a:p>
            <a:r>
              <a:rPr lang="en-US" sz="1800" dirty="0" smtClean="0"/>
              <a:t>G. Mention </a:t>
            </a:r>
            <a:r>
              <a:rPr lang="en-US" sz="1800" i="1" dirty="0" smtClean="0"/>
              <a:t>et al</a:t>
            </a:r>
            <a:r>
              <a:rPr lang="en-US" sz="1800" dirty="0"/>
              <a:t>, </a:t>
            </a:r>
            <a:r>
              <a:rPr lang="en-US" sz="1800" dirty="0" smtClean="0"/>
              <a:t>PRD </a:t>
            </a:r>
            <a:r>
              <a:rPr lang="en-US" sz="1800" b="1" dirty="0"/>
              <a:t>83</a:t>
            </a:r>
            <a:r>
              <a:rPr lang="en-US" sz="1800" dirty="0"/>
              <a:t>, 073006 (2011)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953" y="3694144"/>
            <a:ext cx="9067800" cy="3164774"/>
            <a:chOff x="22953" y="3694144"/>
            <a:chExt cx="9067800" cy="3164774"/>
          </a:xfrm>
        </p:grpSpPr>
        <p:pic>
          <p:nvPicPr>
            <p:cNvPr id="614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3" y="3694144"/>
              <a:ext cx="6248400" cy="316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271353" y="3886200"/>
              <a:ext cx="281940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Including the 2016 Daya Bay point.</a:t>
              </a:r>
            </a:p>
            <a:p>
              <a:endParaRPr lang="en-US" sz="2000" dirty="0"/>
            </a:p>
            <a:p>
              <a:r>
                <a:rPr lang="en-US" sz="1800" dirty="0"/>
                <a:t>F.P. An </a:t>
              </a:r>
              <a:r>
                <a:rPr lang="en-US" sz="1800" i="1" dirty="0"/>
                <a:t>et al</a:t>
              </a:r>
              <a:r>
                <a:rPr lang="en-US" sz="1800" dirty="0"/>
                <a:t>,  PRL </a:t>
              </a:r>
              <a:r>
                <a:rPr lang="en-US" sz="1800" b="1" dirty="0"/>
                <a:t>116</a:t>
              </a:r>
              <a:r>
                <a:rPr lang="en-US" sz="1800" dirty="0"/>
                <a:t>, 061801 (2016</a:t>
              </a:r>
              <a:r>
                <a:rPr lang="en-US" sz="1800" dirty="0" smtClean="0"/>
                <a:t>)</a:t>
              </a:r>
              <a:r>
                <a:rPr lang="en-US" sz="2000" dirty="0"/>
                <a:t>.</a:t>
              </a:r>
              <a:endParaRPr lang="en-US" sz="18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271353" y="5791200"/>
            <a:ext cx="2819400" cy="95410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Evidence for new Leptons?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657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7709"/>
            <a:ext cx="9144000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How to Calculate a Reactor Antineutrino Spectrum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685800"/>
            <a:ext cx="883920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Know the composition of the core in terms of fission fractions</a:t>
            </a:r>
          </a:p>
          <a:p>
            <a:r>
              <a:rPr lang="en-US" sz="2400" baseline="30000" dirty="0" smtClean="0"/>
              <a:t>235</a:t>
            </a:r>
            <a:r>
              <a:rPr lang="en-US" sz="2400" dirty="0" smtClean="0"/>
              <a:t>U: 0.586,  </a:t>
            </a:r>
            <a:r>
              <a:rPr lang="en-US" sz="2400" baseline="30000" dirty="0" smtClean="0"/>
              <a:t>238</a:t>
            </a:r>
            <a:r>
              <a:rPr lang="en-US" sz="2400" dirty="0" smtClean="0"/>
              <a:t>U: 0.076,  </a:t>
            </a:r>
            <a:r>
              <a:rPr lang="en-US" sz="2400" baseline="30000" dirty="0" smtClean="0"/>
              <a:t>239</a:t>
            </a:r>
            <a:r>
              <a:rPr lang="en-US" sz="2400" dirty="0" smtClean="0"/>
              <a:t>Pu: 0.288,  </a:t>
            </a:r>
            <a:r>
              <a:rPr lang="en-US" sz="2400" baseline="30000" dirty="0" smtClean="0"/>
              <a:t>241</a:t>
            </a:r>
            <a:r>
              <a:rPr lang="en-US" sz="2400" dirty="0" smtClean="0"/>
              <a:t>Pu: 0.050</a:t>
            </a:r>
          </a:p>
          <a:p>
            <a:endParaRPr lang="en-US" sz="2400" dirty="0"/>
          </a:p>
          <a:p>
            <a:r>
              <a:rPr lang="en-US" sz="2400" dirty="0" smtClean="0"/>
              <a:t>Spectrum (reactor)=f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 x Spectrum(</a:t>
            </a:r>
            <a:r>
              <a:rPr lang="en-US" sz="2400" baseline="30000" dirty="0" smtClean="0"/>
              <a:t>235</a:t>
            </a:r>
            <a:r>
              <a:rPr lang="en-US" sz="2400" dirty="0" smtClean="0"/>
              <a:t>U)  +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f</a:t>
            </a:r>
            <a:r>
              <a:rPr lang="en-US" sz="2400" baseline="-25000" dirty="0" smtClean="0"/>
              <a:t>8</a:t>
            </a:r>
            <a:r>
              <a:rPr lang="en-US" sz="2400" dirty="0" smtClean="0"/>
              <a:t> x Spectrum(</a:t>
            </a:r>
            <a:r>
              <a:rPr lang="en-US" sz="2400" baseline="30000" dirty="0" smtClean="0"/>
              <a:t>238</a:t>
            </a:r>
            <a:r>
              <a:rPr lang="en-US" sz="2400" dirty="0" smtClean="0"/>
              <a:t>U)   +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f</a:t>
            </a:r>
            <a:r>
              <a:rPr lang="en-US" sz="2400" baseline="-25000" dirty="0" smtClean="0"/>
              <a:t>9</a:t>
            </a:r>
            <a:r>
              <a:rPr lang="en-US" sz="2400" dirty="0" smtClean="0"/>
              <a:t> x Spectrum(</a:t>
            </a:r>
            <a:r>
              <a:rPr lang="en-US" sz="2400" baseline="30000" dirty="0" smtClean="0"/>
              <a:t>239</a:t>
            </a:r>
            <a:r>
              <a:rPr lang="en-US" sz="2400" dirty="0" smtClean="0"/>
              <a:t>Pu) </a:t>
            </a:r>
            <a:r>
              <a:rPr lang="en-US" sz="2400" dirty="0"/>
              <a:t>+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f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x Spectrum(</a:t>
            </a:r>
            <a:r>
              <a:rPr lang="en-US" sz="2400" baseline="30000" dirty="0" smtClean="0"/>
              <a:t>241</a:t>
            </a:r>
            <a:r>
              <a:rPr lang="en-US" sz="2400" dirty="0" smtClean="0"/>
              <a:t>Pu) 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baseline="30000" dirty="0" smtClean="0"/>
              <a:t>235</a:t>
            </a:r>
            <a:r>
              <a:rPr lang="en-US" sz="2400" dirty="0" smtClean="0"/>
              <a:t>U, </a:t>
            </a:r>
            <a:r>
              <a:rPr lang="en-US" sz="2400" baseline="30000" dirty="0" smtClean="0"/>
              <a:t>239,241</a:t>
            </a:r>
            <a:r>
              <a:rPr lang="en-US" sz="2400" dirty="0" smtClean="0"/>
              <a:t>Pu spectra are obtained from the ILL electron spectra measurements (Conversion).   </a:t>
            </a:r>
          </a:p>
          <a:p>
            <a:endParaRPr lang="en-US" sz="1100" dirty="0" smtClean="0"/>
          </a:p>
          <a:p>
            <a:endParaRPr lang="en-US" sz="1100" dirty="0" smtClean="0"/>
          </a:p>
          <a:p>
            <a:r>
              <a:rPr lang="en-US" sz="2400" dirty="0" smtClean="0"/>
              <a:t>For </a:t>
            </a:r>
            <a:r>
              <a:rPr lang="en-US" sz="2400" baseline="30000" dirty="0" smtClean="0"/>
              <a:t>238</a:t>
            </a:r>
            <a:r>
              <a:rPr lang="en-US" sz="2400" dirty="0" smtClean="0"/>
              <a:t>U, using fission yield and decay databases (Summation).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9698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1" y="0"/>
            <a:ext cx="8961938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1" y="0"/>
            <a:ext cx="896193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1" y="0"/>
            <a:ext cx="8961938" cy="6858000"/>
          </a:xfrm>
          <a:prstGeom prst="rect">
            <a:avLst/>
          </a:prstGeom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75501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4000" u="sng" dirty="0" smtClean="0">
                <a:solidFill>
                  <a:srgbClr val="1F497D"/>
                </a:solidFill>
                <a:latin typeface="Calibri" pitchFamily="34" charset="0"/>
              </a:rPr>
              <a:t>Conversion Method</a:t>
            </a:r>
            <a:endParaRPr lang="en-US" altLang="en-US" sz="4000" u="sng" dirty="0">
              <a:solidFill>
                <a:srgbClr val="1F497D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67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12228</TotalTime>
  <Words>1280</Words>
  <Application>Microsoft Office PowerPoint</Application>
  <PresentationFormat>On-screen Show (4:3)</PresentationFormat>
  <Paragraphs>208</Paragraphs>
  <Slides>25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Equation</vt:lpstr>
      <vt:lpstr> Fission Yields and Antineutrinos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Sonzogni, Alejandro A.</cp:lastModifiedBy>
  <cp:revision>754</cp:revision>
  <cp:lastPrinted>2007-07-02T19:06:14Z</cp:lastPrinted>
  <dcterms:created xsi:type="dcterms:W3CDTF">2007-06-28T20:22:43Z</dcterms:created>
  <dcterms:modified xsi:type="dcterms:W3CDTF">2017-10-31T17:52:25Z</dcterms:modified>
</cp:coreProperties>
</file>